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3.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4.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5.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6.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7.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256" r:id="rId2"/>
    <p:sldId id="259" r:id="rId3"/>
    <p:sldId id="257" r:id="rId4"/>
    <p:sldId id="303" r:id="rId5"/>
    <p:sldId id="258" r:id="rId6"/>
    <p:sldId id="260" r:id="rId7"/>
    <p:sldId id="261" r:id="rId8"/>
    <p:sldId id="262" r:id="rId9"/>
    <p:sldId id="263" r:id="rId10"/>
    <p:sldId id="264" r:id="rId11"/>
    <p:sldId id="265" r:id="rId12"/>
    <p:sldId id="266" r:id="rId13"/>
    <p:sldId id="271" r:id="rId14"/>
    <p:sldId id="276" r:id="rId15"/>
    <p:sldId id="267" r:id="rId16"/>
    <p:sldId id="268" r:id="rId17"/>
    <p:sldId id="275" r:id="rId18"/>
    <p:sldId id="277" r:id="rId19"/>
    <p:sldId id="278" r:id="rId20"/>
    <p:sldId id="279" r:id="rId21"/>
    <p:sldId id="280" r:id="rId22"/>
    <p:sldId id="272" r:id="rId23"/>
    <p:sldId id="283" r:id="rId24"/>
    <p:sldId id="286" r:id="rId25"/>
    <p:sldId id="287" r:id="rId26"/>
    <p:sldId id="288" r:id="rId27"/>
    <p:sldId id="289" r:id="rId28"/>
    <p:sldId id="290" r:id="rId29"/>
    <p:sldId id="281" r:id="rId30"/>
    <p:sldId id="284" r:id="rId31"/>
    <p:sldId id="293" r:id="rId32"/>
    <p:sldId id="292" r:id="rId33"/>
    <p:sldId id="291" r:id="rId34"/>
    <p:sldId id="294" r:id="rId35"/>
    <p:sldId id="282" r:id="rId36"/>
    <p:sldId id="285" r:id="rId37"/>
    <p:sldId id="295" r:id="rId38"/>
    <p:sldId id="298" r:id="rId39"/>
    <p:sldId id="297" r:id="rId40"/>
    <p:sldId id="299" r:id="rId41"/>
    <p:sldId id="300" r:id="rId42"/>
    <p:sldId id="301" r:id="rId43"/>
    <p:sldId id="302"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4660" autoAdjust="0"/>
  </p:normalViewPr>
  <p:slideViewPr>
    <p:cSldViewPr snapToGrid="0">
      <p:cViewPr varScale="1">
        <p:scale>
          <a:sx n="66" d="100"/>
          <a:sy n="66" d="100"/>
        </p:scale>
        <p:origin x="716" y="52"/>
      </p:cViewPr>
      <p:guideLst>
        <p:guide orient="horz" pos="2160"/>
        <p:guide pos="3772"/>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2019/12/23</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971100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2019/12/23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extLst>
      <p:ext uri="{BB962C8B-B14F-4D97-AF65-F5344CB8AC3E}">
        <p14:creationId xmlns:p14="http://schemas.microsoft.com/office/powerpoint/2010/main" val="830759233"/>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2019/12/23</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2019/12/23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2019/12/23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2019/12/23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2019/12/23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2019/12/23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2019/12/23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2019/12/23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2019/12/23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2019/12/23</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2019/12/23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cstate="print">
            <a:alphaModFix amt="89000"/>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2019/12/23</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2.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0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771525" y="1430020"/>
            <a:ext cx="10821670" cy="1305560"/>
          </a:xfrm>
        </p:spPr>
        <p:txBody>
          <a:bodyPr/>
          <a:lstStyle/>
          <a:p>
            <a:r>
              <a:rPr lang="zh-CN" altLang="en-US" sz="4000" dirty="0"/>
              <a:t>Unit 17</a:t>
            </a:r>
            <a:br>
              <a:rPr lang="zh-CN" altLang="en-US" sz="4000" dirty="0"/>
            </a:br>
            <a:r>
              <a:rPr lang="zh-CN" altLang="en-US" sz="4400" dirty="0">
                <a:latin typeface="Cooper Black" panose="0208090404030B020404" charset="0"/>
                <a:ea typeface="华文新魏" panose="02010800040101010101" charset="-122"/>
                <a:cs typeface="Cooper Black" panose="0208090404030B020404" charset="0"/>
              </a:rPr>
              <a:t> </a:t>
            </a:r>
            <a:r>
              <a:rPr lang="zh-CN" altLang="en-US" sz="4400" b="1" dirty="0">
                <a:solidFill>
                  <a:schemeClr val="tx1"/>
                </a:solidFill>
                <a:effectLst>
                  <a:outerShdw blurRad="38100" dist="19050" dir="2700000" algn="tl" rotWithShape="0">
                    <a:schemeClr val="dk1">
                      <a:alpha val="40000"/>
                    </a:schemeClr>
                  </a:outerShdw>
                </a:effectLst>
                <a:latin typeface="Cooper Black" panose="0208090404030B020404" charset="0"/>
                <a:ea typeface="华文新魏" panose="02010800040101010101" charset="-122"/>
                <a:cs typeface="Cooper Black" panose="0208090404030B020404" charset="0"/>
              </a:rPr>
              <a:t>Design of Pressure Vessels</a:t>
            </a:r>
          </a:p>
        </p:txBody>
      </p:sp>
      <p:sp>
        <p:nvSpPr>
          <p:cNvPr id="3" name="副标题 2"/>
          <p:cNvSpPr>
            <a:spLocks noGrp="1"/>
          </p:cNvSpPr>
          <p:nvPr>
            <p:ph type="subTitle" idx="1"/>
            <p:custDataLst>
              <p:tags r:id="rId3"/>
            </p:custDataLst>
          </p:nvPr>
        </p:nvSpPr>
        <p:spPr>
          <a:xfrm>
            <a:off x="6543675" y="3566160"/>
            <a:ext cx="4969510" cy="2962275"/>
          </a:xfrm>
        </p:spPr>
        <p:txBody>
          <a:bodyPr/>
          <a:lstStyle/>
          <a:p>
            <a:pPr algn="l"/>
            <a:r>
              <a:rPr lang="zh-CN" altLang="en-US" dirty="0">
                <a:sym typeface="+mn-ea"/>
              </a:rPr>
              <a:t>组长：唐健</a:t>
            </a:r>
            <a:endParaRPr lang="zh-CN" altLang="en-US" dirty="0"/>
          </a:p>
          <a:p>
            <a:pPr algn="l"/>
            <a:r>
              <a:rPr lang="zh-CN" altLang="en-US" dirty="0">
                <a:sym typeface="+mn-ea"/>
              </a:rPr>
              <a:t>汇报：邵寅 唐健 刘园园</a:t>
            </a:r>
          </a:p>
          <a:p>
            <a:pPr algn="l"/>
            <a:r>
              <a:rPr lang="en-US" altLang="zh-CN" dirty="0">
                <a:sym typeface="+mn-ea"/>
              </a:rPr>
              <a:t>	</a:t>
            </a:r>
            <a:r>
              <a:rPr lang="zh-CN" altLang="en-US" dirty="0">
                <a:sym typeface="+mn-ea"/>
              </a:rPr>
              <a:t>罗志明 秦长久 王帅</a:t>
            </a:r>
          </a:p>
          <a:p>
            <a:pPr algn="l"/>
            <a:r>
              <a:rPr lang="en-US" altLang="zh-CN" dirty="0"/>
              <a:t>PPT</a:t>
            </a:r>
            <a:r>
              <a:rPr lang="zh-CN" altLang="en-US" dirty="0"/>
              <a:t>：刘小松  王佳鑫</a:t>
            </a:r>
          </a:p>
          <a:p>
            <a:r>
              <a:rPr lang="en-US" altLang="zh-CN" dirty="0"/>
              <a:t>                                          </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8655" y="596265"/>
            <a:ext cx="9824085" cy="3847207"/>
          </a:xfrm>
          <a:prstGeom prst="rect">
            <a:avLst/>
          </a:prstGeom>
          <a:noFill/>
        </p:spPr>
        <p:txBody>
          <a:bodyPr wrap="square" rtlCol="0">
            <a:spAutoFit/>
          </a:bodyPr>
          <a:lstStyle/>
          <a:p>
            <a:pPr marL="457200" indent="-457200">
              <a:buFont typeface="Wingdings" panose="05000000000000000000" charset="0"/>
              <a:buChar char="Ø"/>
            </a:pPr>
            <a:r>
              <a:rPr lang="zh-CN" altLang="en-US" sz="2800" b="1" spc="150" dirty="0">
                <a:uFillTx/>
                <a:latin typeface="+mn-ea"/>
                <a:sym typeface="+mn-ea"/>
              </a:rPr>
              <a:t>Many other specialized materials are also being used for corrosion resistance or the ability to contain a fluid without degradation of the material </a:t>
            </a:r>
            <a:r>
              <a:rPr lang="en-US" altLang="zh-CN" sz="2800" b="1" spc="150" dirty="0">
                <a:uFillTx/>
                <a:latin typeface="+mn-ea"/>
                <a:sym typeface="+mn-ea"/>
              </a:rPr>
              <a:t>’</a:t>
            </a:r>
            <a:r>
              <a:rPr lang="zh-CN" altLang="en-US" sz="2800" b="1" spc="150" dirty="0">
                <a:uFillTx/>
                <a:latin typeface="+mn-ea"/>
                <a:sym typeface="+mn-ea"/>
              </a:rPr>
              <a:t>properties. Substitution of materials is prevalent and cladding and coatings are used extensively. </a:t>
            </a:r>
          </a:p>
          <a:p>
            <a:pPr marL="457200" indent="-457200">
              <a:buFont typeface="Wingdings" panose="05000000000000000000" charset="0"/>
              <a:buChar char="Ø"/>
            </a:pPr>
            <a:endParaRPr lang="zh-CN" altLang="en-US" sz="2800" b="1" i="1" spc="150" dirty="0">
              <a:uFillTx/>
            </a:endParaRPr>
          </a:p>
          <a:p>
            <a:pPr marL="457200" indent="-457200">
              <a:buFont typeface="Wingdings" panose="05000000000000000000" charset="0"/>
              <a:buChar char="Ø"/>
            </a:pPr>
            <a:r>
              <a:rPr lang="zh-CN" altLang="en-US" sz="2400" b="1" dirty="0"/>
              <a:t>许多特殊材料被用来控制腐蚀及不破坏所盛装物料的特性。材料的替代品现在逐渐流行起来，材料的覆层及涂层现在也被广泛的应用</a:t>
            </a:r>
          </a:p>
        </p:txBody>
      </p:sp>
      <p:sp>
        <p:nvSpPr>
          <p:cNvPr id="3" name="页脚占位符 2"/>
          <p:cNvSpPr>
            <a:spLocks noGrp="1"/>
          </p:cNvSpPr>
          <p:nvPr>
            <p:ph type="ftr" sz="quarter" idx="11"/>
          </p:nvPr>
        </p:nvSpPr>
        <p:spPr/>
        <p:txBody>
          <a:bodyPr/>
          <a:lstStyle/>
          <a:p>
            <a:r>
              <a:rPr lang="zh-CN" altLang="en-US"/>
              <a:t>part 2</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7230" y="702945"/>
            <a:ext cx="10661015" cy="2985433"/>
          </a:xfrm>
          <a:prstGeom prst="rect">
            <a:avLst/>
          </a:prstGeom>
          <a:noFill/>
        </p:spPr>
        <p:txBody>
          <a:bodyPr wrap="square" rtlCol="0">
            <a:spAutoFit/>
          </a:bodyPr>
          <a:lstStyle/>
          <a:p>
            <a:pPr marL="457200" indent="-457200">
              <a:buFont typeface="Wingdings" panose="05000000000000000000" charset="0"/>
              <a:buChar char="Ø"/>
            </a:pPr>
            <a:r>
              <a:rPr lang="zh-CN" altLang="en-US" sz="2800" b="1" spc="150" dirty="0">
                <a:uFillTx/>
                <a:sym typeface="+mn-ea"/>
              </a:rPr>
              <a:t>The design engineer must be in communication with the process engineer in order that all materials used will contribute to the overall integrity of the vessel.</a:t>
            </a:r>
          </a:p>
          <a:p>
            <a:pPr marL="457200" indent="-457200">
              <a:buFont typeface="Wingdings" panose="05000000000000000000" charset="0"/>
              <a:buChar char="Ø"/>
            </a:pPr>
            <a:endParaRPr lang="zh-CN" altLang="en-US" sz="2800" b="1" i="1" spc="150" dirty="0">
              <a:uFillTx/>
            </a:endParaRPr>
          </a:p>
          <a:p>
            <a:pPr marL="457200" indent="-457200">
              <a:buFont typeface="Wingdings" panose="05000000000000000000" charset="0"/>
              <a:buChar char="Ø"/>
            </a:pPr>
            <a:endParaRPr lang="zh-CN" altLang="en-US" sz="2800" b="1" i="1" spc="150" dirty="0">
              <a:uFillTx/>
            </a:endParaRPr>
          </a:p>
          <a:p>
            <a:pPr marL="457200" indent="-457200">
              <a:buFont typeface="Wingdings" panose="05000000000000000000" charset="0"/>
              <a:buChar char="Ø"/>
            </a:pPr>
            <a:r>
              <a:rPr lang="zh-CN" altLang="en-US" sz="2400" b="1" dirty="0"/>
              <a:t>设计工程师必须与过程工程师进行交流来保证所有使用的材料都有助于容器整体的完整性。</a:t>
            </a:r>
          </a:p>
        </p:txBody>
      </p:sp>
      <p:sp>
        <p:nvSpPr>
          <p:cNvPr id="3" name="页脚占位符 2"/>
          <p:cNvSpPr>
            <a:spLocks noGrp="1"/>
          </p:cNvSpPr>
          <p:nvPr>
            <p:ph type="ftr" sz="quarter" idx="11"/>
          </p:nvPr>
        </p:nvSpPr>
        <p:spPr/>
        <p:txBody>
          <a:bodyPr/>
          <a:lstStyle/>
          <a:p>
            <a:r>
              <a:rPr lang="zh-CN" altLang="en-US"/>
              <a:t>part 2</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2145" y="527685"/>
            <a:ext cx="9909175" cy="5723890"/>
          </a:xfrm>
          <a:prstGeom prst="rect">
            <a:avLst/>
          </a:prstGeom>
          <a:noFill/>
        </p:spPr>
        <p:txBody>
          <a:bodyPr wrap="square" rtlCol="0">
            <a:spAutoFit/>
          </a:bodyPr>
          <a:lstStyle/>
          <a:p>
            <a:pPr marL="457200" indent="-457200" algn="just">
              <a:buFont typeface="Wingdings" panose="05000000000000000000" charset="0"/>
              <a:buChar char="Ø"/>
            </a:pPr>
            <a:r>
              <a:rPr lang="zh-CN" altLang="en-US" sz="2800" b="1" i="1" spc="150" dirty="0">
                <a:uFillTx/>
                <a:sym typeface="+mn-ea"/>
              </a:rPr>
              <a:t> </a:t>
            </a:r>
            <a:r>
              <a:rPr lang="zh-CN" altLang="en-US" sz="2800" b="1" spc="150" dirty="0">
                <a:uFillTx/>
                <a:sym typeface="+mn-ea"/>
              </a:rPr>
              <a:t>For those vessels that require field assembly in contrast to those that can be built in the shop， proper quality assurance must be established for acceptable welding regardless of the  adverse conditions under which the  vessel is  made. Previsions must be established for radiography，stress relieving and other operations required in the field.</a:t>
            </a:r>
          </a:p>
          <a:p>
            <a:pPr marL="457200" indent="-457200">
              <a:buFont typeface="Wingdings" panose="05000000000000000000" charset="0"/>
              <a:buChar char="Ø"/>
            </a:pPr>
            <a:endParaRPr lang="zh-CN" altLang="en-US" sz="2800" b="1" i="1" spc="150" dirty="0">
              <a:uFillTx/>
              <a:sym typeface="+mn-ea"/>
            </a:endParaRPr>
          </a:p>
          <a:p>
            <a:pPr marL="457200" indent="-457200">
              <a:buFont typeface="Wingdings" panose="05000000000000000000" charset="0"/>
              <a:buChar char="Ø"/>
            </a:pPr>
            <a:r>
              <a:rPr lang="zh-CN" altLang="en-US" sz="2400" b="1" dirty="0">
                <a:sym typeface="+mn-ea"/>
              </a:rPr>
              <a:t>与能在车间生产的设备相比，对需在现场进行安装的设备，为了避免制造过程中有害因素的影响，对焊接必须建立合理的安全技术保证。对射线探伤，缓解应力，还有该领域的其他操作，必须建立相应的规范。</a:t>
            </a:r>
            <a:endParaRPr lang="zh-CN" altLang="en-US" sz="2800" b="1" i="1" spc="150" dirty="0">
              <a:uFillTx/>
              <a:sym typeface="+mn-ea"/>
            </a:endParaRPr>
          </a:p>
          <a:p>
            <a:pPr marL="457200" indent="-457200">
              <a:buFont typeface="Wingdings" panose="05000000000000000000" charset="0"/>
              <a:buChar char="Ø"/>
            </a:pPr>
            <a:endParaRPr lang="zh-CN" altLang="en-US" dirty="0"/>
          </a:p>
        </p:txBody>
      </p:sp>
      <p:sp>
        <p:nvSpPr>
          <p:cNvPr id="3" name="页脚占位符 2"/>
          <p:cNvSpPr>
            <a:spLocks noGrp="1"/>
          </p:cNvSpPr>
          <p:nvPr>
            <p:ph type="ftr" sz="quarter" idx="11"/>
          </p:nvPr>
        </p:nvSpPr>
        <p:spPr/>
        <p:txBody>
          <a:bodyPr/>
          <a:lstStyle/>
          <a:p>
            <a:r>
              <a:rPr lang="zh-CN" altLang="en-US"/>
              <a:t>part 2</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part 3</a:t>
            </a:r>
          </a:p>
        </p:txBody>
      </p:sp>
      <p:sp>
        <p:nvSpPr>
          <p:cNvPr id="3" name="副标题 2"/>
          <p:cNvSpPr>
            <a:spLocks noGrp="1"/>
          </p:cNvSpPr>
          <p:nvPr>
            <p:ph type="subTitle" idx="1"/>
          </p:nvPr>
        </p:nvSpPr>
        <p:spPr/>
        <p:txBody>
          <a:bodyPr/>
          <a:lstStyle/>
          <a:p>
            <a:r>
              <a:rPr lang="zh-CN" altLang="en-US" dirty="0"/>
              <a:t>汇报人：</a:t>
            </a:r>
            <a:r>
              <a:rPr lang="zh-CN" altLang="en-US" dirty="0">
                <a:sym typeface="+mn-ea"/>
              </a:rPr>
              <a:t>唐健</a:t>
            </a:r>
            <a:endParaRPr lang="zh-CN" altLang="en-US" dirty="0"/>
          </a:p>
          <a:p>
            <a:endParaRPr lang="zh-CN" altLang="en-US"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68630" y="255270"/>
            <a:ext cx="11113770" cy="6185535"/>
          </a:xfrm>
          <a:prstGeom prst="rect">
            <a:avLst/>
          </a:prstGeom>
          <a:noFill/>
        </p:spPr>
        <p:txBody>
          <a:bodyPr wrap="square" rtlCol="0" anchor="t">
            <a:spAutoFit/>
          </a:bodyPr>
          <a:lstStyle/>
          <a:p>
            <a:r>
              <a:rPr lang="zh-CN" altLang="en-US"/>
              <a:t>正文：</a:t>
            </a:r>
          </a:p>
          <a:p>
            <a:pPr algn="just" fontAlgn="auto">
              <a:lnSpc>
                <a:spcPct val="150000"/>
              </a:lnSpc>
            </a:pPr>
            <a:r>
              <a:rPr lang="zh-CN" altLang="en-US"/>
              <a:t>         For those vessels that will operate in climates where low temperatures are encountered or contain  fluids  operating  at low temperatures, special  care must  be taken to  ensure impact resistance of the materials at low temperatures ① .To obtain this property, the vessel may require a  special high-alloy steel, nonferrous material, or some special heat treatment.		</a:t>
            </a:r>
          </a:p>
          <a:p>
            <a:pPr algn="just" fontAlgn="auto">
              <a:lnSpc>
                <a:spcPct val="150000"/>
              </a:lnSpc>
            </a:pPr>
            <a:r>
              <a:rPr lang="zh-CN" altLang="en-US"/>
              <a:t>         </a:t>
            </a:r>
            <a:r>
              <a:rPr lang="zh-CN" altLang="en-US" b="1"/>
              <a:t>Which Pressure Vessel Code Is Used</a:t>
            </a:r>
            <a:r>
              <a:rPr lang="zh-CN" altLang="en-US"/>
              <a:t>   The first  consideration	must be whether	or not there is a pressure vessel law at the location of the installation. If there is, the applicable codes are stated in the law. If the jurisdiction has adopted the ASME Code, Section	Ⅷ , the decision may be narrowed down to selecting whether Division 1 or Division 2 is used   .			</a:t>
            </a:r>
          </a:p>
          <a:p>
            <a:pPr algn="just" fontAlgn="auto">
              <a:lnSpc>
                <a:spcPct val="150000"/>
              </a:lnSpc>
            </a:pPr>
            <a:r>
              <a:rPr lang="zh-CN" altLang="en-US"/>
              <a:t>        There are many opinions regarding the use of Division 1 versus Division 2, but the“ botto  line  ”is  economics.Division 1 uses approximate  formulas ， charts， and graphs in simple calculations</a:t>
            </a:r>
            <a:r>
              <a:rPr lang="en-US" altLang="zh-CN"/>
              <a:t>.</a:t>
            </a:r>
            <a:r>
              <a:rPr lang="zh-CN" altLang="en-US"/>
              <a:t> Division 2， on the other hand</a:t>
            </a:r>
            <a:r>
              <a:rPr lang="en-US" altLang="zh-CN"/>
              <a:t>,</a:t>
            </a:r>
            <a:r>
              <a:rPr lang="zh-CN" altLang="en-US"/>
              <a:t>uses a complex method of  formulas</a:t>
            </a:r>
            <a:r>
              <a:rPr lang="en-US" altLang="zh-CN"/>
              <a:t>,</a:t>
            </a:r>
            <a:r>
              <a:rPr lang="zh-CN" altLang="en-US"/>
              <a:t>charts, and design-by-analysis which must be described in a stress report. Sometimes so many additional requirements are added to the minimum specifications of a Division 1 vessel that it might be more economical to supply a Division 2 vessel and take advantage of the higher allowable stresses  .</a:t>
            </a:r>
          </a:p>
        </p:txBody>
      </p:sp>
      <p:sp>
        <p:nvSpPr>
          <p:cNvPr id="10" name="页脚占位符 9"/>
          <p:cNvSpPr>
            <a:spLocks noGrp="1"/>
          </p:cNvSpPr>
          <p:nvPr>
            <p:ph type="ftr" sz="quarter" idx="11"/>
          </p:nvPr>
        </p:nvSpPr>
        <p:spPr/>
        <p:txBody>
          <a:bodyPr/>
          <a:lstStyle/>
          <a:p>
            <a:r>
              <a:rPr lang="zh-CN" altLang="en-US"/>
              <a:t>part 3</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8820" y="755015"/>
            <a:ext cx="10324465" cy="3538220"/>
          </a:xfrm>
          <a:prstGeom prst="rect">
            <a:avLst/>
          </a:prstGeom>
          <a:noFill/>
        </p:spPr>
        <p:txBody>
          <a:bodyPr wrap="square" rtlCol="0">
            <a:spAutoFit/>
          </a:bodyPr>
          <a:lstStyle/>
          <a:p>
            <a:pPr marL="457200" indent="-457200">
              <a:buFont typeface="Wingdings" panose="05000000000000000000" charset="0"/>
              <a:buChar char="Ø"/>
            </a:pPr>
            <a:r>
              <a:rPr lang="zh-CN" altLang="en-US" sz="2800" b="1" i="1" spc="150" dirty="0">
                <a:uFillTx/>
                <a:sym typeface="+mn-ea"/>
              </a:rPr>
              <a:t> </a:t>
            </a:r>
            <a:r>
              <a:rPr lang="zh-CN" altLang="en-US" sz="2800" b="1" spc="150" dirty="0">
                <a:uFillTx/>
                <a:sym typeface="+mn-ea"/>
              </a:rPr>
              <a:t>For those vessels that will operate in climates where low temperatures are encountered or contain fluids operating at low temperatures, special care must be taken to  ensure impact  resistance of the materials at low temperatures.</a:t>
            </a:r>
          </a:p>
          <a:p>
            <a:pPr marL="457200" indent="-457200">
              <a:buFont typeface="Wingdings" panose="05000000000000000000" charset="0"/>
              <a:buChar char="Ø"/>
            </a:pPr>
            <a:endParaRPr lang="zh-CN" altLang="en-US" sz="2800" b="1" i="1" spc="150" dirty="0">
              <a:uFillTx/>
            </a:endParaRPr>
          </a:p>
          <a:p>
            <a:pPr marL="457200" indent="-457200">
              <a:buFont typeface="Wingdings" panose="05000000000000000000" charset="0"/>
              <a:buChar char="Ø"/>
            </a:pPr>
            <a:r>
              <a:rPr lang="zh-CN" altLang="en-US" sz="2800" b="1" spc="150" dirty="0">
                <a:uFillTx/>
              </a:rPr>
              <a:t>对于那些在低温环境下运行或盛装低温流体的容器，必须特别注意保证材料在低温下的抗冲击能力。</a:t>
            </a:r>
          </a:p>
        </p:txBody>
      </p:sp>
      <p:sp>
        <p:nvSpPr>
          <p:cNvPr id="3" name="页脚占位符 2"/>
          <p:cNvSpPr>
            <a:spLocks noGrp="1"/>
          </p:cNvSpPr>
          <p:nvPr>
            <p:ph type="ftr" sz="quarter" idx="11"/>
          </p:nvPr>
        </p:nvSpPr>
        <p:spPr/>
        <p:txBody>
          <a:bodyPr/>
          <a:lstStyle/>
          <a:p>
            <a:r>
              <a:rPr lang="zh-CN" altLang="en-US"/>
              <a:t>part 3</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3125" y="1064895"/>
            <a:ext cx="10445750" cy="2677656"/>
          </a:xfrm>
          <a:prstGeom prst="rect">
            <a:avLst/>
          </a:prstGeom>
          <a:noFill/>
        </p:spPr>
        <p:txBody>
          <a:bodyPr wrap="square" rtlCol="0">
            <a:spAutoFit/>
          </a:bodyPr>
          <a:lstStyle/>
          <a:p>
            <a:pPr marL="457200" indent="-457200">
              <a:buFont typeface="Wingdings" panose="05000000000000000000" charset="0"/>
              <a:buChar char="Ø"/>
            </a:pPr>
            <a:r>
              <a:rPr lang="zh-CN" altLang="en-US" sz="2800" b="1" spc="150" dirty="0">
                <a:uFillTx/>
                <a:sym typeface="+mn-ea"/>
              </a:rPr>
              <a:t>To obtain this property, the vessel may require a special high-alloy steel, nonferrous material, or some special heat treatment.</a:t>
            </a:r>
          </a:p>
          <a:p>
            <a:pPr marL="457200" indent="-457200">
              <a:buFont typeface="Wingdings" panose="05000000000000000000" charset="0"/>
              <a:buChar char="Ø"/>
            </a:pPr>
            <a:endParaRPr lang="zh-CN" altLang="en-US" dirty="0"/>
          </a:p>
          <a:p>
            <a:pPr marL="457200" indent="-457200">
              <a:buFont typeface="Wingdings" panose="05000000000000000000" charset="0"/>
              <a:buChar char="Ø"/>
            </a:pPr>
            <a:endParaRPr lang="zh-CN" altLang="en-US" dirty="0"/>
          </a:p>
          <a:p>
            <a:pPr marL="457200" indent="-457200">
              <a:buFont typeface="Wingdings" panose="05000000000000000000" charset="0"/>
              <a:buChar char="Ø"/>
            </a:pPr>
            <a:r>
              <a:rPr lang="zh-CN" altLang="en-US" sz="2400" b="1" dirty="0"/>
              <a:t>为保证这一特性，压力容器可能需要高合金钢，有色金属材料，或进行一些特殊热处理</a:t>
            </a:r>
          </a:p>
        </p:txBody>
      </p:sp>
      <p:sp>
        <p:nvSpPr>
          <p:cNvPr id="3" name="页脚占位符 2"/>
          <p:cNvSpPr>
            <a:spLocks noGrp="1"/>
          </p:cNvSpPr>
          <p:nvPr>
            <p:ph type="ftr" sz="quarter" idx="11"/>
          </p:nvPr>
        </p:nvSpPr>
        <p:spPr/>
        <p:txBody>
          <a:bodyPr/>
          <a:lstStyle/>
          <a:p>
            <a:r>
              <a:rPr lang="zh-CN" altLang="en-US"/>
              <a:t>part 3</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781030" cy="3661410"/>
          </a:xfrm>
          <a:prstGeom prst="rect">
            <a:avLst/>
          </a:prstGeom>
          <a:noFill/>
        </p:spPr>
        <p:txBody>
          <a:bodyPr wrap="square" rtlCol="0">
            <a:spAutoFit/>
          </a:bodyPr>
          <a:lstStyle/>
          <a:p>
            <a:pPr marL="457200" indent="-457200">
              <a:buFont typeface="Wingdings" panose="05000000000000000000" charset="0"/>
              <a:buChar char="Ø"/>
            </a:pPr>
            <a:r>
              <a:rPr lang="zh-CN" altLang="en-US" sz="2800" b="1" spc="150" dirty="0">
                <a:uFillTx/>
                <a:sym typeface="+mn-ea"/>
              </a:rPr>
              <a:t>Which Pressure Vessel Code Is Used   The first  consideration must be whether or not there is a pressure vessel law at the location of the installation. </a:t>
            </a:r>
          </a:p>
          <a:p>
            <a:pPr marL="457200" indent="-457200">
              <a:buFont typeface="Wingdings" panose="05000000000000000000" charset="0"/>
              <a:buChar char="Ø"/>
            </a:pPr>
            <a:endParaRPr lang="zh-CN" altLang="en-US" sz="2800" b="1" i="1" spc="150" dirty="0">
              <a:uFillTx/>
              <a:sym typeface="+mn-ea"/>
            </a:endParaRPr>
          </a:p>
          <a:p>
            <a:pPr marL="457200" indent="-457200">
              <a:buFont typeface="Wingdings" panose="05000000000000000000" charset="0"/>
              <a:buChar char="Ø"/>
            </a:pPr>
            <a:endParaRPr lang="zh-CN" altLang="en-US" sz="2800" b="1" i="1" spc="150" dirty="0">
              <a:uFillTx/>
              <a:sym typeface="+mn-ea"/>
            </a:endParaRPr>
          </a:p>
          <a:p>
            <a:pPr marL="457200" indent="-457200">
              <a:buFont typeface="Wingdings" panose="05000000000000000000" charset="0"/>
              <a:buChar char="Ø"/>
            </a:pPr>
            <a:r>
              <a:rPr lang="zh-CN" altLang="en-US" sz="2800" b="1" spc="150" dirty="0">
                <a:uFillTx/>
                <a:sym typeface="+mn-ea"/>
              </a:rPr>
              <a:t>应用</a:t>
            </a:r>
            <a:r>
              <a:rPr lang="zh-CN" altLang="en-US" sz="2800" b="1" spc="150" dirty="0">
                <a:sym typeface="+mn-ea"/>
              </a:rPr>
              <a:t>哪</a:t>
            </a:r>
            <a:r>
              <a:rPr lang="zh-CN" altLang="en-US" sz="2800" b="1" spc="150" dirty="0">
                <a:uFillTx/>
                <a:sym typeface="+mn-ea"/>
              </a:rPr>
              <a:t>种压力容器规范    首先要考虑的是在安装地是否有压力容器方面的相关法规。</a:t>
            </a:r>
            <a:endParaRPr lang="zh-CN" altLang="en-US" sz="2800" b="1" i="1" spc="150" dirty="0">
              <a:uFillTx/>
              <a:sym typeface="+mn-ea"/>
            </a:endParaRPr>
          </a:p>
          <a:p>
            <a:pPr marL="457200" indent="-457200">
              <a:buFont typeface="Wingdings" panose="05000000000000000000" charset="0"/>
              <a:buChar char="Ø"/>
            </a:pPr>
            <a:endParaRPr lang="en-US" altLang="zh-CN" b="1" dirty="0"/>
          </a:p>
          <a:p>
            <a:pPr marL="457200" indent="-457200">
              <a:buFont typeface="Wingdings" panose="05000000000000000000" charset="0"/>
              <a:buChar char="Ø"/>
            </a:pPr>
            <a:endParaRPr lang="en-US" altLang="zh-CN" b="1" dirty="0"/>
          </a:p>
        </p:txBody>
      </p:sp>
      <p:sp>
        <p:nvSpPr>
          <p:cNvPr id="3" name="页脚占位符 2"/>
          <p:cNvSpPr>
            <a:spLocks noGrp="1"/>
          </p:cNvSpPr>
          <p:nvPr>
            <p:ph type="ftr" sz="quarter" idx="11"/>
          </p:nvPr>
        </p:nvSpPr>
        <p:spPr/>
        <p:txBody>
          <a:bodyPr/>
          <a:lstStyle/>
          <a:p>
            <a:r>
              <a:rPr lang="zh-CN" altLang="en-US"/>
              <a:t>part 3</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5335" y="581660"/>
            <a:ext cx="10356850" cy="4246245"/>
          </a:xfrm>
          <a:prstGeom prst="rect">
            <a:avLst/>
          </a:prstGeom>
          <a:noFill/>
        </p:spPr>
        <p:txBody>
          <a:bodyPr wrap="square" rtlCol="0">
            <a:spAutoFit/>
          </a:bodyPr>
          <a:lstStyle/>
          <a:p>
            <a:pPr marL="457200" indent="-457200">
              <a:buFont typeface="Wingdings" panose="05000000000000000000" charset="0"/>
              <a:buChar char="Ø"/>
            </a:pPr>
            <a:r>
              <a:rPr lang="zh-CN" altLang="en-US" sz="2800" b="1" spc="150" dirty="0">
                <a:uFillTx/>
                <a:sym typeface="+mn-ea"/>
              </a:rPr>
              <a:t>If there is, the applicable codes are stated in the law. If the jurisdiction has adopted the ASME Code, Section Ⅷ , the decision may be narrowed down to selecting whether Division 1 or Division 2 is used.</a:t>
            </a:r>
            <a:r>
              <a:rPr lang="zh-CN" altLang="en-US" sz="2800" b="1" i="1" spc="150" dirty="0">
                <a:uFillTx/>
                <a:sym typeface="+mn-ea"/>
              </a:rPr>
              <a:t>	</a:t>
            </a:r>
          </a:p>
          <a:p>
            <a:pPr marL="457200" indent="-457200">
              <a:buFont typeface="Wingdings" panose="05000000000000000000" charset="0"/>
              <a:buChar char="Ø"/>
            </a:pPr>
            <a:endParaRPr lang="zh-CN" altLang="en-US" sz="2800" b="1" i="1" spc="150" dirty="0">
              <a:uFillTx/>
              <a:sym typeface="+mn-ea"/>
            </a:endParaRPr>
          </a:p>
          <a:p>
            <a:pPr marL="457200" indent="-457200">
              <a:buFont typeface="Wingdings" panose="05000000000000000000" charset="0"/>
              <a:buChar char="Ø"/>
            </a:pPr>
            <a:endParaRPr lang="zh-CN" altLang="en-US" sz="2800" b="1" i="1" spc="150" dirty="0">
              <a:uFillTx/>
              <a:sym typeface="+mn-ea"/>
            </a:endParaRPr>
          </a:p>
          <a:p>
            <a:pPr marL="457200" indent="-457200">
              <a:buFont typeface="Wingdings" panose="05000000000000000000" charset="0"/>
              <a:buChar char="Ø"/>
            </a:pPr>
            <a:r>
              <a:rPr lang="zh-CN" altLang="en-US" sz="2800" b="1" spc="150" dirty="0">
                <a:uFillTx/>
                <a:sym typeface="+mn-ea"/>
              </a:rPr>
              <a:t>如果有，在法规中有相应的规定，如果管辖部门已经决定采用ASME规范中的第Ⅷ篇，那未需要确定的只是选用第一篇还是第二篇。</a:t>
            </a:r>
            <a:endParaRPr lang="zh-CN" altLang="en-US" b="1" dirty="0">
              <a:sym typeface="+mn-ea"/>
            </a:endParaRPr>
          </a:p>
          <a:p>
            <a:endParaRPr lang="zh-CN" altLang="en-US" dirty="0"/>
          </a:p>
        </p:txBody>
      </p:sp>
      <p:sp>
        <p:nvSpPr>
          <p:cNvPr id="3" name="页脚占位符 2"/>
          <p:cNvSpPr>
            <a:spLocks noGrp="1"/>
          </p:cNvSpPr>
          <p:nvPr>
            <p:ph type="ftr" sz="quarter" idx="11"/>
          </p:nvPr>
        </p:nvSpPr>
        <p:spPr/>
        <p:txBody>
          <a:bodyPr/>
          <a:lstStyle/>
          <a:p>
            <a:r>
              <a:rPr lang="zh-CN" altLang="en-US"/>
              <a:t>part 3</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5665" y="682625"/>
            <a:ext cx="10559415" cy="3970318"/>
          </a:xfrm>
          <a:prstGeom prst="rect">
            <a:avLst/>
          </a:prstGeom>
          <a:noFill/>
        </p:spPr>
        <p:txBody>
          <a:bodyPr wrap="square" rtlCol="0">
            <a:spAutoFit/>
          </a:bodyPr>
          <a:lstStyle/>
          <a:p>
            <a:pPr marL="457200" indent="-457200" algn="just">
              <a:buFont typeface="Wingdings" panose="05000000000000000000" charset="0"/>
              <a:buChar char="Ø"/>
            </a:pPr>
            <a:r>
              <a:rPr lang="zh-CN" altLang="en-US" sz="2800" b="1" spc="150" dirty="0">
                <a:uFillTx/>
                <a:sym typeface="+mn-ea"/>
              </a:rPr>
              <a:t>There are many opinions regarding the use of Division 1 versus Division 2, but the“ botto line”is economics.Division 1 uses approximate formulas， </a:t>
            </a:r>
          </a:p>
          <a:p>
            <a:pPr indent="0" algn="just">
              <a:buFont typeface="Wingdings" panose="05000000000000000000" charset="0"/>
              <a:buNone/>
            </a:pPr>
            <a:r>
              <a:rPr lang="zh-CN" altLang="en-US" sz="2800" b="1" spc="150" dirty="0">
                <a:uFillTx/>
                <a:sym typeface="+mn-ea"/>
              </a:rPr>
              <a:t>   charts， and graphs in simple calculations. </a:t>
            </a:r>
          </a:p>
          <a:p>
            <a:pPr marL="457200" indent="-457200">
              <a:buFont typeface="Wingdings" panose="05000000000000000000" charset="0"/>
              <a:buChar char="Ø"/>
            </a:pPr>
            <a:endParaRPr lang="zh-CN" altLang="en-US" sz="2800" b="1" i="1" spc="150" dirty="0">
              <a:uFillTx/>
            </a:endParaRPr>
          </a:p>
          <a:p>
            <a:pPr marL="457200" indent="-457200">
              <a:buFont typeface="Wingdings" panose="05000000000000000000" charset="0"/>
              <a:buChar char="Ø"/>
            </a:pPr>
            <a:endParaRPr lang="zh-CN" altLang="en-US" sz="2800" b="1" i="1" spc="150" dirty="0">
              <a:uFillTx/>
            </a:endParaRPr>
          </a:p>
          <a:p>
            <a:pPr marL="457200" indent="-457200">
              <a:buFont typeface="Wingdings" panose="05000000000000000000" charset="0"/>
              <a:buChar char="Ø"/>
            </a:pPr>
            <a:r>
              <a:rPr lang="zh-CN" altLang="en-US" sz="2800" b="1" spc="150" dirty="0">
                <a:uFillTx/>
              </a:rPr>
              <a:t>关于</a:t>
            </a:r>
            <a:r>
              <a:rPr lang="zh-CN" altLang="en-US" sz="2800" b="1" spc="150" dirty="0">
                <a:uFillTx/>
                <a:sym typeface="+mn-ea"/>
              </a:rPr>
              <a:t>第一篇和第二篇的应用，有许多的选择性。第一篇应用许多近似的公式，表格和图表来进行简单的计算。</a:t>
            </a:r>
            <a:endParaRPr lang="zh-CN" altLang="en-US" sz="2800" b="1" i="1" spc="150" dirty="0">
              <a:uFillTx/>
            </a:endParaRPr>
          </a:p>
          <a:p>
            <a:pPr marL="457200" indent="-457200">
              <a:buFont typeface="Wingdings" panose="05000000000000000000" charset="0"/>
              <a:buChar char="Ø"/>
            </a:pPr>
            <a:endParaRPr lang="zh-CN" altLang="en-US" sz="2800" b="1" i="1" spc="150" dirty="0">
              <a:uFillTx/>
            </a:endParaRPr>
          </a:p>
        </p:txBody>
      </p:sp>
      <p:sp>
        <p:nvSpPr>
          <p:cNvPr id="3" name="页脚占位符 2"/>
          <p:cNvSpPr>
            <a:spLocks noGrp="1"/>
          </p:cNvSpPr>
          <p:nvPr>
            <p:ph type="ftr" sz="quarter" idx="11"/>
          </p:nvPr>
        </p:nvSpPr>
        <p:spPr/>
        <p:txBody>
          <a:bodyPr/>
          <a:lstStyle/>
          <a:p>
            <a:r>
              <a:rPr lang="zh-CN" altLang="en-US"/>
              <a:t>part 3</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669882" y="2080281"/>
            <a:ext cx="10852237" cy="899167"/>
          </a:xfrm>
        </p:spPr>
        <p:txBody>
          <a:bodyPr/>
          <a:lstStyle/>
          <a:p>
            <a:r>
              <a:rPr lang="en-US" altLang="zh-CN" b="1" dirty="0">
                <a:solidFill>
                  <a:schemeClr val="tx1"/>
                </a:solidFill>
                <a:effectLst>
                  <a:outerShdw blurRad="38100" dist="19050" dir="2700000" algn="tl" rotWithShape="0">
                    <a:schemeClr val="dk1">
                      <a:alpha val="40000"/>
                    </a:schemeClr>
                  </a:outerShdw>
                </a:effectLst>
              </a:rPr>
              <a:t>part 1</a:t>
            </a:r>
          </a:p>
        </p:txBody>
      </p:sp>
      <p:sp>
        <p:nvSpPr>
          <p:cNvPr id="3" name="副标题 2"/>
          <p:cNvSpPr>
            <a:spLocks noGrp="1"/>
          </p:cNvSpPr>
          <p:nvPr>
            <p:ph type="subTitle" idx="1"/>
            <p:custDataLst>
              <p:tags r:id="rId3"/>
            </p:custDataLst>
          </p:nvPr>
        </p:nvSpPr>
        <p:spPr>
          <a:xfrm>
            <a:off x="-539158" y="3108960"/>
            <a:ext cx="10852237" cy="950984"/>
          </a:xfrm>
        </p:spPr>
        <p:txBody>
          <a:bodyPr/>
          <a:lstStyle/>
          <a:p>
            <a:r>
              <a:rPr lang="en-US" altLang="zh-CN"/>
              <a:t>		   </a:t>
            </a:r>
            <a:r>
              <a:rPr lang="zh-CN" altLang="en-US"/>
              <a:t>汇报人：邵寅</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4700" y="410210"/>
            <a:ext cx="10889615" cy="3354765"/>
          </a:xfrm>
          <a:prstGeom prst="rect">
            <a:avLst/>
          </a:prstGeom>
          <a:noFill/>
        </p:spPr>
        <p:txBody>
          <a:bodyPr wrap="square" rtlCol="0">
            <a:spAutoFit/>
          </a:bodyPr>
          <a:lstStyle/>
          <a:p>
            <a:pPr marL="457200" indent="-457200">
              <a:buFont typeface="Wingdings" panose="05000000000000000000" charset="0"/>
              <a:buChar char="Ø"/>
            </a:pPr>
            <a:r>
              <a:rPr lang="zh-CN" altLang="en-US" sz="2800" b="1" spc="150" dirty="0">
                <a:uFillTx/>
                <a:sym typeface="+mn-ea"/>
              </a:rPr>
              <a:t>Division 2，on the other hand,uses a complex method of  formulas,charts, and design-by-analysis which must be described in a stress report. </a:t>
            </a:r>
          </a:p>
          <a:p>
            <a:pPr marL="457200" indent="-457200">
              <a:buFont typeface="Wingdings" panose="05000000000000000000" charset="0"/>
              <a:buChar char="Ø"/>
            </a:pPr>
            <a:endParaRPr lang="zh-CN" altLang="en-US" dirty="0"/>
          </a:p>
          <a:p>
            <a:pPr marL="457200" indent="-457200">
              <a:buFont typeface="Wingdings" panose="05000000000000000000" charset="0"/>
              <a:buChar char="Ø"/>
            </a:pPr>
            <a:endParaRPr lang="zh-CN" altLang="en-US" dirty="0"/>
          </a:p>
          <a:p>
            <a:pPr marL="457200" indent="-457200">
              <a:buFont typeface="Wingdings" panose="05000000000000000000" charset="0"/>
              <a:buChar char="Ø"/>
            </a:pPr>
            <a:endParaRPr lang="zh-CN" altLang="en-US" dirty="0"/>
          </a:p>
          <a:p>
            <a:pPr marL="457200" indent="-457200">
              <a:buFont typeface="Wingdings" panose="05000000000000000000" charset="0"/>
              <a:buChar char="Ø"/>
            </a:pPr>
            <a:r>
              <a:rPr lang="zh-CN" altLang="en-US" sz="2800" b="1" spc="150" dirty="0">
                <a:uFillTx/>
              </a:rPr>
              <a:t>第二篇应用复杂的方法，表格和必须在压力容器中表述的分析设计。</a:t>
            </a:r>
            <a:endParaRPr lang="zh-CN" altLang="en-US" dirty="0"/>
          </a:p>
          <a:p>
            <a:pPr marL="457200" indent="-457200">
              <a:buFont typeface="Wingdings" panose="05000000000000000000" charset="0"/>
              <a:buChar char="Ø"/>
            </a:pPr>
            <a:endParaRPr lang="zh-CN" altLang="en-US" dirty="0"/>
          </a:p>
        </p:txBody>
      </p:sp>
      <p:sp>
        <p:nvSpPr>
          <p:cNvPr id="3" name="页脚占位符 2"/>
          <p:cNvSpPr>
            <a:spLocks noGrp="1"/>
          </p:cNvSpPr>
          <p:nvPr>
            <p:ph type="ftr" sz="quarter" idx="11"/>
          </p:nvPr>
        </p:nvSpPr>
        <p:spPr/>
        <p:txBody>
          <a:bodyPr/>
          <a:lstStyle/>
          <a:p>
            <a:r>
              <a:rPr lang="zh-CN" altLang="en-US"/>
              <a:t>part 3</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0735" y="601345"/>
            <a:ext cx="10591165" cy="4523105"/>
          </a:xfrm>
          <a:prstGeom prst="rect">
            <a:avLst/>
          </a:prstGeom>
          <a:noFill/>
        </p:spPr>
        <p:txBody>
          <a:bodyPr wrap="square" rtlCol="0">
            <a:spAutoFit/>
          </a:bodyPr>
          <a:lstStyle/>
          <a:p>
            <a:pPr marL="285750" indent="-285750">
              <a:buFont typeface="Wingdings" panose="05000000000000000000" charset="0"/>
              <a:buChar char="Ø"/>
            </a:pPr>
            <a:r>
              <a:rPr lang="zh-CN" altLang="en-US" sz="2800" b="1" spc="150" dirty="0">
                <a:uFillTx/>
                <a:sym typeface="+mn-ea"/>
              </a:rPr>
              <a:t>Sometimes so many additional requirements are added to the minimum specifications of a Division 1 vessel that it might be more economical to supply a Division 2 vessel and take advantage of the higher allowable stresses.</a:t>
            </a:r>
          </a:p>
          <a:p>
            <a:pPr marL="285750" indent="-285750">
              <a:buFont typeface="Wingdings" panose="05000000000000000000" charset="0"/>
              <a:buChar char="Ø"/>
            </a:pPr>
            <a:endParaRPr lang="zh-CN" altLang="en-US" sz="2800" b="1" i="1" spc="150" dirty="0">
              <a:uFillTx/>
              <a:sym typeface="+mn-ea"/>
            </a:endParaRPr>
          </a:p>
          <a:p>
            <a:pPr marL="285750" indent="-285750">
              <a:buFont typeface="Wingdings" panose="05000000000000000000" charset="0"/>
              <a:buChar char="Ø"/>
            </a:pPr>
            <a:endParaRPr lang="zh-CN" altLang="en-US" sz="2800" b="1" i="1" spc="150" dirty="0">
              <a:uFillTx/>
              <a:sym typeface="+mn-ea"/>
            </a:endParaRPr>
          </a:p>
          <a:p>
            <a:pPr marL="285750" indent="-285750">
              <a:buFont typeface="Wingdings" panose="05000000000000000000" charset="0"/>
              <a:buChar char="Ø"/>
            </a:pPr>
            <a:r>
              <a:rPr lang="zh-CN" altLang="en-US" sz="2800" b="1" spc="150" dirty="0">
                <a:uFillTx/>
                <a:sym typeface="+mn-ea"/>
              </a:rPr>
              <a:t>有时由于对按第一篇设计的容器在最低要求之外有增加了许多附加要求，应此按第二篇设计并选取许用应力可能更为经济</a:t>
            </a:r>
            <a:r>
              <a:rPr lang="zh-CN" altLang="en-US" sz="2800" b="1" i="1" spc="150" dirty="0">
                <a:uFillTx/>
                <a:sym typeface="+mn-ea"/>
              </a:rPr>
              <a:t>。</a:t>
            </a:r>
          </a:p>
          <a:p>
            <a:pPr marL="285750" indent="-285750">
              <a:buFont typeface="Wingdings" panose="05000000000000000000" charset="0"/>
              <a:buChar char="Ø"/>
            </a:pPr>
            <a:endParaRPr lang="zh-CN" altLang="en-US" dirty="0"/>
          </a:p>
          <a:p>
            <a:endParaRPr lang="zh-CN" altLang="en-US" dirty="0"/>
          </a:p>
        </p:txBody>
      </p:sp>
      <p:sp>
        <p:nvSpPr>
          <p:cNvPr id="3" name="页脚占位符 2"/>
          <p:cNvSpPr>
            <a:spLocks noGrp="1"/>
          </p:cNvSpPr>
          <p:nvPr>
            <p:ph type="ftr" sz="quarter" idx="11"/>
          </p:nvPr>
        </p:nvSpPr>
        <p:spPr/>
        <p:txBody>
          <a:bodyPr/>
          <a:lstStyle/>
          <a:p>
            <a:r>
              <a:rPr lang="zh-CN" altLang="en-US"/>
              <a:t>part 3</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a:t>part 4</a:t>
            </a:r>
          </a:p>
        </p:txBody>
      </p:sp>
      <p:sp>
        <p:nvSpPr>
          <p:cNvPr id="6" name="副标题 5"/>
          <p:cNvSpPr>
            <a:spLocks noGrp="1"/>
          </p:cNvSpPr>
          <p:nvPr>
            <p:ph type="subTitle" idx="1"/>
          </p:nvPr>
        </p:nvSpPr>
        <p:spPr/>
        <p:txBody>
          <a:bodyPr/>
          <a:lstStyle/>
          <a:p>
            <a:r>
              <a:rPr lang="zh-CN" altLang="en-US" dirty="0"/>
              <a:t>汇报人：</a:t>
            </a:r>
            <a:r>
              <a:rPr lang="zh-CN" altLang="en-US" dirty="0">
                <a:sym typeface="+mn-ea"/>
              </a:rPr>
              <a:t>罗志明 </a:t>
            </a:r>
            <a:endParaRPr lang="zh-CN" altLang="en-US" dirty="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239714" y="548640"/>
            <a:ext cx="9557240" cy="3969385"/>
          </a:xfrm>
          <a:prstGeom prst="rect">
            <a:avLst/>
          </a:prstGeom>
          <a:noFill/>
        </p:spPr>
        <p:txBody>
          <a:bodyPr wrap="square" rtlCol="0">
            <a:spAutoFit/>
          </a:bodyPr>
          <a:lstStyle/>
          <a:p>
            <a:r>
              <a:rPr lang="zh-CN" altLang="en-US" dirty="0">
                <a:sym typeface="+mn-ea"/>
              </a:rPr>
              <a:t>正文：</a:t>
            </a:r>
          </a:p>
          <a:p>
            <a:pPr algn="just"/>
            <a:r>
              <a:rPr lang="en-US" altLang="zh-CN" b="1" dirty="0">
                <a:sym typeface="+mn-ea"/>
              </a:rPr>
              <a:t>       Special Design Requirements    </a:t>
            </a:r>
            <a:r>
              <a:rPr lang="en-US" altLang="zh-CN" dirty="0">
                <a:sym typeface="+mn-ea"/>
              </a:rPr>
              <a:t>In addition to the standard information required on all units</a:t>
            </a:r>
            <a:r>
              <a:rPr lang="zh-CN" altLang="en-US" dirty="0">
                <a:sym typeface="+mn-ea"/>
              </a:rPr>
              <a:t>，</a:t>
            </a:r>
            <a:r>
              <a:rPr lang="en-US" altLang="zh-CN" dirty="0">
                <a:sym typeface="+mn-ea"/>
              </a:rPr>
              <a:t>such as design pressure</a:t>
            </a:r>
            <a:r>
              <a:rPr lang="zh-CN" altLang="en-US" dirty="0">
                <a:sym typeface="+mn-ea"/>
              </a:rPr>
              <a:t>，</a:t>
            </a:r>
            <a:r>
              <a:rPr lang="en-US" altLang="zh-CN" dirty="0">
                <a:sym typeface="+mn-ea"/>
              </a:rPr>
              <a:t>design temperature</a:t>
            </a:r>
            <a:r>
              <a:rPr lang="zh-CN" altLang="en-US" dirty="0">
                <a:sym typeface="+mn-ea"/>
              </a:rPr>
              <a:t>，</a:t>
            </a:r>
            <a:r>
              <a:rPr lang="en-US" altLang="zh-CN" dirty="0">
                <a:sym typeface="+mn-ea"/>
              </a:rPr>
              <a:t>geometry</a:t>
            </a:r>
            <a:r>
              <a:rPr lang="zh-CN" altLang="en-US" dirty="0">
                <a:sym typeface="+mn-ea"/>
              </a:rPr>
              <a:t>，</a:t>
            </a:r>
            <a:r>
              <a:rPr lang="en-US" altLang="zh-CN" dirty="0">
                <a:sym typeface="+mn-ea"/>
              </a:rPr>
              <a:t>and size</a:t>
            </a:r>
            <a:r>
              <a:rPr lang="zh-CN" altLang="en-US" dirty="0">
                <a:sym typeface="+mn-ea"/>
              </a:rPr>
              <a:t>，</a:t>
            </a:r>
            <a:r>
              <a:rPr lang="en-US" altLang="zh-CN" dirty="0">
                <a:sym typeface="+mn-ea"/>
              </a:rPr>
              <a:t>many other items of information are necessary and must be recorded. The corrosion and erosion amounts are to be given and a suitable material and method of protection are to be noted. The type of fluid that will be contained, such as lethal</a:t>
            </a:r>
            <a:r>
              <a:rPr lang="zh-CN" altLang="en-US" dirty="0">
                <a:sym typeface="+mn-ea"/>
              </a:rPr>
              <a:t>，</a:t>
            </a:r>
            <a:r>
              <a:rPr lang="en-US" altLang="zh-CN" dirty="0">
                <a:sym typeface="+mn-ea"/>
              </a:rPr>
              <a:t>must be noted because of the required specific design details. Supported position, vertical or horizontal, and support locations must be listed as well as any local loads from supported equipment and piping. Site location is given so that wind, snow</a:t>
            </a:r>
            <a:r>
              <a:rPr lang="zh-CN" altLang="en-US" dirty="0">
                <a:sym typeface="+mn-ea"/>
              </a:rPr>
              <a:t>，</a:t>
            </a:r>
            <a:r>
              <a:rPr lang="en-US" altLang="zh-CN" dirty="0">
                <a:sym typeface="+mn-ea"/>
              </a:rPr>
              <a:t>and earthquake requirements can be determined. Impact loads and cyclic requirements are also included.</a:t>
            </a:r>
          </a:p>
          <a:p>
            <a:pPr algn="just"/>
            <a:r>
              <a:rPr lang="en-US" altLang="zh-CN" dirty="0">
                <a:sym typeface="+mn-ea"/>
              </a:rPr>
              <a:t>       For the ASME Code</a:t>
            </a:r>
            <a:r>
              <a:rPr lang="zh-CN" altLang="en-US" dirty="0">
                <a:sym typeface="+mn-ea"/>
              </a:rPr>
              <a:t>，</a:t>
            </a:r>
            <a:r>
              <a:rPr lang="en-US" altLang="zh-CN" dirty="0">
                <a:sym typeface="+mn-ea"/>
              </a:rPr>
              <a:t>Ⅷ-2</a:t>
            </a:r>
            <a:r>
              <a:rPr lang="zh-CN" altLang="en-US" dirty="0">
                <a:sym typeface="+mn-ea"/>
              </a:rPr>
              <a:t>，</a:t>
            </a:r>
            <a:r>
              <a:rPr lang="en-US" altLang="zh-CN" dirty="0">
                <a:sym typeface="+mn-ea"/>
              </a:rPr>
              <a:t>a statement as to whether or not a fatigue analysis is required according to AD-160 is given. If a fatigue analysis is required</a:t>
            </a:r>
            <a:r>
              <a:rPr lang="zh-CN" altLang="en-US" dirty="0">
                <a:sym typeface="+mn-ea"/>
              </a:rPr>
              <a:t>，</a:t>
            </a:r>
            <a:r>
              <a:rPr lang="en-US" altLang="zh-CN" dirty="0">
                <a:sym typeface="+mn-ea"/>
              </a:rPr>
              <a:t>the specific cycles and loadings will be given. In addition, the design specifications state whether or not certain loadings are sustained or transient. The allowable stresses vary with the type of loadings.</a:t>
            </a:r>
          </a:p>
        </p:txBody>
      </p:sp>
      <p:sp>
        <p:nvSpPr>
          <p:cNvPr id="2" name="页脚占位符 1"/>
          <p:cNvSpPr>
            <a:spLocks noGrp="1"/>
          </p:cNvSpPr>
          <p:nvPr>
            <p:ph type="ftr" sz="quarter" idx="11"/>
          </p:nvPr>
        </p:nvSpPr>
        <p:spPr/>
        <p:txBody>
          <a:bodyPr/>
          <a:lstStyle/>
          <a:p>
            <a:r>
              <a:rPr lang="zh-CN" altLang="en-US"/>
              <a:t>part 4</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781030" cy="4678204"/>
          </a:xfrm>
          <a:prstGeom prst="rect">
            <a:avLst/>
          </a:prstGeom>
          <a:noFill/>
        </p:spPr>
        <p:txBody>
          <a:bodyPr wrap="square" rtlCol="0">
            <a:spAutoFit/>
          </a:bodyPr>
          <a:lstStyle/>
          <a:p>
            <a:pPr marL="457200" indent="-457200">
              <a:buFont typeface="Wingdings" panose="05000000000000000000" charset="0"/>
              <a:buChar char="Ø"/>
            </a:pPr>
            <a:r>
              <a:rPr lang="en-US" altLang="zh-CN" sz="2800" b="1" dirty="0">
                <a:latin typeface="+mn-ea"/>
                <a:sym typeface="+mn-ea"/>
              </a:rPr>
              <a:t>Special Design Requirements    In addition to the standard information required on all units</a:t>
            </a:r>
            <a:r>
              <a:rPr lang="zh-CN" altLang="en-US" sz="2800" b="1" dirty="0">
                <a:latin typeface="+mn-ea"/>
                <a:sym typeface="+mn-ea"/>
              </a:rPr>
              <a:t>，</a:t>
            </a:r>
            <a:r>
              <a:rPr lang="en-US" altLang="zh-CN" sz="2800" b="1" dirty="0">
                <a:latin typeface="+mn-ea"/>
                <a:sym typeface="+mn-ea"/>
              </a:rPr>
              <a:t>such as design pressure</a:t>
            </a:r>
            <a:r>
              <a:rPr lang="zh-CN" altLang="en-US" sz="2800" b="1" dirty="0">
                <a:latin typeface="+mn-ea"/>
                <a:sym typeface="+mn-ea"/>
              </a:rPr>
              <a:t>，</a:t>
            </a:r>
            <a:r>
              <a:rPr lang="en-US" altLang="zh-CN" sz="2800" b="1" dirty="0">
                <a:latin typeface="+mn-ea"/>
                <a:sym typeface="+mn-ea"/>
              </a:rPr>
              <a:t>design temperature</a:t>
            </a:r>
            <a:r>
              <a:rPr lang="zh-CN" altLang="en-US" sz="2800" b="1" dirty="0">
                <a:latin typeface="+mn-ea"/>
                <a:sym typeface="+mn-ea"/>
              </a:rPr>
              <a:t>，</a:t>
            </a:r>
            <a:r>
              <a:rPr lang="en-US" altLang="zh-CN" sz="2800" b="1" dirty="0">
                <a:latin typeface="+mn-ea"/>
                <a:sym typeface="+mn-ea"/>
              </a:rPr>
              <a:t>geometry</a:t>
            </a:r>
            <a:r>
              <a:rPr lang="zh-CN" altLang="en-US" sz="2800" b="1" dirty="0">
                <a:latin typeface="+mn-ea"/>
                <a:sym typeface="+mn-ea"/>
              </a:rPr>
              <a:t>，</a:t>
            </a:r>
            <a:r>
              <a:rPr lang="en-US" altLang="zh-CN" sz="2800" b="1" dirty="0">
                <a:latin typeface="+mn-ea"/>
                <a:sym typeface="+mn-ea"/>
              </a:rPr>
              <a:t>and size</a:t>
            </a:r>
            <a:r>
              <a:rPr lang="zh-CN" altLang="en-US" sz="2800" b="1" dirty="0">
                <a:latin typeface="+mn-ea"/>
                <a:sym typeface="+mn-ea"/>
              </a:rPr>
              <a:t>，</a:t>
            </a:r>
            <a:r>
              <a:rPr lang="en-US" altLang="zh-CN" sz="2800" b="1" dirty="0">
                <a:latin typeface="+mn-ea"/>
                <a:sym typeface="+mn-ea"/>
              </a:rPr>
              <a:t>many other items of information are necessary and must be recorded.</a:t>
            </a:r>
            <a:r>
              <a:rPr lang="zh-CN" altLang="en-US" sz="2800" b="1" spc="150" dirty="0">
                <a:uFillTx/>
                <a:latin typeface="+mn-ea"/>
                <a:sym typeface="+mn-ea"/>
              </a:rPr>
              <a:t> </a:t>
            </a:r>
          </a:p>
          <a:p>
            <a:pPr marL="457200" indent="-457200">
              <a:buFont typeface="Wingdings" panose="05000000000000000000" charset="0"/>
              <a:buChar char="Ø"/>
            </a:pPr>
            <a:endParaRPr lang="zh-CN" altLang="en-US" sz="2800" b="1" i="1" spc="150" dirty="0">
              <a:uFillTx/>
              <a:sym typeface="+mn-ea"/>
            </a:endParaRPr>
          </a:p>
          <a:p>
            <a:pPr marL="457200" indent="-457200">
              <a:buFont typeface="Wingdings" panose="05000000000000000000" charset="0"/>
              <a:buChar char="Ø"/>
            </a:pPr>
            <a:endParaRPr lang="zh-CN" altLang="en-US" sz="2800" b="1" i="1" spc="150" dirty="0">
              <a:uFillTx/>
              <a:sym typeface="+mn-ea"/>
            </a:endParaRPr>
          </a:p>
          <a:p>
            <a:pPr marL="457200" indent="-457200">
              <a:buFont typeface="Wingdings" panose="05000000000000000000" charset="0"/>
              <a:buChar char="Ø"/>
            </a:pPr>
            <a:r>
              <a:rPr lang="zh-CN" altLang="en-US" sz="2800" b="1" spc="150" dirty="0">
                <a:sym typeface="+mn-ea"/>
              </a:rPr>
              <a:t>特殊的设计要求  此外，标准的数据需要包含所有装置的参数，比如设计压力、设计温度、几何形状以及尺寸，许多其他项目的信息也是必要的并且必须被记录下来。</a:t>
            </a:r>
            <a:endParaRPr lang="en-US" altLang="zh-CN" b="1" dirty="0"/>
          </a:p>
          <a:p>
            <a:pPr marL="457200" indent="-457200">
              <a:buFont typeface="Wingdings" panose="05000000000000000000" charset="0"/>
              <a:buChar char="Ø"/>
            </a:pPr>
            <a:endParaRPr lang="en-US" altLang="zh-CN" b="1" dirty="0"/>
          </a:p>
        </p:txBody>
      </p:sp>
      <p:sp>
        <p:nvSpPr>
          <p:cNvPr id="3" name="页脚占位符 2"/>
          <p:cNvSpPr>
            <a:spLocks noGrp="1"/>
          </p:cNvSpPr>
          <p:nvPr>
            <p:ph type="ftr" sz="quarter" idx="11"/>
          </p:nvPr>
        </p:nvSpPr>
        <p:spPr/>
        <p:txBody>
          <a:bodyPr/>
          <a:lstStyle/>
          <a:p>
            <a:r>
              <a:rPr lang="zh-CN" altLang="en-US"/>
              <a:t>part 4</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781030" cy="4401205"/>
          </a:xfrm>
          <a:prstGeom prst="rect">
            <a:avLst/>
          </a:prstGeom>
          <a:noFill/>
        </p:spPr>
        <p:txBody>
          <a:bodyPr wrap="square" rtlCol="0">
            <a:spAutoFit/>
          </a:bodyPr>
          <a:lstStyle/>
          <a:p>
            <a:pPr marL="457200" indent="-457200">
              <a:buFont typeface="Wingdings" panose="05000000000000000000" charset="0"/>
              <a:buChar char="Ø"/>
            </a:pPr>
            <a:r>
              <a:rPr lang="en-US" altLang="zh-CN" sz="2800" b="1" dirty="0">
                <a:latin typeface="+mn-ea"/>
                <a:sym typeface="+mn-ea"/>
              </a:rPr>
              <a:t>The corrosion and erosion amounts are to be given and a suitable material and method of protection are to be noted. The type of fluid that will be contained, such as lethal</a:t>
            </a:r>
            <a:r>
              <a:rPr lang="zh-CN" altLang="en-US" sz="2800" b="1" dirty="0">
                <a:latin typeface="+mn-ea"/>
                <a:sym typeface="+mn-ea"/>
              </a:rPr>
              <a:t>，</a:t>
            </a:r>
            <a:r>
              <a:rPr lang="en-US" altLang="zh-CN" sz="2800" b="1" dirty="0">
                <a:latin typeface="+mn-ea"/>
                <a:sym typeface="+mn-ea"/>
              </a:rPr>
              <a:t>must be noted because of the required specific design details.</a:t>
            </a:r>
            <a:endParaRPr lang="zh-CN" altLang="en-US" sz="2800" b="1" spc="150" dirty="0">
              <a:uFillTx/>
              <a:latin typeface="+mn-ea"/>
              <a:sym typeface="+mn-ea"/>
            </a:endParaRPr>
          </a:p>
          <a:p>
            <a:pPr marL="457200" indent="-457200">
              <a:buFont typeface="Wingdings" panose="05000000000000000000" charset="0"/>
              <a:buChar char="Ø"/>
            </a:pPr>
            <a:endParaRPr lang="en-US" altLang="zh-CN" sz="2800" b="1" i="1" spc="150" dirty="0">
              <a:uFillTx/>
              <a:sym typeface="+mn-ea"/>
            </a:endParaRPr>
          </a:p>
          <a:p>
            <a:pPr marL="457200" indent="-457200">
              <a:buFont typeface="Wingdings" panose="05000000000000000000" charset="0"/>
              <a:buChar char="Ø"/>
            </a:pPr>
            <a:endParaRPr lang="zh-CN" altLang="en-US" sz="2800" b="1" i="1" spc="150" dirty="0">
              <a:uFillTx/>
              <a:sym typeface="+mn-ea"/>
            </a:endParaRPr>
          </a:p>
          <a:p>
            <a:pPr marL="457200" indent="-457200">
              <a:buFont typeface="Wingdings" panose="05000000000000000000" charset="0"/>
              <a:buChar char="Ø"/>
            </a:pPr>
            <a:r>
              <a:rPr lang="zh-CN" altLang="en-US" sz="2800" b="1" spc="150" dirty="0">
                <a:sym typeface="+mn-ea"/>
              </a:rPr>
              <a:t>腐蚀和磨损量要被给出，合适的材料和保养方法也要注意。</a:t>
            </a:r>
            <a:endParaRPr lang="en-US" altLang="zh-CN" sz="2800" b="1" spc="150" dirty="0">
              <a:sym typeface="+mn-ea"/>
            </a:endParaRPr>
          </a:p>
          <a:p>
            <a:pPr marL="457200" indent="-457200"/>
            <a:r>
              <a:rPr lang="en-US" altLang="zh-CN" sz="2800" b="1" spc="150" dirty="0">
                <a:sym typeface="+mn-ea"/>
              </a:rPr>
              <a:t>    </a:t>
            </a:r>
            <a:r>
              <a:rPr lang="zh-CN" altLang="en-US" sz="2800" b="1" spc="150" dirty="0">
                <a:sym typeface="+mn-ea"/>
              </a:rPr>
              <a:t>由于需要特殊的设计细节，将来要承装液体的类型必须注意，比如有害的。</a:t>
            </a:r>
            <a:endParaRPr lang="en-US" altLang="zh-CN" b="1" dirty="0"/>
          </a:p>
        </p:txBody>
      </p:sp>
      <p:sp>
        <p:nvSpPr>
          <p:cNvPr id="3" name="页脚占位符 2"/>
          <p:cNvSpPr>
            <a:spLocks noGrp="1"/>
          </p:cNvSpPr>
          <p:nvPr>
            <p:ph type="ftr" sz="quarter" idx="11"/>
          </p:nvPr>
        </p:nvSpPr>
        <p:spPr/>
        <p:txBody>
          <a:bodyPr/>
          <a:lstStyle/>
          <a:p>
            <a:r>
              <a:rPr lang="zh-CN" altLang="en-US"/>
              <a:t>part 4</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826750" cy="4831080"/>
          </a:xfrm>
          <a:prstGeom prst="rect">
            <a:avLst/>
          </a:prstGeom>
          <a:noFill/>
        </p:spPr>
        <p:txBody>
          <a:bodyPr wrap="square" rtlCol="0">
            <a:spAutoFit/>
          </a:bodyPr>
          <a:lstStyle/>
          <a:p>
            <a:pPr marL="457200" indent="-457200">
              <a:buFont typeface="Wingdings" panose="05000000000000000000" charset="0"/>
              <a:buChar char="Ø"/>
            </a:pPr>
            <a:r>
              <a:rPr lang="en-US" altLang="zh-CN" sz="2800" b="1" dirty="0">
                <a:latin typeface="+mn-ea"/>
                <a:sym typeface="+mn-ea"/>
              </a:rPr>
              <a:t>Supported position, vertical or horizontal, and support locations must be listed as well as any local loads from supported equipment and piping. </a:t>
            </a:r>
          </a:p>
          <a:p>
            <a:pPr marL="457200" indent="-457200"/>
            <a:r>
              <a:rPr lang="en-US" altLang="zh-CN" sz="2800" b="1" dirty="0">
                <a:latin typeface="+mn-ea"/>
                <a:sym typeface="+mn-ea"/>
              </a:rPr>
              <a:t>     Site location is given so that wind, snow</a:t>
            </a:r>
            <a:r>
              <a:rPr lang="zh-CN" altLang="en-US" sz="2800" b="1" dirty="0">
                <a:latin typeface="+mn-ea"/>
                <a:sym typeface="+mn-ea"/>
              </a:rPr>
              <a:t>，</a:t>
            </a:r>
            <a:r>
              <a:rPr lang="en-US" altLang="zh-CN" sz="2800" b="1" dirty="0">
                <a:latin typeface="+mn-ea"/>
                <a:sym typeface="+mn-ea"/>
              </a:rPr>
              <a:t>and earthquake requirements can be determined. Impact loads and cyclic requirements are also included.</a:t>
            </a:r>
          </a:p>
          <a:p>
            <a:pPr marL="457200" indent="-457200"/>
            <a:endParaRPr lang="en-US" altLang="zh-CN" sz="2800" b="1" dirty="0">
              <a:sym typeface="+mn-ea"/>
            </a:endParaRPr>
          </a:p>
          <a:p>
            <a:pPr marL="457200" indent="-457200">
              <a:buFont typeface="Wingdings" panose="05000000000000000000" charset="0"/>
              <a:buChar char="Ø"/>
            </a:pPr>
            <a:r>
              <a:rPr lang="zh-CN" altLang="en-US" sz="2800" b="1" spc="150" dirty="0">
                <a:sym typeface="+mn-ea"/>
              </a:rPr>
              <a:t>支撑方位是水平还是竖直、支撑的位置以及来自支撑设备和管子的局部载荷都要被列出。</a:t>
            </a:r>
            <a:endParaRPr lang="en-US" altLang="zh-CN" sz="2800" b="1" spc="150" dirty="0">
              <a:sym typeface="+mn-ea"/>
            </a:endParaRPr>
          </a:p>
          <a:p>
            <a:pPr marL="457200" indent="-457200"/>
            <a:r>
              <a:rPr lang="en-US" altLang="zh-CN" sz="2800" b="1" spc="150" dirty="0">
                <a:sym typeface="+mn-ea"/>
              </a:rPr>
              <a:t>    </a:t>
            </a:r>
            <a:r>
              <a:rPr lang="zh-CN" altLang="en-US" sz="2800" b="1" spc="150" dirty="0">
                <a:sym typeface="+mn-ea"/>
              </a:rPr>
              <a:t>坐落的位置也要给出，这样风、雪、地震的要求也能够得到确定。冲击载荷和循环载荷的要求也要被包括。</a:t>
            </a:r>
            <a:endParaRPr lang="en-US" altLang="zh-CN" b="1" dirty="0"/>
          </a:p>
        </p:txBody>
      </p:sp>
      <p:sp>
        <p:nvSpPr>
          <p:cNvPr id="3" name="页脚占位符 2"/>
          <p:cNvSpPr>
            <a:spLocks noGrp="1"/>
          </p:cNvSpPr>
          <p:nvPr>
            <p:ph type="ftr" sz="quarter" idx="11"/>
          </p:nvPr>
        </p:nvSpPr>
        <p:spPr/>
        <p:txBody>
          <a:bodyPr/>
          <a:lstStyle/>
          <a:p>
            <a:r>
              <a:rPr lang="zh-CN" altLang="en-US"/>
              <a:t>part 4</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781030" cy="3970318"/>
          </a:xfrm>
          <a:prstGeom prst="rect">
            <a:avLst/>
          </a:prstGeom>
          <a:noFill/>
        </p:spPr>
        <p:txBody>
          <a:bodyPr wrap="square" rtlCol="0">
            <a:spAutoFit/>
          </a:bodyPr>
          <a:lstStyle/>
          <a:p>
            <a:pPr marL="457200" indent="-457200">
              <a:buFont typeface="Wingdings" panose="05000000000000000000" charset="0"/>
              <a:buChar char="Ø"/>
            </a:pPr>
            <a:r>
              <a:rPr lang="en-US" altLang="zh-CN" sz="2800" b="1" dirty="0">
                <a:sym typeface="+mn-ea"/>
              </a:rPr>
              <a:t>For the ASME Code</a:t>
            </a:r>
            <a:r>
              <a:rPr lang="zh-CN" altLang="en-US" sz="2800" b="1" dirty="0">
                <a:sym typeface="+mn-ea"/>
              </a:rPr>
              <a:t>，</a:t>
            </a:r>
            <a:r>
              <a:rPr lang="en-US" altLang="zh-CN" sz="2800" b="1" dirty="0">
                <a:sym typeface="+mn-ea"/>
              </a:rPr>
              <a:t>Ⅷ-2</a:t>
            </a:r>
            <a:r>
              <a:rPr lang="zh-CN" altLang="en-US" sz="2800" b="1" dirty="0">
                <a:sym typeface="+mn-ea"/>
              </a:rPr>
              <a:t>，</a:t>
            </a:r>
            <a:r>
              <a:rPr lang="en-US" altLang="zh-CN" sz="2800" b="1" dirty="0">
                <a:sym typeface="+mn-ea"/>
              </a:rPr>
              <a:t>a statement as to whether or not a fatigue analysis is required according to AD-160 is given. If a fatigue analysis is required</a:t>
            </a:r>
            <a:r>
              <a:rPr lang="zh-CN" altLang="en-US" sz="2800" b="1" dirty="0">
                <a:sym typeface="+mn-ea"/>
              </a:rPr>
              <a:t>，</a:t>
            </a:r>
            <a:r>
              <a:rPr lang="en-US" altLang="zh-CN" sz="2800" b="1" dirty="0">
                <a:sym typeface="+mn-ea"/>
              </a:rPr>
              <a:t>the specific cycles and loadings will be given.</a:t>
            </a:r>
          </a:p>
          <a:p>
            <a:pPr marL="457200" indent="-457200">
              <a:buFont typeface="Wingdings" panose="05000000000000000000" charset="0"/>
              <a:buChar char="Ø"/>
            </a:pPr>
            <a:endParaRPr lang="en-US" altLang="zh-CN" sz="2800" b="1" dirty="0">
              <a:sym typeface="+mn-ea"/>
            </a:endParaRPr>
          </a:p>
          <a:p>
            <a:pPr marL="457200" indent="-457200">
              <a:buFont typeface="Wingdings" panose="05000000000000000000" charset="0"/>
              <a:buChar char="Ø"/>
            </a:pPr>
            <a:endParaRPr lang="en-US" altLang="zh-CN" sz="2800" b="1" dirty="0">
              <a:sym typeface="+mn-ea"/>
            </a:endParaRPr>
          </a:p>
          <a:p>
            <a:pPr marL="457200" indent="-457200">
              <a:buFont typeface="Wingdings" panose="05000000000000000000" charset="0"/>
              <a:buChar char="Ø"/>
            </a:pPr>
            <a:r>
              <a:rPr lang="zh-CN" altLang="en-US" sz="2800" b="1" spc="150" dirty="0">
                <a:sym typeface="+mn-ea"/>
              </a:rPr>
              <a:t>由</a:t>
            </a:r>
            <a:r>
              <a:rPr lang="en-US" altLang="zh-CN" sz="2800" b="1" spc="150" dirty="0">
                <a:sym typeface="+mn-ea"/>
              </a:rPr>
              <a:t>ASME</a:t>
            </a:r>
            <a:r>
              <a:rPr lang="zh-CN" altLang="en-US" sz="2800" b="1" spc="150" dirty="0">
                <a:sym typeface="+mn-ea"/>
              </a:rPr>
              <a:t>标准第八篇第二分册，是否需要做疲劳分析的说明已经通过</a:t>
            </a:r>
            <a:r>
              <a:rPr lang="en-US" altLang="zh-CN" sz="2800" b="1" spc="150" dirty="0">
                <a:sym typeface="+mn-ea"/>
              </a:rPr>
              <a:t>AD-160</a:t>
            </a:r>
            <a:r>
              <a:rPr lang="zh-CN" altLang="en-US" sz="2800" b="1" spc="150" dirty="0">
                <a:sym typeface="+mn-ea"/>
              </a:rPr>
              <a:t>给出。如果需要做一个疲劳分析，那么一个特殊的循环载荷就会被给出。</a:t>
            </a:r>
            <a:endParaRPr lang="en-US" altLang="zh-CN" b="1" dirty="0"/>
          </a:p>
        </p:txBody>
      </p:sp>
      <p:sp>
        <p:nvSpPr>
          <p:cNvPr id="3" name="页脚占位符 2"/>
          <p:cNvSpPr>
            <a:spLocks noGrp="1"/>
          </p:cNvSpPr>
          <p:nvPr>
            <p:ph type="ftr" sz="quarter" idx="11"/>
          </p:nvPr>
        </p:nvSpPr>
        <p:spPr/>
        <p:txBody>
          <a:bodyPr/>
          <a:lstStyle/>
          <a:p>
            <a:r>
              <a:rPr lang="zh-CN" altLang="en-US"/>
              <a:t>part 4</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781030" cy="3108543"/>
          </a:xfrm>
          <a:prstGeom prst="rect">
            <a:avLst/>
          </a:prstGeom>
          <a:noFill/>
        </p:spPr>
        <p:txBody>
          <a:bodyPr wrap="square" rtlCol="0">
            <a:spAutoFit/>
          </a:bodyPr>
          <a:lstStyle/>
          <a:p>
            <a:pPr marL="457200" indent="-457200">
              <a:buFont typeface="Wingdings" panose="05000000000000000000" charset="0"/>
              <a:buChar char="Ø"/>
            </a:pPr>
            <a:r>
              <a:rPr lang="en-US" altLang="zh-CN" sz="2800" b="1" dirty="0">
                <a:sym typeface="+mn-ea"/>
              </a:rPr>
              <a:t>In addition, the design specifications state whether or not certain loadings are sustained or transient. The allowable stresses vary with the type of loadings.</a:t>
            </a:r>
          </a:p>
          <a:p>
            <a:pPr marL="457200" indent="-457200">
              <a:buFont typeface="Wingdings" panose="05000000000000000000" charset="0"/>
              <a:buChar char="Ø"/>
            </a:pPr>
            <a:endParaRPr lang="en-US" altLang="zh-CN" sz="2800" b="1" dirty="0">
              <a:sym typeface="+mn-ea"/>
            </a:endParaRPr>
          </a:p>
          <a:p>
            <a:pPr marL="457200" indent="-457200">
              <a:buFont typeface="Wingdings" panose="05000000000000000000" charset="0"/>
              <a:buChar char="Ø"/>
            </a:pPr>
            <a:endParaRPr lang="en-US" altLang="zh-CN" sz="2800" b="1" dirty="0">
              <a:sym typeface="+mn-ea"/>
            </a:endParaRPr>
          </a:p>
          <a:p>
            <a:pPr marL="457200" indent="-457200">
              <a:buFont typeface="Wingdings" panose="05000000000000000000" charset="0"/>
              <a:buChar char="Ø"/>
            </a:pPr>
            <a:r>
              <a:rPr lang="zh-CN" altLang="en-US" sz="2800" b="1" spc="150" dirty="0">
                <a:sym typeface="+mn-ea"/>
              </a:rPr>
              <a:t>另外，设计说明书会指出是否某一载荷是恒定的还是瞬时的。许用应力随着载荷种类而变化。</a:t>
            </a:r>
            <a:endParaRPr lang="en-US" altLang="zh-CN" b="1" dirty="0"/>
          </a:p>
        </p:txBody>
      </p:sp>
      <p:sp>
        <p:nvSpPr>
          <p:cNvPr id="3" name="页脚占位符 2"/>
          <p:cNvSpPr>
            <a:spLocks noGrp="1"/>
          </p:cNvSpPr>
          <p:nvPr>
            <p:ph type="ftr" sz="quarter" idx="11"/>
          </p:nvPr>
        </p:nvSpPr>
        <p:spPr/>
        <p:txBody>
          <a:bodyPr/>
          <a:lstStyle/>
          <a:p>
            <a:r>
              <a:rPr lang="zh-CN" altLang="en-US"/>
              <a:t>part 4</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part 5</a:t>
            </a:r>
          </a:p>
        </p:txBody>
      </p:sp>
      <p:sp>
        <p:nvSpPr>
          <p:cNvPr id="6" name="副标题 5"/>
          <p:cNvSpPr>
            <a:spLocks noGrp="1"/>
          </p:cNvSpPr>
          <p:nvPr>
            <p:ph type="subTitle" idx="1"/>
          </p:nvPr>
        </p:nvSpPr>
        <p:spPr/>
        <p:txBody>
          <a:bodyPr/>
          <a:lstStyle/>
          <a:p>
            <a:r>
              <a:rPr lang="zh-CN" altLang="en-US"/>
              <a:t>汇报人：刘园园</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2762" y="432000"/>
            <a:ext cx="10852237" cy="648000"/>
          </a:xfrm>
        </p:spPr>
        <p:txBody>
          <a:bodyPr/>
          <a:lstStyle/>
          <a:p>
            <a:r>
              <a:rPr lang="zh-CN" altLang="en-US"/>
              <a:t>Words and Expressions</a:t>
            </a:r>
          </a:p>
        </p:txBody>
      </p:sp>
      <p:sp>
        <p:nvSpPr>
          <p:cNvPr id="3" name="内容占位符 2"/>
          <p:cNvSpPr>
            <a:spLocks noGrp="1"/>
          </p:cNvSpPr>
          <p:nvPr>
            <p:ph idx="1"/>
          </p:nvPr>
        </p:nvSpPr>
        <p:spPr>
          <a:xfrm>
            <a:off x="761365" y="1079500"/>
            <a:ext cx="9340997" cy="5041265"/>
          </a:xfrm>
        </p:spPr>
        <p:txBody>
          <a:bodyPr/>
          <a:lstStyle/>
          <a:p>
            <a:pPr marL="0">
              <a:lnSpc>
                <a:spcPct val="100000"/>
              </a:lnSpc>
              <a:buNone/>
            </a:pPr>
            <a:r>
              <a:rPr lang="zh-CN" altLang="en-US" sz="1800" b="1" dirty="0"/>
              <a:t>1.installation </a:t>
            </a:r>
            <a:r>
              <a:rPr lang="en-US" altLang="zh-CN" sz="1800" b="1" dirty="0"/>
              <a:t>[ˌ</a:t>
            </a:r>
            <a:r>
              <a:rPr lang="en-US" altLang="zh-CN" sz="1800" b="1" dirty="0" err="1"/>
              <a:t>ɪnstəˈleɪʃn</a:t>
            </a:r>
            <a:r>
              <a:rPr lang="en-US" altLang="zh-CN" sz="1800" b="1" dirty="0"/>
              <a:t>]</a:t>
            </a:r>
            <a:r>
              <a:rPr lang="zh-CN" altLang="en-US" sz="1800" b="1" dirty="0"/>
              <a:t>  n.安装，装置</a:t>
            </a:r>
          </a:p>
          <a:p>
            <a:pPr marL="0">
              <a:lnSpc>
                <a:spcPct val="100000"/>
              </a:lnSpc>
              <a:buNone/>
            </a:pPr>
            <a:r>
              <a:rPr lang="zh-CN" altLang="en-US" sz="1800" b="1" dirty="0"/>
              <a:t>2.earthquake </a:t>
            </a:r>
            <a:r>
              <a:rPr lang="en-US" altLang="zh-CN" sz="1800" b="1" dirty="0"/>
              <a:t>[ˈɜː</a:t>
            </a:r>
            <a:r>
              <a:rPr lang="el-GR" altLang="zh-CN" sz="1800" b="1" dirty="0"/>
              <a:t>θ</a:t>
            </a:r>
            <a:r>
              <a:rPr lang="en-US" altLang="zh-CN" sz="1800" b="1" dirty="0" err="1"/>
              <a:t>kweɪk</a:t>
            </a:r>
            <a:r>
              <a:rPr lang="en-US" altLang="zh-CN" sz="1800" b="1" dirty="0"/>
              <a:t>]</a:t>
            </a:r>
            <a:r>
              <a:rPr lang="zh-CN" altLang="en-US" sz="1800" b="1" dirty="0"/>
              <a:t> n.地震</a:t>
            </a:r>
          </a:p>
          <a:p>
            <a:pPr marL="0">
              <a:lnSpc>
                <a:spcPct val="100000"/>
              </a:lnSpc>
              <a:buNone/>
            </a:pPr>
            <a:r>
              <a:rPr lang="zh-CN" altLang="en-US" sz="1800" b="1" dirty="0"/>
              <a:t>3.erection </a:t>
            </a:r>
            <a:r>
              <a:rPr lang="en-US" altLang="zh-CN" sz="1800" b="1" dirty="0"/>
              <a:t>[</a:t>
            </a:r>
            <a:r>
              <a:rPr lang="en-US" altLang="zh-CN" sz="1800" b="1" dirty="0" err="1"/>
              <a:t>ɪˈrekʃn</a:t>
            </a:r>
            <a:r>
              <a:rPr lang="en-US" altLang="zh-CN" sz="1800" b="1" dirty="0"/>
              <a:t>]</a:t>
            </a:r>
            <a:r>
              <a:rPr lang="zh-CN" altLang="en-US" sz="1800" b="1" dirty="0"/>
              <a:t> n.竖立，安装</a:t>
            </a:r>
          </a:p>
          <a:p>
            <a:pPr marL="0">
              <a:lnSpc>
                <a:spcPct val="100000"/>
              </a:lnSpc>
              <a:buNone/>
            </a:pPr>
            <a:r>
              <a:rPr lang="zh-CN" altLang="en-US" sz="1800" b="1" dirty="0"/>
              <a:t>4.petrochemical </a:t>
            </a:r>
            <a:r>
              <a:rPr lang="en-US" altLang="zh-CN" sz="1800" b="1" dirty="0"/>
              <a:t>[ˌ</a:t>
            </a:r>
            <a:r>
              <a:rPr lang="en-US" altLang="zh-CN" sz="1800" b="1" dirty="0" err="1"/>
              <a:t>petrəʊˈkemɪkl</a:t>
            </a:r>
            <a:r>
              <a:rPr lang="en-US" altLang="zh-CN" sz="1800" b="1" dirty="0"/>
              <a:t>]</a:t>
            </a:r>
            <a:r>
              <a:rPr lang="zh-CN" altLang="en-US" sz="1800" b="1" dirty="0"/>
              <a:t> a.山石油化工的</a:t>
            </a:r>
          </a:p>
          <a:p>
            <a:pPr marL="0">
              <a:lnSpc>
                <a:spcPct val="100000"/>
              </a:lnSpc>
              <a:buNone/>
            </a:pPr>
            <a:r>
              <a:rPr lang="zh-CN" altLang="en-US" sz="1800" b="1" dirty="0"/>
              <a:t>5.degradation </a:t>
            </a:r>
            <a:r>
              <a:rPr lang="en-US" altLang="zh-CN" sz="1800" b="1" dirty="0"/>
              <a:t>[ˌ</a:t>
            </a:r>
            <a:r>
              <a:rPr lang="en-US" altLang="zh-CN" sz="1800" b="1" dirty="0" err="1"/>
              <a:t>deɡrəˈdeɪʃn</a:t>
            </a:r>
            <a:r>
              <a:rPr lang="en-US" altLang="zh-CN" sz="1800" b="1" dirty="0"/>
              <a:t>]</a:t>
            </a:r>
            <a:r>
              <a:rPr lang="zh-CN" altLang="en-US" sz="1800" b="1" dirty="0"/>
              <a:t> n.降级，退化</a:t>
            </a:r>
          </a:p>
          <a:p>
            <a:pPr marL="0">
              <a:lnSpc>
                <a:spcPct val="100000"/>
              </a:lnSpc>
              <a:buNone/>
            </a:pPr>
            <a:r>
              <a:rPr lang="zh-CN" altLang="en-US" sz="1800" b="1" dirty="0"/>
              <a:t>6.substitution </a:t>
            </a:r>
            <a:r>
              <a:rPr lang="en-US" altLang="zh-CN" sz="1800" b="1" dirty="0"/>
              <a:t>[ˌ</a:t>
            </a:r>
            <a:r>
              <a:rPr lang="en-US" altLang="zh-CN" sz="1800" b="1" dirty="0" err="1"/>
              <a:t>sʌbstɪ'tjuːʃ</a:t>
            </a:r>
            <a:r>
              <a:rPr lang="en-US" altLang="zh-CN" sz="1800" b="1" dirty="0"/>
              <a:t>(ə)n]</a:t>
            </a:r>
            <a:r>
              <a:rPr lang="zh-CN" altLang="en-US" sz="1800" b="1" dirty="0"/>
              <a:t> n.代替，取代</a:t>
            </a:r>
          </a:p>
          <a:p>
            <a:pPr marL="0">
              <a:lnSpc>
                <a:spcPct val="100000"/>
              </a:lnSpc>
              <a:buNone/>
            </a:pPr>
            <a:r>
              <a:rPr lang="zh-CN" altLang="en-US" sz="1800" b="1" dirty="0"/>
              <a:t>7.prevalent </a:t>
            </a:r>
            <a:r>
              <a:rPr lang="en-US" altLang="zh-CN" sz="1800" b="1" dirty="0"/>
              <a:t>[ˈ</a:t>
            </a:r>
            <a:r>
              <a:rPr lang="en-US" altLang="zh-CN" sz="1800" b="1" dirty="0" err="1"/>
              <a:t>prevələnt</a:t>
            </a:r>
            <a:r>
              <a:rPr lang="en-US" altLang="zh-CN" sz="1800" b="1" dirty="0"/>
              <a:t>]</a:t>
            </a:r>
            <a:r>
              <a:rPr lang="zh-CN" altLang="en-US" sz="1800" b="1" dirty="0"/>
              <a:t> a.普遍的，流行的</a:t>
            </a:r>
          </a:p>
          <a:p>
            <a:pPr marL="0">
              <a:lnSpc>
                <a:spcPct val="100000"/>
              </a:lnSpc>
              <a:buNone/>
            </a:pPr>
            <a:r>
              <a:rPr lang="zh-CN" altLang="en-US" sz="1800" b="1" dirty="0"/>
              <a:t>8.integrity </a:t>
            </a:r>
            <a:r>
              <a:rPr lang="en-US" altLang="zh-CN" sz="1800" b="1" dirty="0"/>
              <a:t>[</a:t>
            </a:r>
            <a:r>
              <a:rPr lang="en-US" altLang="zh-CN" sz="1800" b="1" dirty="0" err="1"/>
              <a:t>ɪnˈteɡrəti</a:t>
            </a:r>
            <a:r>
              <a:rPr lang="en-US" altLang="zh-CN" sz="1800" b="1" dirty="0"/>
              <a:t>]</a:t>
            </a:r>
            <a:r>
              <a:rPr lang="zh-CN" altLang="en-US" sz="1800" b="1" dirty="0"/>
              <a:t> n.完整性</a:t>
            </a:r>
          </a:p>
          <a:p>
            <a:pPr marL="0">
              <a:lnSpc>
                <a:spcPct val="100000"/>
              </a:lnSpc>
              <a:buNone/>
            </a:pPr>
            <a:r>
              <a:rPr lang="zh-CN" altLang="en-US" sz="1800" b="1" dirty="0"/>
              <a:t>9.assembly </a:t>
            </a:r>
            <a:r>
              <a:rPr lang="en-US" altLang="zh-CN" sz="1800" b="1" dirty="0"/>
              <a:t>[</a:t>
            </a:r>
            <a:r>
              <a:rPr lang="en-US" altLang="zh-CN" sz="1800" b="1" dirty="0" err="1"/>
              <a:t>əˈsembli</a:t>
            </a:r>
            <a:r>
              <a:rPr lang="en-US" altLang="zh-CN" sz="1800" b="1" dirty="0"/>
              <a:t>]</a:t>
            </a:r>
            <a:r>
              <a:rPr lang="zh-CN" altLang="en-US" sz="1800" b="1" dirty="0"/>
              <a:t> n.组合，装配</a:t>
            </a:r>
          </a:p>
          <a:p>
            <a:pPr marL="0">
              <a:lnSpc>
                <a:spcPct val="100000"/>
              </a:lnSpc>
              <a:buNone/>
            </a:pPr>
            <a:r>
              <a:rPr lang="zh-CN" altLang="en-US" sz="1800" b="1" dirty="0"/>
              <a:t>10.assurance </a:t>
            </a:r>
            <a:r>
              <a:rPr lang="en-US" altLang="zh-CN" sz="1800" b="1" dirty="0"/>
              <a:t>[</a:t>
            </a:r>
            <a:r>
              <a:rPr lang="en-US" altLang="zh-CN" sz="1800" b="1" dirty="0" err="1"/>
              <a:t>əˈʃʊərəns</a:t>
            </a:r>
            <a:r>
              <a:rPr lang="en-US" altLang="zh-CN" sz="1800" b="1" dirty="0"/>
              <a:t>]</a:t>
            </a:r>
            <a:r>
              <a:rPr lang="zh-CN" altLang="en-US" sz="1800" b="1" dirty="0"/>
              <a:t> n.确信，保证，保险</a:t>
            </a:r>
          </a:p>
          <a:p>
            <a:pPr marL="0">
              <a:lnSpc>
                <a:spcPct val="100000"/>
              </a:lnSpc>
              <a:buNone/>
            </a:pPr>
            <a:r>
              <a:rPr lang="zh-CN" altLang="en-US" sz="1800" b="1" dirty="0"/>
              <a:t>11.adverse </a:t>
            </a:r>
            <a:r>
              <a:rPr lang="en-US" altLang="zh-CN" sz="1800" b="1" dirty="0"/>
              <a:t>[ˈ</a:t>
            </a:r>
            <a:r>
              <a:rPr lang="en-US" altLang="zh-CN" sz="1800" b="1" dirty="0" err="1"/>
              <a:t>ædvɜːs</a:t>
            </a:r>
            <a:r>
              <a:rPr lang="en-US" altLang="zh-CN" sz="1800" b="1" dirty="0"/>
              <a:t>]</a:t>
            </a:r>
            <a:r>
              <a:rPr lang="zh-CN" altLang="en-US" sz="1800" b="1" dirty="0"/>
              <a:t> a.不利的，有害的，敌对的</a:t>
            </a:r>
          </a:p>
          <a:p>
            <a:pPr marL="0">
              <a:lnSpc>
                <a:spcPct val="100000"/>
              </a:lnSpc>
              <a:buNone/>
            </a:pPr>
            <a:r>
              <a:rPr sz="1800" b="1" dirty="0">
                <a:sym typeface="+mn-ea"/>
              </a:rPr>
              <a:t>12.radiography </a:t>
            </a:r>
            <a:r>
              <a:rPr lang="en-US" sz="1800" b="1" dirty="0"/>
              <a:t>[ˌ</a:t>
            </a:r>
            <a:r>
              <a:rPr lang="en-US" sz="1800" b="1" dirty="0" err="1"/>
              <a:t>reɪdiˈɒɡrəfi</a:t>
            </a:r>
            <a:r>
              <a:rPr lang="en-US" sz="1800" b="1" dirty="0"/>
              <a:t>]</a:t>
            </a:r>
            <a:r>
              <a:rPr sz="1800" b="1" dirty="0">
                <a:sym typeface="+mn-ea"/>
              </a:rPr>
              <a:t> </a:t>
            </a:r>
            <a:r>
              <a:rPr sz="1800" b="1" dirty="0" err="1">
                <a:sym typeface="+mn-ea"/>
              </a:rPr>
              <a:t>n.射线照相，X光探伤</a:t>
            </a:r>
            <a:endParaRPr lang="zh-CN" altLang="en-US" sz="1800" b="1" spc="150" dirty="0">
              <a:solidFill>
                <a:schemeClr val="tx1">
                  <a:lumMod val="75000"/>
                  <a:lumOff val="25000"/>
                </a:schemeClr>
              </a:solidFill>
              <a:uFillTx/>
            </a:endParaRPr>
          </a:p>
          <a:p>
            <a:pPr marL="0" indent="0">
              <a:buNone/>
            </a:pPr>
            <a:endParaRPr lang="zh-CN" altLang="en-US" dirty="0"/>
          </a:p>
          <a:p>
            <a:endParaRPr lang="zh-CN" altLang="en-US" dirty="0"/>
          </a:p>
          <a:p>
            <a:endParaRPr lang="zh-CN" altLang="en-US" dirty="0"/>
          </a:p>
          <a:p>
            <a:endParaRPr lang="zh-CN" altLang="en-US" dirty="0"/>
          </a:p>
          <a:p>
            <a:endParaRPr lang="zh-CN" altLang="en-US" dirty="0"/>
          </a:p>
        </p:txBody>
      </p:sp>
      <p:sp>
        <p:nvSpPr>
          <p:cNvPr id="4" name="页脚占位符 3"/>
          <p:cNvSpPr>
            <a:spLocks noGrp="1"/>
          </p:cNvSpPr>
          <p:nvPr>
            <p:ph type="ftr" sz="quarter" idx="11"/>
          </p:nvPr>
        </p:nvSpPr>
        <p:spPr/>
        <p:txBody>
          <a:bodyPr/>
          <a:lstStyle/>
          <a:p>
            <a:r>
              <a:rPr lang="zh-CN" altLang="en-US"/>
              <a:t>part 1</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239520" y="548640"/>
            <a:ext cx="9164955" cy="4246245"/>
          </a:xfrm>
          <a:prstGeom prst="rect">
            <a:avLst/>
          </a:prstGeom>
          <a:noFill/>
        </p:spPr>
        <p:txBody>
          <a:bodyPr wrap="square" rtlCol="0">
            <a:spAutoFit/>
          </a:bodyPr>
          <a:lstStyle/>
          <a:p>
            <a:r>
              <a:rPr lang="zh-CN" altLang="en-US" dirty="0">
                <a:sym typeface="+mn-ea"/>
              </a:rPr>
              <a:t>正文：</a:t>
            </a:r>
            <a:endParaRPr lang="en-US" altLang="zh-CN" dirty="0">
              <a:sym typeface="+mn-ea"/>
            </a:endParaRPr>
          </a:p>
          <a:p>
            <a:pPr algn="just"/>
            <a:r>
              <a:rPr lang="en-US" altLang="zh-CN" b="1" dirty="0"/>
              <a:t>        Design Reports and Calculations    </a:t>
            </a:r>
            <a:r>
              <a:rPr lang="en-US" altLang="zh-CN" dirty="0"/>
              <a:t> The ASME Code</a:t>
            </a:r>
            <a:r>
              <a:rPr lang="zh-CN" altLang="zh-CN" dirty="0"/>
              <a:t>，Ⅷ</a:t>
            </a:r>
            <a:r>
              <a:rPr lang="en-US" altLang="zh-CN" dirty="0"/>
              <a:t>-2,requires a formal design report with the assumptions in the User’s Design Specification incorporated in the stress analysis calculations. These calculations are prepared and certified by a registered professional engineer experienced in pressure vessel design. As with the User ’ s Design Specification</a:t>
            </a:r>
            <a:r>
              <a:rPr lang="zh-CN" altLang="zh-CN" dirty="0"/>
              <a:t>，</a:t>
            </a:r>
            <a:r>
              <a:rPr lang="en-US" altLang="zh-CN" dirty="0"/>
              <a:t>the Manufacturer’s Design Report is mandatory and the certification reported on the Manufacturer’s Data Report®. This is kept on file by the manufacturer for five year.</a:t>
            </a:r>
            <a:endParaRPr lang="zh-CN" altLang="zh-CN" dirty="0"/>
          </a:p>
          <a:p>
            <a:pPr algn="just"/>
            <a:r>
              <a:rPr lang="en-US" altLang="zh-CN" b="1" dirty="0"/>
              <a:t>        Materials’ Specifications    </a:t>
            </a:r>
            <a:r>
              <a:rPr lang="en-US" altLang="zh-CN" dirty="0"/>
              <a:t> All codes and standards have materials' specifications and requirements describing what materials are permissible. Those materials that are permitted with a specific code are either listed or limited to the ones that have allowable stress values given. Depending upon the code or standard, permitted materials for a particular process vessel are limited. For instance, only materials with an SA or SB designation can be used in ASME Boiler and Pressure Vessel Code construction.	</a:t>
            </a:r>
            <a:endParaRPr lang="zh-CN" altLang="zh-CN" dirty="0"/>
          </a:p>
          <a:p>
            <a:pPr algn="just"/>
            <a:endParaRPr lang="en-US" altLang="zh-CN" dirty="0">
              <a:sym typeface="+mn-ea"/>
            </a:endParaRPr>
          </a:p>
        </p:txBody>
      </p:sp>
      <p:sp>
        <p:nvSpPr>
          <p:cNvPr id="2" name="页脚占位符 1"/>
          <p:cNvSpPr>
            <a:spLocks noGrp="1"/>
          </p:cNvSpPr>
          <p:nvPr>
            <p:ph type="ftr" sz="quarter" idx="11"/>
          </p:nvPr>
        </p:nvSpPr>
        <p:spPr/>
        <p:txBody>
          <a:bodyPr/>
          <a:lstStyle/>
          <a:p>
            <a:r>
              <a:rPr lang="zh-CN" altLang="en-US"/>
              <a:t>part 5</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781030" cy="5539105"/>
          </a:xfrm>
          <a:prstGeom prst="rect">
            <a:avLst/>
          </a:prstGeom>
          <a:noFill/>
        </p:spPr>
        <p:txBody>
          <a:bodyPr wrap="square" rtlCol="0">
            <a:spAutoFit/>
          </a:bodyPr>
          <a:lstStyle/>
          <a:p>
            <a:pPr marL="457200" indent="-457200">
              <a:buFont typeface="Wingdings" panose="05000000000000000000" charset="0"/>
              <a:buChar char="Ø"/>
            </a:pPr>
            <a:r>
              <a:rPr lang="en-US" altLang="zh-CN" sz="2800" b="1" dirty="0">
                <a:latin typeface="+mn-ea"/>
              </a:rPr>
              <a:t>Design Reports and Calculations     The ASME Code</a:t>
            </a:r>
            <a:r>
              <a:rPr lang="zh-CN" altLang="zh-CN" sz="2800" b="1" dirty="0">
                <a:latin typeface="+mn-ea"/>
              </a:rPr>
              <a:t>，Ⅷ</a:t>
            </a:r>
            <a:r>
              <a:rPr lang="en-US" altLang="zh-CN" sz="2800" b="1" dirty="0">
                <a:latin typeface="+mn-ea"/>
              </a:rPr>
              <a:t>-2,requires a formal design report with the assumptions in the User’s Design Specification incorporated in the stress analysis calculations.</a:t>
            </a:r>
            <a:r>
              <a:rPr lang="en-US" altLang="zh-CN" sz="2800" b="1" dirty="0">
                <a:latin typeface="+mn-ea"/>
                <a:sym typeface="+mn-ea"/>
              </a:rPr>
              <a:t> </a:t>
            </a:r>
          </a:p>
          <a:p>
            <a:pPr marL="457200" indent="-457200"/>
            <a:r>
              <a:rPr lang="en-US" altLang="zh-CN" sz="2800" b="1" dirty="0">
                <a:latin typeface="+mn-ea"/>
              </a:rPr>
              <a:t>    These calculations are prepared and certified by a registered professional engineer experienced in pressure vessel design. </a:t>
            </a:r>
            <a:endParaRPr lang="en-US" altLang="zh-CN" sz="2800" b="1" dirty="0">
              <a:sym typeface="+mn-ea"/>
            </a:endParaRPr>
          </a:p>
          <a:p>
            <a:pPr marL="457200" indent="-457200">
              <a:buFont typeface="Wingdings" panose="05000000000000000000" charset="0"/>
              <a:buChar char="Ø"/>
            </a:pPr>
            <a:endParaRPr lang="en-US" altLang="zh-CN" sz="2800" b="1" dirty="0">
              <a:sym typeface="+mn-ea"/>
            </a:endParaRPr>
          </a:p>
          <a:p>
            <a:pPr marL="457200" indent="-457200">
              <a:buFont typeface="Wingdings" panose="05000000000000000000" charset="0"/>
              <a:buChar char="Ø"/>
            </a:pPr>
            <a:r>
              <a:rPr lang="zh-CN" altLang="en-US" sz="2800" b="1" spc="150" dirty="0">
                <a:sym typeface="+mn-ea"/>
              </a:rPr>
              <a:t>设计报告与计算  </a:t>
            </a:r>
            <a:r>
              <a:rPr lang="en-US" altLang="zh-CN" sz="2800" b="1" spc="150" dirty="0">
                <a:sym typeface="+mn-ea"/>
              </a:rPr>
              <a:t>ASME VIII-2</a:t>
            </a:r>
            <a:r>
              <a:rPr lang="zh-CN" altLang="en-US" sz="2800" b="1" spc="150" dirty="0">
                <a:sym typeface="+mn-ea"/>
              </a:rPr>
              <a:t>需要一个正式的设计报告，其中包含使用者的设计技术要求并伴有应力分析计算。</a:t>
            </a:r>
            <a:endParaRPr lang="en-US" altLang="zh-CN" sz="2800" b="1" spc="150" dirty="0">
              <a:sym typeface="+mn-ea"/>
            </a:endParaRPr>
          </a:p>
          <a:p>
            <a:pPr marL="457200" indent="-457200"/>
            <a:r>
              <a:rPr lang="en-US" altLang="zh-CN" sz="2800" b="1" spc="150" dirty="0">
                <a:sym typeface="+mn-ea"/>
              </a:rPr>
              <a:t>    </a:t>
            </a:r>
            <a:r>
              <a:rPr lang="zh-CN" altLang="en-US" sz="2800" b="1" spc="150" dirty="0">
                <a:sym typeface="+mn-ea"/>
              </a:rPr>
              <a:t>这些计算由一个在压力容器设计方面很有经验的专业注册工程师制定并验证。</a:t>
            </a:r>
            <a:endParaRPr lang="en-US" altLang="zh-CN" sz="2800" b="1" spc="150" dirty="0">
              <a:sym typeface="+mn-ea"/>
            </a:endParaRPr>
          </a:p>
          <a:p>
            <a:pPr marL="457200" indent="-457200"/>
            <a:endParaRPr lang="en-US" altLang="zh-CN" b="1" dirty="0"/>
          </a:p>
        </p:txBody>
      </p:sp>
      <p:sp>
        <p:nvSpPr>
          <p:cNvPr id="3" name="页脚占位符 2"/>
          <p:cNvSpPr>
            <a:spLocks noGrp="1"/>
          </p:cNvSpPr>
          <p:nvPr>
            <p:ph type="ftr" sz="quarter" idx="11"/>
          </p:nvPr>
        </p:nvSpPr>
        <p:spPr/>
        <p:txBody>
          <a:bodyPr/>
          <a:lstStyle/>
          <a:p>
            <a:r>
              <a:rPr lang="zh-CN" altLang="en-US"/>
              <a:t>part 5</a:t>
            </a: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781030" cy="3970318"/>
          </a:xfrm>
          <a:prstGeom prst="rect">
            <a:avLst/>
          </a:prstGeom>
          <a:noFill/>
        </p:spPr>
        <p:txBody>
          <a:bodyPr wrap="square" rtlCol="0">
            <a:spAutoFit/>
          </a:bodyPr>
          <a:lstStyle/>
          <a:p>
            <a:pPr marL="457200" indent="-457200">
              <a:buFont typeface="Wingdings" panose="05000000000000000000" charset="0"/>
              <a:buChar char="Ø"/>
            </a:pPr>
            <a:r>
              <a:rPr lang="en-US" altLang="zh-CN" sz="2800" b="1" dirty="0">
                <a:latin typeface="+mn-ea"/>
              </a:rPr>
              <a:t>As with the User ’s Design Specification</a:t>
            </a:r>
            <a:r>
              <a:rPr lang="zh-CN" altLang="zh-CN" sz="2800" b="1" dirty="0">
                <a:latin typeface="+mn-ea"/>
              </a:rPr>
              <a:t>，</a:t>
            </a:r>
            <a:r>
              <a:rPr lang="en-US" altLang="zh-CN" sz="2800" b="1" dirty="0">
                <a:latin typeface="+mn-ea"/>
              </a:rPr>
              <a:t>the Manufacturer’s Design Report is mandatory and the certification reported on the Manufacturer’s Data Report®. This is kept on file by the manufacturer for five year.</a:t>
            </a:r>
            <a:endParaRPr lang="en-US" altLang="zh-CN" sz="2800" b="1" dirty="0">
              <a:latin typeface="+mn-ea"/>
              <a:sym typeface="+mn-ea"/>
            </a:endParaRPr>
          </a:p>
          <a:p>
            <a:pPr marL="457200" indent="-457200">
              <a:buFont typeface="Wingdings" panose="05000000000000000000" charset="0"/>
              <a:buChar char="Ø"/>
            </a:pPr>
            <a:endParaRPr lang="en-US" altLang="zh-CN" sz="2800" b="1" dirty="0">
              <a:sym typeface="+mn-ea"/>
            </a:endParaRPr>
          </a:p>
          <a:p>
            <a:pPr marL="457200" indent="-457200">
              <a:buFont typeface="Wingdings" panose="05000000000000000000" charset="0"/>
              <a:buChar char="Ø"/>
            </a:pPr>
            <a:r>
              <a:rPr lang="zh-CN" altLang="en-US" sz="2800" b="1" spc="150" dirty="0">
                <a:sym typeface="+mn-ea"/>
              </a:rPr>
              <a:t>如同用户的设计技术要求一样，制造商的设计报告以及有关制造商数据报告的证明书都是强制性的。这要被制造商记录为文件并保存五年。</a:t>
            </a:r>
            <a:endParaRPr lang="en-US" altLang="zh-CN" b="1" dirty="0"/>
          </a:p>
        </p:txBody>
      </p:sp>
      <p:sp>
        <p:nvSpPr>
          <p:cNvPr id="3" name="页脚占位符 2"/>
          <p:cNvSpPr>
            <a:spLocks noGrp="1"/>
          </p:cNvSpPr>
          <p:nvPr>
            <p:ph type="ftr" sz="quarter" idx="11"/>
          </p:nvPr>
        </p:nvSpPr>
        <p:spPr/>
        <p:txBody>
          <a:bodyPr/>
          <a:lstStyle/>
          <a:p>
            <a:r>
              <a:rPr lang="zh-CN" altLang="en-US"/>
              <a:t>part 5</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448290" cy="4399915"/>
          </a:xfrm>
          <a:prstGeom prst="rect">
            <a:avLst/>
          </a:prstGeom>
          <a:noFill/>
        </p:spPr>
        <p:txBody>
          <a:bodyPr wrap="square" rtlCol="0">
            <a:spAutoFit/>
          </a:bodyPr>
          <a:lstStyle/>
          <a:p>
            <a:pPr marL="457200" indent="-457200" algn="just">
              <a:buFont typeface="Wingdings" panose="05000000000000000000" charset="0"/>
              <a:buChar char="Ø"/>
            </a:pPr>
            <a:r>
              <a:rPr lang="en-US" altLang="zh-CN" sz="2800" b="1" dirty="0">
                <a:latin typeface="+mn-ea"/>
              </a:rPr>
              <a:t>Materials’Specifications     All codes and standards have materials' specifications and requirements describing what materials are permissible. Those materials that are permitted with a specific code are either listed or limited to the ones that have allowable stress values given. </a:t>
            </a:r>
            <a:endParaRPr lang="en-US" altLang="zh-CN" sz="2800" b="1" dirty="0">
              <a:sym typeface="+mn-ea"/>
            </a:endParaRPr>
          </a:p>
          <a:p>
            <a:pPr marL="457200" indent="-457200">
              <a:buFont typeface="Wingdings" panose="05000000000000000000" charset="0"/>
              <a:buChar char="Ø"/>
            </a:pPr>
            <a:endParaRPr lang="en-US" altLang="zh-CN" sz="2800" b="1" dirty="0">
              <a:sym typeface="+mn-ea"/>
            </a:endParaRPr>
          </a:p>
          <a:p>
            <a:pPr marL="457200" indent="-457200">
              <a:buFont typeface="Wingdings" panose="05000000000000000000" charset="0"/>
              <a:buChar char="Ø"/>
            </a:pPr>
            <a:r>
              <a:rPr lang="zh-CN" altLang="en-US" sz="2800" b="1" spc="150" dirty="0">
                <a:sym typeface="+mn-ea"/>
              </a:rPr>
              <a:t>材料的确定  所有的规范和标准都包含材料的确定与要求，用来描述哪些材料是被允许的。这些获得特殊标准许可的材料要么被列出，要么被限制的用于给定许用应力值的场合。</a:t>
            </a:r>
            <a:endParaRPr lang="en-US" altLang="zh-CN" b="1" dirty="0"/>
          </a:p>
        </p:txBody>
      </p:sp>
      <p:sp>
        <p:nvSpPr>
          <p:cNvPr id="3" name="页脚占位符 2"/>
          <p:cNvSpPr>
            <a:spLocks noGrp="1"/>
          </p:cNvSpPr>
          <p:nvPr>
            <p:ph type="ftr" sz="quarter" idx="11"/>
          </p:nvPr>
        </p:nvSpPr>
        <p:spPr/>
        <p:txBody>
          <a:bodyPr/>
          <a:lstStyle/>
          <a:p>
            <a:r>
              <a:rPr lang="zh-CN" altLang="en-US"/>
              <a:t>part 5</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781030" cy="3970318"/>
          </a:xfrm>
          <a:prstGeom prst="rect">
            <a:avLst/>
          </a:prstGeom>
          <a:noFill/>
        </p:spPr>
        <p:txBody>
          <a:bodyPr wrap="square" rtlCol="0">
            <a:spAutoFit/>
          </a:bodyPr>
          <a:lstStyle/>
          <a:p>
            <a:pPr marL="457200" indent="-457200">
              <a:buFont typeface="Wingdings" panose="05000000000000000000" charset="0"/>
              <a:buChar char="Ø"/>
            </a:pPr>
            <a:r>
              <a:rPr lang="en-US" altLang="zh-CN" sz="2800" b="1" dirty="0">
                <a:latin typeface="+mn-ea"/>
              </a:rPr>
              <a:t>Depending upon the code or standard, permitted materials for a particular process vessel are limited. For instance, only materials with an SA or SB designation can be used in ASME Boiler and Pressure Vessel Code construction.</a:t>
            </a:r>
            <a:endParaRPr lang="en-US" altLang="zh-CN" sz="2800" b="1" dirty="0">
              <a:latin typeface="+mn-ea"/>
              <a:sym typeface="+mn-ea"/>
            </a:endParaRPr>
          </a:p>
          <a:p>
            <a:pPr marL="457200" indent="-457200">
              <a:buFont typeface="Wingdings" panose="05000000000000000000" charset="0"/>
              <a:buChar char="Ø"/>
            </a:pPr>
            <a:endParaRPr lang="en-US" altLang="zh-CN" sz="2800" b="1" dirty="0">
              <a:sym typeface="+mn-ea"/>
            </a:endParaRPr>
          </a:p>
          <a:p>
            <a:pPr marL="457200" indent="-457200">
              <a:buFont typeface="Wingdings" panose="05000000000000000000" charset="0"/>
              <a:buChar char="Ø"/>
            </a:pPr>
            <a:r>
              <a:rPr lang="zh-CN" altLang="en-US" sz="2800" b="1" spc="150" dirty="0">
                <a:sym typeface="+mn-ea"/>
              </a:rPr>
              <a:t>根据规范和标准，一个特殊的压力容器其许用材料是被限制的。例如，只有拥有</a:t>
            </a:r>
            <a:r>
              <a:rPr lang="en-US" altLang="zh-CN" sz="2800" b="1" spc="150" dirty="0">
                <a:sym typeface="+mn-ea"/>
              </a:rPr>
              <a:t>SA</a:t>
            </a:r>
            <a:r>
              <a:rPr lang="zh-CN" altLang="en-US" sz="2800" b="1" spc="150" dirty="0">
                <a:sym typeface="+mn-ea"/>
              </a:rPr>
              <a:t>与</a:t>
            </a:r>
            <a:r>
              <a:rPr lang="en-US" altLang="zh-CN" sz="2800" b="1" spc="150" dirty="0">
                <a:sym typeface="+mn-ea"/>
              </a:rPr>
              <a:t>SB</a:t>
            </a:r>
            <a:r>
              <a:rPr lang="zh-CN" altLang="en-US" sz="2800" b="1" spc="150" dirty="0">
                <a:sym typeface="+mn-ea"/>
              </a:rPr>
              <a:t>标识的材料可以用于</a:t>
            </a:r>
            <a:r>
              <a:rPr lang="en-US" altLang="zh-CN" sz="2800" b="1" spc="150" dirty="0">
                <a:sym typeface="+mn-ea"/>
              </a:rPr>
              <a:t>ASME</a:t>
            </a:r>
            <a:r>
              <a:rPr lang="zh-CN" altLang="en-US" sz="2800" b="1" spc="150" dirty="0">
                <a:sym typeface="+mn-ea"/>
              </a:rPr>
              <a:t>锅炉和压力容器的制造中。</a:t>
            </a:r>
            <a:endParaRPr lang="en-US" altLang="zh-CN" b="1" dirty="0"/>
          </a:p>
        </p:txBody>
      </p:sp>
      <p:sp>
        <p:nvSpPr>
          <p:cNvPr id="3" name="页脚占位符 2"/>
          <p:cNvSpPr>
            <a:spLocks noGrp="1"/>
          </p:cNvSpPr>
          <p:nvPr>
            <p:ph type="ftr" sz="quarter" idx="11"/>
          </p:nvPr>
        </p:nvSpPr>
        <p:spPr/>
        <p:txBody>
          <a:bodyPr/>
          <a:lstStyle/>
          <a:p>
            <a:r>
              <a:rPr lang="zh-CN" altLang="en-US"/>
              <a:t>part 5</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part 6</a:t>
            </a:r>
          </a:p>
        </p:txBody>
      </p:sp>
      <p:sp>
        <p:nvSpPr>
          <p:cNvPr id="6" name="副标题 5"/>
          <p:cNvSpPr>
            <a:spLocks noGrp="1"/>
          </p:cNvSpPr>
          <p:nvPr>
            <p:ph type="subTitle" idx="1"/>
          </p:nvPr>
        </p:nvSpPr>
        <p:spPr/>
        <p:txBody>
          <a:bodyPr/>
          <a:lstStyle/>
          <a:p>
            <a:r>
              <a:rPr lang="zh-CN" altLang="en-US" dirty="0"/>
              <a:t>汇报人：</a:t>
            </a:r>
            <a:r>
              <a:rPr lang="zh-CN" altLang="en-US" dirty="0">
                <a:sym typeface="+mn-ea"/>
              </a:rPr>
              <a:t>王帅</a:t>
            </a:r>
            <a:endParaRPr lang="zh-CN" altLang="en-US" dirty="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239714" y="548640"/>
            <a:ext cx="9557240" cy="5354320"/>
          </a:xfrm>
          <a:prstGeom prst="rect">
            <a:avLst/>
          </a:prstGeom>
          <a:noFill/>
        </p:spPr>
        <p:txBody>
          <a:bodyPr wrap="square" rtlCol="0">
            <a:spAutoFit/>
          </a:bodyPr>
          <a:lstStyle/>
          <a:p>
            <a:r>
              <a:rPr lang="zh-CN" altLang="en-US" dirty="0">
                <a:sym typeface="+mn-ea"/>
              </a:rPr>
              <a:t>正文：</a:t>
            </a:r>
            <a:endParaRPr lang="en-US" altLang="zh-CN" dirty="0">
              <a:sym typeface="+mn-ea"/>
            </a:endParaRPr>
          </a:p>
          <a:p>
            <a:r>
              <a:rPr lang="en-US" altLang="zh-CN" b="1" dirty="0"/>
              <a:t>       Factors of Safety</a:t>
            </a:r>
            <a:r>
              <a:rPr lang="en-US" altLang="zh-CN" dirty="0"/>
              <a:t>   In order to provide a margin of safety between exact formulas</a:t>
            </a:r>
            <a:r>
              <a:rPr lang="zh-CN" altLang="zh-CN" dirty="0"/>
              <a:t>，</a:t>
            </a:r>
            <a:r>
              <a:rPr lang="en-US" altLang="zh-CN" dirty="0"/>
              <a:t>which are based on complex theories and various modes of failure, and the actual design formulas used for setting the minimum required thicknesses and the stress levels, a factor of safety (FS) is applied to various materials’ properties that are used to set the allowable stress values. The factors of safety are directly related to the theories and modes of failure, the specific design criteria of each code, and the extent to which various levels of actual stresses are determined and evaluated.</a:t>
            </a:r>
            <a:endParaRPr lang="zh-CN" altLang="zh-CN" dirty="0"/>
          </a:p>
          <a:p>
            <a:r>
              <a:rPr lang="en-US" altLang="zh-CN" dirty="0"/>
              <a:t>       Throughout the world, various factors of safety are applied to materials' data to establish allowable stresses for the design of boilers, pressure vessels, and piping. For the temperature range to that temperature where creep or rupture sets the allowable stresses</a:t>
            </a:r>
            <a:r>
              <a:rPr lang="zh-CN" altLang="zh-CN" dirty="0"/>
              <a:t>，</a:t>
            </a:r>
            <a:r>
              <a:rPr lang="en-US" altLang="zh-CN" dirty="0"/>
              <a:t>the universal factor for setting allowable stresses is based on yield strength. In some countries, a factor is applied to sets of data that have been established from many tests</a:t>
            </a:r>
            <a:r>
              <a:rPr lang="zh-CN" altLang="zh-CN" dirty="0"/>
              <a:t>；</a:t>
            </a:r>
            <a:r>
              <a:rPr lang="en-US" altLang="zh-CN" dirty="0"/>
              <a:t> in others</a:t>
            </a:r>
            <a:r>
              <a:rPr lang="zh-CN" altLang="zh-CN" dirty="0"/>
              <a:t>，</a:t>
            </a:r>
            <a:r>
              <a:rPr lang="en-US" altLang="zh-CN" dirty="0"/>
              <a:t>the data are determined by the low yield point or the high yield point. In still other countries</a:t>
            </a:r>
            <a:r>
              <a:rPr lang="zh-CN" altLang="zh-CN" dirty="0"/>
              <a:t>，</a:t>
            </a:r>
            <a:r>
              <a:rPr lang="en-US" altLang="zh-CN" dirty="0"/>
              <a:t>the actual data for the component being designed have its yield strength determined by tests. The actual data of the part are then factored into the design formulas. Not all countries choose to use the ultimate tensile strength as a criterion for setting allowable stresses.</a:t>
            </a:r>
            <a:endParaRPr lang="zh-CN" altLang="zh-CN" dirty="0"/>
          </a:p>
          <a:p>
            <a:endParaRPr lang="zh-CN" altLang="en-US" dirty="0">
              <a:sym typeface="+mn-ea"/>
            </a:endParaRPr>
          </a:p>
        </p:txBody>
      </p:sp>
      <p:sp>
        <p:nvSpPr>
          <p:cNvPr id="2" name="页脚占位符 1"/>
          <p:cNvSpPr>
            <a:spLocks noGrp="1"/>
          </p:cNvSpPr>
          <p:nvPr>
            <p:ph type="ftr" sz="quarter" idx="11"/>
          </p:nvPr>
        </p:nvSpPr>
        <p:spPr/>
        <p:txBody>
          <a:bodyPr/>
          <a:lstStyle/>
          <a:p>
            <a:r>
              <a:rPr lang="zh-CN" altLang="en-US"/>
              <a:t>part 6</a:t>
            </a: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781030" cy="5262979"/>
          </a:xfrm>
          <a:prstGeom prst="rect">
            <a:avLst/>
          </a:prstGeom>
          <a:noFill/>
        </p:spPr>
        <p:txBody>
          <a:bodyPr wrap="square" rtlCol="0">
            <a:spAutoFit/>
          </a:bodyPr>
          <a:lstStyle/>
          <a:p>
            <a:pPr marL="457200" indent="-457200">
              <a:buFont typeface="Wingdings" panose="05000000000000000000" charset="0"/>
              <a:buChar char="Ø"/>
            </a:pPr>
            <a:r>
              <a:rPr lang="en-US" altLang="zh-CN" sz="2800" b="1" i="1" dirty="0">
                <a:latin typeface="+mn-ea"/>
              </a:rPr>
              <a:t>Factors of Safety </a:t>
            </a:r>
            <a:r>
              <a:rPr lang="en-US" altLang="zh-CN" sz="2800" b="1" dirty="0">
                <a:latin typeface="+mn-ea"/>
              </a:rPr>
              <a:t>  In order to provide a margin of safety between exact formulas</a:t>
            </a:r>
            <a:r>
              <a:rPr lang="zh-CN" altLang="zh-CN" sz="2800" b="1" dirty="0">
                <a:latin typeface="+mn-ea"/>
              </a:rPr>
              <a:t>，</a:t>
            </a:r>
            <a:r>
              <a:rPr lang="en-US" altLang="zh-CN" sz="2800" b="1" dirty="0">
                <a:latin typeface="+mn-ea"/>
              </a:rPr>
              <a:t>which are based on complex theories and various modes of failure, and the actual design formulas used for setting the minimum required thicknesses and the stress levels, a factor of safety (FS) is applied to various materials’ properties that are used to set the allowable stress values. </a:t>
            </a:r>
            <a:endParaRPr lang="en-US" altLang="zh-CN" sz="2800" b="1" dirty="0">
              <a:latin typeface="+mn-ea"/>
              <a:sym typeface="+mn-ea"/>
            </a:endParaRPr>
          </a:p>
          <a:p>
            <a:pPr marL="457200" indent="-457200">
              <a:buFont typeface="Wingdings" panose="05000000000000000000" charset="0"/>
              <a:buChar char="Ø"/>
            </a:pPr>
            <a:endParaRPr lang="en-US" altLang="zh-CN" sz="2800" b="1" dirty="0">
              <a:sym typeface="+mn-ea"/>
            </a:endParaRPr>
          </a:p>
          <a:p>
            <a:pPr marL="457200" indent="-457200">
              <a:buFont typeface="Wingdings" panose="05000000000000000000" charset="0"/>
              <a:buChar char="Ø"/>
            </a:pPr>
            <a:r>
              <a:rPr lang="zh-CN" altLang="en-US" sz="2800" b="1" spc="150" dirty="0">
                <a:sym typeface="+mn-ea"/>
              </a:rPr>
              <a:t>安全因素   为了提供一个在精确公式与实际设计公式间的安全界限，一个安全因素（</a:t>
            </a:r>
            <a:r>
              <a:rPr lang="en-US" altLang="zh-CN" sz="2800" b="1" spc="150" dirty="0">
                <a:sym typeface="+mn-ea"/>
              </a:rPr>
              <a:t>FS</a:t>
            </a:r>
            <a:r>
              <a:rPr lang="zh-CN" altLang="en-US" sz="2800" b="1" spc="150" dirty="0">
                <a:sym typeface="+mn-ea"/>
              </a:rPr>
              <a:t>）被用在确定各种材料许用应力值的性能上。其中精确公式基于复杂的理论与大量失效模型，而实际的设计公式用于确定最小需要壁厚与应力等级。</a:t>
            </a:r>
            <a:endParaRPr lang="en-US" altLang="zh-CN" b="1" dirty="0"/>
          </a:p>
        </p:txBody>
      </p:sp>
      <p:sp>
        <p:nvSpPr>
          <p:cNvPr id="3" name="页脚占位符 2"/>
          <p:cNvSpPr>
            <a:spLocks noGrp="1"/>
          </p:cNvSpPr>
          <p:nvPr>
            <p:ph type="ftr" sz="quarter" idx="11"/>
          </p:nvPr>
        </p:nvSpPr>
        <p:spPr/>
        <p:txBody>
          <a:bodyPr/>
          <a:lstStyle/>
          <a:p>
            <a:r>
              <a:rPr lang="zh-CN" altLang="en-US"/>
              <a:t>part 6</a:t>
            </a: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781030" cy="3538220"/>
          </a:xfrm>
          <a:prstGeom prst="rect">
            <a:avLst/>
          </a:prstGeom>
          <a:noFill/>
        </p:spPr>
        <p:txBody>
          <a:bodyPr wrap="square" rtlCol="0">
            <a:spAutoFit/>
          </a:bodyPr>
          <a:lstStyle/>
          <a:p>
            <a:pPr marL="457200" indent="-457200">
              <a:buFont typeface="Wingdings" panose="05000000000000000000" charset="0"/>
              <a:buChar char="Ø"/>
            </a:pPr>
            <a:r>
              <a:rPr lang="en-US" altLang="zh-CN" sz="2800" b="1" dirty="0"/>
              <a:t>The factors of safety are directly related to the theories and modes of failure, the specific design criteria of each code, and the extent to which various levels of actual stresses are determined and evaluated.</a:t>
            </a:r>
          </a:p>
          <a:p>
            <a:pPr marL="457200" indent="-457200">
              <a:buFont typeface="Wingdings" panose="05000000000000000000" charset="0"/>
              <a:buChar char="Ø"/>
            </a:pPr>
            <a:endParaRPr lang="en-US" altLang="zh-CN" sz="2800" b="1" dirty="0">
              <a:sym typeface="+mn-ea"/>
            </a:endParaRPr>
          </a:p>
          <a:p>
            <a:pPr marL="457200" indent="-457200">
              <a:buFont typeface="Wingdings" panose="05000000000000000000" charset="0"/>
              <a:buChar char="Ø"/>
            </a:pPr>
            <a:endParaRPr lang="en-US" altLang="zh-CN" sz="2800" b="1" dirty="0">
              <a:sym typeface="+mn-ea"/>
            </a:endParaRPr>
          </a:p>
          <a:p>
            <a:pPr marL="457200" indent="-457200">
              <a:buFont typeface="Wingdings" panose="05000000000000000000" charset="0"/>
              <a:buChar char="Ø"/>
            </a:pPr>
            <a:r>
              <a:rPr lang="zh-CN" altLang="en-US" sz="2800" b="1" spc="150" dirty="0">
                <a:sym typeface="+mn-ea"/>
              </a:rPr>
              <a:t>安全因素直接涉及理论、失效模型、各标准中的特殊设计准则，还有已经被评估确定的各种实际应力等级的程度。</a:t>
            </a:r>
            <a:endParaRPr lang="en-US" altLang="zh-CN" b="1" dirty="0"/>
          </a:p>
        </p:txBody>
      </p:sp>
      <p:sp>
        <p:nvSpPr>
          <p:cNvPr id="3" name="页脚占位符 2"/>
          <p:cNvSpPr>
            <a:spLocks noGrp="1"/>
          </p:cNvSpPr>
          <p:nvPr>
            <p:ph type="ftr" sz="quarter" idx="11"/>
          </p:nvPr>
        </p:nvSpPr>
        <p:spPr/>
        <p:txBody>
          <a:bodyPr/>
          <a:lstStyle/>
          <a:p>
            <a:r>
              <a:rPr lang="zh-CN" altLang="en-US"/>
              <a:t>part 6</a:t>
            </a: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781030" cy="3108543"/>
          </a:xfrm>
          <a:prstGeom prst="rect">
            <a:avLst/>
          </a:prstGeom>
          <a:noFill/>
        </p:spPr>
        <p:txBody>
          <a:bodyPr wrap="square" rtlCol="0">
            <a:spAutoFit/>
          </a:bodyPr>
          <a:lstStyle/>
          <a:p>
            <a:pPr marL="457200" indent="-457200">
              <a:buFont typeface="Wingdings" panose="05000000000000000000" charset="0"/>
              <a:buChar char="Ø"/>
            </a:pPr>
            <a:r>
              <a:rPr lang="en-US" altLang="zh-CN" sz="2800" b="1" dirty="0"/>
              <a:t>Throughout the world, various factors of safety are applied to materials' data to establish allowable stresses for the design of boilers, pressure vessels, and piping.</a:t>
            </a:r>
          </a:p>
          <a:p>
            <a:pPr marL="457200" indent="-457200">
              <a:buFont typeface="Wingdings" panose="05000000000000000000" charset="0"/>
              <a:buChar char="Ø"/>
            </a:pPr>
            <a:endParaRPr lang="en-US" altLang="zh-CN" sz="2800" b="1" dirty="0">
              <a:sym typeface="+mn-ea"/>
            </a:endParaRPr>
          </a:p>
          <a:p>
            <a:pPr marL="457200" indent="-457200">
              <a:buFont typeface="Wingdings" panose="05000000000000000000" charset="0"/>
              <a:buChar char="Ø"/>
            </a:pPr>
            <a:endParaRPr lang="en-US" altLang="zh-CN" sz="2800" b="1" dirty="0">
              <a:sym typeface="+mn-ea"/>
            </a:endParaRPr>
          </a:p>
          <a:p>
            <a:pPr marL="457200" indent="-457200">
              <a:buFont typeface="Wingdings" panose="05000000000000000000" charset="0"/>
              <a:buChar char="Ø"/>
            </a:pPr>
            <a:r>
              <a:rPr lang="zh-CN" altLang="en-US" sz="2800" b="1" spc="150" dirty="0">
                <a:sym typeface="+mn-ea"/>
              </a:rPr>
              <a:t>纵观世界，各种安全因素被用在材料的数据上，以此建立在设计锅炉、压力容器和管子时的许用应力。</a:t>
            </a:r>
            <a:endParaRPr lang="en-US" altLang="zh-CN" b="1" dirty="0"/>
          </a:p>
        </p:txBody>
      </p:sp>
      <p:sp>
        <p:nvSpPr>
          <p:cNvPr id="3" name="页脚占位符 2"/>
          <p:cNvSpPr>
            <a:spLocks noGrp="1"/>
          </p:cNvSpPr>
          <p:nvPr>
            <p:ph type="ftr" sz="quarter" idx="11"/>
          </p:nvPr>
        </p:nvSpPr>
        <p:spPr/>
        <p:txBody>
          <a:bodyPr/>
          <a:lstStyle/>
          <a:p>
            <a:r>
              <a:rPr lang="zh-CN" altLang="en-US"/>
              <a:t>part 6</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2762" y="432000"/>
            <a:ext cx="10852237" cy="648000"/>
          </a:xfrm>
        </p:spPr>
        <p:txBody>
          <a:bodyPr/>
          <a:lstStyle/>
          <a:p>
            <a:r>
              <a:rPr lang="zh-CN" altLang="en-US"/>
              <a:t>Words and Expressions</a:t>
            </a:r>
          </a:p>
        </p:txBody>
      </p:sp>
      <p:sp>
        <p:nvSpPr>
          <p:cNvPr id="3" name="内容占位符 2"/>
          <p:cNvSpPr>
            <a:spLocks noGrp="1"/>
          </p:cNvSpPr>
          <p:nvPr>
            <p:ph idx="1"/>
          </p:nvPr>
        </p:nvSpPr>
        <p:spPr>
          <a:xfrm>
            <a:off x="761365" y="1079500"/>
            <a:ext cx="9499258" cy="5259754"/>
          </a:xfrm>
        </p:spPr>
        <p:txBody>
          <a:bodyPr/>
          <a:lstStyle/>
          <a:p>
            <a:pPr marL="0">
              <a:lnSpc>
                <a:spcPct val="100000"/>
              </a:lnSpc>
              <a:buNone/>
            </a:pPr>
            <a:r>
              <a:rPr lang="zh-CN" altLang="en-US" sz="1800" b="1" dirty="0"/>
              <a:t>13.encounter </a:t>
            </a:r>
            <a:r>
              <a:rPr lang="en-US" altLang="zh-CN" sz="1800" b="1" dirty="0"/>
              <a:t>[</a:t>
            </a:r>
            <a:r>
              <a:rPr lang="en-US" altLang="zh-CN" sz="1800" b="1" dirty="0" err="1"/>
              <a:t>ɪnˈkaʊntə</a:t>
            </a:r>
            <a:r>
              <a:rPr lang="en-US" altLang="zh-CN" sz="1800" b="1" dirty="0"/>
              <a:t>(r)]</a:t>
            </a:r>
            <a:r>
              <a:rPr lang="zh-CN" altLang="en-US" sz="1800" b="1" dirty="0"/>
              <a:t> v.遭遇，碰到</a:t>
            </a:r>
          </a:p>
          <a:p>
            <a:pPr marL="0">
              <a:lnSpc>
                <a:spcPct val="100000"/>
              </a:lnSpc>
              <a:buNone/>
            </a:pPr>
            <a:r>
              <a:rPr lang="zh-CN" altLang="en-US" sz="1800" b="1" dirty="0"/>
              <a:t>14.jurisdiction </a:t>
            </a:r>
            <a:r>
              <a:rPr lang="en-US" altLang="zh-CN" sz="1800" b="1" dirty="0"/>
              <a:t>[ˌ</a:t>
            </a:r>
            <a:r>
              <a:rPr lang="en-US" altLang="zh-CN" sz="1800" b="1" dirty="0" err="1"/>
              <a:t>dʒʊərɪsˈdɪkʃn</a:t>
            </a:r>
            <a:r>
              <a:rPr lang="en-US" altLang="zh-CN" sz="1800" b="1" dirty="0"/>
              <a:t>]</a:t>
            </a:r>
            <a:r>
              <a:rPr lang="zh-CN" altLang="en-US" sz="1800" b="1" dirty="0"/>
              <a:t> n.权限，管辖权</a:t>
            </a:r>
          </a:p>
          <a:p>
            <a:pPr marL="0">
              <a:lnSpc>
                <a:spcPct val="100000"/>
              </a:lnSpc>
              <a:buNone/>
            </a:pPr>
            <a:r>
              <a:rPr lang="zh-CN" altLang="en-US" sz="1800" b="1" dirty="0"/>
              <a:t>15.erosion </a:t>
            </a:r>
            <a:r>
              <a:rPr lang="en-US" altLang="zh-CN" sz="1800" b="1" dirty="0"/>
              <a:t>[</a:t>
            </a:r>
            <a:r>
              <a:rPr lang="en-US" altLang="zh-CN" sz="1800" b="1" dirty="0" err="1"/>
              <a:t>ɪˈrəʊʒn</a:t>
            </a:r>
            <a:r>
              <a:rPr lang="en-US" altLang="zh-CN" sz="1800" b="1" dirty="0"/>
              <a:t>]</a:t>
            </a:r>
            <a:r>
              <a:rPr lang="zh-CN" altLang="en-US" sz="1800" b="1" dirty="0"/>
              <a:t> n.腐蚀，冲刷</a:t>
            </a:r>
          </a:p>
          <a:p>
            <a:pPr marL="0">
              <a:lnSpc>
                <a:spcPct val="100000"/>
              </a:lnSpc>
              <a:buNone/>
            </a:pPr>
            <a:r>
              <a:rPr lang="zh-CN" altLang="en-US" sz="1800" b="1" dirty="0"/>
              <a:t>16.lethal </a:t>
            </a:r>
            <a:r>
              <a:rPr lang="en-US" altLang="zh-CN" sz="1800" b="1" dirty="0"/>
              <a:t>[ˈ</a:t>
            </a:r>
            <a:r>
              <a:rPr lang="en-US" altLang="zh-CN" sz="1800" b="1" dirty="0" err="1"/>
              <a:t>li</a:t>
            </a:r>
            <a:r>
              <a:rPr lang="en-US" altLang="zh-CN" sz="1800" b="1" dirty="0"/>
              <a:t>ː</a:t>
            </a:r>
            <a:r>
              <a:rPr lang="el-GR" altLang="zh-CN" sz="1800" b="1" dirty="0"/>
              <a:t>θ</a:t>
            </a:r>
            <a:r>
              <a:rPr lang="en-US" altLang="zh-CN" sz="1800" b="1" dirty="0"/>
              <a:t>l]</a:t>
            </a:r>
            <a:r>
              <a:rPr lang="zh-CN" altLang="en-US" sz="1800" b="1" dirty="0"/>
              <a:t> a.致命的，致死的</a:t>
            </a:r>
          </a:p>
          <a:p>
            <a:pPr marL="0">
              <a:lnSpc>
                <a:spcPct val="100000"/>
              </a:lnSpc>
              <a:buNone/>
            </a:pPr>
            <a:r>
              <a:rPr lang="zh-CN" altLang="en-US" sz="1800" b="1" dirty="0"/>
              <a:t>17.sustained </a:t>
            </a:r>
            <a:r>
              <a:rPr lang="en-US" altLang="zh-CN" sz="1800" b="1" dirty="0"/>
              <a:t>[</a:t>
            </a:r>
            <a:r>
              <a:rPr lang="en-US" altLang="zh-CN" sz="1800" b="1" dirty="0" err="1"/>
              <a:t>səˈsteɪnd</a:t>
            </a:r>
            <a:r>
              <a:rPr lang="en-US" altLang="zh-CN" sz="1800" b="1" dirty="0"/>
              <a:t>]</a:t>
            </a:r>
            <a:r>
              <a:rPr lang="zh-CN" altLang="en-US" sz="1800" b="1" dirty="0"/>
              <a:t> a.持续的，不衰减的</a:t>
            </a:r>
          </a:p>
          <a:p>
            <a:pPr marL="0">
              <a:lnSpc>
                <a:spcPct val="100000"/>
              </a:lnSpc>
              <a:buNone/>
            </a:pPr>
            <a:r>
              <a:rPr lang="zh-CN" altLang="en-US" sz="1800" b="1" dirty="0"/>
              <a:t>18.</a:t>
            </a:r>
            <a:r>
              <a:rPr lang="en-US" altLang="zh-CN" sz="1800" b="1" dirty="0"/>
              <a:t>t</a:t>
            </a:r>
            <a:r>
              <a:rPr lang="zh-CN" altLang="en-US" sz="1800" b="1" dirty="0"/>
              <a:t>ransient </a:t>
            </a:r>
            <a:r>
              <a:rPr lang="en-US" altLang="zh-CN" sz="1800" b="1" dirty="0"/>
              <a:t>[ˈ</a:t>
            </a:r>
            <a:r>
              <a:rPr lang="en-US" altLang="zh-CN" sz="1800" b="1" dirty="0" err="1"/>
              <a:t>trænziənt</a:t>
            </a:r>
            <a:r>
              <a:rPr lang="en-US" altLang="zh-CN" sz="1800" b="1" dirty="0"/>
              <a:t>]</a:t>
            </a:r>
            <a:r>
              <a:rPr lang="zh-CN" altLang="en-US" sz="1800" b="1" dirty="0"/>
              <a:t> a.瞬态的，过渡的</a:t>
            </a:r>
          </a:p>
          <a:p>
            <a:pPr marL="0">
              <a:lnSpc>
                <a:spcPct val="100000"/>
              </a:lnSpc>
              <a:buNone/>
            </a:pPr>
            <a:r>
              <a:rPr lang="zh-CN" altLang="en-US" sz="1800" b="1" dirty="0"/>
              <a:t>19.assumption </a:t>
            </a:r>
            <a:r>
              <a:rPr lang="en-US" altLang="zh-CN" sz="1800" b="1" dirty="0"/>
              <a:t>[</a:t>
            </a:r>
            <a:r>
              <a:rPr lang="en-US" altLang="zh-CN" sz="1800" b="1" dirty="0" err="1"/>
              <a:t>əˈsʌmpʃn</a:t>
            </a:r>
            <a:r>
              <a:rPr lang="en-US" altLang="zh-CN" sz="1800" b="1" dirty="0"/>
              <a:t>]</a:t>
            </a:r>
            <a:r>
              <a:rPr lang="zh-CN" altLang="en-US" sz="1800" b="1" dirty="0"/>
              <a:t> n.假设，设想，前提</a:t>
            </a:r>
          </a:p>
          <a:p>
            <a:pPr marL="0">
              <a:lnSpc>
                <a:spcPct val="100000"/>
              </a:lnSpc>
              <a:buNone/>
            </a:pPr>
            <a:r>
              <a:rPr lang="zh-CN" altLang="en-US" sz="1800" b="1" dirty="0"/>
              <a:t>20.specification </a:t>
            </a:r>
            <a:r>
              <a:rPr lang="en-US" altLang="zh-CN" sz="1800" b="1" dirty="0"/>
              <a:t>[ˌ</a:t>
            </a:r>
            <a:r>
              <a:rPr lang="en-US" altLang="zh-CN" sz="1800" b="1" dirty="0" err="1"/>
              <a:t>spesɪfɪˈkeɪʃn</a:t>
            </a:r>
            <a:r>
              <a:rPr lang="en-US" altLang="zh-CN" sz="1800" b="1" dirty="0"/>
              <a:t>]</a:t>
            </a:r>
            <a:r>
              <a:rPr lang="zh-CN" altLang="en-US" sz="1800" b="1" dirty="0"/>
              <a:t> n.技术要求，详细说明，说明书</a:t>
            </a:r>
          </a:p>
          <a:p>
            <a:pPr marL="0">
              <a:lnSpc>
                <a:spcPct val="100000"/>
              </a:lnSpc>
              <a:buNone/>
            </a:pPr>
            <a:r>
              <a:rPr lang="zh-CN" altLang="en-US" sz="1800" b="1" dirty="0"/>
              <a:t>21.certification </a:t>
            </a:r>
            <a:r>
              <a:rPr lang="en-US" altLang="zh-CN" sz="1800" b="1" dirty="0"/>
              <a:t>[ˌ</a:t>
            </a:r>
            <a:r>
              <a:rPr lang="en-US" altLang="zh-CN" sz="1800" b="1" dirty="0" err="1"/>
              <a:t>sɜːtɪfɪˈkeɪʃn</a:t>
            </a:r>
            <a:r>
              <a:rPr lang="en-US" altLang="zh-CN" sz="1800" b="1" dirty="0"/>
              <a:t>]</a:t>
            </a:r>
            <a:r>
              <a:rPr lang="zh-CN" altLang="en-US" sz="1800" b="1" dirty="0"/>
              <a:t> n.证明，确认，鉴定</a:t>
            </a:r>
          </a:p>
          <a:p>
            <a:pPr marL="0">
              <a:lnSpc>
                <a:spcPct val="100000"/>
              </a:lnSpc>
              <a:buNone/>
            </a:pPr>
            <a:r>
              <a:rPr lang="zh-CN" altLang="en-US" sz="1800" b="1" dirty="0"/>
              <a:t>22.margin </a:t>
            </a:r>
            <a:r>
              <a:rPr lang="en-US" altLang="zh-CN" sz="1800" b="1" dirty="0"/>
              <a:t>[ˈ</a:t>
            </a:r>
            <a:r>
              <a:rPr lang="en-US" altLang="zh-CN" sz="1800" b="1" dirty="0" err="1"/>
              <a:t>mɑːdʒɪn</a:t>
            </a:r>
            <a:r>
              <a:rPr lang="en-US" altLang="zh-CN" sz="1800" b="1" dirty="0"/>
              <a:t>]</a:t>
            </a:r>
            <a:r>
              <a:rPr lang="zh-CN" altLang="en-US" sz="1800" b="1" dirty="0"/>
              <a:t> n.差距，边界</a:t>
            </a:r>
          </a:p>
          <a:p>
            <a:pPr marL="0">
              <a:lnSpc>
                <a:spcPct val="100000"/>
              </a:lnSpc>
              <a:buNone/>
            </a:pPr>
            <a:r>
              <a:rPr lang="zh-CN" altLang="en-US" sz="1800" b="1" dirty="0"/>
              <a:t>23.</a:t>
            </a:r>
            <a:r>
              <a:rPr lang="en-US" altLang="zh-CN" sz="1800" b="1" dirty="0"/>
              <a:t>mode</a:t>
            </a:r>
            <a:r>
              <a:rPr lang="zh-CN" altLang="en-US" sz="1800" b="1" dirty="0"/>
              <a:t> </a:t>
            </a:r>
            <a:r>
              <a:rPr lang="en-US" altLang="zh-CN" sz="1800" b="1" dirty="0"/>
              <a:t>[</a:t>
            </a:r>
            <a:r>
              <a:rPr lang="en-US" altLang="zh-CN" sz="1800" b="1" dirty="0" err="1"/>
              <a:t>məʊd</a:t>
            </a:r>
            <a:r>
              <a:rPr lang="en-US" altLang="zh-CN" sz="1800" b="1" dirty="0"/>
              <a:t>]</a:t>
            </a:r>
            <a:r>
              <a:rPr lang="zh-CN" altLang="en-US" sz="1800" b="1" dirty="0"/>
              <a:t> n.形式，状态，振型</a:t>
            </a:r>
          </a:p>
          <a:p>
            <a:pPr marL="0">
              <a:lnSpc>
                <a:spcPct val="100000"/>
              </a:lnSpc>
              <a:buNone/>
            </a:pPr>
            <a:r>
              <a:rPr lang="zh-CN" altLang="en-US" sz="1800" b="1" dirty="0"/>
              <a:t>24.</a:t>
            </a:r>
            <a:r>
              <a:rPr lang="en-US" altLang="zh-CN" sz="1800" b="1" dirty="0"/>
              <a:t>criterion</a:t>
            </a:r>
            <a:r>
              <a:rPr lang="zh-CN" altLang="en-US" sz="1800" b="1" dirty="0"/>
              <a:t> </a:t>
            </a:r>
            <a:r>
              <a:rPr lang="en-US" altLang="zh-CN" sz="1800" b="1" dirty="0"/>
              <a:t>[</a:t>
            </a:r>
            <a:r>
              <a:rPr lang="en-US" altLang="zh-CN" sz="1800" b="1" dirty="0" err="1"/>
              <a:t>kraɪˈtɪəriən</a:t>
            </a:r>
            <a:r>
              <a:rPr lang="en-US" altLang="zh-CN" sz="1800" b="1" dirty="0"/>
              <a:t>]</a:t>
            </a:r>
            <a:r>
              <a:rPr lang="zh-CN" altLang="en-US" sz="1800" b="1" dirty="0"/>
              <a:t> n.判据，准则，指标（   pl. criteria)</a:t>
            </a:r>
          </a:p>
          <a:p>
            <a:endParaRPr lang="zh-CN" altLang="en-US" sz="1800" b="1" dirty="0"/>
          </a:p>
          <a:p>
            <a:pPr marL="0" algn="l">
              <a:lnSpc>
                <a:spcPct val="100000"/>
              </a:lnSpc>
              <a:buClrTx/>
              <a:buSzTx/>
              <a:buNone/>
            </a:pPr>
            <a:endParaRPr lang="zh-CN" altLang="en-US" dirty="0"/>
          </a:p>
          <a:p>
            <a:endParaRPr lang="zh-CN" altLang="en-US" dirty="0"/>
          </a:p>
          <a:p>
            <a:endParaRPr lang="zh-CN" altLang="en-US" dirty="0"/>
          </a:p>
          <a:p>
            <a:endParaRPr lang="zh-CN" altLang="en-US" dirty="0"/>
          </a:p>
          <a:p>
            <a:endParaRPr lang="zh-CN" altLang="en-US" dirty="0"/>
          </a:p>
        </p:txBody>
      </p:sp>
      <p:sp>
        <p:nvSpPr>
          <p:cNvPr id="4" name="页脚占位符 3"/>
          <p:cNvSpPr>
            <a:spLocks noGrp="1"/>
          </p:cNvSpPr>
          <p:nvPr>
            <p:ph type="ftr" sz="quarter" idx="11"/>
          </p:nvPr>
        </p:nvSpPr>
        <p:spPr/>
        <p:txBody>
          <a:bodyPr/>
          <a:lstStyle/>
          <a:p>
            <a:r>
              <a:rPr lang="zh-CN" altLang="en-US"/>
              <a:t>part 1</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781030" cy="3107690"/>
          </a:xfrm>
          <a:prstGeom prst="rect">
            <a:avLst/>
          </a:prstGeom>
          <a:noFill/>
        </p:spPr>
        <p:txBody>
          <a:bodyPr wrap="square" rtlCol="0">
            <a:spAutoFit/>
          </a:bodyPr>
          <a:lstStyle/>
          <a:p>
            <a:pPr marL="457200" indent="-457200">
              <a:buFont typeface="Wingdings" panose="05000000000000000000" charset="0"/>
              <a:buChar char="Ø"/>
            </a:pPr>
            <a:r>
              <a:rPr lang="en-US" altLang="zh-CN" sz="2800" b="1" dirty="0"/>
              <a:t>For the temperature range to that temperature where creep or rupture sets the allowable stresses</a:t>
            </a:r>
            <a:r>
              <a:rPr lang="zh-CN" altLang="zh-CN" sz="2800" b="1" dirty="0"/>
              <a:t>，</a:t>
            </a:r>
            <a:r>
              <a:rPr lang="en-US" altLang="zh-CN" sz="2800" b="1" dirty="0"/>
              <a:t>the universal factor for setting allowable stresses is based on yield strength. </a:t>
            </a:r>
            <a:endParaRPr lang="en-US" altLang="zh-CN" sz="2800" b="1" dirty="0">
              <a:latin typeface="+mn-ea"/>
              <a:sym typeface="+mn-ea"/>
            </a:endParaRPr>
          </a:p>
          <a:p>
            <a:pPr marL="457200" indent="-457200">
              <a:buFont typeface="Wingdings" panose="05000000000000000000" charset="0"/>
              <a:buChar char="Ø"/>
            </a:pPr>
            <a:endParaRPr lang="en-US" altLang="zh-CN" sz="2800" b="1" spc="150" dirty="0">
              <a:sym typeface="+mn-ea"/>
            </a:endParaRPr>
          </a:p>
          <a:p>
            <a:pPr marL="457200" indent="-457200">
              <a:buFont typeface="Wingdings" panose="05000000000000000000" charset="0"/>
              <a:buChar char="Ø"/>
            </a:pPr>
            <a:endParaRPr lang="en-US" altLang="zh-CN" sz="2800" b="1" spc="150" dirty="0">
              <a:sym typeface="+mn-ea"/>
            </a:endParaRPr>
          </a:p>
          <a:p>
            <a:pPr marL="457200" indent="-457200">
              <a:buFont typeface="Wingdings" panose="05000000000000000000" charset="0"/>
              <a:buChar char="Ø"/>
            </a:pPr>
            <a:r>
              <a:rPr lang="zh-CN" altLang="en-US" sz="2800" b="1" spc="150" dirty="0">
                <a:sym typeface="+mn-ea"/>
              </a:rPr>
              <a:t>从温度范围来看，蠕变或断裂温度确定了许用应力，但建立许用应力所通用的因素却是基于屈服强度的。</a:t>
            </a:r>
            <a:endParaRPr lang="en-US" altLang="zh-CN" b="1" dirty="0"/>
          </a:p>
        </p:txBody>
      </p:sp>
      <p:sp>
        <p:nvSpPr>
          <p:cNvPr id="3" name="页脚占位符 2"/>
          <p:cNvSpPr>
            <a:spLocks noGrp="1"/>
          </p:cNvSpPr>
          <p:nvPr>
            <p:ph type="ftr" sz="quarter" idx="11"/>
          </p:nvPr>
        </p:nvSpPr>
        <p:spPr/>
        <p:txBody>
          <a:bodyPr/>
          <a:lstStyle/>
          <a:p>
            <a:r>
              <a:rPr lang="zh-CN" altLang="en-US"/>
              <a:t>part 6</a:t>
            </a: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781030" cy="5262245"/>
          </a:xfrm>
          <a:prstGeom prst="rect">
            <a:avLst/>
          </a:prstGeom>
          <a:noFill/>
        </p:spPr>
        <p:txBody>
          <a:bodyPr wrap="square" rtlCol="0">
            <a:spAutoFit/>
          </a:bodyPr>
          <a:lstStyle/>
          <a:p>
            <a:pPr marL="457200" indent="-457200">
              <a:buFont typeface="Wingdings" panose="05000000000000000000" charset="0"/>
              <a:buChar char="Ø"/>
            </a:pPr>
            <a:r>
              <a:rPr lang="en-US" altLang="zh-CN" sz="2800" b="1" dirty="0"/>
              <a:t>In some countries, a factor is applied to sets of data that have been established from many tests</a:t>
            </a:r>
            <a:r>
              <a:rPr lang="zh-CN" altLang="zh-CN" sz="2800" b="1" dirty="0"/>
              <a:t>；</a:t>
            </a:r>
            <a:r>
              <a:rPr lang="en-US" altLang="zh-CN" sz="2800" b="1" dirty="0"/>
              <a:t> in others</a:t>
            </a:r>
            <a:r>
              <a:rPr lang="zh-CN" altLang="zh-CN" sz="2800" b="1" dirty="0"/>
              <a:t>，</a:t>
            </a:r>
            <a:r>
              <a:rPr lang="en-US" altLang="zh-CN" sz="2800" b="1" dirty="0"/>
              <a:t>the data are determined by the low yield point or the high yield point. </a:t>
            </a:r>
          </a:p>
          <a:p>
            <a:pPr marL="457200" indent="-457200"/>
            <a:r>
              <a:rPr lang="en-US" altLang="zh-CN" sz="2800" b="1" dirty="0"/>
              <a:t>     In still other countries</a:t>
            </a:r>
            <a:r>
              <a:rPr lang="zh-CN" altLang="zh-CN" sz="2800" b="1" dirty="0"/>
              <a:t>，</a:t>
            </a:r>
            <a:r>
              <a:rPr lang="en-US" altLang="zh-CN" sz="2800" b="1" dirty="0"/>
              <a:t>the actual data for the component being designed have its yield strength determined by tests. </a:t>
            </a:r>
            <a:endParaRPr lang="en-US" altLang="zh-CN" sz="2800" b="1" dirty="0">
              <a:latin typeface="+mn-ea"/>
              <a:sym typeface="+mn-ea"/>
            </a:endParaRPr>
          </a:p>
          <a:p>
            <a:pPr marL="457200" indent="-457200"/>
            <a:endParaRPr lang="en-US" altLang="zh-CN" sz="2800" b="1" dirty="0">
              <a:latin typeface="+mn-ea"/>
              <a:sym typeface="+mn-ea"/>
            </a:endParaRPr>
          </a:p>
          <a:p>
            <a:pPr marL="457200" indent="-457200">
              <a:buFont typeface="Wingdings" panose="05000000000000000000" charset="0"/>
              <a:buChar char="Ø"/>
            </a:pPr>
            <a:endParaRPr lang="en-US" altLang="zh-CN" sz="2800" b="1" dirty="0">
              <a:sym typeface="+mn-ea"/>
            </a:endParaRPr>
          </a:p>
          <a:p>
            <a:pPr marL="457200" indent="-457200">
              <a:buFont typeface="Wingdings" panose="05000000000000000000" charset="0"/>
              <a:buChar char="Ø"/>
            </a:pPr>
            <a:r>
              <a:rPr lang="zh-CN" altLang="en-US" sz="2800" b="1" spc="150" dirty="0">
                <a:sym typeface="+mn-ea"/>
              </a:rPr>
              <a:t>在一些国家，由多次试验确认过的因素被用于数据的建立。</a:t>
            </a:r>
          </a:p>
          <a:p>
            <a:pPr indent="0">
              <a:buFont typeface="Wingdings" panose="05000000000000000000" charset="0"/>
              <a:buNone/>
            </a:pPr>
            <a:r>
              <a:rPr lang="zh-CN" altLang="en-US" sz="2800" b="1" spc="150" dirty="0">
                <a:sym typeface="+mn-ea"/>
              </a:rPr>
              <a:t>   在另一些国家，这些数据则是由最低屈服点或最高屈服点决定。      </a:t>
            </a:r>
          </a:p>
          <a:p>
            <a:pPr indent="0">
              <a:buFont typeface="Wingdings" panose="05000000000000000000" charset="0"/>
              <a:buNone/>
            </a:pPr>
            <a:r>
              <a:rPr lang="zh-CN" altLang="en-US" sz="2800" b="1" spc="150" dirty="0">
                <a:sym typeface="+mn-ea"/>
              </a:rPr>
              <a:t>   在其他另外的国家，被设计分量的实际数据是根据测试来确定       </a:t>
            </a:r>
          </a:p>
          <a:p>
            <a:pPr indent="0">
              <a:buFont typeface="Wingdings" panose="05000000000000000000" charset="0"/>
              <a:buNone/>
            </a:pPr>
            <a:r>
              <a:rPr lang="zh-CN" altLang="en-US" sz="2800" b="1" spc="150" dirty="0">
                <a:sym typeface="+mn-ea"/>
              </a:rPr>
              <a:t>   其屈服强度的。</a:t>
            </a:r>
            <a:endParaRPr lang="en-US" altLang="zh-CN" b="1" dirty="0"/>
          </a:p>
        </p:txBody>
      </p:sp>
      <p:sp>
        <p:nvSpPr>
          <p:cNvPr id="3" name="页脚占位符 2"/>
          <p:cNvSpPr>
            <a:spLocks noGrp="1"/>
          </p:cNvSpPr>
          <p:nvPr>
            <p:ph type="ftr" sz="quarter" idx="11"/>
          </p:nvPr>
        </p:nvSpPr>
        <p:spPr/>
        <p:txBody>
          <a:bodyPr/>
          <a:lstStyle/>
          <a:p>
            <a:r>
              <a:rPr lang="zh-CN" altLang="en-US"/>
              <a:t>part 6</a:t>
            </a: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781030" cy="2677656"/>
          </a:xfrm>
          <a:prstGeom prst="rect">
            <a:avLst/>
          </a:prstGeom>
          <a:noFill/>
        </p:spPr>
        <p:txBody>
          <a:bodyPr wrap="square" rtlCol="0">
            <a:spAutoFit/>
          </a:bodyPr>
          <a:lstStyle/>
          <a:p>
            <a:pPr marL="457200" indent="-457200">
              <a:buFont typeface="Wingdings" panose="05000000000000000000" charset="0"/>
              <a:buChar char="Ø"/>
            </a:pPr>
            <a:r>
              <a:rPr lang="en-US" altLang="zh-CN" sz="2800" b="1" dirty="0"/>
              <a:t>The actual data of the part are then factored into the design formulas. Not all countries choose to use the ultimate tensile strength as a criterion for setting allowable stresses.</a:t>
            </a:r>
            <a:endParaRPr lang="en-US" altLang="zh-CN" sz="2800" b="1" dirty="0">
              <a:latin typeface="+mn-ea"/>
              <a:sym typeface="+mn-ea"/>
            </a:endParaRPr>
          </a:p>
          <a:p>
            <a:pPr marL="457200" indent="-457200">
              <a:buFont typeface="Wingdings" panose="05000000000000000000" charset="0"/>
              <a:buChar char="Ø"/>
            </a:pPr>
            <a:endParaRPr lang="en-US" altLang="zh-CN" sz="2800" b="1" dirty="0">
              <a:sym typeface="+mn-ea"/>
            </a:endParaRPr>
          </a:p>
          <a:p>
            <a:pPr marL="457200" indent="-457200">
              <a:buFont typeface="Wingdings" panose="05000000000000000000" charset="0"/>
              <a:buChar char="Ø"/>
            </a:pPr>
            <a:r>
              <a:rPr lang="zh-CN" altLang="en-US" sz="2800" b="1" spc="150" dirty="0">
                <a:sym typeface="+mn-ea"/>
              </a:rPr>
              <a:t>然后，部分的实际数据被写入设计公式。并不是所有国家都使用极限抗拉强度来作为确定许用应力的准则。</a:t>
            </a:r>
            <a:endParaRPr lang="en-US" altLang="zh-CN" b="1" dirty="0"/>
          </a:p>
        </p:txBody>
      </p:sp>
      <p:sp>
        <p:nvSpPr>
          <p:cNvPr id="3" name="页脚占位符 2"/>
          <p:cNvSpPr>
            <a:spLocks noGrp="1"/>
          </p:cNvSpPr>
          <p:nvPr>
            <p:ph type="ftr" sz="quarter" idx="11"/>
          </p:nvPr>
        </p:nvSpPr>
        <p:spPr/>
        <p:txBody>
          <a:bodyPr/>
          <a:lstStyle/>
          <a:p>
            <a:r>
              <a:rPr lang="zh-CN" altLang="en-US"/>
              <a:t>part 6</a:t>
            </a: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140" y="510540"/>
            <a:ext cx="10781030" cy="954107"/>
          </a:xfrm>
          <a:prstGeom prst="rect">
            <a:avLst/>
          </a:prstGeom>
          <a:noFill/>
        </p:spPr>
        <p:txBody>
          <a:bodyPr wrap="square" rtlCol="0">
            <a:spAutoFit/>
          </a:bodyPr>
          <a:lstStyle/>
          <a:p>
            <a:pPr marL="457200" indent="-457200"/>
            <a:endParaRPr lang="en-US" altLang="zh-CN" sz="2800" dirty="0">
              <a:sym typeface="+mn-ea"/>
            </a:endParaRPr>
          </a:p>
          <a:p>
            <a:pPr marL="457200" indent="-457200"/>
            <a:endParaRPr lang="en-US" altLang="zh-CN" sz="2800" b="1" dirty="0">
              <a:latin typeface="+mn-ea"/>
              <a:sym typeface="+mn-ea"/>
            </a:endParaRPr>
          </a:p>
        </p:txBody>
      </p:sp>
      <p:sp>
        <p:nvSpPr>
          <p:cNvPr id="3" name="页脚占位符 2"/>
          <p:cNvSpPr>
            <a:spLocks noGrp="1"/>
          </p:cNvSpPr>
          <p:nvPr>
            <p:ph type="ftr" sz="quarter" idx="11"/>
          </p:nvPr>
        </p:nvSpPr>
        <p:spPr/>
        <p:txBody>
          <a:bodyPr/>
          <a:lstStyle/>
          <a:p>
            <a:r>
              <a:rPr lang="zh-CN" altLang="en-US"/>
              <a:t>part 6</a:t>
            </a:r>
          </a:p>
        </p:txBody>
      </p:sp>
      <p:sp>
        <p:nvSpPr>
          <p:cNvPr id="4" name="TextBox 3"/>
          <p:cNvSpPr txBox="1"/>
          <p:nvPr/>
        </p:nvSpPr>
        <p:spPr>
          <a:xfrm>
            <a:off x="4774222" y="2628899"/>
            <a:ext cx="3569677" cy="707886"/>
          </a:xfrm>
          <a:prstGeom prst="rect">
            <a:avLst/>
          </a:prstGeom>
          <a:noFill/>
        </p:spPr>
        <p:txBody>
          <a:bodyPr wrap="square" rtlCol="0">
            <a:spAutoFit/>
          </a:bodyPr>
          <a:lstStyle/>
          <a:p>
            <a:r>
              <a:rPr lang="en-US" altLang="zh-CN" sz="4000" dirty="0"/>
              <a:t>The end</a:t>
            </a:r>
            <a:endParaRPr lang="zh-CN" altLang="en-US" sz="4000"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a:t>part 2</a:t>
            </a:r>
          </a:p>
        </p:txBody>
      </p:sp>
      <p:sp>
        <p:nvSpPr>
          <p:cNvPr id="5" name="副标题 4"/>
          <p:cNvSpPr>
            <a:spLocks noGrp="1"/>
          </p:cNvSpPr>
          <p:nvPr>
            <p:ph type="subTitle" idx="1"/>
          </p:nvPr>
        </p:nvSpPr>
        <p:spPr/>
        <p:txBody>
          <a:bodyPr/>
          <a:lstStyle/>
          <a:p>
            <a:r>
              <a:rPr lang="zh-CN" altLang="en-US" dirty="0"/>
              <a:t>汇报人：</a:t>
            </a:r>
            <a:r>
              <a:rPr lang="zh-CN" altLang="en-US" dirty="0">
                <a:sym typeface="+mn-ea"/>
              </a:rPr>
              <a:t>秦长久 </a:t>
            </a:r>
            <a:endParaRPr lang="zh-CN" altLang="en-US"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3240" y="548640"/>
            <a:ext cx="11045190" cy="4799965"/>
          </a:xfrm>
          <a:prstGeom prst="rect">
            <a:avLst/>
          </a:prstGeom>
          <a:noFill/>
        </p:spPr>
        <p:txBody>
          <a:bodyPr wrap="square" rtlCol="0">
            <a:spAutoFit/>
          </a:bodyPr>
          <a:lstStyle/>
          <a:p>
            <a:r>
              <a:rPr lang="zh-CN" altLang="en-US" dirty="0">
                <a:sym typeface="+mn-ea"/>
              </a:rPr>
              <a:t>正文：</a:t>
            </a:r>
          </a:p>
          <a:p>
            <a:pPr algn="just"/>
            <a:r>
              <a:rPr lang="zh-CN" altLang="en-US" b="1" i="1" dirty="0">
                <a:sym typeface="+mn-ea"/>
              </a:rPr>
              <a:t>        Selection of Vessel     </a:t>
            </a:r>
            <a:r>
              <a:rPr lang="zh-CN" altLang="en-US" dirty="0">
                <a:sym typeface="+mn-ea"/>
              </a:rPr>
              <a:t>Although many factors contribute to the selection of pressure vessels，the </a:t>
            </a:r>
            <a:r>
              <a:rPr lang="en-US" altLang="zh-CN" dirty="0">
                <a:sym typeface="+mn-ea"/>
              </a:rPr>
              <a:t>t</a:t>
            </a:r>
            <a:r>
              <a:rPr lang="zh-CN" altLang="en-US" dirty="0">
                <a:sym typeface="+mn-ea"/>
              </a:rPr>
              <a:t>wo basic requirements </a:t>
            </a:r>
            <a:r>
              <a:rPr lang="zh-CN" altLang="en-US" dirty="0">
                <a:solidFill>
                  <a:srgbClr val="FF0000"/>
                </a:solidFill>
                <a:sym typeface="+mn-ea"/>
              </a:rPr>
              <a:t>that  affect  the selection </a:t>
            </a:r>
            <a:r>
              <a:rPr lang="zh-CN" altLang="en-US" dirty="0">
                <a:sym typeface="+mn-ea"/>
              </a:rPr>
              <a:t>are safety  and economics.  Many  items are considered，</a:t>
            </a:r>
            <a:r>
              <a:rPr lang="zh-CN" altLang="en-US" dirty="0">
                <a:solidFill>
                  <a:schemeClr val="accent2"/>
                </a:solidFill>
                <a:sym typeface="+mn-ea"/>
              </a:rPr>
              <a:t>such as </a:t>
            </a:r>
            <a:r>
              <a:rPr lang="zh-CN" altLang="en-US" dirty="0">
                <a:sym typeface="+mn-ea"/>
              </a:rPr>
              <a:t>materials</a:t>
            </a:r>
            <a:r>
              <a:rPr lang="en-US" altLang="zh-CN" dirty="0">
                <a:sym typeface="+mn-ea"/>
              </a:rPr>
              <a:t>’ </a:t>
            </a:r>
            <a:r>
              <a:rPr lang="zh-CN" altLang="en-US" dirty="0">
                <a:sym typeface="+mn-ea"/>
              </a:rPr>
              <a:t>availability，corrosion resistance ， materials</a:t>
            </a:r>
            <a:r>
              <a:rPr lang="en-US" altLang="zh-CN" dirty="0">
                <a:sym typeface="+mn-ea"/>
              </a:rPr>
              <a:t>’ </a:t>
            </a:r>
            <a:r>
              <a:rPr lang="zh-CN" altLang="en-US" dirty="0">
                <a:sym typeface="+mn-ea"/>
              </a:rPr>
              <a:t>strength，types and magnitudes of loadings, location of installation </a:t>
            </a:r>
            <a:r>
              <a:rPr lang="zh-CN" altLang="en-US" dirty="0">
                <a:solidFill>
                  <a:schemeClr val="accent2"/>
                </a:solidFill>
                <a:sym typeface="+mn-ea"/>
              </a:rPr>
              <a:t>including </a:t>
            </a:r>
            <a:r>
              <a:rPr lang="zh-CN" altLang="en-US" dirty="0">
                <a:sym typeface="+mn-ea"/>
              </a:rPr>
              <a:t>wind loading and earthquake loading，location off  abrication  </a:t>
            </a:r>
          </a:p>
          <a:p>
            <a:pPr algn="just"/>
            <a:r>
              <a:rPr lang="zh-CN" altLang="en-US" dirty="0">
                <a:sym typeface="+mn-ea"/>
              </a:rPr>
              <a:t>— (shop or field ) ， position of vessel installation ， and availability of labor supply at the erection site.</a:t>
            </a:r>
            <a:br>
              <a:rPr lang="zh-CN" altLang="en-US" dirty="0">
                <a:sym typeface="+mn-ea"/>
              </a:rPr>
            </a:br>
            <a:r>
              <a:rPr lang="zh-CN" altLang="en-US" dirty="0">
                <a:sym typeface="+mn-ea"/>
              </a:rPr>
              <a:t>        With increasing use of special pressure vessels in the petrochemical and other industries, the availability of the proper materials is </a:t>
            </a:r>
            <a:r>
              <a:rPr lang="zh-CN" altLang="en-US" dirty="0">
                <a:solidFill>
                  <a:srgbClr val="FFC000"/>
                </a:solidFill>
                <a:sym typeface="+mn-ea"/>
              </a:rPr>
              <a:t>fast </a:t>
            </a:r>
            <a:r>
              <a:rPr lang="zh-CN" altLang="en-US" dirty="0">
                <a:sym typeface="+mn-ea"/>
              </a:rPr>
              <a:t>becoming a major problem. The most usual material for vessels is carbon steel. Many other specialized materials are also </a:t>
            </a:r>
            <a:r>
              <a:rPr lang="zh-CN" altLang="en-US" dirty="0">
                <a:solidFill>
                  <a:schemeClr val="accent2"/>
                </a:solidFill>
                <a:sym typeface="+mn-ea"/>
              </a:rPr>
              <a:t>being used for </a:t>
            </a:r>
            <a:r>
              <a:rPr lang="zh-CN" altLang="en-US" dirty="0">
                <a:sym typeface="+mn-ea"/>
              </a:rPr>
              <a:t>corrosion resistance or the ability to contain a fluid without degradation of the material ’properties. Substitution of materials is </a:t>
            </a:r>
            <a:r>
              <a:rPr lang="zh-CN" altLang="en-US" dirty="0">
                <a:solidFill>
                  <a:srgbClr val="FFC000"/>
                </a:solidFill>
                <a:sym typeface="+mn-ea"/>
              </a:rPr>
              <a:t>prevalent</a:t>
            </a:r>
            <a:r>
              <a:rPr lang="zh-CN" altLang="en-US" dirty="0">
                <a:sym typeface="+mn-ea"/>
              </a:rPr>
              <a:t> and cladding and coatings are used extensively. The design engineer must be </a:t>
            </a:r>
            <a:r>
              <a:rPr lang="zh-CN" altLang="en-US" dirty="0">
                <a:solidFill>
                  <a:schemeClr val="accent2"/>
                </a:solidFill>
                <a:sym typeface="+mn-ea"/>
              </a:rPr>
              <a:t>in communication with </a:t>
            </a:r>
            <a:r>
              <a:rPr lang="zh-CN" altLang="en-US" dirty="0">
                <a:sym typeface="+mn-ea"/>
              </a:rPr>
              <a:t>the process engineer </a:t>
            </a:r>
            <a:r>
              <a:rPr lang="zh-CN" altLang="en-US" dirty="0">
                <a:solidFill>
                  <a:schemeClr val="accent2"/>
                </a:solidFill>
                <a:sym typeface="+mn-ea"/>
              </a:rPr>
              <a:t>in order that </a:t>
            </a:r>
            <a:r>
              <a:rPr lang="zh-CN" altLang="en-US" dirty="0">
                <a:sym typeface="+mn-ea"/>
              </a:rPr>
              <a:t>all materials used will contribute to the overall integrity of the vessel. For those vessels </a:t>
            </a:r>
            <a:r>
              <a:rPr lang="zh-CN" altLang="en-US" dirty="0">
                <a:solidFill>
                  <a:srgbClr val="FF0000"/>
                </a:solidFill>
                <a:sym typeface="+mn-ea"/>
              </a:rPr>
              <a:t>that require field assembly </a:t>
            </a:r>
            <a:r>
              <a:rPr lang="zh-CN" altLang="en-US" dirty="0">
                <a:solidFill>
                  <a:schemeClr val="accent2"/>
                </a:solidFill>
                <a:sym typeface="+mn-ea"/>
              </a:rPr>
              <a:t>in contrast to </a:t>
            </a:r>
            <a:r>
              <a:rPr lang="zh-CN" altLang="en-US" dirty="0">
                <a:sym typeface="+mn-ea"/>
              </a:rPr>
              <a:t>those </a:t>
            </a:r>
            <a:r>
              <a:rPr lang="zh-CN" altLang="en-US" dirty="0">
                <a:solidFill>
                  <a:srgbClr val="FF0000"/>
                </a:solidFill>
                <a:sym typeface="+mn-ea"/>
              </a:rPr>
              <a:t>that can be built</a:t>
            </a:r>
            <a:r>
              <a:rPr lang="zh-CN" altLang="en-US" dirty="0">
                <a:sym typeface="+mn-ea"/>
              </a:rPr>
              <a:t> in the shop， proper quality assurance must be established for acceptable welding </a:t>
            </a:r>
            <a:r>
              <a:rPr lang="zh-CN" altLang="en-US" dirty="0">
                <a:solidFill>
                  <a:schemeClr val="accent2"/>
                </a:solidFill>
                <a:sym typeface="+mn-ea"/>
              </a:rPr>
              <a:t>regardless of </a:t>
            </a:r>
            <a:r>
              <a:rPr lang="zh-CN" altLang="en-US" dirty="0">
                <a:sym typeface="+mn-ea"/>
              </a:rPr>
              <a:t>the  adverse conditions </a:t>
            </a:r>
            <a:r>
              <a:rPr lang="zh-CN" altLang="en-US" dirty="0">
                <a:solidFill>
                  <a:srgbClr val="FF0000"/>
                </a:solidFill>
                <a:sym typeface="+mn-ea"/>
              </a:rPr>
              <a:t>under which the  vessel is  made</a:t>
            </a:r>
            <a:r>
              <a:rPr lang="zh-CN" altLang="en-US" dirty="0">
                <a:sym typeface="+mn-ea"/>
              </a:rPr>
              <a:t>. Previsions must be established for radiography，stress relieving and other operations required in the field.</a:t>
            </a:r>
          </a:p>
          <a:p>
            <a:r>
              <a:rPr lang="zh-CN" altLang="en-US" dirty="0">
                <a:sym typeface="+mn-ea"/>
              </a:rPr>
              <a:t>       </a:t>
            </a:r>
            <a:endParaRPr lang="zh-CN" altLang="en-US" dirty="0"/>
          </a:p>
        </p:txBody>
      </p:sp>
      <p:sp>
        <p:nvSpPr>
          <p:cNvPr id="2" name="页脚占位符 1"/>
          <p:cNvSpPr>
            <a:spLocks noGrp="1"/>
          </p:cNvSpPr>
          <p:nvPr>
            <p:ph type="ftr" sz="quarter" idx="11"/>
          </p:nvPr>
        </p:nvSpPr>
        <p:spPr/>
        <p:txBody>
          <a:bodyPr/>
          <a:lstStyle/>
          <a:p>
            <a:r>
              <a:rPr lang="zh-CN" altLang="en-US"/>
              <a:t>part 2</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4294967295"/>
            <p:custDataLst>
              <p:tags r:id="rId2"/>
            </p:custDataLst>
          </p:nvPr>
        </p:nvSpPr>
        <p:spPr>
          <a:xfrm>
            <a:off x="274320" y="355600"/>
            <a:ext cx="11187430" cy="5937885"/>
          </a:xfrm>
          <a:ln>
            <a:solidFill>
              <a:schemeClr val="accent1"/>
            </a:solidFill>
          </a:ln>
        </p:spPr>
        <p:txBody>
          <a:bodyPr>
            <a:normAutofit/>
          </a:bodyPr>
          <a:lstStyle/>
          <a:p>
            <a:pPr algn="just">
              <a:buFont typeface="Wingdings" panose="05000000000000000000" charset="0"/>
              <a:buChar char="Ø"/>
            </a:pPr>
            <a:r>
              <a:rPr lang="zh-CN" altLang="en-US" sz="2800" b="1" dirty="0">
                <a:latin typeface="+mn-ea"/>
                <a:sym typeface="+mn-ea"/>
              </a:rPr>
              <a:t>Selection of Vessel     Although many factors contribute to the selection of pressure vessels，the </a:t>
            </a:r>
            <a:r>
              <a:rPr lang="en-US" altLang="zh-CN" sz="2800" b="1" dirty="0">
                <a:latin typeface="+mn-ea"/>
                <a:sym typeface="+mn-ea"/>
              </a:rPr>
              <a:t>t</a:t>
            </a:r>
            <a:r>
              <a:rPr lang="zh-CN" altLang="en-US" sz="2800" b="1" dirty="0">
                <a:latin typeface="+mn-ea"/>
                <a:sym typeface="+mn-ea"/>
              </a:rPr>
              <a:t>wo basic requirements that  affect  the selection are safety  and economics.  </a:t>
            </a:r>
          </a:p>
          <a:p>
            <a:endParaRPr lang="zh-CN" altLang="en-US" sz="2400" b="1" spc="0" dirty="0">
              <a:sym typeface="+mn-ea"/>
            </a:endParaRPr>
          </a:p>
          <a:p>
            <a:pPr marL="228600" lvl="0" indent="-228600">
              <a:buFont typeface="Wingdings" panose="05000000000000000000" charset="0"/>
              <a:buChar char="Ø"/>
            </a:pPr>
            <a:r>
              <a:rPr lang="zh-CN" altLang="en-US" sz="2800" b="1" spc="0" dirty="0">
                <a:solidFill>
                  <a:schemeClr val="tx1"/>
                </a:solidFill>
                <a:sym typeface="+mn-ea"/>
              </a:rPr>
              <a:t>容器的选择   尽管影响压力容器的因素很多，但最基本的两个要求是：安全和经济。</a:t>
            </a:r>
            <a:endParaRPr lang="zh-CN" altLang="en-US" sz="2800" b="1" dirty="0">
              <a:sym typeface="+mn-ea"/>
            </a:endParaRPr>
          </a:p>
          <a:p>
            <a:endParaRPr lang="zh-CN" altLang="en-US" sz="2800" b="1" dirty="0">
              <a:sym typeface="+mn-ea"/>
            </a:endParaRPr>
          </a:p>
          <a:p>
            <a:endParaRPr lang="zh-CN" altLang="en-US" b="1" dirty="0">
              <a:sym typeface="+mn-ea"/>
            </a:endParaRPr>
          </a:p>
          <a:p>
            <a:endParaRPr lang="zh-CN" altLang="en-US" b="1" dirty="0">
              <a:sym typeface="+mn-ea"/>
            </a:endParaRPr>
          </a:p>
          <a:p>
            <a:endParaRPr lang="zh-CN" altLang="en-US" b="1" dirty="0">
              <a:sym typeface="+mn-ea"/>
            </a:endParaRPr>
          </a:p>
          <a:p>
            <a:endParaRPr lang="zh-CN" altLang="en-US" b="1" dirty="0"/>
          </a:p>
        </p:txBody>
      </p:sp>
      <p:sp>
        <p:nvSpPr>
          <p:cNvPr id="2" name="页脚占位符 1"/>
          <p:cNvSpPr>
            <a:spLocks noGrp="1"/>
          </p:cNvSpPr>
          <p:nvPr>
            <p:ph type="ftr" sz="quarter" idx="11"/>
          </p:nvPr>
        </p:nvSpPr>
        <p:spPr/>
        <p:txBody>
          <a:bodyPr/>
          <a:lstStyle/>
          <a:p>
            <a:r>
              <a:rPr lang="zh-CN" altLang="en-US"/>
              <a:t>part 2</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4655" y="183515"/>
            <a:ext cx="11403330" cy="6216015"/>
          </a:xfrm>
          <a:prstGeom prst="rect">
            <a:avLst/>
          </a:prstGeom>
          <a:noFill/>
        </p:spPr>
        <p:txBody>
          <a:bodyPr wrap="square" rtlCol="0">
            <a:spAutoFit/>
          </a:bodyPr>
          <a:lstStyle/>
          <a:p>
            <a:pPr marL="457200" indent="-457200" algn="just">
              <a:buFont typeface="Wingdings" panose="05000000000000000000" charset="0"/>
              <a:buChar char="Ø"/>
            </a:pPr>
            <a:r>
              <a:rPr lang="zh-CN" altLang="en-US" sz="2800" b="1" spc="150" dirty="0">
                <a:uFillTx/>
                <a:sym typeface="+mn-ea"/>
              </a:rPr>
              <a:t>Many items are considered，such as </a:t>
            </a:r>
            <a:r>
              <a:rPr lang="zh-CN" altLang="en-US" sz="2400" b="1" spc="150" dirty="0">
                <a:uFillTx/>
                <a:sym typeface="+mn-ea"/>
              </a:rPr>
              <a:t>materials’availability，</a:t>
            </a:r>
            <a:r>
              <a:rPr lang="zh-CN" altLang="en-US" sz="2800" b="1" spc="150" dirty="0">
                <a:uFillTx/>
                <a:sym typeface="+mn-ea"/>
              </a:rPr>
              <a:t>corrosion resistance ， materials’ strength，types and magnitudes of loadings, location of installation including wind loading and earthquake loading，location of fabrication  — (shop or field ) ， position of vessel installation ， and availability of labor supply at the erection site.</a:t>
            </a:r>
            <a:endParaRPr lang="zh-CN" altLang="en-US" b="1" dirty="0">
              <a:sym typeface="+mn-ea"/>
            </a:endParaRPr>
          </a:p>
          <a:p>
            <a:pPr marL="285750" indent="-285750">
              <a:buFont typeface="Wingdings" panose="05000000000000000000" charset="0"/>
              <a:buChar char="Ø"/>
            </a:pPr>
            <a:endParaRPr lang="zh-CN" altLang="en-US" b="1" dirty="0">
              <a:sym typeface="+mn-ea"/>
            </a:endParaRPr>
          </a:p>
          <a:p>
            <a:pPr marL="285750" indent="-285750">
              <a:buFont typeface="Wingdings" panose="05000000000000000000" charset="0"/>
              <a:buChar char="Ø"/>
            </a:pPr>
            <a:endParaRPr lang="zh-CN" altLang="en-US" b="1" dirty="0">
              <a:sym typeface="+mn-ea"/>
            </a:endParaRPr>
          </a:p>
          <a:p>
            <a:pPr marL="342900" indent="-342900">
              <a:buFont typeface="Wingdings" panose="05000000000000000000" charset="0"/>
              <a:buChar char="Ø"/>
            </a:pPr>
            <a:r>
              <a:rPr lang="zh-CN" altLang="en-US" sz="2400" b="1" dirty="0">
                <a:sym typeface="+mn-ea"/>
              </a:rPr>
              <a:t>许多因素要考虑，列如材料是否容易得到，腐蚀的控制，材料的强度，载荷的种类和控制，安装的状况，其中包括风载荷，雪载荷及地震载荷，制造地点是在车间还是在现场进行组装，还有在设备使用地点雇佣劳动工人是不是方便</a:t>
            </a:r>
            <a:r>
              <a:rPr lang="zh-CN" altLang="en-US" b="1" dirty="0">
                <a:sym typeface="+mn-ea"/>
              </a:rPr>
              <a:t>。</a:t>
            </a:r>
          </a:p>
          <a:p>
            <a:pPr marL="285750" indent="-285750">
              <a:buFont typeface="Wingdings" panose="05000000000000000000" charset="0"/>
              <a:buChar char="Ø"/>
            </a:pPr>
            <a:r>
              <a:rPr lang="zh-CN" altLang="en-US" sz="2000" b="1" i="1" spc="150" dirty="0">
                <a:uFillTx/>
                <a:sym typeface="+mn-ea"/>
              </a:rPr>
              <a:t>shop </a:t>
            </a:r>
            <a:r>
              <a:rPr lang="zh-CN" altLang="en-US" sz="2000" b="1" spc="150" dirty="0">
                <a:uFillTx/>
                <a:sym typeface="+mn-ea"/>
              </a:rPr>
              <a:t>车间（机械工程）</a:t>
            </a:r>
            <a:endParaRPr lang="zh-CN" altLang="en-US" sz="2000" b="1" i="1" spc="150" dirty="0">
              <a:uFillTx/>
              <a:sym typeface="+mn-ea"/>
            </a:endParaRPr>
          </a:p>
          <a:p>
            <a:pPr indent="0">
              <a:buFont typeface="Wingdings" panose="05000000000000000000" charset="0"/>
              <a:buNone/>
            </a:pPr>
            <a:r>
              <a:rPr lang="zh-CN" altLang="en-US" sz="2000" b="1" i="1" spc="150" dirty="0">
                <a:uFillTx/>
                <a:sym typeface="+mn-ea"/>
              </a:rPr>
              <a:t>    field   </a:t>
            </a:r>
            <a:r>
              <a:rPr lang="zh-CN" altLang="en-US" sz="2000" b="1" spc="150" dirty="0">
                <a:uFillTx/>
                <a:sym typeface="+mn-ea"/>
              </a:rPr>
              <a:t>旷野，战场</a:t>
            </a:r>
            <a:endParaRPr lang="zh-CN" altLang="en-US" b="1" dirty="0">
              <a:sym typeface="+mn-ea"/>
            </a:endParaRPr>
          </a:p>
          <a:p>
            <a:pPr marL="285750" indent="-285750">
              <a:buFont typeface="Wingdings" panose="05000000000000000000" charset="0"/>
              <a:buChar char="Ø"/>
            </a:pPr>
            <a:endParaRPr lang="zh-CN" altLang="en-US" b="1" dirty="0">
              <a:sym typeface="+mn-ea"/>
            </a:endParaRPr>
          </a:p>
          <a:p>
            <a:pPr marL="285750" indent="-285750">
              <a:buFont typeface="Wingdings" panose="05000000000000000000" charset="0"/>
              <a:buChar char="Ø"/>
            </a:pPr>
            <a:endParaRPr lang="zh-CN" altLang="en-US" b="1" dirty="0">
              <a:sym typeface="+mn-ea"/>
            </a:endParaRPr>
          </a:p>
          <a:p>
            <a:pPr marL="285750" indent="-285750"/>
            <a:endParaRPr lang="zh-CN" altLang="en-US" b="1" dirty="0">
              <a:sym typeface="+mn-ea"/>
            </a:endParaRPr>
          </a:p>
        </p:txBody>
      </p:sp>
      <p:sp>
        <p:nvSpPr>
          <p:cNvPr id="2" name="页脚占位符 1"/>
          <p:cNvSpPr>
            <a:spLocks noGrp="1"/>
          </p:cNvSpPr>
          <p:nvPr>
            <p:ph type="ftr" sz="quarter" idx="11"/>
          </p:nvPr>
        </p:nvSpPr>
        <p:spPr/>
        <p:txBody>
          <a:bodyPr/>
          <a:lstStyle/>
          <a:p>
            <a:r>
              <a:rPr lang="zh-CN" altLang="en-US"/>
              <a:t>part 2</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600" y="420370"/>
            <a:ext cx="10908030" cy="4769485"/>
          </a:xfrm>
          <a:prstGeom prst="rect">
            <a:avLst/>
          </a:prstGeom>
          <a:noFill/>
        </p:spPr>
        <p:txBody>
          <a:bodyPr wrap="square" rtlCol="0">
            <a:spAutoFit/>
          </a:bodyPr>
          <a:lstStyle/>
          <a:p>
            <a:pPr marL="457200" indent="-457200" algn="just">
              <a:buFont typeface="Wingdings" panose="05000000000000000000" charset="0"/>
              <a:buChar char="Ø"/>
            </a:pPr>
            <a:r>
              <a:rPr lang="zh-CN" altLang="en-US" sz="3200" b="1" dirty="0">
                <a:sym typeface="+mn-ea"/>
              </a:rPr>
              <a:t> </a:t>
            </a:r>
            <a:r>
              <a:rPr lang="zh-CN" altLang="en-US" sz="2800" b="1" spc="150" dirty="0">
                <a:uFillTx/>
                <a:sym typeface="+mn-ea"/>
              </a:rPr>
              <a:t>With increasing use of special pressure vessels </a:t>
            </a:r>
          </a:p>
          <a:p>
            <a:pPr lvl="1" indent="0" algn="just">
              <a:buFont typeface="Wingdings" panose="05000000000000000000" charset="0"/>
              <a:buNone/>
            </a:pPr>
            <a:r>
              <a:rPr lang="zh-CN" altLang="en-US" sz="2800" b="1" spc="150" dirty="0">
                <a:uFillTx/>
                <a:sym typeface="+mn-ea"/>
              </a:rPr>
              <a:t>in the petrochemical and other industries, the availability of the proper materials is fast becoming a major problem. The most usual material for vessels  is carbon steel. </a:t>
            </a:r>
          </a:p>
          <a:p>
            <a:pPr indent="0">
              <a:buFont typeface="Wingdings" panose="05000000000000000000" charset="0"/>
              <a:buNone/>
            </a:pPr>
            <a:endParaRPr lang="zh-CN" altLang="en-US" sz="2800" b="1" i="1" spc="150" dirty="0">
              <a:uFillTx/>
            </a:endParaRPr>
          </a:p>
          <a:p>
            <a:pPr marL="457200" lvl="0" indent="-457200">
              <a:buFont typeface="Wingdings" panose="05000000000000000000" charset="0"/>
              <a:buChar char="Ø"/>
            </a:pPr>
            <a:r>
              <a:rPr lang="zh-CN" altLang="en-US" sz="2400" b="1" dirty="0">
                <a:solidFill>
                  <a:schemeClr val="tx1"/>
                </a:solidFill>
              </a:rPr>
              <a:t>在石油化工还有其他工业中，随着特殊压力容器的越来越广泛的使用，合适材料是否容易得到这一问题日益突出。压力容器最常用的的材料是碳钢。</a:t>
            </a:r>
            <a:endParaRPr lang="zh-CN" altLang="en-US" sz="3200" b="1" i="1" spc="150" dirty="0">
              <a:solidFill>
                <a:schemeClr val="tx1"/>
              </a:solidFill>
              <a:uFillTx/>
            </a:endParaRPr>
          </a:p>
          <a:p>
            <a:pPr marL="457200" lvl="0" indent="-457200">
              <a:buFont typeface="Wingdings" panose="05000000000000000000" charset="0"/>
              <a:buChar char="Ø"/>
            </a:pPr>
            <a:endParaRPr lang="zh-CN" altLang="en-US" sz="2800" b="1" i="1" spc="150" dirty="0">
              <a:uFillTx/>
            </a:endParaRPr>
          </a:p>
          <a:p>
            <a:pPr marL="457200" indent="-457200"/>
            <a:endParaRPr lang="zh-CN" altLang="en-US" sz="2800" b="1" i="1" spc="150" dirty="0">
              <a:uFillTx/>
            </a:endParaRPr>
          </a:p>
          <a:p>
            <a:pPr marL="457200" indent="-457200"/>
            <a:endParaRPr lang="zh-CN" altLang="en-US" sz="2800" b="1" i="1" spc="150" dirty="0">
              <a:uFillTx/>
            </a:endParaRPr>
          </a:p>
        </p:txBody>
      </p:sp>
      <p:sp>
        <p:nvSpPr>
          <p:cNvPr id="2" name="页脚占位符 1"/>
          <p:cNvSpPr>
            <a:spLocks noGrp="1"/>
          </p:cNvSpPr>
          <p:nvPr>
            <p:ph type="ftr" sz="quarter" idx="11"/>
          </p:nvPr>
        </p:nvSpPr>
        <p:spPr/>
        <p:txBody>
          <a:bodyPr/>
          <a:lstStyle/>
          <a:p>
            <a:r>
              <a:rPr lang="zh-CN" altLang="en-US"/>
              <a:t>part 2</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0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 name="KSO_WM_UNIT_PRESET_TEXT" val="空白演示"/>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 name="KSO_WM_UNIT_PRESET_TEXT" val="在此输入您的封面副标题"/>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1.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 name="KSO_WM_UNIT_PRESET_TEXT" val="在此输入您的封面副标题"/>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9.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自定义 9">
      <a:majorFont>
        <a:latin typeface="Arial"/>
        <a:ea typeface="微软雅黑"/>
        <a:cs typeface=""/>
      </a:majorFont>
      <a:minorFont>
        <a:latin typeface="Arial"/>
        <a:ea typeface="微软雅黑"/>
        <a:cs typeface=""/>
      </a:minorFont>
    </a:fontScheme>
    <a:fmtScheme name="纸张">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3818</Words>
  <Application>Microsoft Office PowerPoint</Application>
  <PresentationFormat>宽屏</PresentationFormat>
  <Paragraphs>231</Paragraphs>
  <Slides>43</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43</vt:i4>
      </vt:variant>
    </vt:vector>
  </HeadingPairs>
  <TitlesOfParts>
    <vt:vector size="48" baseType="lpstr">
      <vt:lpstr>微软雅黑</vt:lpstr>
      <vt:lpstr>Arial</vt:lpstr>
      <vt:lpstr>Cooper Black</vt:lpstr>
      <vt:lpstr>Wingdings</vt:lpstr>
      <vt:lpstr>Office 主题​​</vt:lpstr>
      <vt:lpstr>Unit 17  Design of Pressure Vessels</vt:lpstr>
      <vt:lpstr>part 1</vt:lpstr>
      <vt:lpstr>Words and Expressions</vt:lpstr>
      <vt:lpstr>Words and Expressions</vt:lpstr>
      <vt:lpstr>part 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part 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part 4</vt:lpstr>
      <vt:lpstr>PowerPoint 演示文稿</vt:lpstr>
      <vt:lpstr>PowerPoint 演示文稿</vt:lpstr>
      <vt:lpstr>PowerPoint 演示文稿</vt:lpstr>
      <vt:lpstr>PowerPoint 演示文稿</vt:lpstr>
      <vt:lpstr>PowerPoint 演示文稿</vt:lpstr>
      <vt:lpstr>PowerPoint 演示文稿</vt:lpstr>
      <vt:lpstr>part 5</vt:lpstr>
      <vt:lpstr>PowerPoint 演示文稿</vt:lpstr>
      <vt:lpstr>PowerPoint 演示文稿</vt:lpstr>
      <vt:lpstr>PowerPoint 演示文稿</vt:lpstr>
      <vt:lpstr>PowerPoint 演示文稿</vt:lpstr>
      <vt:lpstr>PowerPoint 演示文稿</vt:lpstr>
      <vt:lpstr>part 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17  Design of Pressure Vessels</dc:title>
  <dc:creator/>
  <cp:lastModifiedBy>changjiu qin</cp:lastModifiedBy>
  <cp:revision>77</cp:revision>
  <dcterms:created xsi:type="dcterms:W3CDTF">2019-06-19T02:08:00Z</dcterms:created>
  <dcterms:modified xsi:type="dcterms:W3CDTF">2019-12-23T03:27:21Z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