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30"/>
  </p:notesMasterIdLst>
  <p:sldIdLst>
    <p:sldId id="451" r:id="rId3"/>
    <p:sldId id="450" r:id="rId4"/>
    <p:sldId id="429" r:id="rId5"/>
    <p:sldId id="430" r:id="rId6"/>
    <p:sldId id="478" r:id="rId7"/>
    <p:sldId id="479" r:id="rId8"/>
    <p:sldId id="655" r:id="rId9"/>
    <p:sldId id="554" r:id="rId10"/>
    <p:sldId id="555" r:id="rId11"/>
    <p:sldId id="556" r:id="rId12"/>
    <p:sldId id="557" r:id="rId13"/>
    <p:sldId id="589" r:id="rId14"/>
    <p:sldId id="617" r:id="rId15"/>
    <p:sldId id="592" r:id="rId16"/>
    <p:sldId id="656" r:id="rId17"/>
    <p:sldId id="657" r:id="rId18"/>
    <p:sldId id="658" r:id="rId19"/>
    <p:sldId id="663" r:id="rId20"/>
    <p:sldId id="594" r:id="rId21"/>
    <p:sldId id="595" r:id="rId22"/>
    <p:sldId id="598" r:id="rId23"/>
    <p:sldId id="602" r:id="rId24"/>
    <p:sldId id="659" r:id="rId25"/>
    <p:sldId id="661" r:id="rId26"/>
    <p:sldId id="675" r:id="rId27"/>
    <p:sldId id="662" r:id="rId28"/>
    <p:sldId id="341" r:id="rId29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">
          <p15:clr>
            <a:srgbClr val="A4A3A4"/>
          </p15:clr>
        </p15:guide>
        <p15:guide id="2" pos="4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5A5"/>
    <a:srgbClr val="1F4E91"/>
    <a:srgbClr val="13436C"/>
    <a:srgbClr val="1B467D"/>
    <a:srgbClr val="2E587C"/>
    <a:srgbClr val="00468E"/>
    <a:srgbClr val="A90202"/>
    <a:srgbClr val="F1F1F1"/>
    <a:srgbClr val="1A204C"/>
    <a:srgbClr val="ADB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 showGuides="1">
      <p:cViewPr varScale="1">
        <p:scale>
          <a:sx n="149" d="100"/>
          <a:sy n="149" d="100"/>
        </p:scale>
        <p:origin x="132" y="288"/>
      </p:cViewPr>
      <p:guideLst>
        <p:guide orient="horz" pos="294"/>
        <p:guide pos="4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613888"/>
        <c:axId val="34656640"/>
      </c:lineChart>
      <c:catAx>
        <c:axId val="346138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>
                <a:lumMod val="25000"/>
              </a:schemeClr>
            </a:solidFill>
            <a:prstDash val="solid"/>
            <a:round/>
            <a:tailEnd type="triangle"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defRPr>
            </a:pPr>
            <a:endParaRPr lang="zh-CN"/>
          </a:p>
        </c:txPr>
        <c:crossAx val="34656640"/>
        <c:crosses val="autoZero"/>
        <c:auto val="1"/>
        <c:lblAlgn val="ctr"/>
        <c:lblOffset val="100"/>
        <c:noMultiLvlLbl val="0"/>
      </c:catAx>
      <c:valAx>
        <c:axId val="3465664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crossAx val="3461388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Arial" panose="020B0604020202020204"/>
          <a:ea typeface="微软雅黑" panose="020B0503020204020204" pitchFamily="34" charset="-122"/>
          <a:sym typeface="Arial" panose="020B0604020202020204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2024/11/27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 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 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2024/11/27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66AE9A77-47DE-4D80-8E38-5AB3FB1DA086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D23A5BE6-7AB6-415C-B33F-E6A7CF5D6F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3185281" cy="3274785"/>
          </a:xfrm>
          <a:custGeom>
            <a:avLst/>
            <a:gdLst>
              <a:gd name="connsiteX0" fmla="*/ 0 w 4247041"/>
              <a:gd name="connsiteY0" fmla="*/ 0 h 4366380"/>
              <a:gd name="connsiteX1" fmla="*/ 3860380 w 4247041"/>
              <a:gd name="connsiteY1" fmla="*/ 0 h 4366380"/>
              <a:gd name="connsiteX2" fmla="*/ 3894784 w 4247041"/>
              <a:gd name="connsiteY2" fmla="*/ 56632 h 4366380"/>
              <a:gd name="connsiteX3" fmla="*/ 4247041 w 4247041"/>
              <a:gd name="connsiteY3" fmla="*/ 1447800 h 4366380"/>
              <a:gd name="connsiteX4" fmla="*/ 4247040 w 4247041"/>
              <a:gd name="connsiteY4" fmla="*/ 1447800 h 4366380"/>
              <a:gd name="connsiteX5" fmla="*/ 1328460 w 4247041"/>
              <a:gd name="connsiteY5" fmla="*/ 4366380 h 4366380"/>
              <a:gd name="connsiteX6" fmla="*/ 1328461 w 4247041"/>
              <a:gd name="connsiteY6" fmla="*/ 4366379 h 4366380"/>
              <a:gd name="connsiteX7" fmla="*/ 192418 w 4247041"/>
              <a:gd name="connsiteY7" fmla="*/ 4137023 h 4366380"/>
              <a:gd name="connsiteX8" fmla="*/ 0 w 4247041"/>
              <a:gd name="connsiteY8" fmla="*/ 4044330 h 436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7041" h="4366380">
                <a:moveTo>
                  <a:pt x="0" y="0"/>
                </a:moveTo>
                <a:lnTo>
                  <a:pt x="3860380" y="0"/>
                </a:lnTo>
                <a:lnTo>
                  <a:pt x="3894784" y="56632"/>
                </a:lnTo>
                <a:cubicBezTo>
                  <a:pt x="4119435" y="470175"/>
                  <a:pt x="4247041" y="944086"/>
                  <a:pt x="4247041" y="1447800"/>
                </a:cubicBezTo>
                <a:lnTo>
                  <a:pt x="4247040" y="1447800"/>
                </a:lnTo>
                <a:cubicBezTo>
                  <a:pt x="4247040" y="3059687"/>
                  <a:pt x="2940347" y="4366380"/>
                  <a:pt x="1328460" y="4366380"/>
                </a:cubicBezTo>
                <a:lnTo>
                  <a:pt x="1328461" y="4366379"/>
                </a:lnTo>
                <a:cubicBezTo>
                  <a:pt x="925490" y="4366379"/>
                  <a:pt x="541592" y="4284711"/>
                  <a:pt x="192418" y="4137023"/>
                </a:cubicBezTo>
                <a:lnTo>
                  <a:pt x="0" y="40443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  <p:transition spd="slow" advTm="3000">
    <p:fade/>
  </p:transition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2024/11/27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" y="-620"/>
            <a:ext cx="9138969" cy="514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hf sldNum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560" y="1275606"/>
            <a:ext cx="9144000" cy="2880319"/>
          </a:xfrm>
          <a:prstGeom prst="rect">
            <a:avLst/>
          </a:prstGeom>
          <a:solidFill>
            <a:srgbClr val="134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2" name="Freeform: Shape 17"/>
          <p:cNvSpPr/>
          <p:nvPr/>
        </p:nvSpPr>
        <p:spPr bwMode="auto">
          <a:xfrm flipH="1">
            <a:off x="2987545" y="3056025"/>
            <a:ext cx="556107" cy="369753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15920" y="1924050"/>
            <a:ext cx="548386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3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云计算期末答辩</a:t>
            </a:r>
          </a:p>
        </p:txBody>
      </p:sp>
      <p:sp>
        <p:nvSpPr>
          <p:cNvPr id="54" name="TextBox 71"/>
          <p:cNvSpPr txBox="1"/>
          <p:nvPr/>
        </p:nvSpPr>
        <p:spPr>
          <a:xfrm>
            <a:off x="3635731" y="3027355"/>
            <a:ext cx="1621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添砖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组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91934" y="3087486"/>
            <a:ext cx="2899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李家泽、张保营、田东旭、贾慧爽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1131590"/>
            <a:ext cx="916757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0" y="4299942"/>
            <a:ext cx="916757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/>
          <p:cNvSpPr/>
          <p:nvPr/>
        </p:nvSpPr>
        <p:spPr>
          <a:xfrm>
            <a:off x="-1476672" y="1635646"/>
            <a:ext cx="3888432" cy="21602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6F50D6B-BF27-4430-8CFF-DD41F7569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1615"/>
            <a:ext cx="1900524" cy="188830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2" grpId="0" animBg="1"/>
      <p:bldP spid="55" grpId="0"/>
      <p:bldP spid="54" grpId="0"/>
      <p:bldP spid="85" grpId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53"/>
          <p:cNvSpPr/>
          <p:nvPr/>
        </p:nvSpPr>
        <p:spPr>
          <a:xfrm>
            <a:off x="2811780" y="1131570"/>
            <a:ext cx="4712970" cy="2578735"/>
          </a:xfrm>
          <a:prstGeom prst="roundRect">
            <a:avLst>
              <a:gd name="adj" fmla="val 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文本框 19"/>
          <p:cNvSpPr txBox="1"/>
          <p:nvPr/>
        </p:nvSpPr>
        <p:spPr>
          <a:xfrm>
            <a:off x="539354" y="186194"/>
            <a:ext cx="551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1.5</a:t>
            </a:r>
            <a:r>
              <a:rPr lang="zh-CN" alt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docker-compose 配置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920" y="1233170"/>
            <a:ext cx="2811780" cy="15544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920" y="2787650"/>
            <a:ext cx="2811780" cy="88392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57860" y="987425"/>
            <a:ext cx="2213610" cy="2973070"/>
            <a:chOff x="1036" y="1555"/>
            <a:chExt cx="3486" cy="4682"/>
          </a:xfrm>
        </p:grpSpPr>
        <p:grpSp>
          <p:nvGrpSpPr>
            <p:cNvPr id="3" name="组合 2"/>
            <p:cNvGrpSpPr/>
            <p:nvPr/>
          </p:nvGrpSpPr>
          <p:grpSpPr>
            <a:xfrm>
              <a:off x="1131" y="1555"/>
              <a:ext cx="3375" cy="4683"/>
              <a:chOff x="3620543" y="1210166"/>
              <a:chExt cx="1832118" cy="2667000"/>
            </a:xfrm>
          </p:grpSpPr>
          <p:sp>
            <p:nvSpPr>
              <p:cNvPr id="4" name="Rectangle: Rounded Corners 53"/>
              <p:cNvSpPr/>
              <p:nvPr/>
            </p:nvSpPr>
            <p:spPr>
              <a:xfrm>
                <a:off x="3620543" y="1210166"/>
                <a:ext cx="1789546" cy="2667000"/>
              </a:xfrm>
              <a:prstGeom prst="roundRect">
                <a:avLst>
                  <a:gd name="adj" fmla="val 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7" name="Rectangle 54"/>
              <p:cNvSpPr/>
              <p:nvPr/>
            </p:nvSpPr>
            <p:spPr bwMode="auto">
              <a:xfrm>
                <a:off x="3783994" y="1858712"/>
                <a:ext cx="1551466" cy="200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 eaLnBrk="1" fontAlgn="auto" hangingPunct="1">
                  <a:defRPr/>
                </a:pPr>
                <a:r>
                  <a:rPr lang="zh-CN" altLang="en-US" sz="1700" b="1" dirty="0">
                    <a:solidFill>
                      <a:srgbClr val="13436C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网络</a:t>
                </a:r>
              </a:p>
            </p:txBody>
          </p:sp>
          <p:sp>
            <p:nvSpPr>
              <p:cNvPr id="48" name="TextBox 55"/>
              <p:cNvSpPr txBox="1"/>
              <p:nvPr/>
            </p:nvSpPr>
            <p:spPr bwMode="auto">
              <a:xfrm>
                <a:off x="3705619" y="1566184"/>
                <a:ext cx="1708150" cy="232469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1">
                <a:noAutofit/>
              </a:bodyPr>
              <a:lstStyle/>
              <a:p>
                <a:pPr algn="ctr" latinLnBrk="0"/>
                <a:r>
                  <a:rPr lang="zh-CN" altLang="en-US" sz="2000">
                    <a:solidFill>
                      <a:schemeClr val="bg1">
                        <a:lumMod val="100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/>
                  </a:rPr>
                  <a:t>关键配置</a:t>
                </a:r>
                <a:r>
                  <a:rPr lang="en-US" altLang="zh-CN" sz="2000">
                    <a:solidFill>
                      <a:schemeClr val="bg1">
                        <a:lumMod val="100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/>
                  </a:rPr>
                  <a:t>:</a:t>
                </a:r>
              </a:p>
            </p:txBody>
          </p:sp>
          <p:sp>
            <p:nvSpPr>
              <p:cNvPr id="49" name="TextBox 56"/>
              <p:cNvSpPr txBox="1"/>
              <p:nvPr/>
            </p:nvSpPr>
            <p:spPr bwMode="auto">
              <a:xfrm>
                <a:off x="3620544" y="2119475"/>
                <a:ext cx="1832117" cy="57833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700" b="0">
                    <a:solidFill>
                      <a:schemeClr val="bg1">
                        <a:lumMod val="100000"/>
                      </a:schemeClr>
                    </a:solidFill>
                    <a:effectLst/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使用 Docker 的bridge 网络连接节点。</a:t>
                </a:r>
              </a:p>
            </p:txBody>
          </p:sp>
        </p:grpSp>
        <p:sp>
          <p:nvSpPr>
            <p:cNvPr id="7" name="Rectangle 54"/>
            <p:cNvSpPr/>
            <p:nvPr/>
          </p:nvSpPr>
          <p:spPr bwMode="auto">
            <a:xfrm>
              <a:off x="1343" y="4530"/>
              <a:ext cx="2952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 eaLnBrk="1" fontAlgn="auto" hangingPunct="1">
                <a:defRPr/>
              </a:pPr>
              <a:r>
                <a:rPr lang="zh-CN" altLang="en-US" sz="1700" b="1" dirty="0">
                  <a:solidFill>
                    <a:srgbClr val="13436C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端口映射</a:t>
              </a:r>
            </a:p>
          </p:txBody>
        </p:sp>
        <p:sp>
          <p:nvSpPr>
            <p:cNvPr id="8" name="TextBox 56"/>
            <p:cNvSpPr txBox="1"/>
            <p:nvPr/>
          </p:nvSpPr>
          <p:spPr bwMode="auto">
            <a:xfrm>
              <a:off x="1036" y="5098"/>
              <a:ext cx="3486" cy="1112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700" b="0">
                  <a:solidFill>
                    <a:schemeClr val="bg1">
                      <a:lumMod val="100000"/>
                    </a:schemeClr>
                  </a:solidFill>
                  <a:effectLst/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如 9870:9870 用于访问 HDFS Web U。</a:t>
              </a:r>
            </a:p>
          </p:txBody>
        </p:sp>
        <p:pic>
          <p:nvPicPr>
            <p:cNvPr id="5" name="图片 4" descr="微信图片_2024112500474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26846" t="4398" r="28237" b="35764"/>
            <a:stretch>
              <a:fillRect/>
            </a:stretch>
          </p:blipFill>
          <p:spPr>
            <a:xfrm>
              <a:off x="2551" y="1563"/>
              <a:ext cx="904" cy="658"/>
            </a:xfrm>
            <a:prstGeom prst="rect">
              <a:avLst/>
            </a:prstGeom>
            <a:ln>
              <a:solidFill>
                <a:srgbClr val="00468E"/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 bwMode="auto">
          <a:xfrm>
            <a:off x="467995" y="1347470"/>
            <a:ext cx="2673350" cy="945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91440" tIns="45720" rIns="91440" bIns="45720" anchor="ctr" anchorCtr="1" compatLnSpc="1"/>
          <a:lstStyle/>
          <a:p>
            <a:pPr algn="l">
              <a:lnSpc>
                <a:spcPct val="120000"/>
              </a:lnSpc>
            </a:pPr>
            <a:r>
              <a:rPr lang="zh-CN" altLang="en-US" sz="18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docker build -t hadoop .</a:t>
            </a:r>
          </a:p>
        </p:txBody>
      </p:sp>
      <p:sp>
        <p:nvSpPr>
          <p:cNvPr id="16" name="文本框 19"/>
          <p:cNvSpPr txBox="1"/>
          <p:nvPr/>
        </p:nvSpPr>
        <p:spPr>
          <a:xfrm>
            <a:off x="539354" y="186194"/>
            <a:ext cx="401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1.6</a:t>
            </a:r>
            <a:r>
              <a:rPr lang="zh-CN" alt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集群部署与启动</a:t>
            </a:r>
          </a:p>
        </p:txBody>
      </p:sp>
      <p:sp>
        <p:nvSpPr>
          <p:cNvPr id="5" name="箭头: V 形 76"/>
          <p:cNvSpPr/>
          <p:nvPr/>
        </p:nvSpPr>
        <p:spPr bwMode="auto">
          <a:xfrm>
            <a:off x="759460" y="987425"/>
            <a:ext cx="2397760" cy="350520"/>
          </a:xfrm>
          <a:prstGeom prst="chevron">
            <a:avLst/>
          </a:prstGeom>
          <a:solidFill>
            <a:schemeClr val="accent2"/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构建 Docker 镜像：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204210" y="1337945"/>
            <a:ext cx="2673350" cy="945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91440" tIns="45720" rIns="91440" bIns="45720" anchor="ctr" anchorCtr="1" compatLnSpc="1"/>
          <a:lstStyle/>
          <a:p>
            <a:pPr algn="l">
              <a:lnSpc>
                <a:spcPct val="120000"/>
              </a:lnSpc>
            </a:pPr>
            <a:r>
              <a:rPr lang="zh-CN" altLang="en-US" sz="18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docker-compose up -d</a:t>
            </a:r>
          </a:p>
        </p:txBody>
      </p:sp>
      <p:sp>
        <p:nvSpPr>
          <p:cNvPr id="7" name="箭头: V 形 76"/>
          <p:cNvSpPr/>
          <p:nvPr/>
        </p:nvSpPr>
        <p:spPr bwMode="auto">
          <a:xfrm>
            <a:off x="3275965" y="987425"/>
            <a:ext cx="2525395" cy="350520"/>
          </a:xfrm>
          <a:prstGeom prst="chevron">
            <a:avLst/>
          </a:prstGeom>
          <a:solidFill>
            <a:schemeClr val="accent2"/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启动容器：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967095" y="1347470"/>
            <a:ext cx="2673350" cy="945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91440" tIns="45720" rIns="91440" bIns="45720" anchor="ctr" anchorCtr="1" compatLnSpc="1"/>
          <a:lstStyle/>
          <a:p>
            <a:pPr algn="l">
              <a:lnSpc>
                <a:spcPct val="120000"/>
              </a:lnSpc>
            </a:pPr>
            <a:r>
              <a:rPr lang="zh-CN" altLang="en-US" sz="18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hdfs namenode -format</a:t>
            </a:r>
          </a:p>
        </p:txBody>
      </p:sp>
      <p:sp>
        <p:nvSpPr>
          <p:cNvPr id="10" name="箭头: V 形 76"/>
          <p:cNvSpPr/>
          <p:nvPr/>
        </p:nvSpPr>
        <p:spPr bwMode="auto">
          <a:xfrm>
            <a:off x="5948680" y="996950"/>
            <a:ext cx="2430780" cy="350520"/>
          </a:xfrm>
          <a:prstGeom prst="chevron">
            <a:avLst/>
          </a:prstGeom>
          <a:solidFill>
            <a:schemeClr val="accent2"/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格式化 HDFS：</a:t>
            </a:r>
          </a:p>
        </p:txBody>
      </p:sp>
      <p:sp>
        <p:nvSpPr>
          <p:cNvPr id="11" name="右弧形箭头 10"/>
          <p:cNvSpPr/>
          <p:nvPr/>
        </p:nvSpPr>
        <p:spPr>
          <a:xfrm>
            <a:off x="8640445" y="1851660"/>
            <a:ext cx="516890" cy="942975"/>
          </a:xfrm>
          <a:prstGeom prst="curvedLeftArrow">
            <a:avLst/>
          </a:prstGeom>
          <a:solidFill>
            <a:srgbClr val="134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939790" y="2931795"/>
            <a:ext cx="2673350" cy="945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91440" tIns="45720" rIns="91440" bIns="45720" anchor="ctr" anchorCtr="1" compatLnSpc="1"/>
          <a:lstStyle/>
          <a:p>
            <a:pPr algn="l">
              <a:lnSpc>
                <a:spcPct val="120000"/>
              </a:lnSpc>
            </a:pPr>
            <a:r>
              <a:rPr lang="zh-CN" altLang="en-US" sz="18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start-all.sh</a:t>
            </a:r>
          </a:p>
        </p:txBody>
      </p:sp>
      <p:sp>
        <p:nvSpPr>
          <p:cNvPr id="13" name="箭头: V 形 76"/>
          <p:cNvSpPr/>
          <p:nvPr/>
        </p:nvSpPr>
        <p:spPr bwMode="auto">
          <a:xfrm flipH="1">
            <a:off x="5973445" y="2571750"/>
            <a:ext cx="2655570" cy="350520"/>
          </a:xfrm>
          <a:prstGeom prst="chevron">
            <a:avLst/>
          </a:prstGeom>
          <a:solidFill>
            <a:schemeClr val="accent2"/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启动 Hadoop 集群：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3185795" y="2931795"/>
            <a:ext cx="2673350" cy="945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91440" tIns="45720" rIns="91440" bIns="45720" anchor="ctr" anchorCtr="1" compatLnSpc="1"/>
          <a:lstStyle/>
          <a:p>
            <a:pPr algn="l">
              <a:lnSpc>
                <a:spcPct val="120000"/>
              </a:lnSpc>
            </a:pPr>
            <a:r>
              <a:rPr lang="zh-CN" altLang="en-US" sz="18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jps</a:t>
            </a:r>
          </a:p>
        </p:txBody>
      </p:sp>
      <p:sp>
        <p:nvSpPr>
          <p:cNvPr id="15" name="箭头: V 形 76"/>
          <p:cNvSpPr/>
          <p:nvPr/>
        </p:nvSpPr>
        <p:spPr bwMode="auto">
          <a:xfrm flipH="1">
            <a:off x="3477260" y="2571750"/>
            <a:ext cx="2397760" cy="350520"/>
          </a:xfrm>
          <a:prstGeom prst="chevron">
            <a:avLst/>
          </a:prstGeom>
          <a:solidFill>
            <a:schemeClr val="accent2"/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验证服务状态：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" y="2787650"/>
            <a:ext cx="2206625" cy="8553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" y="3844290"/>
            <a:ext cx="2179320" cy="9144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965" y="3939540"/>
            <a:ext cx="2047875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6" grpId="0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306185" y="1240155"/>
            <a:ext cx="984885" cy="965835"/>
            <a:chOff x="6680042" y="2236051"/>
            <a:chExt cx="1570145" cy="1577194"/>
          </a:xfrm>
        </p:grpSpPr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6680042" y="2511267"/>
              <a:ext cx="1295051" cy="1301978"/>
            </a:xfrm>
            <a:prstGeom prst="ellipse">
              <a:avLst/>
            </a:prstGeom>
            <a:solidFill>
              <a:srgbClr val="1B467D"/>
            </a:solidFill>
            <a:ln>
              <a:noFill/>
            </a:ln>
          </p:spPr>
          <p:txBody>
            <a:bodyPr lIns="91417" tIns="45708" rIns="91417" bIns="4570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7331801" y="2236051"/>
              <a:ext cx="918386" cy="925144"/>
            </a:xfrm>
            <a:custGeom>
              <a:avLst/>
              <a:gdLst>
                <a:gd name="T0" fmla="*/ 184 w 184"/>
                <a:gd name="T1" fmla="*/ 185 h 185"/>
                <a:gd name="T2" fmla="*/ 0 w 184"/>
                <a:gd name="T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4" h="185">
                  <a:moveTo>
                    <a:pt x="184" y="185"/>
                  </a:moveTo>
                  <a:cubicBezTo>
                    <a:pt x="184" y="83"/>
                    <a:pt x="101" y="0"/>
                    <a:pt x="0" y="0"/>
                  </a:cubicBezTo>
                </a:path>
              </a:pathLst>
            </a:custGeom>
            <a:noFill/>
            <a:ln w="6350" cap="flat" cmpd="sng">
              <a:solidFill>
                <a:srgbClr val="284C8A"/>
              </a:solidFill>
              <a:prstDash val="solid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17" tIns="45708" rIns="91417" bIns="4570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86155" y="1766570"/>
            <a:ext cx="1017270" cy="969010"/>
            <a:chOff x="1944224" y="2236051"/>
            <a:chExt cx="1568027" cy="1577194"/>
          </a:xfrm>
        </p:grpSpPr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1944224" y="2511267"/>
              <a:ext cx="1299282" cy="1301978"/>
            </a:xfrm>
            <a:prstGeom prst="ellipse">
              <a:avLst/>
            </a:prstGeom>
            <a:solidFill>
              <a:srgbClr val="1B467D"/>
            </a:solidFill>
            <a:ln>
              <a:noFill/>
            </a:ln>
          </p:spPr>
          <p:txBody>
            <a:bodyPr lIns="91417" tIns="45708" rIns="91417" bIns="4570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2593865" y="2236051"/>
              <a:ext cx="918386" cy="925144"/>
            </a:xfrm>
            <a:custGeom>
              <a:avLst/>
              <a:gdLst>
                <a:gd name="T0" fmla="*/ 184 w 184"/>
                <a:gd name="T1" fmla="*/ 185 h 185"/>
                <a:gd name="T2" fmla="*/ 0 w 184"/>
                <a:gd name="T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4" h="185">
                  <a:moveTo>
                    <a:pt x="184" y="185"/>
                  </a:moveTo>
                  <a:cubicBezTo>
                    <a:pt x="184" y="83"/>
                    <a:pt x="102" y="0"/>
                    <a:pt x="0" y="0"/>
                  </a:cubicBezTo>
                </a:path>
              </a:pathLst>
            </a:custGeom>
            <a:noFill/>
            <a:ln w="6350" cap="flat" cmpd="sng">
              <a:solidFill>
                <a:srgbClr val="284C8A"/>
              </a:solidFill>
              <a:prstDash val="solid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17" tIns="45708" rIns="91417" bIns="4570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7950" y="2812415"/>
            <a:ext cx="313309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创建 Maven 项目</a:t>
            </a:r>
          </a:p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打开 IntelliJ IDEA，选择 File -&gt; New Project -&gt; Maven</a:t>
            </a:r>
          </a:p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为项目命名并设置项目路径</a:t>
            </a:r>
          </a:p>
        </p:txBody>
      </p:sp>
      <p:sp>
        <p:nvSpPr>
          <p:cNvPr id="37" name="矩形 36"/>
          <p:cNvSpPr/>
          <p:nvPr/>
        </p:nvSpPr>
        <p:spPr>
          <a:xfrm>
            <a:off x="2297430" y="1426845"/>
            <a:ext cx="354076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配置 pom.xml</a:t>
            </a: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添加与 Hadoop 相关的 Maven 依赖</a:t>
            </a:r>
          </a:p>
        </p:txBody>
      </p:sp>
      <p:sp>
        <p:nvSpPr>
          <p:cNvPr id="38" name="矩形 37"/>
          <p:cNvSpPr/>
          <p:nvPr/>
        </p:nvSpPr>
        <p:spPr>
          <a:xfrm>
            <a:off x="5493385" y="2427605"/>
            <a:ext cx="3650615" cy="1914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配置环境变量</a:t>
            </a:r>
            <a:endParaRPr lang="zh-CN" altLang="en-US" sz="1600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marL="285750" lvl="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确保 HADOOP_HOME 指向本地 Hadoop 安装路径。</a:t>
            </a:r>
          </a:p>
          <a:p>
            <a:pPr marL="285750" lvl="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添加 hadoop.dll 和 winutils.exe 到 $HADOOP_HOME/bin</a:t>
            </a:r>
          </a:p>
        </p:txBody>
      </p:sp>
      <p:sp>
        <p:nvSpPr>
          <p:cNvPr id="3" name="文本框 19"/>
          <p:cNvSpPr txBox="1"/>
          <p:nvPr/>
        </p:nvSpPr>
        <p:spPr>
          <a:xfrm>
            <a:off x="529194" y="195719"/>
            <a:ext cx="55505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1.7</a:t>
            </a:r>
            <a:r>
              <a:rPr lang="zh-CN" alt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IDEA 远程连接Hadoop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2095" y="987425"/>
            <a:ext cx="4053205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 Maven 项目与环境变量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2273935"/>
            <a:ext cx="2569210" cy="99377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534410" y="3435985"/>
            <a:ext cx="998855" cy="1017270"/>
            <a:chOff x="4229607" y="3887339"/>
            <a:chExt cx="1574375" cy="1575075"/>
          </a:xfrm>
        </p:grpSpPr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4229607" y="3887339"/>
              <a:ext cx="1299282" cy="1299859"/>
            </a:xfrm>
            <a:prstGeom prst="ellipse">
              <a:avLst/>
            </a:prstGeom>
            <a:solidFill>
              <a:srgbClr val="1B467D"/>
            </a:solidFill>
            <a:ln>
              <a:noFill/>
            </a:ln>
          </p:spPr>
          <p:txBody>
            <a:bodyPr lIns="91417" tIns="45708" rIns="91417" bIns="4570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3" name="Freeform 17"/>
            <p:cNvSpPr/>
            <p:nvPr/>
          </p:nvSpPr>
          <p:spPr bwMode="auto">
            <a:xfrm>
              <a:off x="4879250" y="4537272"/>
              <a:ext cx="924732" cy="925142"/>
            </a:xfrm>
            <a:custGeom>
              <a:avLst/>
              <a:gdLst>
                <a:gd name="T0" fmla="*/ 0 w 185"/>
                <a:gd name="T1" fmla="*/ 185 h 185"/>
                <a:gd name="T2" fmla="*/ 185 w 185"/>
                <a:gd name="T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85">
                  <a:moveTo>
                    <a:pt x="0" y="185"/>
                  </a:moveTo>
                  <a:cubicBezTo>
                    <a:pt x="102" y="185"/>
                    <a:pt x="185" y="102"/>
                    <a:pt x="185" y="0"/>
                  </a:cubicBezTo>
                </a:path>
              </a:pathLst>
            </a:custGeom>
            <a:ln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17" tIns="45708" rIns="91417" bIns="4570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pic>
        <p:nvPicPr>
          <p:cNvPr id="5" name="图片 4" descr="R-C"/>
          <p:cNvPicPr>
            <a:picLocks noChangeAspect="1"/>
          </p:cNvPicPr>
          <p:nvPr/>
        </p:nvPicPr>
        <p:blipFill>
          <a:blip r:embed="rId3">
            <a:alphaModFix amt="80000"/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9035" y="2067560"/>
            <a:ext cx="476250" cy="476250"/>
          </a:xfrm>
          <a:prstGeom prst="rect">
            <a:avLst/>
          </a:prstGeom>
        </p:spPr>
      </p:pic>
      <p:pic>
        <p:nvPicPr>
          <p:cNvPr id="6" name="图片 5" descr="R-C"/>
          <p:cNvPicPr>
            <a:picLocks noChangeAspect="1"/>
          </p:cNvPicPr>
          <p:nvPr/>
        </p:nvPicPr>
        <p:blipFill>
          <a:blip r:embed="rId3">
            <a:alphaModFix amt="80000"/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8400" y="3627755"/>
            <a:ext cx="476250" cy="476250"/>
          </a:xfrm>
          <a:prstGeom prst="rect">
            <a:avLst/>
          </a:prstGeom>
        </p:spPr>
      </p:pic>
      <p:pic>
        <p:nvPicPr>
          <p:cNvPr id="40" name="图片 39" descr="R-C"/>
          <p:cNvPicPr>
            <a:picLocks noChangeAspect="1"/>
          </p:cNvPicPr>
          <p:nvPr/>
        </p:nvPicPr>
        <p:blipFill>
          <a:blip r:embed="rId3">
            <a:alphaModFix amt="80000"/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0335" y="1569085"/>
            <a:ext cx="476250" cy="47625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612140" y="4649470"/>
            <a:ext cx="8216265" cy="2768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1800" dirty="0">
                <a:solidFill>
                  <a:srgbClr val="13436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将本地开发环境与远程计算资源结合</a:t>
            </a:r>
            <a:r>
              <a:rPr lang="zh-CN" altLang="en-US" sz="1800" dirty="0">
                <a:solidFill>
                  <a:srgbClr val="1343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实现代码的高效开发、调试和运行。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" grpId="0"/>
      <p:bldP spid="2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529194" y="195719"/>
            <a:ext cx="55505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1.7</a:t>
            </a:r>
            <a:r>
              <a:rPr lang="zh-CN" alt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IDEA 远程连接Hadoop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9705" y="987425"/>
            <a:ext cx="5788660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网络配置与路由设置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44670" y="1707515"/>
            <a:ext cx="1082675" cy="1006475"/>
            <a:chOff x="1200760" y="3842075"/>
            <a:chExt cx="1784148" cy="1784148"/>
          </a:xfrm>
          <a:effectLst/>
        </p:grpSpPr>
        <p:sp>
          <p:nvSpPr>
            <p:cNvPr id="5" name="椭圆 4"/>
            <p:cNvSpPr/>
            <p:nvPr/>
          </p:nvSpPr>
          <p:spPr>
            <a:xfrm>
              <a:off x="1200760" y="3842075"/>
              <a:ext cx="1784148" cy="1784148"/>
            </a:xfrm>
            <a:prstGeom prst="ellipse">
              <a:avLst/>
            </a:prstGeom>
            <a:solidFill>
              <a:srgbClr val="13436C"/>
            </a:solidFill>
            <a:ln w="28575">
              <a:solidFill>
                <a:srgbClr val="FFFFFF"/>
              </a:solidFill>
              <a:round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553638" y="4194954"/>
              <a:ext cx="1078391" cy="107838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round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708400" y="2609215"/>
            <a:ext cx="972185" cy="917575"/>
            <a:chOff x="1200760" y="3842075"/>
            <a:chExt cx="1784148" cy="1784148"/>
          </a:xfrm>
        </p:grpSpPr>
        <p:sp>
          <p:nvSpPr>
            <p:cNvPr id="41" name="椭圆 40"/>
            <p:cNvSpPr/>
            <p:nvPr/>
          </p:nvSpPr>
          <p:spPr>
            <a:xfrm>
              <a:off x="1200760" y="3842075"/>
              <a:ext cx="1784148" cy="1784148"/>
            </a:xfrm>
            <a:prstGeom prst="ellipse">
              <a:avLst/>
            </a:prstGeom>
            <a:solidFill>
              <a:srgbClr val="13436C"/>
            </a:solidFill>
            <a:ln w="28575">
              <a:solidFill>
                <a:srgbClr val="FFFFFF"/>
              </a:solidFill>
              <a:round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546213" y="4187529"/>
              <a:ext cx="1093241" cy="109324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round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99305" y="3148330"/>
            <a:ext cx="884555" cy="822325"/>
            <a:chOff x="1200760" y="3842075"/>
            <a:chExt cx="1784148" cy="1784148"/>
          </a:xfrm>
        </p:grpSpPr>
        <p:sp>
          <p:nvSpPr>
            <p:cNvPr id="44" name="椭圆 43"/>
            <p:cNvSpPr/>
            <p:nvPr/>
          </p:nvSpPr>
          <p:spPr>
            <a:xfrm>
              <a:off x="1200760" y="3842075"/>
              <a:ext cx="1784148" cy="1784148"/>
            </a:xfrm>
            <a:prstGeom prst="ellipse">
              <a:avLst/>
            </a:prstGeom>
            <a:solidFill>
              <a:srgbClr val="13436C"/>
            </a:solidFill>
            <a:ln w="28575">
              <a:solidFill>
                <a:srgbClr val="FFFFFF"/>
              </a:solidFill>
              <a:round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555816" y="4197133"/>
              <a:ext cx="1074033" cy="10740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round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6" name="TextBox 13"/>
          <p:cNvSpPr txBox="1"/>
          <p:nvPr/>
        </p:nvSpPr>
        <p:spPr>
          <a:xfrm>
            <a:off x="3855001" y="2787309"/>
            <a:ext cx="73065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800" b="1">
                <a:solidFill>
                  <a:srgbClr val="0865A0"/>
                </a:solidFill>
                <a:latin typeface="字魂59号-创粗黑" pitchFamily="2" charset="-122"/>
                <a:ea typeface="字魂59号-创粗黑" pitchFamily="2" charset="-122"/>
              </a:defRPr>
            </a:lvl1pPr>
          </a:lstStyle>
          <a:p>
            <a:r>
              <a:rPr lang="en-US" altLang="zh-CN" sz="3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30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18"/>
          <p:cNvSpPr txBox="1"/>
          <p:nvPr/>
        </p:nvSpPr>
        <p:spPr>
          <a:xfrm>
            <a:off x="4718595" y="3284177"/>
            <a:ext cx="711406" cy="5530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800" b="1">
                <a:solidFill>
                  <a:srgbClr val="0865A0"/>
                </a:solidFill>
                <a:latin typeface="字魂59号-创粗黑" pitchFamily="2" charset="-122"/>
                <a:ea typeface="字魂59号-创粗黑" pitchFamily="2" charset="-122"/>
              </a:defRPr>
            </a:lvl1pPr>
          </a:lstStyle>
          <a:p>
            <a:r>
              <a:rPr lang="en-US" altLang="zh-CN" sz="3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30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254034" y="3121982"/>
            <a:ext cx="2399887" cy="338114"/>
            <a:chOff x="1343672" y="5581459"/>
            <a:chExt cx="3199849" cy="450819"/>
          </a:xfrm>
          <a:solidFill>
            <a:srgbClr val="13436C"/>
          </a:solidFill>
        </p:grpSpPr>
        <p:cxnSp>
          <p:nvCxnSpPr>
            <p:cNvPr id="49" name="直接连接符 48"/>
            <p:cNvCxnSpPr/>
            <p:nvPr/>
          </p:nvCxnSpPr>
          <p:spPr bwMode="auto">
            <a:xfrm flipH="1" flipV="1">
              <a:off x="4123701" y="5689801"/>
              <a:ext cx="419820" cy="342477"/>
            </a:xfrm>
            <a:prstGeom prst="line">
              <a:avLst/>
            </a:prstGeom>
            <a:grpFill/>
            <a:ln w="9525" cap="flat" cmpd="sng" algn="ctr">
              <a:solidFill>
                <a:srgbClr val="345AA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1599286" y="5689801"/>
              <a:ext cx="2524415" cy="0"/>
            </a:xfrm>
            <a:prstGeom prst="line">
              <a:avLst/>
            </a:prstGeom>
            <a:grpFill/>
            <a:ln w="9525" cap="flat" cmpd="sng" algn="ctr">
              <a:solidFill>
                <a:srgbClr val="345AA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Freeform 16"/>
            <p:cNvSpPr>
              <a:spLocks noEditPoints="1"/>
            </p:cNvSpPr>
            <p:nvPr/>
          </p:nvSpPr>
          <p:spPr bwMode="auto">
            <a:xfrm flipH="1" flipV="1">
              <a:off x="1343672" y="5581459"/>
              <a:ext cx="217788" cy="21668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2" name="TextBox 13"/>
          <p:cNvSpPr txBox="1"/>
          <p:nvPr/>
        </p:nvSpPr>
        <p:spPr>
          <a:xfrm>
            <a:off x="4522773" y="1923356"/>
            <a:ext cx="7267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0800000">
            <a:off x="5350887" y="2705105"/>
            <a:ext cx="3178145" cy="338114"/>
            <a:chOff x="305995" y="5581459"/>
            <a:chExt cx="4237526" cy="450819"/>
          </a:xfrm>
          <a:solidFill>
            <a:srgbClr val="5794D5"/>
          </a:solidFill>
        </p:grpSpPr>
        <p:cxnSp>
          <p:nvCxnSpPr>
            <p:cNvPr id="54" name="直接连接符 53"/>
            <p:cNvCxnSpPr/>
            <p:nvPr/>
          </p:nvCxnSpPr>
          <p:spPr bwMode="auto">
            <a:xfrm flipH="1" flipV="1">
              <a:off x="4123701" y="5689801"/>
              <a:ext cx="419820" cy="34247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 bwMode="auto">
            <a:xfrm rot="10800000" flipH="1">
              <a:off x="523783" y="5689801"/>
              <a:ext cx="359991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16"/>
            <p:cNvSpPr>
              <a:spLocks noEditPoints="1"/>
            </p:cNvSpPr>
            <p:nvPr/>
          </p:nvSpPr>
          <p:spPr bwMode="auto">
            <a:xfrm flipH="1" flipV="1">
              <a:off x="305995" y="5581459"/>
              <a:ext cx="217788" cy="21668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rgbClr val="13436C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 rot="10800000">
            <a:off x="5429844" y="3923149"/>
            <a:ext cx="2891542" cy="338114"/>
            <a:chOff x="688132" y="5581459"/>
            <a:chExt cx="3855389" cy="450819"/>
          </a:xfrm>
          <a:solidFill>
            <a:srgbClr val="FC5E18"/>
          </a:solidFill>
        </p:grpSpPr>
        <p:cxnSp>
          <p:nvCxnSpPr>
            <p:cNvPr id="58" name="直接连接符 57"/>
            <p:cNvCxnSpPr/>
            <p:nvPr/>
          </p:nvCxnSpPr>
          <p:spPr bwMode="auto">
            <a:xfrm flipH="1" flipV="1">
              <a:off x="4123701" y="5689801"/>
              <a:ext cx="419820" cy="342477"/>
            </a:xfrm>
            <a:prstGeom prst="line">
              <a:avLst/>
            </a:prstGeom>
            <a:grpFill/>
            <a:ln w="9525" cap="flat" cmpd="sng" algn="ctr">
              <a:solidFill>
                <a:srgbClr val="12217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/>
            <p:cNvCxnSpPr/>
            <p:nvPr/>
          </p:nvCxnSpPr>
          <p:spPr bwMode="auto">
            <a:xfrm rot="10800000" flipH="1">
              <a:off x="905920" y="5689801"/>
              <a:ext cx="3217780" cy="0"/>
            </a:xfrm>
            <a:prstGeom prst="line">
              <a:avLst/>
            </a:prstGeom>
            <a:grpFill/>
            <a:ln w="9525" cap="flat" cmpd="sng" algn="ctr">
              <a:solidFill>
                <a:srgbClr val="12217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Freeform 16"/>
            <p:cNvSpPr>
              <a:spLocks noEditPoints="1"/>
            </p:cNvSpPr>
            <p:nvPr/>
          </p:nvSpPr>
          <p:spPr bwMode="auto">
            <a:xfrm flipH="1" flipV="1">
              <a:off x="688132" y="5581459"/>
              <a:ext cx="217788" cy="21668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rgbClr val="12217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899795" y="2736215"/>
            <a:ext cx="2926715" cy="38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允许 Docker 网络的通信流量。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71795" y="2283460"/>
            <a:ext cx="3016250" cy="38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在 Windows 命令行中运行：</a:t>
            </a:r>
          </a:p>
        </p:txBody>
      </p:sp>
      <p:sp>
        <p:nvSpPr>
          <p:cNvPr id="63" name="矩形 62"/>
          <p:cNvSpPr/>
          <p:nvPr/>
        </p:nvSpPr>
        <p:spPr>
          <a:xfrm>
            <a:off x="5364480" y="3579495"/>
            <a:ext cx="3542030" cy="38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将 Docker 容器的 IP 映射到主机名：</a:t>
            </a:r>
          </a:p>
        </p:txBody>
      </p:sp>
      <p:sp>
        <p:nvSpPr>
          <p:cNvPr id="64" name="TextBox 7"/>
          <p:cNvSpPr txBox="1"/>
          <p:nvPr/>
        </p:nvSpPr>
        <p:spPr>
          <a:xfrm>
            <a:off x="1445634" y="2430502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修改防火墙设置</a:t>
            </a:r>
          </a:p>
        </p:txBody>
      </p:sp>
      <p:sp>
        <p:nvSpPr>
          <p:cNvPr id="65" name="TextBox 7"/>
          <p:cNvSpPr txBox="1"/>
          <p:nvPr/>
        </p:nvSpPr>
        <p:spPr>
          <a:xfrm>
            <a:off x="5580339" y="1966591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添加路由</a:t>
            </a:r>
          </a:p>
        </p:txBody>
      </p:sp>
      <p:sp>
        <p:nvSpPr>
          <p:cNvPr id="66" name="TextBox 7"/>
          <p:cNvSpPr txBox="1"/>
          <p:nvPr/>
        </p:nvSpPr>
        <p:spPr>
          <a:xfrm>
            <a:off x="5717253" y="3257891"/>
            <a:ext cx="1851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配置 hosts 文件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179705" y="1419225"/>
            <a:ext cx="3750310" cy="738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默认情况下，Windows 系统无法 Ping 通 Docker 的 bridge 网络，导致 I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Hadoop 容器通信中断。</a:t>
            </a: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95" y="2643505"/>
            <a:ext cx="3584575" cy="185420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5" y="3922395"/>
            <a:ext cx="2316480" cy="22098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25" y="915670"/>
            <a:ext cx="1816100" cy="1026795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-2540" y="3442970"/>
            <a:ext cx="4685030" cy="10769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常见问题：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 文件上传失败：可能会提示 Couldn't upload the file data.txt。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 Data Tools 无法加载 HDFS 文件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需要确认路由配置和集群状态。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6" grpId="0"/>
      <p:bldP spid="47" grpId="0" bldLvl="0" animBg="1"/>
      <p:bldP spid="52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 rot="16200000">
            <a:off x="4423410" y="127635"/>
            <a:ext cx="1770380" cy="4785995"/>
          </a:xfrm>
          <a:prstGeom prst="rect">
            <a:avLst/>
          </a:prstGeom>
          <a:solidFill>
            <a:srgbClr val="13436C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tIns="2160000" anchor="t" anchorCtr="1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TextBox 40"/>
          <p:cNvSpPr txBox="1"/>
          <p:nvPr/>
        </p:nvSpPr>
        <p:spPr>
          <a:xfrm>
            <a:off x="2987556" y="2067851"/>
            <a:ext cx="1102622" cy="70854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 algn="l"/>
            <a:r>
              <a:rPr sz="6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小说词频分析</a:t>
            </a:r>
          </a:p>
        </p:txBody>
      </p:sp>
      <p:sp>
        <p:nvSpPr>
          <p:cNvPr id="16" name="TextBox 2"/>
          <p:cNvSpPr txBox="1"/>
          <p:nvPr/>
        </p:nvSpPr>
        <p:spPr>
          <a:xfrm>
            <a:off x="1061537" y="1814586"/>
            <a:ext cx="2160240" cy="2016223"/>
          </a:xfrm>
          <a:prstGeom prst="rect">
            <a:avLst/>
          </a:prstGeom>
          <a:noFill/>
        </p:spPr>
        <p:txBody>
          <a:bodyPr wrap="square" lIns="0" tIns="0" rIns="0" bIns="0">
            <a:normAutofit fontScale="80000" lnSpcReduction="20000"/>
          </a:bodyPr>
          <a:lstStyle/>
          <a:p>
            <a:r>
              <a:rPr lang="en-US" altLang="zh-CN" sz="19200" dirty="0">
                <a:solidFill>
                  <a:srgbClr val="13436C"/>
                </a:solidFill>
                <a:latin typeface="Bernard MT Condensed" panose="02050806060905020404" pitchFamily="18" charset="0"/>
                <a:ea typeface="汉真广标" pitchFamily="49" charset="-122"/>
                <a:sym typeface="Arial" panose="020B0604020202020204"/>
              </a:rPr>
              <a:t>02</a:t>
            </a:r>
            <a:endParaRPr lang="zh-CN" altLang="en-US" sz="19200" dirty="0">
              <a:solidFill>
                <a:srgbClr val="13436C"/>
              </a:solidFill>
              <a:latin typeface="Bernard MT Condensed" panose="02050806060905020404" pitchFamily="18" charset="0"/>
              <a:ea typeface="汉真广标" pitchFamily="49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7" grpId="0"/>
      <p:bldP spid="16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19"/>
          <p:cNvSpPr txBox="1"/>
          <p:nvPr/>
        </p:nvSpPr>
        <p:spPr>
          <a:xfrm>
            <a:off x="529194" y="195719"/>
            <a:ext cx="3561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2.1</a:t>
            </a:r>
            <a:r>
              <a:rPr lang="zh-CN" alt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词频分析概述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331640" y="1169835"/>
            <a:ext cx="7056194" cy="798557"/>
            <a:chOff x="2352403" y="4075706"/>
            <a:chExt cx="7442762" cy="872712"/>
          </a:xfrm>
        </p:grpSpPr>
        <p:sp>
          <p:nvSpPr>
            <p:cNvPr id="12" name="Oval 3"/>
            <p:cNvSpPr/>
            <p:nvPr/>
          </p:nvSpPr>
          <p:spPr>
            <a:xfrm>
              <a:off x="5637428" y="4075706"/>
              <a:ext cx="872712" cy="872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35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4" name="Group 23"/>
            <p:cNvGrpSpPr/>
            <p:nvPr/>
          </p:nvGrpSpPr>
          <p:grpSpPr>
            <a:xfrm>
              <a:off x="5921396" y="4378429"/>
              <a:ext cx="304775" cy="267265"/>
              <a:chOff x="1640798" y="2149003"/>
              <a:chExt cx="464344" cy="407194"/>
            </a:xfrm>
            <a:solidFill>
              <a:sysClr val="window" lastClr="FFFFFF"/>
            </a:solidFill>
          </p:grpSpPr>
          <p:sp>
            <p:nvSpPr>
              <p:cNvPr id="15" name="AutoShape 147"/>
              <p:cNvSpPr/>
              <p:nvPr/>
            </p:nvSpPr>
            <p:spPr bwMode="auto">
              <a:xfrm>
                <a:off x="1640798" y="2149003"/>
                <a:ext cx="464344" cy="407194"/>
              </a:xfrm>
              <a:custGeom>
                <a:avLst/>
                <a:gdLst>
                  <a:gd name="T0" fmla="+- 0 10800 597"/>
                  <a:gd name="T1" fmla="*/ T0 w 20407"/>
                  <a:gd name="T2" fmla="+- 0 11028 672"/>
                  <a:gd name="T3" fmla="*/ 11028 h 20712"/>
                  <a:gd name="T4" fmla="+- 0 10800 597"/>
                  <a:gd name="T5" fmla="*/ T4 w 20407"/>
                  <a:gd name="T6" fmla="+- 0 11028 672"/>
                  <a:gd name="T7" fmla="*/ 11028 h 20712"/>
                  <a:gd name="T8" fmla="+- 0 10800 597"/>
                  <a:gd name="T9" fmla="*/ T8 w 20407"/>
                  <a:gd name="T10" fmla="+- 0 11028 672"/>
                  <a:gd name="T11" fmla="*/ 11028 h 20712"/>
                  <a:gd name="T12" fmla="+- 0 10800 597"/>
                  <a:gd name="T13" fmla="*/ T12 w 20407"/>
                  <a:gd name="T14" fmla="+- 0 11028 672"/>
                  <a:gd name="T15" fmla="*/ 11028 h 2071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407" h="20712">
                    <a:moveTo>
                      <a:pt x="17706" y="10922"/>
                    </a:moveTo>
                    <a:lnTo>
                      <a:pt x="10657" y="19017"/>
                    </a:lnTo>
                    <a:cubicBezTo>
                      <a:pt x="10407" y="19305"/>
                      <a:pt x="9998" y="19305"/>
                      <a:pt x="9748" y="19017"/>
                    </a:cubicBezTo>
                    <a:lnTo>
                      <a:pt x="2699" y="10922"/>
                    </a:lnTo>
                    <a:cubicBezTo>
                      <a:pt x="817" y="8762"/>
                      <a:pt x="817" y="5247"/>
                      <a:pt x="2699" y="3087"/>
                    </a:cubicBezTo>
                    <a:cubicBezTo>
                      <a:pt x="4512" y="1004"/>
                      <a:pt x="7429" y="931"/>
                      <a:pt x="9338" y="2923"/>
                    </a:cubicBezTo>
                    <a:lnTo>
                      <a:pt x="10202" y="3825"/>
                    </a:lnTo>
                    <a:lnTo>
                      <a:pt x="11067" y="2923"/>
                    </a:lnTo>
                    <a:cubicBezTo>
                      <a:pt x="12976" y="931"/>
                      <a:pt x="15893" y="1004"/>
                      <a:pt x="17706" y="3087"/>
                    </a:cubicBezTo>
                    <a:cubicBezTo>
                      <a:pt x="19588" y="5247"/>
                      <a:pt x="19588" y="8762"/>
                      <a:pt x="17706" y="10922"/>
                    </a:cubicBezTo>
                    <a:moveTo>
                      <a:pt x="18616" y="2043"/>
                    </a:moveTo>
                    <a:cubicBezTo>
                      <a:pt x="16301" y="-617"/>
                      <a:pt x="12601" y="-672"/>
                      <a:pt x="10202" y="1830"/>
                    </a:cubicBezTo>
                    <a:cubicBezTo>
                      <a:pt x="7805" y="-672"/>
                      <a:pt x="4104" y="-617"/>
                      <a:pt x="1789" y="2043"/>
                    </a:cubicBezTo>
                    <a:cubicBezTo>
                      <a:pt x="-597" y="4783"/>
                      <a:pt x="-597" y="9226"/>
                      <a:pt x="1789" y="11967"/>
                    </a:cubicBezTo>
                    <a:cubicBezTo>
                      <a:pt x="2470" y="12750"/>
                      <a:pt x="8838" y="20061"/>
                      <a:pt x="8838" y="20061"/>
                    </a:cubicBezTo>
                    <a:cubicBezTo>
                      <a:pt x="9592" y="20928"/>
                      <a:pt x="10812" y="20928"/>
                      <a:pt x="11567" y="20061"/>
                    </a:cubicBezTo>
                    <a:cubicBezTo>
                      <a:pt x="11567" y="20061"/>
                      <a:pt x="18539" y="12056"/>
                      <a:pt x="18616" y="11967"/>
                    </a:cubicBezTo>
                    <a:cubicBezTo>
                      <a:pt x="21003" y="9226"/>
                      <a:pt x="21003" y="4783"/>
                      <a:pt x="18616" y="204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7" tIns="14287" rIns="14287" bIns="14287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25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AutoShape 148"/>
              <p:cNvSpPr/>
              <p:nvPr/>
            </p:nvSpPr>
            <p:spPr bwMode="auto">
              <a:xfrm>
                <a:off x="1713029" y="2222028"/>
                <a:ext cx="69056" cy="690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326" y="0"/>
                    </a:moveTo>
                    <a:cubicBezTo>
                      <a:pt x="19317" y="0"/>
                      <a:pt x="19317" y="4"/>
                      <a:pt x="19308" y="4"/>
                    </a:cubicBezTo>
                    <a:cubicBezTo>
                      <a:pt x="8643" y="13"/>
                      <a:pt x="0" y="8659"/>
                      <a:pt x="0" y="19326"/>
                    </a:cubicBezTo>
                    <a:cubicBezTo>
                      <a:pt x="0" y="20580"/>
                      <a:pt x="1019" y="21600"/>
                      <a:pt x="2273" y="21600"/>
                    </a:cubicBezTo>
                    <a:cubicBezTo>
                      <a:pt x="3528" y="21600"/>
                      <a:pt x="4547" y="20580"/>
                      <a:pt x="4547" y="19326"/>
                    </a:cubicBezTo>
                    <a:lnTo>
                      <a:pt x="4547" y="19321"/>
                    </a:lnTo>
                    <a:cubicBezTo>
                      <a:pt x="4547" y="11164"/>
                      <a:pt x="11164" y="4547"/>
                      <a:pt x="19321" y="4547"/>
                    </a:cubicBezTo>
                    <a:lnTo>
                      <a:pt x="19326" y="4547"/>
                    </a:lnTo>
                    <a:cubicBezTo>
                      <a:pt x="20580" y="4547"/>
                      <a:pt x="21599" y="3528"/>
                      <a:pt x="21599" y="2273"/>
                    </a:cubicBezTo>
                    <a:cubicBezTo>
                      <a:pt x="21599" y="1019"/>
                      <a:pt x="20580" y="0"/>
                      <a:pt x="193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7" tIns="14287" rIns="14287" bIns="14287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25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" name="Oval 2"/>
            <p:cNvSpPr/>
            <p:nvPr/>
          </p:nvSpPr>
          <p:spPr>
            <a:xfrm>
              <a:off x="2352403" y="4075706"/>
              <a:ext cx="872712" cy="8727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id-ID" sz="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AutoShape 149"/>
            <p:cNvSpPr/>
            <p:nvPr/>
          </p:nvSpPr>
          <p:spPr bwMode="auto">
            <a:xfrm>
              <a:off x="2636371" y="4402396"/>
              <a:ext cx="304775" cy="21933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4287" tIns="14287" rIns="14287" bIns="14287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125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8922453" y="4075706"/>
              <a:ext cx="872712" cy="87271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35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" name="Group 14"/>
            <p:cNvGrpSpPr/>
            <p:nvPr/>
          </p:nvGrpSpPr>
          <p:grpSpPr>
            <a:xfrm>
              <a:off x="9206421" y="4359674"/>
              <a:ext cx="304775" cy="304775"/>
              <a:chOff x="3498967" y="3049909"/>
              <a:chExt cx="464344" cy="464344"/>
            </a:xfrm>
            <a:solidFill>
              <a:sysClr val="window" lastClr="FFFFFF"/>
            </a:solidFill>
          </p:grpSpPr>
          <p:sp>
            <p:nvSpPr>
              <p:cNvPr id="7" name="AutoShape 126"/>
              <p:cNvSpPr/>
              <p:nvPr/>
            </p:nvSpPr>
            <p:spPr bwMode="auto">
              <a:xfrm>
                <a:off x="3498967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7" tIns="14287" rIns="14287" bIns="14287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25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AutoShape 127"/>
              <p:cNvSpPr/>
              <p:nvPr/>
            </p:nvSpPr>
            <p:spPr bwMode="auto">
              <a:xfrm>
                <a:off x="3687085" y="312214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7" tIns="14287" rIns="14287" bIns="14287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25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39684" y="1864804"/>
            <a:ext cx="2844959" cy="2165680"/>
            <a:chOff x="807063" y="3723583"/>
            <a:chExt cx="3600025" cy="2367334"/>
          </a:xfrm>
        </p:grpSpPr>
        <p:sp>
          <p:nvSpPr>
            <p:cNvPr id="32" name="文本框 31"/>
            <p:cNvSpPr txBox="1"/>
            <p:nvPr/>
          </p:nvSpPr>
          <p:spPr>
            <a:xfrm>
              <a:off x="1365862" y="3723583"/>
              <a:ext cx="2041070" cy="14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标题添加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07063" y="3871793"/>
              <a:ext cx="3600025" cy="2219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l">
                <a:buFont typeface="Wingdings" panose="05000000000000000000" charset="0"/>
                <a:buChar char="l"/>
              </a:pPr>
              <a:r>
                <a:rPr lang="zh-CN" altLang="en-US" kern="1100" spc="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小说文本中包含大量信息，手动分析难以捕捉整体内容。</a:t>
              </a:r>
            </a:p>
            <a:p>
              <a:pPr marL="228600" indent="-228600" algn="l">
                <a:buFont typeface="Wingdings" panose="05000000000000000000" charset="0"/>
                <a:buChar char="l"/>
              </a:pPr>
              <a:r>
                <a:rPr lang="zh-CN" altLang="en-US" kern="1100" spc="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高频词是文本中最具代表性的内容要素，能直接反映小说的核心词汇。</a:t>
              </a:r>
            </a:p>
          </p:txBody>
        </p:sp>
      </p:grpSp>
      <p:sp>
        <p:nvSpPr>
          <p:cNvPr id="21" name="TextBox 7"/>
          <p:cNvSpPr txBox="1"/>
          <p:nvPr/>
        </p:nvSpPr>
        <p:spPr>
          <a:xfrm>
            <a:off x="1375716" y="83416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背景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514015" y="801698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</a:p>
        </p:txBody>
      </p:sp>
      <p:sp>
        <p:nvSpPr>
          <p:cNvPr id="13" name="TextBox 7"/>
          <p:cNvSpPr txBox="1"/>
          <p:nvPr/>
        </p:nvSpPr>
        <p:spPr>
          <a:xfrm>
            <a:off x="7681933" y="83797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91798" y="1977272"/>
            <a:ext cx="284495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charset="0"/>
              <a:buChar char="l"/>
            </a:pPr>
            <a:r>
              <a:rPr lang="zh-CN" altLang="en-US" kern="11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提取小说中的高频词，分析关键信息。</a:t>
            </a:r>
          </a:p>
          <a:p>
            <a:pPr marL="228600" indent="-228600">
              <a:buFont typeface="Wingdings" panose="05000000000000000000" charset="0"/>
              <a:buChar char="l"/>
            </a:pPr>
            <a:r>
              <a:rPr lang="zh-CN" altLang="en-US" kern="11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使用词云图直观展示词汇分布。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23426" y="1937666"/>
            <a:ext cx="2520574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charset="0"/>
              <a:buChar char="l"/>
            </a:pPr>
            <a:r>
              <a:rPr lang="zh-CN" altLang="en-US" kern="11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Jieba：用于分词操作，支持自定义词典。</a:t>
            </a:r>
          </a:p>
          <a:p>
            <a:pPr marL="228600" indent="-228600">
              <a:buFont typeface="Wingdings" panose="05000000000000000000" charset="0"/>
              <a:buChar char="l"/>
            </a:pPr>
            <a:r>
              <a:rPr lang="zh-CN" altLang="en-US" kern="11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MapReduce：实现分布式词频统计，提高处理效率。</a:t>
            </a:r>
          </a:p>
          <a:p>
            <a:pPr marL="228600" indent="-228600">
              <a:buFont typeface="Wingdings" panose="05000000000000000000" charset="0"/>
              <a:buChar char="l"/>
            </a:pPr>
            <a:r>
              <a:rPr lang="en-US" altLang="zh-CN" kern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WordCloud</a:t>
            </a:r>
            <a:r>
              <a:rPr lang="zh-CN" altLang="en-US" kern="11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：生成可视化词云，展示词汇的重要性</a:t>
            </a:r>
            <a:r>
              <a:rPr lang="zh-CN" altLang="en-US" b="1" kern="11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1" grpId="0"/>
      <p:bldP spid="11" grpId="0"/>
      <p:bldP spid="13" grpId="0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84870" y="1419895"/>
            <a:ext cx="3608585" cy="874739"/>
            <a:chOff x="1077909" y="3322893"/>
            <a:chExt cx="4811447" cy="1166319"/>
          </a:xfrm>
        </p:grpSpPr>
        <p:grpSp>
          <p:nvGrpSpPr>
            <p:cNvPr id="7" name="组合 6"/>
            <p:cNvGrpSpPr/>
            <p:nvPr/>
          </p:nvGrpSpPr>
          <p:grpSpPr>
            <a:xfrm>
              <a:off x="1077909" y="3433654"/>
              <a:ext cx="723775" cy="723775"/>
              <a:chOff x="357345" y="4485971"/>
              <a:chExt cx="723775" cy="723775"/>
            </a:xfrm>
          </p:grpSpPr>
          <p:sp>
            <p:nvSpPr>
              <p:cNvPr id="10" name="Oval 25"/>
              <p:cNvSpPr/>
              <p:nvPr/>
            </p:nvSpPr>
            <p:spPr>
              <a:xfrm>
                <a:off x="357345" y="4485971"/>
                <a:ext cx="723775" cy="723775"/>
              </a:xfrm>
              <a:prstGeom prst="ellipse">
                <a:avLst/>
              </a:prstGeom>
              <a:solidFill>
                <a:srgbClr val="1F4E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grpSp>
            <p:nvGrpSpPr>
              <p:cNvPr id="11" name="Group 21"/>
              <p:cNvGrpSpPr/>
              <p:nvPr/>
            </p:nvGrpSpPr>
            <p:grpSpPr>
              <a:xfrm>
                <a:off x="490632" y="4619258"/>
                <a:ext cx="457200" cy="457200"/>
                <a:chOff x="4563268" y="2753915"/>
                <a:chExt cx="457200" cy="457200"/>
              </a:xfrm>
              <a:solidFill>
                <a:schemeClr val="bg1"/>
              </a:solidFill>
            </p:grpSpPr>
            <p:sp>
              <p:nvSpPr>
                <p:cNvPr id="12" name="Freeform 124"/>
                <p:cNvSpPr>
                  <a:spLocks noEditPoints="1"/>
                </p:cNvSpPr>
                <p:nvPr/>
              </p:nvSpPr>
              <p:spPr bwMode="auto">
                <a:xfrm>
                  <a:off x="4563268" y="2753915"/>
                  <a:ext cx="457200" cy="457200"/>
                </a:xfrm>
                <a:custGeom>
                  <a:avLst/>
                  <a:gdLst>
                    <a:gd name="T0" fmla="*/ 924 w 1152"/>
                    <a:gd name="T1" fmla="*/ 677 h 1152"/>
                    <a:gd name="T2" fmla="*/ 896 w 1152"/>
                    <a:gd name="T3" fmla="*/ 742 h 1152"/>
                    <a:gd name="T4" fmla="*/ 905 w 1152"/>
                    <a:gd name="T5" fmla="*/ 804 h 1152"/>
                    <a:gd name="T6" fmla="*/ 765 w 1152"/>
                    <a:gd name="T7" fmla="*/ 893 h 1152"/>
                    <a:gd name="T8" fmla="*/ 704 w 1152"/>
                    <a:gd name="T9" fmla="*/ 912 h 1152"/>
                    <a:gd name="T10" fmla="*/ 653 w 1152"/>
                    <a:gd name="T11" fmla="*/ 952 h 1152"/>
                    <a:gd name="T12" fmla="*/ 499 w 1152"/>
                    <a:gd name="T13" fmla="*/ 952 h 1152"/>
                    <a:gd name="T14" fmla="*/ 448 w 1152"/>
                    <a:gd name="T15" fmla="*/ 912 h 1152"/>
                    <a:gd name="T16" fmla="*/ 388 w 1152"/>
                    <a:gd name="T17" fmla="*/ 893 h 1152"/>
                    <a:gd name="T18" fmla="*/ 247 w 1152"/>
                    <a:gd name="T19" fmla="*/ 804 h 1152"/>
                    <a:gd name="T20" fmla="*/ 256 w 1152"/>
                    <a:gd name="T21" fmla="*/ 742 h 1152"/>
                    <a:gd name="T22" fmla="*/ 228 w 1152"/>
                    <a:gd name="T23" fmla="*/ 677 h 1152"/>
                    <a:gd name="T24" fmla="*/ 72 w 1152"/>
                    <a:gd name="T25" fmla="*/ 625 h 1152"/>
                    <a:gd name="T26" fmla="*/ 222 w 1152"/>
                    <a:gd name="T27" fmla="*/ 482 h 1152"/>
                    <a:gd name="T28" fmla="*/ 253 w 1152"/>
                    <a:gd name="T29" fmla="*/ 420 h 1152"/>
                    <a:gd name="T30" fmla="*/ 253 w 1152"/>
                    <a:gd name="T31" fmla="*/ 356 h 1152"/>
                    <a:gd name="T32" fmla="*/ 378 w 1152"/>
                    <a:gd name="T33" fmla="*/ 259 h 1152"/>
                    <a:gd name="T34" fmla="*/ 438 w 1152"/>
                    <a:gd name="T35" fmla="*/ 244 h 1152"/>
                    <a:gd name="T36" fmla="*/ 495 w 1152"/>
                    <a:gd name="T37" fmla="*/ 208 h 1152"/>
                    <a:gd name="T38" fmla="*/ 649 w 1152"/>
                    <a:gd name="T39" fmla="*/ 192 h 1152"/>
                    <a:gd name="T40" fmla="*/ 694 w 1152"/>
                    <a:gd name="T41" fmla="*/ 236 h 1152"/>
                    <a:gd name="T42" fmla="*/ 756 w 1152"/>
                    <a:gd name="T43" fmla="*/ 259 h 1152"/>
                    <a:gd name="T44" fmla="*/ 967 w 1152"/>
                    <a:gd name="T45" fmla="*/ 255 h 1152"/>
                    <a:gd name="T46" fmla="*/ 894 w 1152"/>
                    <a:gd name="T47" fmla="*/ 401 h 1152"/>
                    <a:gd name="T48" fmla="*/ 919 w 1152"/>
                    <a:gd name="T49" fmla="*/ 466 h 1152"/>
                    <a:gd name="T50" fmla="*/ 970 w 1152"/>
                    <a:gd name="T51" fmla="*/ 505 h 1152"/>
                    <a:gd name="T52" fmla="*/ 975 w 1152"/>
                    <a:gd name="T53" fmla="*/ 411 h 1152"/>
                    <a:gd name="T54" fmla="*/ 1037 w 1152"/>
                    <a:gd name="T55" fmla="*/ 272 h 1152"/>
                    <a:gd name="T56" fmla="*/ 1023 w 1152"/>
                    <a:gd name="T57" fmla="*/ 208 h 1152"/>
                    <a:gd name="T58" fmla="*/ 918 w 1152"/>
                    <a:gd name="T59" fmla="*/ 116 h 1152"/>
                    <a:gd name="T60" fmla="*/ 857 w 1152"/>
                    <a:gd name="T61" fmla="*/ 125 h 1152"/>
                    <a:gd name="T62" fmla="*/ 694 w 1152"/>
                    <a:gd name="T63" fmla="*/ 51 h 1152"/>
                    <a:gd name="T64" fmla="*/ 649 w 1152"/>
                    <a:gd name="T65" fmla="*/ 4 h 1152"/>
                    <a:gd name="T66" fmla="*/ 514 w 1152"/>
                    <a:gd name="T67" fmla="*/ 1 h 1152"/>
                    <a:gd name="T68" fmla="*/ 462 w 1152"/>
                    <a:gd name="T69" fmla="*/ 40 h 1152"/>
                    <a:gd name="T70" fmla="*/ 400 w 1152"/>
                    <a:gd name="T71" fmla="*/ 182 h 1152"/>
                    <a:gd name="T72" fmla="*/ 247 w 1152"/>
                    <a:gd name="T73" fmla="*/ 113 h 1152"/>
                    <a:gd name="T74" fmla="*/ 203 w 1152"/>
                    <a:gd name="T75" fmla="*/ 134 h 1152"/>
                    <a:gd name="T76" fmla="*/ 113 w 1152"/>
                    <a:gd name="T77" fmla="*/ 247 h 1152"/>
                    <a:gd name="T78" fmla="*/ 188 w 1152"/>
                    <a:gd name="T79" fmla="*/ 387 h 1152"/>
                    <a:gd name="T80" fmla="*/ 45 w 1152"/>
                    <a:gd name="T81" fmla="*/ 460 h 1152"/>
                    <a:gd name="T82" fmla="*/ 2 w 1152"/>
                    <a:gd name="T83" fmla="*/ 508 h 1152"/>
                    <a:gd name="T84" fmla="*/ 2 w 1152"/>
                    <a:gd name="T85" fmla="*/ 643 h 1152"/>
                    <a:gd name="T86" fmla="*/ 45 w 1152"/>
                    <a:gd name="T87" fmla="*/ 692 h 1152"/>
                    <a:gd name="T88" fmla="*/ 188 w 1152"/>
                    <a:gd name="T89" fmla="*/ 764 h 1152"/>
                    <a:gd name="T90" fmla="*/ 113 w 1152"/>
                    <a:gd name="T91" fmla="*/ 905 h 1152"/>
                    <a:gd name="T92" fmla="*/ 203 w 1152"/>
                    <a:gd name="T93" fmla="*/ 1018 h 1152"/>
                    <a:gd name="T94" fmla="*/ 247 w 1152"/>
                    <a:gd name="T95" fmla="*/ 1039 h 1152"/>
                    <a:gd name="T96" fmla="*/ 400 w 1152"/>
                    <a:gd name="T97" fmla="*/ 969 h 1152"/>
                    <a:gd name="T98" fmla="*/ 462 w 1152"/>
                    <a:gd name="T99" fmla="*/ 1112 h 1152"/>
                    <a:gd name="T100" fmla="*/ 514 w 1152"/>
                    <a:gd name="T101" fmla="*/ 1151 h 1152"/>
                    <a:gd name="T102" fmla="*/ 649 w 1152"/>
                    <a:gd name="T103" fmla="*/ 1148 h 1152"/>
                    <a:gd name="T104" fmla="*/ 694 w 1152"/>
                    <a:gd name="T105" fmla="*/ 1100 h 1152"/>
                    <a:gd name="T106" fmla="*/ 857 w 1152"/>
                    <a:gd name="T107" fmla="*/ 1027 h 1152"/>
                    <a:gd name="T108" fmla="*/ 918 w 1152"/>
                    <a:gd name="T109" fmla="*/ 1036 h 1152"/>
                    <a:gd name="T110" fmla="*/ 1023 w 1152"/>
                    <a:gd name="T111" fmla="*/ 944 h 1152"/>
                    <a:gd name="T112" fmla="*/ 1037 w 1152"/>
                    <a:gd name="T113" fmla="*/ 881 h 1152"/>
                    <a:gd name="T114" fmla="*/ 975 w 1152"/>
                    <a:gd name="T115" fmla="*/ 742 h 1152"/>
                    <a:gd name="T116" fmla="*/ 1118 w 1152"/>
                    <a:gd name="T117" fmla="*/ 687 h 1152"/>
                    <a:gd name="T118" fmla="*/ 1151 w 1152"/>
                    <a:gd name="T119" fmla="*/ 631 h 1152"/>
                    <a:gd name="T120" fmla="*/ 1143 w 1152"/>
                    <a:gd name="T121" fmla="*/ 491 h 1152"/>
                    <a:gd name="T122" fmla="*/ 1094 w 1152"/>
                    <a:gd name="T123" fmla="*/ 456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52" h="1152">
                      <a:moveTo>
                        <a:pt x="970" y="647"/>
                      </a:moveTo>
                      <a:lnTo>
                        <a:pt x="960" y="650"/>
                      </a:lnTo>
                      <a:lnTo>
                        <a:pt x="951" y="653"/>
                      </a:lnTo>
                      <a:lnTo>
                        <a:pt x="944" y="657"/>
                      </a:lnTo>
                      <a:lnTo>
                        <a:pt x="936" y="664"/>
                      </a:lnTo>
                      <a:lnTo>
                        <a:pt x="930" y="670"/>
                      </a:lnTo>
                      <a:lnTo>
                        <a:pt x="924" y="677"/>
                      </a:lnTo>
                      <a:lnTo>
                        <a:pt x="919" y="685"/>
                      </a:lnTo>
                      <a:lnTo>
                        <a:pt x="916" y="694"/>
                      </a:lnTo>
                      <a:lnTo>
                        <a:pt x="913" y="704"/>
                      </a:lnTo>
                      <a:lnTo>
                        <a:pt x="908" y="714"/>
                      </a:lnTo>
                      <a:lnTo>
                        <a:pt x="904" y="723"/>
                      </a:lnTo>
                      <a:lnTo>
                        <a:pt x="900" y="733"/>
                      </a:lnTo>
                      <a:lnTo>
                        <a:pt x="896" y="742"/>
                      </a:lnTo>
                      <a:lnTo>
                        <a:pt x="894" y="750"/>
                      </a:lnTo>
                      <a:lnTo>
                        <a:pt x="893" y="760"/>
                      </a:lnTo>
                      <a:lnTo>
                        <a:pt x="893" y="769"/>
                      </a:lnTo>
                      <a:lnTo>
                        <a:pt x="894" y="778"/>
                      </a:lnTo>
                      <a:lnTo>
                        <a:pt x="896" y="787"/>
                      </a:lnTo>
                      <a:lnTo>
                        <a:pt x="900" y="796"/>
                      </a:lnTo>
                      <a:lnTo>
                        <a:pt x="905" y="804"/>
                      </a:lnTo>
                      <a:lnTo>
                        <a:pt x="967" y="898"/>
                      </a:lnTo>
                      <a:lnTo>
                        <a:pt x="897" y="967"/>
                      </a:lnTo>
                      <a:lnTo>
                        <a:pt x="805" y="905"/>
                      </a:lnTo>
                      <a:lnTo>
                        <a:pt x="795" y="899"/>
                      </a:lnTo>
                      <a:lnTo>
                        <a:pt x="785" y="895"/>
                      </a:lnTo>
                      <a:lnTo>
                        <a:pt x="774" y="893"/>
                      </a:lnTo>
                      <a:lnTo>
                        <a:pt x="765" y="893"/>
                      </a:lnTo>
                      <a:lnTo>
                        <a:pt x="756" y="893"/>
                      </a:lnTo>
                      <a:lnTo>
                        <a:pt x="748" y="894"/>
                      </a:lnTo>
                      <a:lnTo>
                        <a:pt x="741" y="896"/>
                      </a:lnTo>
                      <a:lnTo>
                        <a:pt x="733" y="899"/>
                      </a:lnTo>
                      <a:lnTo>
                        <a:pt x="724" y="904"/>
                      </a:lnTo>
                      <a:lnTo>
                        <a:pt x="714" y="908"/>
                      </a:lnTo>
                      <a:lnTo>
                        <a:pt x="704" y="912"/>
                      </a:lnTo>
                      <a:lnTo>
                        <a:pt x="694" y="915"/>
                      </a:lnTo>
                      <a:lnTo>
                        <a:pt x="686" y="920"/>
                      </a:lnTo>
                      <a:lnTo>
                        <a:pt x="677" y="924"/>
                      </a:lnTo>
                      <a:lnTo>
                        <a:pt x="670" y="930"/>
                      </a:lnTo>
                      <a:lnTo>
                        <a:pt x="663" y="936"/>
                      </a:lnTo>
                      <a:lnTo>
                        <a:pt x="658" y="944"/>
                      </a:lnTo>
                      <a:lnTo>
                        <a:pt x="653" y="952"/>
                      </a:lnTo>
                      <a:lnTo>
                        <a:pt x="650" y="961"/>
                      </a:lnTo>
                      <a:lnTo>
                        <a:pt x="647" y="969"/>
                      </a:lnTo>
                      <a:lnTo>
                        <a:pt x="625" y="1080"/>
                      </a:lnTo>
                      <a:lnTo>
                        <a:pt x="527" y="1080"/>
                      </a:lnTo>
                      <a:lnTo>
                        <a:pt x="505" y="969"/>
                      </a:lnTo>
                      <a:lnTo>
                        <a:pt x="502" y="961"/>
                      </a:lnTo>
                      <a:lnTo>
                        <a:pt x="499" y="952"/>
                      </a:lnTo>
                      <a:lnTo>
                        <a:pt x="495" y="944"/>
                      </a:lnTo>
                      <a:lnTo>
                        <a:pt x="489" y="936"/>
                      </a:lnTo>
                      <a:lnTo>
                        <a:pt x="483" y="930"/>
                      </a:lnTo>
                      <a:lnTo>
                        <a:pt x="475" y="924"/>
                      </a:lnTo>
                      <a:lnTo>
                        <a:pt x="466" y="920"/>
                      </a:lnTo>
                      <a:lnTo>
                        <a:pt x="458" y="915"/>
                      </a:lnTo>
                      <a:lnTo>
                        <a:pt x="448" y="912"/>
                      </a:lnTo>
                      <a:lnTo>
                        <a:pt x="438" y="908"/>
                      </a:lnTo>
                      <a:lnTo>
                        <a:pt x="429" y="904"/>
                      </a:lnTo>
                      <a:lnTo>
                        <a:pt x="419" y="899"/>
                      </a:lnTo>
                      <a:lnTo>
                        <a:pt x="411" y="896"/>
                      </a:lnTo>
                      <a:lnTo>
                        <a:pt x="404" y="894"/>
                      </a:lnTo>
                      <a:lnTo>
                        <a:pt x="396" y="893"/>
                      </a:lnTo>
                      <a:lnTo>
                        <a:pt x="388" y="893"/>
                      </a:lnTo>
                      <a:lnTo>
                        <a:pt x="378" y="893"/>
                      </a:lnTo>
                      <a:lnTo>
                        <a:pt x="367" y="895"/>
                      </a:lnTo>
                      <a:lnTo>
                        <a:pt x="357" y="899"/>
                      </a:lnTo>
                      <a:lnTo>
                        <a:pt x="348" y="905"/>
                      </a:lnTo>
                      <a:lnTo>
                        <a:pt x="255" y="967"/>
                      </a:lnTo>
                      <a:lnTo>
                        <a:pt x="185" y="898"/>
                      </a:lnTo>
                      <a:lnTo>
                        <a:pt x="247" y="804"/>
                      </a:lnTo>
                      <a:lnTo>
                        <a:pt x="253" y="796"/>
                      </a:lnTo>
                      <a:lnTo>
                        <a:pt x="256" y="787"/>
                      </a:lnTo>
                      <a:lnTo>
                        <a:pt x="258" y="778"/>
                      </a:lnTo>
                      <a:lnTo>
                        <a:pt x="259" y="769"/>
                      </a:lnTo>
                      <a:lnTo>
                        <a:pt x="259" y="760"/>
                      </a:lnTo>
                      <a:lnTo>
                        <a:pt x="258" y="750"/>
                      </a:lnTo>
                      <a:lnTo>
                        <a:pt x="256" y="742"/>
                      </a:lnTo>
                      <a:lnTo>
                        <a:pt x="253" y="733"/>
                      </a:lnTo>
                      <a:lnTo>
                        <a:pt x="248" y="723"/>
                      </a:lnTo>
                      <a:lnTo>
                        <a:pt x="244" y="714"/>
                      </a:lnTo>
                      <a:lnTo>
                        <a:pt x="240" y="704"/>
                      </a:lnTo>
                      <a:lnTo>
                        <a:pt x="236" y="694"/>
                      </a:lnTo>
                      <a:lnTo>
                        <a:pt x="232" y="685"/>
                      </a:lnTo>
                      <a:lnTo>
                        <a:pt x="228" y="677"/>
                      </a:lnTo>
                      <a:lnTo>
                        <a:pt x="222" y="670"/>
                      </a:lnTo>
                      <a:lnTo>
                        <a:pt x="216" y="664"/>
                      </a:lnTo>
                      <a:lnTo>
                        <a:pt x="208" y="657"/>
                      </a:lnTo>
                      <a:lnTo>
                        <a:pt x="200" y="653"/>
                      </a:lnTo>
                      <a:lnTo>
                        <a:pt x="191" y="650"/>
                      </a:lnTo>
                      <a:lnTo>
                        <a:pt x="182" y="647"/>
                      </a:lnTo>
                      <a:lnTo>
                        <a:pt x="72" y="625"/>
                      </a:lnTo>
                      <a:lnTo>
                        <a:pt x="72" y="527"/>
                      </a:lnTo>
                      <a:lnTo>
                        <a:pt x="182" y="505"/>
                      </a:lnTo>
                      <a:lnTo>
                        <a:pt x="191" y="503"/>
                      </a:lnTo>
                      <a:lnTo>
                        <a:pt x="200" y="499"/>
                      </a:lnTo>
                      <a:lnTo>
                        <a:pt x="208" y="494"/>
                      </a:lnTo>
                      <a:lnTo>
                        <a:pt x="216" y="489"/>
                      </a:lnTo>
                      <a:lnTo>
                        <a:pt x="222" y="482"/>
                      </a:lnTo>
                      <a:lnTo>
                        <a:pt x="228" y="475"/>
                      </a:lnTo>
                      <a:lnTo>
                        <a:pt x="232" y="466"/>
                      </a:lnTo>
                      <a:lnTo>
                        <a:pt x="236" y="458"/>
                      </a:lnTo>
                      <a:lnTo>
                        <a:pt x="240" y="448"/>
                      </a:lnTo>
                      <a:lnTo>
                        <a:pt x="244" y="438"/>
                      </a:lnTo>
                      <a:lnTo>
                        <a:pt x="248" y="428"/>
                      </a:lnTo>
                      <a:lnTo>
                        <a:pt x="253" y="420"/>
                      </a:lnTo>
                      <a:lnTo>
                        <a:pt x="256" y="410"/>
                      </a:lnTo>
                      <a:lnTo>
                        <a:pt x="258" y="401"/>
                      </a:lnTo>
                      <a:lnTo>
                        <a:pt x="259" y="392"/>
                      </a:lnTo>
                      <a:lnTo>
                        <a:pt x="259" y="383"/>
                      </a:lnTo>
                      <a:lnTo>
                        <a:pt x="258" y="373"/>
                      </a:lnTo>
                      <a:lnTo>
                        <a:pt x="256" y="365"/>
                      </a:lnTo>
                      <a:lnTo>
                        <a:pt x="253" y="356"/>
                      </a:lnTo>
                      <a:lnTo>
                        <a:pt x="247" y="347"/>
                      </a:lnTo>
                      <a:lnTo>
                        <a:pt x="185" y="255"/>
                      </a:lnTo>
                      <a:lnTo>
                        <a:pt x="255" y="185"/>
                      </a:lnTo>
                      <a:lnTo>
                        <a:pt x="348" y="247"/>
                      </a:lnTo>
                      <a:lnTo>
                        <a:pt x="357" y="252"/>
                      </a:lnTo>
                      <a:lnTo>
                        <a:pt x="367" y="257"/>
                      </a:lnTo>
                      <a:lnTo>
                        <a:pt x="378" y="259"/>
                      </a:lnTo>
                      <a:lnTo>
                        <a:pt x="388" y="260"/>
                      </a:lnTo>
                      <a:lnTo>
                        <a:pt x="396" y="259"/>
                      </a:lnTo>
                      <a:lnTo>
                        <a:pt x="404" y="258"/>
                      </a:lnTo>
                      <a:lnTo>
                        <a:pt x="411" y="256"/>
                      </a:lnTo>
                      <a:lnTo>
                        <a:pt x="419" y="252"/>
                      </a:lnTo>
                      <a:lnTo>
                        <a:pt x="429" y="248"/>
                      </a:lnTo>
                      <a:lnTo>
                        <a:pt x="438" y="244"/>
                      </a:lnTo>
                      <a:lnTo>
                        <a:pt x="448" y="239"/>
                      </a:lnTo>
                      <a:lnTo>
                        <a:pt x="458" y="236"/>
                      </a:lnTo>
                      <a:lnTo>
                        <a:pt x="466" y="233"/>
                      </a:lnTo>
                      <a:lnTo>
                        <a:pt x="475" y="228"/>
                      </a:lnTo>
                      <a:lnTo>
                        <a:pt x="482" y="222"/>
                      </a:lnTo>
                      <a:lnTo>
                        <a:pt x="489" y="216"/>
                      </a:lnTo>
                      <a:lnTo>
                        <a:pt x="495" y="208"/>
                      </a:lnTo>
                      <a:lnTo>
                        <a:pt x="499" y="201"/>
                      </a:lnTo>
                      <a:lnTo>
                        <a:pt x="502" y="192"/>
                      </a:lnTo>
                      <a:lnTo>
                        <a:pt x="505" y="182"/>
                      </a:lnTo>
                      <a:lnTo>
                        <a:pt x="527" y="72"/>
                      </a:lnTo>
                      <a:lnTo>
                        <a:pt x="625" y="72"/>
                      </a:lnTo>
                      <a:lnTo>
                        <a:pt x="647" y="182"/>
                      </a:lnTo>
                      <a:lnTo>
                        <a:pt x="649" y="192"/>
                      </a:lnTo>
                      <a:lnTo>
                        <a:pt x="653" y="201"/>
                      </a:lnTo>
                      <a:lnTo>
                        <a:pt x="658" y="208"/>
                      </a:lnTo>
                      <a:lnTo>
                        <a:pt x="663" y="216"/>
                      </a:lnTo>
                      <a:lnTo>
                        <a:pt x="670" y="222"/>
                      </a:lnTo>
                      <a:lnTo>
                        <a:pt x="677" y="228"/>
                      </a:lnTo>
                      <a:lnTo>
                        <a:pt x="686" y="233"/>
                      </a:lnTo>
                      <a:lnTo>
                        <a:pt x="694" y="236"/>
                      </a:lnTo>
                      <a:lnTo>
                        <a:pt x="704" y="239"/>
                      </a:lnTo>
                      <a:lnTo>
                        <a:pt x="714" y="244"/>
                      </a:lnTo>
                      <a:lnTo>
                        <a:pt x="724" y="248"/>
                      </a:lnTo>
                      <a:lnTo>
                        <a:pt x="732" y="252"/>
                      </a:lnTo>
                      <a:lnTo>
                        <a:pt x="741" y="256"/>
                      </a:lnTo>
                      <a:lnTo>
                        <a:pt x="748" y="258"/>
                      </a:lnTo>
                      <a:lnTo>
                        <a:pt x="756" y="259"/>
                      </a:lnTo>
                      <a:lnTo>
                        <a:pt x="765" y="260"/>
                      </a:lnTo>
                      <a:lnTo>
                        <a:pt x="774" y="259"/>
                      </a:lnTo>
                      <a:lnTo>
                        <a:pt x="785" y="257"/>
                      </a:lnTo>
                      <a:lnTo>
                        <a:pt x="795" y="252"/>
                      </a:lnTo>
                      <a:lnTo>
                        <a:pt x="805" y="247"/>
                      </a:lnTo>
                      <a:lnTo>
                        <a:pt x="897" y="185"/>
                      </a:lnTo>
                      <a:lnTo>
                        <a:pt x="967" y="255"/>
                      </a:lnTo>
                      <a:lnTo>
                        <a:pt x="905" y="347"/>
                      </a:lnTo>
                      <a:lnTo>
                        <a:pt x="900" y="356"/>
                      </a:lnTo>
                      <a:lnTo>
                        <a:pt x="896" y="365"/>
                      </a:lnTo>
                      <a:lnTo>
                        <a:pt x="894" y="373"/>
                      </a:lnTo>
                      <a:lnTo>
                        <a:pt x="893" y="383"/>
                      </a:lnTo>
                      <a:lnTo>
                        <a:pt x="893" y="392"/>
                      </a:lnTo>
                      <a:lnTo>
                        <a:pt x="894" y="401"/>
                      </a:lnTo>
                      <a:lnTo>
                        <a:pt x="896" y="410"/>
                      </a:lnTo>
                      <a:lnTo>
                        <a:pt x="900" y="419"/>
                      </a:lnTo>
                      <a:lnTo>
                        <a:pt x="904" y="428"/>
                      </a:lnTo>
                      <a:lnTo>
                        <a:pt x="908" y="438"/>
                      </a:lnTo>
                      <a:lnTo>
                        <a:pt x="913" y="448"/>
                      </a:lnTo>
                      <a:lnTo>
                        <a:pt x="916" y="458"/>
                      </a:lnTo>
                      <a:lnTo>
                        <a:pt x="919" y="466"/>
                      </a:lnTo>
                      <a:lnTo>
                        <a:pt x="924" y="475"/>
                      </a:lnTo>
                      <a:lnTo>
                        <a:pt x="930" y="482"/>
                      </a:lnTo>
                      <a:lnTo>
                        <a:pt x="936" y="489"/>
                      </a:lnTo>
                      <a:lnTo>
                        <a:pt x="944" y="494"/>
                      </a:lnTo>
                      <a:lnTo>
                        <a:pt x="951" y="499"/>
                      </a:lnTo>
                      <a:lnTo>
                        <a:pt x="960" y="503"/>
                      </a:lnTo>
                      <a:lnTo>
                        <a:pt x="970" y="505"/>
                      </a:lnTo>
                      <a:lnTo>
                        <a:pt x="1080" y="527"/>
                      </a:lnTo>
                      <a:lnTo>
                        <a:pt x="1080" y="625"/>
                      </a:lnTo>
                      <a:lnTo>
                        <a:pt x="970" y="647"/>
                      </a:lnTo>
                      <a:close/>
                      <a:moveTo>
                        <a:pt x="1094" y="456"/>
                      </a:moveTo>
                      <a:lnTo>
                        <a:pt x="984" y="434"/>
                      </a:lnTo>
                      <a:lnTo>
                        <a:pt x="979" y="422"/>
                      </a:lnTo>
                      <a:lnTo>
                        <a:pt x="975" y="411"/>
                      </a:lnTo>
                      <a:lnTo>
                        <a:pt x="970" y="399"/>
                      </a:lnTo>
                      <a:lnTo>
                        <a:pt x="964" y="387"/>
                      </a:lnTo>
                      <a:lnTo>
                        <a:pt x="1027" y="294"/>
                      </a:lnTo>
                      <a:lnTo>
                        <a:pt x="1030" y="289"/>
                      </a:lnTo>
                      <a:lnTo>
                        <a:pt x="1033" y="283"/>
                      </a:lnTo>
                      <a:lnTo>
                        <a:pt x="1036" y="277"/>
                      </a:lnTo>
                      <a:lnTo>
                        <a:pt x="1037" y="272"/>
                      </a:lnTo>
                      <a:lnTo>
                        <a:pt x="1039" y="259"/>
                      </a:lnTo>
                      <a:lnTo>
                        <a:pt x="1039" y="247"/>
                      </a:lnTo>
                      <a:lnTo>
                        <a:pt x="1037" y="235"/>
                      </a:lnTo>
                      <a:lnTo>
                        <a:pt x="1032" y="223"/>
                      </a:lnTo>
                      <a:lnTo>
                        <a:pt x="1029" y="218"/>
                      </a:lnTo>
                      <a:lnTo>
                        <a:pt x="1026" y="213"/>
                      </a:lnTo>
                      <a:lnTo>
                        <a:pt x="1023" y="208"/>
                      </a:lnTo>
                      <a:lnTo>
                        <a:pt x="1018" y="204"/>
                      </a:lnTo>
                      <a:lnTo>
                        <a:pt x="948" y="134"/>
                      </a:lnTo>
                      <a:lnTo>
                        <a:pt x="943" y="129"/>
                      </a:lnTo>
                      <a:lnTo>
                        <a:pt x="937" y="125"/>
                      </a:lnTo>
                      <a:lnTo>
                        <a:pt x="931" y="122"/>
                      </a:lnTo>
                      <a:lnTo>
                        <a:pt x="925" y="118"/>
                      </a:lnTo>
                      <a:lnTo>
                        <a:pt x="918" y="116"/>
                      </a:lnTo>
                      <a:lnTo>
                        <a:pt x="911" y="114"/>
                      </a:lnTo>
                      <a:lnTo>
                        <a:pt x="905" y="113"/>
                      </a:lnTo>
                      <a:lnTo>
                        <a:pt x="897" y="113"/>
                      </a:lnTo>
                      <a:lnTo>
                        <a:pt x="888" y="114"/>
                      </a:lnTo>
                      <a:lnTo>
                        <a:pt x="877" y="116"/>
                      </a:lnTo>
                      <a:lnTo>
                        <a:pt x="867" y="120"/>
                      </a:lnTo>
                      <a:lnTo>
                        <a:pt x="857" y="125"/>
                      </a:lnTo>
                      <a:lnTo>
                        <a:pt x="765" y="188"/>
                      </a:lnTo>
                      <a:lnTo>
                        <a:pt x="753" y="182"/>
                      </a:lnTo>
                      <a:lnTo>
                        <a:pt x="741" y="177"/>
                      </a:lnTo>
                      <a:lnTo>
                        <a:pt x="730" y="172"/>
                      </a:lnTo>
                      <a:lnTo>
                        <a:pt x="718" y="168"/>
                      </a:lnTo>
                      <a:lnTo>
                        <a:pt x="695" y="58"/>
                      </a:lnTo>
                      <a:lnTo>
                        <a:pt x="694" y="51"/>
                      </a:lnTo>
                      <a:lnTo>
                        <a:pt x="692" y="46"/>
                      </a:lnTo>
                      <a:lnTo>
                        <a:pt x="689" y="40"/>
                      </a:lnTo>
                      <a:lnTo>
                        <a:pt x="687" y="34"/>
                      </a:lnTo>
                      <a:lnTo>
                        <a:pt x="679" y="24"/>
                      </a:lnTo>
                      <a:lnTo>
                        <a:pt x="671" y="16"/>
                      </a:lnTo>
                      <a:lnTo>
                        <a:pt x="661" y="9"/>
                      </a:lnTo>
                      <a:lnTo>
                        <a:pt x="649" y="4"/>
                      </a:lnTo>
                      <a:lnTo>
                        <a:pt x="644" y="3"/>
                      </a:lnTo>
                      <a:lnTo>
                        <a:pt x="637" y="1"/>
                      </a:lnTo>
                      <a:lnTo>
                        <a:pt x="632" y="1"/>
                      </a:lnTo>
                      <a:lnTo>
                        <a:pt x="625" y="0"/>
                      </a:lnTo>
                      <a:lnTo>
                        <a:pt x="527" y="0"/>
                      </a:lnTo>
                      <a:lnTo>
                        <a:pt x="520" y="1"/>
                      </a:lnTo>
                      <a:lnTo>
                        <a:pt x="514" y="1"/>
                      </a:lnTo>
                      <a:lnTo>
                        <a:pt x="509" y="3"/>
                      </a:lnTo>
                      <a:lnTo>
                        <a:pt x="502" y="4"/>
                      </a:lnTo>
                      <a:lnTo>
                        <a:pt x="491" y="9"/>
                      </a:lnTo>
                      <a:lnTo>
                        <a:pt x="482" y="16"/>
                      </a:lnTo>
                      <a:lnTo>
                        <a:pt x="473" y="24"/>
                      </a:lnTo>
                      <a:lnTo>
                        <a:pt x="465" y="34"/>
                      </a:lnTo>
                      <a:lnTo>
                        <a:pt x="462" y="40"/>
                      </a:lnTo>
                      <a:lnTo>
                        <a:pt x="460" y="46"/>
                      </a:lnTo>
                      <a:lnTo>
                        <a:pt x="458" y="51"/>
                      </a:lnTo>
                      <a:lnTo>
                        <a:pt x="457" y="58"/>
                      </a:lnTo>
                      <a:lnTo>
                        <a:pt x="434" y="168"/>
                      </a:lnTo>
                      <a:lnTo>
                        <a:pt x="422" y="172"/>
                      </a:lnTo>
                      <a:lnTo>
                        <a:pt x="410" y="177"/>
                      </a:lnTo>
                      <a:lnTo>
                        <a:pt x="400" y="182"/>
                      </a:lnTo>
                      <a:lnTo>
                        <a:pt x="388" y="188"/>
                      </a:lnTo>
                      <a:lnTo>
                        <a:pt x="295" y="125"/>
                      </a:lnTo>
                      <a:lnTo>
                        <a:pt x="285" y="120"/>
                      </a:lnTo>
                      <a:lnTo>
                        <a:pt x="275" y="116"/>
                      </a:lnTo>
                      <a:lnTo>
                        <a:pt x="265" y="114"/>
                      </a:lnTo>
                      <a:lnTo>
                        <a:pt x="255" y="113"/>
                      </a:lnTo>
                      <a:lnTo>
                        <a:pt x="247" y="113"/>
                      </a:lnTo>
                      <a:lnTo>
                        <a:pt x="241" y="114"/>
                      </a:lnTo>
                      <a:lnTo>
                        <a:pt x="233" y="116"/>
                      </a:lnTo>
                      <a:lnTo>
                        <a:pt x="227" y="118"/>
                      </a:lnTo>
                      <a:lnTo>
                        <a:pt x="220" y="122"/>
                      </a:lnTo>
                      <a:lnTo>
                        <a:pt x="215" y="125"/>
                      </a:lnTo>
                      <a:lnTo>
                        <a:pt x="208" y="129"/>
                      </a:lnTo>
                      <a:lnTo>
                        <a:pt x="203" y="134"/>
                      </a:lnTo>
                      <a:lnTo>
                        <a:pt x="134" y="204"/>
                      </a:lnTo>
                      <a:lnTo>
                        <a:pt x="130" y="208"/>
                      </a:lnTo>
                      <a:lnTo>
                        <a:pt x="126" y="213"/>
                      </a:lnTo>
                      <a:lnTo>
                        <a:pt x="123" y="218"/>
                      </a:lnTo>
                      <a:lnTo>
                        <a:pt x="120" y="223"/>
                      </a:lnTo>
                      <a:lnTo>
                        <a:pt x="115" y="235"/>
                      </a:lnTo>
                      <a:lnTo>
                        <a:pt x="113" y="247"/>
                      </a:lnTo>
                      <a:lnTo>
                        <a:pt x="113" y="259"/>
                      </a:lnTo>
                      <a:lnTo>
                        <a:pt x="115" y="272"/>
                      </a:lnTo>
                      <a:lnTo>
                        <a:pt x="117" y="277"/>
                      </a:lnTo>
                      <a:lnTo>
                        <a:pt x="119" y="283"/>
                      </a:lnTo>
                      <a:lnTo>
                        <a:pt x="122" y="289"/>
                      </a:lnTo>
                      <a:lnTo>
                        <a:pt x="125" y="294"/>
                      </a:lnTo>
                      <a:lnTo>
                        <a:pt x="188" y="387"/>
                      </a:lnTo>
                      <a:lnTo>
                        <a:pt x="182" y="399"/>
                      </a:lnTo>
                      <a:lnTo>
                        <a:pt x="177" y="411"/>
                      </a:lnTo>
                      <a:lnTo>
                        <a:pt x="173" y="422"/>
                      </a:lnTo>
                      <a:lnTo>
                        <a:pt x="168" y="434"/>
                      </a:lnTo>
                      <a:lnTo>
                        <a:pt x="58" y="456"/>
                      </a:lnTo>
                      <a:lnTo>
                        <a:pt x="52" y="458"/>
                      </a:lnTo>
                      <a:lnTo>
                        <a:pt x="45" y="460"/>
                      </a:lnTo>
                      <a:lnTo>
                        <a:pt x="40" y="463"/>
                      </a:lnTo>
                      <a:lnTo>
                        <a:pt x="34" y="465"/>
                      </a:lnTo>
                      <a:lnTo>
                        <a:pt x="25" y="473"/>
                      </a:lnTo>
                      <a:lnTo>
                        <a:pt x="16" y="481"/>
                      </a:lnTo>
                      <a:lnTo>
                        <a:pt x="10" y="491"/>
                      </a:lnTo>
                      <a:lnTo>
                        <a:pt x="4" y="503"/>
                      </a:lnTo>
                      <a:lnTo>
                        <a:pt x="2" y="508"/>
                      </a:lnTo>
                      <a:lnTo>
                        <a:pt x="1" y="515"/>
                      </a:lnTo>
                      <a:lnTo>
                        <a:pt x="0" y="520"/>
                      </a:lnTo>
                      <a:lnTo>
                        <a:pt x="0" y="527"/>
                      </a:lnTo>
                      <a:lnTo>
                        <a:pt x="0" y="625"/>
                      </a:lnTo>
                      <a:lnTo>
                        <a:pt x="0" y="631"/>
                      </a:lnTo>
                      <a:lnTo>
                        <a:pt x="1" y="638"/>
                      </a:lnTo>
                      <a:lnTo>
                        <a:pt x="2" y="643"/>
                      </a:lnTo>
                      <a:lnTo>
                        <a:pt x="4" y="650"/>
                      </a:lnTo>
                      <a:lnTo>
                        <a:pt x="10" y="661"/>
                      </a:lnTo>
                      <a:lnTo>
                        <a:pt x="16" y="670"/>
                      </a:lnTo>
                      <a:lnTo>
                        <a:pt x="25" y="679"/>
                      </a:lnTo>
                      <a:lnTo>
                        <a:pt x="34" y="687"/>
                      </a:lnTo>
                      <a:lnTo>
                        <a:pt x="40" y="690"/>
                      </a:lnTo>
                      <a:lnTo>
                        <a:pt x="45" y="692"/>
                      </a:lnTo>
                      <a:lnTo>
                        <a:pt x="52" y="694"/>
                      </a:lnTo>
                      <a:lnTo>
                        <a:pt x="58" y="695"/>
                      </a:lnTo>
                      <a:lnTo>
                        <a:pt x="168" y="718"/>
                      </a:lnTo>
                      <a:lnTo>
                        <a:pt x="173" y="730"/>
                      </a:lnTo>
                      <a:lnTo>
                        <a:pt x="177" y="742"/>
                      </a:lnTo>
                      <a:lnTo>
                        <a:pt x="182" y="752"/>
                      </a:lnTo>
                      <a:lnTo>
                        <a:pt x="188" y="764"/>
                      </a:lnTo>
                      <a:lnTo>
                        <a:pt x="125" y="858"/>
                      </a:lnTo>
                      <a:lnTo>
                        <a:pt x="122" y="864"/>
                      </a:lnTo>
                      <a:lnTo>
                        <a:pt x="119" y="869"/>
                      </a:lnTo>
                      <a:lnTo>
                        <a:pt x="117" y="874"/>
                      </a:lnTo>
                      <a:lnTo>
                        <a:pt x="115" y="881"/>
                      </a:lnTo>
                      <a:lnTo>
                        <a:pt x="113" y="893"/>
                      </a:lnTo>
                      <a:lnTo>
                        <a:pt x="113" y="905"/>
                      </a:lnTo>
                      <a:lnTo>
                        <a:pt x="115" y="917"/>
                      </a:lnTo>
                      <a:lnTo>
                        <a:pt x="120" y="928"/>
                      </a:lnTo>
                      <a:lnTo>
                        <a:pt x="123" y="934"/>
                      </a:lnTo>
                      <a:lnTo>
                        <a:pt x="126" y="939"/>
                      </a:lnTo>
                      <a:lnTo>
                        <a:pt x="130" y="944"/>
                      </a:lnTo>
                      <a:lnTo>
                        <a:pt x="134" y="949"/>
                      </a:lnTo>
                      <a:lnTo>
                        <a:pt x="203" y="1018"/>
                      </a:lnTo>
                      <a:lnTo>
                        <a:pt x="208" y="1022"/>
                      </a:lnTo>
                      <a:lnTo>
                        <a:pt x="215" y="1027"/>
                      </a:lnTo>
                      <a:lnTo>
                        <a:pt x="220" y="1031"/>
                      </a:lnTo>
                      <a:lnTo>
                        <a:pt x="227" y="1033"/>
                      </a:lnTo>
                      <a:lnTo>
                        <a:pt x="233" y="1036"/>
                      </a:lnTo>
                      <a:lnTo>
                        <a:pt x="241" y="1038"/>
                      </a:lnTo>
                      <a:lnTo>
                        <a:pt x="247" y="1039"/>
                      </a:lnTo>
                      <a:lnTo>
                        <a:pt x="255" y="1039"/>
                      </a:lnTo>
                      <a:lnTo>
                        <a:pt x="265" y="1039"/>
                      </a:lnTo>
                      <a:lnTo>
                        <a:pt x="275" y="1036"/>
                      </a:lnTo>
                      <a:lnTo>
                        <a:pt x="285" y="1032"/>
                      </a:lnTo>
                      <a:lnTo>
                        <a:pt x="295" y="1027"/>
                      </a:lnTo>
                      <a:lnTo>
                        <a:pt x="388" y="964"/>
                      </a:lnTo>
                      <a:lnTo>
                        <a:pt x="400" y="969"/>
                      </a:lnTo>
                      <a:lnTo>
                        <a:pt x="410" y="975"/>
                      </a:lnTo>
                      <a:lnTo>
                        <a:pt x="422" y="979"/>
                      </a:lnTo>
                      <a:lnTo>
                        <a:pt x="434" y="984"/>
                      </a:lnTo>
                      <a:lnTo>
                        <a:pt x="457" y="1094"/>
                      </a:lnTo>
                      <a:lnTo>
                        <a:pt x="458" y="1100"/>
                      </a:lnTo>
                      <a:lnTo>
                        <a:pt x="460" y="1107"/>
                      </a:lnTo>
                      <a:lnTo>
                        <a:pt x="462" y="1112"/>
                      </a:lnTo>
                      <a:lnTo>
                        <a:pt x="465" y="1117"/>
                      </a:lnTo>
                      <a:lnTo>
                        <a:pt x="473" y="1127"/>
                      </a:lnTo>
                      <a:lnTo>
                        <a:pt x="482" y="1136"/>
                      </a:lnTo>
                      <a:lnTo>
                        <a:pt x="491" y="1142"/>
                      </a:lnTo>
                      <a:lnTo>
                        <a:pt x="502" y="1148"/>
                      </a:lnTo>
                      <a:lnTo>
                        <a:pt x="509" y="1150"/>
                      </a:lnTo>
                      <a:lnTo>
                        <a:pt x="514" y="1151"/>
                      </a:lnTo>
                      <a:lnTo>
                        <a:pt x="520" y="1152"/>
                      </a:lnTo>
                      <a:lnTo>
                        <a:pt x="527" y="1152"/>
                      </a:lnTo>
                      <a:lnTo>
                        <a:pt x="625" y="1152"/>
                      </a:lnTo>
                      <a:lnTo>
                        <a:pt x="632" y="1152"/>
                      </a:lnTo>
                      <a:lnTo>
                        <a:pt x="637" y="1151"/>
                      </a:lnTo>
                      <a:lnTo>
                        <a:pt x="644" y="1150"/>
                      </a:lnTo>
                      <a:lnTo>
                        <a:pt x="649" y="1148"/>
                      </a:lnTo>
                      <a:lnTo>
                        <a:pt x="661" y="1142"/>
                      </a:lnTo>
                      <a:lnTo>
                        <a:pt x="671" y="1136"/>
                      </a:lnTo>
                      <a:lnTo>
                        <a:pt x="679" y="1127"/>
                      </a:lnTo>
                      <a:lnTo>
                        <a:pt x="687" y="1117"/>
                      </a:lnTo>
                      <a:lnTo>
                        <a:pt x="689" y="1112"/>
                      </a:lnTo>
                      <a:lnTo>
                        <a:pt x="692" y="1107"/>
                      </a:lnTo>
                      <a:lnTo>
                        <a:pt x="694" y="1100"/>
                      </a:lnTo>
                      <a:lnTo>
                        <a:pt x="695" y="1094"/>
                      </a:lnTo>
                      <a:lnTo>
                        <a:pt x="718" y="984"/>
                      </a:lnTo>
                      <a:lnTo>
                        <a:pt x="730" y="979"/>
                      </a:lnTo>
                      <a:lnTo>
                        <a:pt x="741" y="975"/>
                      </a:lnTo>
                      <a:lnTo>
                        <a:pt x="753" y="969"/>
                      </a:lnTo>
                      <a:lnTo>
                        <a:pt x="765" y="964"/>
                      </a:lnTo>
                      <a:lnTo>
                        <a:pt x="857" y="1027"/>
                      </a:lnTo>
                      <a:lnTo>
                        <a:pt x="867" y="1032"/>
                      </a:lnTo>
                      <a:lnTo>
                        <a:pt x="877" y="1036"/>
                      </a:lnTo>
                      <a:lnTo>
                        <a:pt x="888" y="1039"/>
                      </a:lnTo>
                      <a:lnTo>
                        <a:pt x="897" y="1039"/>
                      </a:lnTo>
                      <a:lnTo>
                        <a:pt x="905" y="1039"/>
                      </a:lnTo>
                      <a:lnTo>
                        <a:pt x="911" y="1038"/>
                      </a:lnTo>
                      <a:lnTo>
                        <a:pt x="918" y="1036"/>
                      </a:lnTo>
                      <a:lnTo>
                        <a:pt x="925" y="1033"/>
                      </a:lnTo>
                      <a:lnTo>
                        <a:pt x="931" y="1031"/>
                      </a:lnTo>
                      <a:lnTo>
                        <a:pt x="937" y="1027"/>
                      </a:lnTo>
                      <a:lnTo>
                        <a:pt x="943" y="1022"/>
                      </a:lnTo>
                      <a:lnTo>
                        <a:pt x="948" y="1018"/>
                      </a:lnTo>
                      <a:lnTo>
                        <a:pt x="1018" y="949"/>
                      </a:lnTo>
                      <a:lnTo>
                        <a:pt x="1023" y="944"/>
                      </a:lnTo>
                      <a:lnTo>
                        <a:pt x="1026" y="939"/>
                      </a:lnTo>
                      <a:lnTo>
                        <a:pt x="1029" y="934"/>
                      </a:lnTo>
                      <a:lnTo>
                        <a:pt x="1032" y="928"/>
                      </a:lnTo>
                      <a:lnTo>
                        <a:pt x="1037" y="917"/>
                      </a:lnTo>
                      <a:lnTo>
                        <a:pt x="1039" y="905"/>
                      </a:lnTo>
                      <a:lnTo>
                        <a:pt x="1039" y="893"/>
                      </a:lnTo>
                      <a:lnTo>
                        <a:pt x="1037" y="881"/>
                      </a:lnTo>
                      <a:lnTo>
                        <a:pt x="1036" y="874"/>
                      </a:lnTo>
                      <a:lnTo>
                        <a:pt x="1033" y="869"/>
                      </a:lnTo>
                      <a:lnTo>
                        <a:pt x="1030" y="864"/>
                      </a:lnTo>
                      <a:lnTo>
                        <a:pt x="1027" y="858"/>
                      </a:lnTo>
                      <a:lnTo>
                        <a:pt x="964" y="764"/>
                      </a:lnTo>
                      <a:lnTo>
                        <a:pt x="970" y="752"/>
                      </a:lnTo>
                      <a:lnTo>
                        <a:pt x="975" y="742"/>
                      </a:lnTo>
                      <a:lnTo>
                        <a:pt x="979" y="730"/>
                      </a:lnTo>
                      <a:lnTo>
                        <a:pt x="984" y="718"/>
                      </a:lnTo>
                      <a:lnTo>
                        <a:pt x="1094" y="695"/>
                      </a:lnTo>
                      <a:lnTo>
                        <a:pt x="1100" y="694"/>
                      </a:lnTo>
                      <a:lnTo>
                        <a:pt x="1106" y="692"/>
                      </a:lnTo>
                      <a:lnTo>
                        <a:pt x="1112" y="690"/>
                      </a:lnTo>
                      <a:lnTo>
                        <a:pt x="1118" y="687"/>
                      </a:lnTo>
                      <a:lnTo>
                        <a:pt x="1127" y="679"/>
                      </a:lnTo>
                      <a:lnTo>
                        <a:pt x="1136" y="670"/>
                      </a:lnTo>
                      <a:lnTo>
                        <a:pt x="1143" y="661"/>
                      </a:lnTo>
                      <a:lnTo>
                        <a:pt x="1148" y="650"/>
                      </a:lnTo>
                      <a:lnTo>
                        <a:pt x="1149" y="643"/>
                      </a:lnTo>
                      <a:lnTo>
                        <a:pt x="1151" y="638"/>
                      </a:lnTo>
                      <a:lnTo>
                        <a:pt x="1151" y="631"/>
                      </a:lnTo>
                      <a:lnTo>
                        <a:pt x="1152" y="625"/>
                      </a:lnTo>
                      <a:lnTo>
                        <a:pt x="1152" y="527"/>
                      </a:lnTo>
                      <a:lnTo>
                        <a:pt x="1151" y="520"/>
                      </a:lnTo>
                      <a:lnTo>
                        <a:pt x="1151" y="515"/>
                      </a:lnTo>
                      <a:lnTo>
                        <a:pt x="1149" y="508"/>
                      </a:lnTo>
                      <a:lnTo>
                        <a:pt x="1148" y="503"/>
                      </a:lnTo>
                      <a:lnTo>
                        <a:pt x="1143" y="491"/>
                      </a:lnTo>
                      <a:lnTo>
                        <a:pt x="1136" y="481"/>
                      </a:lnTo>
                      <a:lnTo>
                        <a:pt x="1127" y="473"/>
                      </a:lnTo>
                      <a:lnTo>
                        <a:pt x="1118" y="465"/>
                      </a:lnTo>
                      <a:lnTo>
                        <a:pt x="1112" y="463"/>
                      </a:lnTo>
                      <a:lnTo>
                        <a:pt x="1106" y="460"/>
                      </a:lnTo>
                      <a:lnTo>
                        <a:pt x="1100" y="458"/>
                      </a:lnTo>
                      <a:lnTo>
                        <a:pt x="1094" y="4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  <p:sp>
              <p:nvSpPr>
                <p:cNvPr id="13" name="Freeform 125"/>
                <p:cNvSpPr>
                  <a:spLocks noEditPoints="1"/>
                </p:cNvSpPr>
                <p:nvPr/>
              </p:nvSpPr>
              <p:spPr bwMode="auto">
                <a:xfrm>
                  <a:off x="4691856" y="2882503"/>
                  <a:ext cx="200025" cy="200025"/>
                </a:xfrm>
                <a:custGeom>
                  <a:avLst/>
                  <a:gdLst>
                    <a:gd name="T0" fmla="*/ 218 w 504"/>
                    <a:gd name="T1" fmla="*/ 469 h 504"/>
                    <a:gd name="T2" fmla="*/ 147 w 504"/>
                    <a:gd name="T3" fmla="*/ 446 h 504"/>
                    <a:gd name="T4" fmla="*/ 82 w 504"/>
                    <a:gd name="T5" fmla="*/ 392 h 504"/>
                    <a:gd name="T6" fmla="*/ 41 w 504"/>
                    <a:gd name="T7" fmla="*/ 317 h 504"/>
                    <a:gd name="T8" fmla="*/ 32 w 504"/>
                    <a:gd name="T9" fmla="*/ 263 h 504"/>
                    <a:gd name="T10" fmla="*/ 34 w 504"/>
                    <a:gd name="T11" fmla="*/ 219 h 504"/>
                    <a:gd name="T12" fmla="*/ 58 w 504"/>
                    <a:gd name="T13" fmla="*/ 147 h 504"/>
                    <a:gd name="T14" fmla="*/ 112 w 504"/>
                    <a:gd name="T15" fmla="*/ 82 h 504"/>
                    <a:gd name="T16" fmla="*/ 187 w 504"/>
                    <a:gd name="T17" fmla="*/ 42 h 504"/>
                    <a:gd name="T18" fmla="*/ 241 w 504"/>
                    <a:gd name="T19" fmla="*/ 32 h 504"/>
                    <a:gd name="T20" fmla="*/ 286 w 504"/>
                    <a:gd name="T21" fmla="*/ 34 h 504"/>
                    <a:gd name="T22" fmla="*/ 357 w 504"/>
                    <a:gd name="T23" fmla="*/ 58 h 504"/>
                    <a:gd name="T24" fmla="*/ 422 w 504"/>
                    <a:gd name="T25" fmla="*/ 112 h 504"/>
                    <a:gd name="T26" fmla="*/ 462 w 504"/>
                    <a:gd name="T27" fmla="*/ 186 h 504"/>
                    <a:gd name="T28" fmla="*/ 472 w 504"/>
                    <a:gd name="T29" fmla="*/ 240 h 504"/>
                    <a:gd name="T30" fmla="*/ 470 w 504"/>
                    <a:gd name="T31" fmla="*/ 286 h 504"/>
                    <a:gd name="T32" fmla="*/ 446 w 504"/>
                    <a:gd name="T33" fmla="*/ 357 h 504"/>
                    <a:gd name="T34" fmla="*/ 392 w 504"/>
                    <a:gd name="T35" fmla="*/ 422 h 504"/>
                    <a:gd name="T36" fmla="*/ 317 w 504"/>
                    <a:gd name="T37" fmla="*/ 463 h 504"/>
                    <a:gd name="T38" fmla="*/ 263 w 504"/>
                    <a:gd name="T39" fmla="*/ 473 h 504"/>
                    <a:gd name="T40" fmla="*/ 239 w 504"/>
                    <a:gd name="T41" fmla="*/ 1 h 504"/>
                    <a:gd name="T42" fmla="*/ 189 w 504"/>
                    <a:gd name="T43" fmla="*/ 8 h 504"/>
                    <a:gd name="T44" fmla="*/ 142 w 504"/>
                    <a:gd name="T45" fmla="*/ 24 h 504"/>
                    <a:gd name="T46" fmla="*/ 101 w 504"/>
                    <a:gd name="T47" fmla="*/ 50 h 504"/>
                    <a:gd name="T48" fmla="*/ 66 w 504"/>
                    <a:gd name="T49" fmla="*/ 83 h 504"/>
                    <a:gd name="T50" fmla="*/ 37 w 504"/>
                    <a:gd name="T51" fmla="*/ 122 h 504"/>
                    <a:gd name="T52" fmla="*/ 15 w 504"/>
                    <a:gd name="T53" fmla="*/ 165 h 504"/>
                    <a:gd name="T54" fmla="*/ 3 w 504"/>
                    <a:gd name="T55" fmla="*/ 213 h 504"/>
                    <a:gd name="T56" fmla="*/ 0 w 504"/>
                    <a:gd name="T57" fmla="*/ 265 h 504"/>
                    <a:gd name="T58" fmla="*/ 7 w 504"/>
                    <a:gd name="T59" fmla="*/ 315 h 504"/>
                    <a:gd name="T60" fmla="*/ 25 w 504"/>
                    <a:gd name="T61" fmla="*/ 361 h 504"/>
                    <a:gd name="T62" fmla="*/ 50 w 504"/>
                    <a:gd name="T63" fmla="*/ 402 h 504"/>
                    <a:gd name="T64" fmla="*/ 83 w 504"/>
                    <a:gd name="T65" fmla="*/ 438 h 504"/>
                    <a:gd name="T66" fmla="*/ 121 w 504"/>
                    <a:gd name="T67" fmla="*/ 467 h 504"/>
                    <a:gd name="T68" fmla="*/ 165 w 504"/>
                    <a:gd name="T69" fmla="*/ 489 h 504"/>
                    <a:gd name="T70" fmla="*/ 214 w 504"/>
                    <a:gd name="T71" fmla="*/ 501 h 504"/>
                    <a:gd name="T72" fmla="*/ 265 w 504"/>
                    <a:gd name="T73" fmla="*/ 504 h 504"/>
                    <a:gd name="T74" fmla="*/ 315 w 504"/>
                    <a:gd name="T75" fmla="*/ 496 h 504"/>
                    <a:gd name="T76" fmla="*/ 362 w 504"/>
                    <a:gd name="T77" fmla="*/ 479 h 504"/>
                    <a:gd name="T78" fmla="*/ 403 w 504"/>
                    <a:gd name="T79" fmla="*/ 454 h 504"/>
                    <a:gd name="T80" fmla="*/ 438 w 504"/>
                    <a:gd name="T81" fmla="*/ 421 h 504"/>
                    <a:gd name="T82" fmla="*/ 468 w 504"/>
                    <a:gd name="T83" fmla="*/ 383 h 504"/>
                    <a:gd name="T84" fmla="*/ 489 w 504"/>
                    <a:gd name="T85" fmla="*/ 339 h 504"/>
                    <a:gd name="T86" fmla="*/ 501 w 504"/>
                    <a:gd name="T87" fmla="*/ 290 h 504"/>
                    <a:gd name="T88" fmla="*/ 503 w 504"/>
                    <a:gd name="T89" fmla="*/ 239 h 504"/>
                    <a:gd name="T90" fmla="*/ 496 w 504"/>
                    <a:gd name="T91" fmla="*/ 189 h 504"/>
                    <a:gd name="T92" fmla="*/ 479 w 504"/>
                    <a:gd name="T93" fmla="*/ 142 h 504"/>
                    <a:gd name="T94" fmla="*/ 454 w 504"/>
                    <a:gd name="T95" fmla="*/ 101 h 504"/>
                    <a:gd name="T96" fmla="*/ 421 w 504"/>
                    <a:gd name="T97" fmla="*/ 66 h 504"/>
                    <a:gd name="T98" fmla="*/ 382 w 504"/>
                    <a:gd name="T99" fmla="*/ 36 h 504"/>
                    <a:gd name="T100" fmla="*/ 339 w 504"/>
                    <a:gd name="T101" fmla="*/ 15 h 504"/>
                    <a:gd name="T102" fmla="*/ 290 w 504"/>
                    <a:gd name="T103" fmla="*/ 3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4" h="504">
                      <a:moveTo>
                        <a:pt x="252" y="473"/>
                      </a:moveTo>
                      <a:lnTo>
                        <a:pt x="241" y="473"/>
                      </a:lnTo>
                      <a:lnTo>
                        <a:pt x="230" y="472"/>
                      </a:lnTo>
                      <a:lnTo>
                        <a:pt x="218" y="469"/>
                      </a:lnTo>
                      <a:lnTo>
                        <a:pt x="207" y="468"/>
                      </a:lnTo>
                      <a:lnTo>
                        <a:pt x="187" y="463"/>
                      </a:lnTo>
                      <a:lnTo>
                        <a:pt x="166" y="455"/>
                      </a:lnTo>
                      <a:lnTo>
                        <a:pt x="147" y="446"/>
                      </a:lnTo>
                      <a:lnTo>
                        <a:pt x="128" y="435"/>
                      </a:lnTo>
                      <a:lnTo>
                        <a:pt x="112" y="422"/>
                      </a:lnTo>
                      <a:lnTo>
                        <a:pt x="96" y="408"/>
                      </a:lnTo>
                      <a:lnTo>
                        <a:pt x="82" y="392"/>
                      </a:lnTo>
                      <a:lnTo>
                        <a:pt x="69" y="375"/>
                      </a:lnTo>
                      <a:lnTo>
                        <a:pt x="58" y="357"/>
                      </a:lnTo>
                      <a:lnTo>
                        <a:pt x="49" y="338"/>
                      </a:lnTo>
                      <a:lnTo>
                        <a:pt x="41" y="317"/>
                      </a:lnTo>
                      <a:lnTo>
                        <a:pt x="36" y="297"/>
                      </a:lnTo>
                      <a:lnTo>
                        <a:pt x="34" y="286"/>
                      </a:lnTo>
                      <a:lnTo>
                        <a:pt x="32" y="274"/>
                      </a:lnTo>
                      <a:lnTo>
                        <a:pt x="32" y="263"/>
                      </a:lnTo>
                      <a:lnTo>
                        <a:pt x="31" y="252"/>
                      </a:lnTo>
                      <a:lnTo>
                        <a:pt x="32" y="240"/>
                      </a:lnTo>
                      <a:lnTo>
                        <a:pt x="32" y="230"/>
                      </a:lnTo>
                      <a:lnTo>
                        <a:pt x="34" y="219"/>
                      </a:lnTo>
                      <a:lnTo>
                        <a:pt x="36" y="207"/>
                      </a:lnTo>
                      <a:lnTo>
                        <a:pt x="41" y="186"/>
                      </a:lnTo>
                      <a:lnTo>
                        <a:pt x="49" y="166"/>
                      </a:lnTo>
                      <a:lnTo>
                        <a:pt x="58" y="147"/>
                      </a:lnTo>
                      <a:lnTo>
                        <a:pt x="69" y="128"/>
                      </a:lnTo>
                      <a:lnTo>
                        <a:pt x="82" y="112"/>
                      </a:lnTo>
                      <a:lnTo>
                        <a:pt x="96" y="96"/>
                      </a:lnTo>
                      <a:lnTo>
                        <a:pt x="112" y="82"/>
                      </a:lnTo>
                      <a:lnTo>
                        <a:pt x="128" y="69"/>
                      </a:lnTo>
                      <a:lnTo>
                        <a:pt x="147" y="58"/>
                      </a:lnTo>
                      <a:lnTo>
                        <a:pt x="166" y="49"/>
                      </a:lnTo>
                      <a:lnTo>
                        <a:pt x="187" y="42"/>
                      </a:lnTo>
                      <a:lnTo>
                        <a:pt x="207" y="36"/>
                      </a:lnTo>
                      <a:lnTo>
                        <a:pt x="218" y="34"/>
                      </a:lnTo>
                      <a:lnTo>
                        <a:pt x="230" y="33"/>
                      </a:lnTo>
                      <a:lnTo>
                        <a:pt x="241" y="32"/>
                      </a:lnTo>
                      <a:lnTo>
                        <a:pt x="252" y="31"/>
                      </a:lnTo>
                      <a:lnTo>
                        <a:pt x="263" y="32"/>
                      </a:lnTo>
                      <a:lnTo>
                        <a:pt x="274" y="33"/>
                      </a:lnTo>
                      <a:lnTo>
                        <a:pt x="286" y="34"/>
                      </a:lnTo>
                      <a:lnTo>
                        <a:pt x="297" y="36"/>
                      </a:lnTo>
                      <a:lnTo>
                        <a:pt x="317" y="42"/>
                      </a:lnTo>
                      <a:lnTo>
                        <a:pt x="338" y="49"/>
                      </a:lnTo>
                      <a:lnTo>
                        <a:pt x="357" y="58"/>
                      </a:lnTo>
                      <a:lnTo>
                        <a:pt x="376" y="69"/>
                      </a:lnTo>
                      <a:lnTo>
                        <a:pt x="392" y="82"/>
                      </a:lnTo>
                      <a:lnTo>
                        <a:pt x="408" y="96"/>
                      </a:lnTo>
                      <a:lnTo>
                        <a:pt x="422" y="112"/>
                      </a:lnTo>
                      <a:lnTo>
                        <a:pt x="435" y="128"/>
                      </a:lnTo>
                      <a:lnTo>
                        <a:pt x="446" y="147"/>
                      </a:lnTo>
                      <a:lnTo>
                        <a:pt x="456" y="166"/>
                      </a:lnTo>
                      <a:lnTo>
                        <a:pt x="462" y="186"/>
                      </a:lnTo>
                      <a:lnTo>
                        <a:pt x="468" y="207"/>
                      </a:lnTo>
                      <a:lnTo>
                        <a:pt x="470" y="219"/>
                      </a:lnTo>
                      <a:lnTo>
                        <a:pt x="472" y="230"/>
                      </a:lnTo>
                      <a:lnTo>
                        <a:pt x="472" y="240"/>
                      </a:lnTo>
                      <a:lnTo>
                        <a:pt x="473" y="252"/>
                      </a:lnTo>
                      <a:lnTo>
                        <a:pt x="472" y="263"/>
                      </a:lnTo>
                      <a:lnTo>
                        <a:pt x="472" y="274"/>
                      </a:lnTo>
                      <a:lnTo>
                        <a:pt x="470" y="286"/>
                      </a:lnTo>
                      <a:lnTo>
                        <a:pt x="468" y="297"/>
                      </a:lnTo>
                      <a:lnTo>
                        <a:pt x="462" y="317"/>
                      </a:lnTo>
                      <a:lnTo>
                        <a:pt x="456" y="338"/>
                      </a:lnTo>
                      <a:lnTo>
                        <a:pt x="446" y="357"/>
                      </a:lnTo>
                      <a:lnTo>
                        <a:pt x="435" y="375"/>
                      </a:lnTo>
                      <a:lnTo>
                        <a:pt x="422" y="392"/>
                      </a:lnTo>
                      <a:lnTo>
                        <a:pt x="408" y="408"/>
                      </a:lnTo>
                      <a:lnTo>
                        <a:pt x="392" y="422"/>
                      </a:lnTo>
                      <a:lnTo>
                        <a:pt x="376" y="435"/>
                      </a:lnTo>
                      <a:lnTo>
                        <a:pt x="357" y="446"/>
                      </a:lnTo>
                      <a:lnTo>
                        <a:pt x="338" y="455"/>
                      </a:lnTo>
                      <a:lnTo>
                        <a:pt x="317" y="463"/>
                      </a:lnTo>
                      <a:lnTo>
                        <a:pt x="297" y="468"/>
                      </a:lnTo>
                      <a:lnTo>
                        <a:pt x="286" y="469"/>
                      </a:lnTo>
                      <a:lnTo>
                        <a:pt x="274" y="472"/>
                      </a:lnTo>
                      <a:lnTo>
                        <a:pt x="263" y="473"/>
                      </a:lnTo>
                      <a:lnTo>
                        <a:pt x="252" y="473"/>
                      </a:lnTo>
                      <a:lnTo>
                        <a:pt x="252" y="473"/>
                      </a:lnTo>
                      <a:close/>
                      <a:moveTo>
                        <a:pt x="252" y="0"/>
                      </a:moveTo>
                      <a:lnTo>
                        <a:pt x="239" y="1"/>
                      </a:lnTo>
                      <a:lnTo>
                        <a:pt x="227" y="1"/>
                      </a:lnTo>
                      <a:lnTo>
                        <a:pt x="214" y="3"/>
                      </a:lnTo>
                      <a:lnTo>
                        <a:pt x="201" y="5"/>
                      </a:lnTo>
                      <a:lnTo>
                        <a:pt x="189" y="8"/>
                      </a:lnTo>
                      <a:lnTo>
                        <a:pt x="177" y="12"/>
                      </a:lnTo>
                      <a:lnTo>
                        <a:pt x="165" y="15"/>
                      </a:lnTo>
                      <a:lnTo>
                        <a:pt x="154" y="20"/>
                      </a:lnTo>
                      <a:lnTo>
                        <a:pt x="142" y="24"/>
                      </a:lnTo>
                      <a:lnTo>
                        <a:pt x="132" y="30"/>
                      </a:lnTo>
                      <a:lnTo>
                        <a:pt x="121" y="36"/>
                      </a:lnTo>
                      <a:lnTo>
                        <a:pt x="111" y="43"/>
                      </a:lnTo>
                      <a:lnTo>
                        <a:pt x="101" y="50"/>
                      </a:lnTo>
                      <a:lnTo>
                        <a:pt x="92" y="58"/>
                      </a:lnTo>
                      <a:lnTo>
                        <a:pt x="83" y="66"/>
                      </a:lnTo>
                      <a:lnTo>
                        <a:pt x="73" y="74"/>
                      </a:lnTo>
                      <a:lnTo>
                        <a:pt x="66" y="83"/>
                      </a:lnTo>
                      <a:lnTo>
                        <a:pt x="57" y="91"/>
                      </a:lnTo>
                      <a:lnTo>
                        <a:pt x="50" y="101"/>
                      </a:lnTo>
                      <a:lnTo>
                        <a:pt x="43" y="111"/>
                      </a:lnTo>
                      <a:lnTo>
                        <a:pt x="37" y="122"/>
                      </a:lnTo>
                      <a:lnTo>
                        <a:pt x="30" y="131"/>
                      </a:lnTo>
                      <a:lnTo>
                        <a:pt x="25" y="142"/>
                      </a:lnTo>
                      <a:lnTo>
                        <a:pt x="19" y="154"/>
                      </a:lnTo>
                      <a:lnTo>
                        <a:pt x="15" y="165"/>
                      </a:lnTo>
                      <a:lnTo>
                        <a:pt x="12" y="177"/>
                      </a:lnTo>
                      <a:lnTo>
                        <a:pt x="7" y="189"/>
                      </a:lnTo>
                      <a:lnTo>
                        <a:pt x="5" y="202"/>
                      </a:lnTo>
                      <a:lnTo>
                        <a:pt x="3" y="213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7"/>
                      </a:lnTo>
                      <a:lnTo>
                        <a:pt x="3" y="290"/>
                      </a:lnTo>
                      <a:lnTo>
                        <a:pt x="5" y="303"/>
                      </a:lnTo>
                      <a:lnTo>
                        <a:pt x="7" y="315"/>
                      </a:lnTo>
                      <a:lnTo>
                        <a:pt x="12" y="327"/>
                      </a:lnTo>
                      <a:lnTo>
                        <a:pt x="15" y="339"/>
                      </a:lnTo>
                      <a:lnTo>
                        <a:pt x="19" y="350"/>
                      </a:lnTo>
                      <a:lnTo>
                        <a:pt x="25" y="361"/>
                      </a:lnTo>
                      <a:lnTo>
                        <a:pt x="30" y="372"/>
                      </a:lnTo>
                      <a:lnTo>
                        <a:pt x="37" y="383"/>
                      </a:lnTo>
                      <a:lnTo>
                        <a:pt x="43" y="393"/>
                      </a:lnTo>
                      <a:lnTo>
                        <a:pt x="50" y="402"/>
                      </a:lnTo>
                      <a:lnTo>
                        <a:pt x="57" y="412"/>
                      </a:lnTo>
                      <a:lnTo>
                        <a:pt x="66" y="421"/>
                      </a:lnTo>
                      <a:lnTo>
                        <a:pt x="73" y="431"/>
                      </a:lnTo>
                      <a:lnTo>
                        <a:pt x="83" y="438"/>
                      </a:lnTo>
                      <a:lnTo>
                        <a:pt x="92" y="447"/>
                      </a:lnTo>
                      <a:lnTo>
                        <a:pt x="101" y="454"/>
                      </a:lnTo>
                      <a:lnTo>
                        <a:pt x="111" y="461"/>
                      </a:lnTo>
                      <a:lnTo>
                        <a:pt x="121" y="467"/>
                      </a:lnTo>
                      <a:lnTo>
                        <a:pt x="132" y="474"/>
                      </a:lnTo>
                      <a:lnTo>
                        <a:pt x="142" y="479"/>
                      </a:lnTo>
                      <a:lnTo>
                        <a:pt x="154" y="485"/>
                      </a:lnTo>
                      <a:lnTo>
                        <a:pt x="165" y="489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4" y="501"/>
                      </a:lnTo>
                      <a:lnTo>
                        <a:pt x="227" y="503"/>
                      </a:lnTo>
                      <a:lnTo>
                        <a:pt x="239" y="504"/>
                      </a:lnTo>
                      <a:lnTo>
                        <a:pt x="252" y="504"/>
                      </a:lnTo>
                      <a:lnTo>
                        <a:pt x="265" y="504"/>
                      </a:lnTo>
                      <a:lnTo>
                        <a:pt x="277" y="503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5" y="496"/>
                      </a:lnTo>
                      <a:lnTo>
                        <a:pt x="327" y="492"/>
                      </a:lnTo>
                      <a:lnTo>
                        <a:pt x="339" y="489"/>
                      </a:lnTo>
                      <a:lnTo>
                        <a:pt x="350" y="485"/>
                      </a:lnTo>
                      <a:lnTo>
                        <a:pt x="362" y="479"/>
                      </a:lnTo>
                      <a:lnTo>
                        <a:pt x="373" y="474"/>
                      </a:lnTo>
                      <a:lnTo>
                        <a:pt x="382" y="467"/>
                      </a:lnTo>
                      <a:lnTo>
                        <a:pt x="393" y="461"/>
                      </a:lnTo>
                      <a:lnTo>
                        <a:pt x="403" y="454"/>
                      </a:lnTo>
                      <a:lnTo>
                        <a:pt x="412" y="447"/>
                      </a:lnTo>
                      <a:lnTo>
                        <a:pt x="421" y="438"/>
                      </a:lnTo>
                      <a:lnTo>
                        <a:pt x="430" y="431"/>
                      </a:lnTo>
                      <a:lnTo>
                        <a:pt x="438" y="421"/>
                      </a:lnTo>
                      <a:lnTo>
                        <a:pt x="446" y="412"/>
                      </a:lnTo>
                      <a:lnTo>
                        <a:pt x="454" y="402"/>
                      </a:lnTo>
                      <a:lnTo>
                        <a:pt x="461" y="393"/>
                      </a:lnTo>
                      <a:lnTo>
                        <a:pt x="468" y="383"/>
                      </a:lnTo>
                      <a:lnTo>
                        <a:pt x="474" y="372"/>
                      </a:lnTo>
                      <a:lnTo>
                        <a:pt x="479" y="361"/>
                      </a:lnTo>
                      <a:lnTo>
                        <a:pt x="484" y="350"/>
                      </a:lnTo>
                      <a:lnTo>
                        <a:pt x="489" y="339"/>
                      </a:lnTo>
                      <a:lnTo>
                        <a:pt x="492" y="327"/>
                      </a:lnTo>
                      <a:lnTo>
                        <a:pt x="496" y="315"/>
                      </a:lnTo>
                      <a:lnTo>
                        <a:pt x="499" y="303"/>
                      </a:lnTo>
                      <a:lnTo>
                        <a:pt x="501" y="290"/>
                      </a:lnTo>
                      <a:lnTo>
                        <a:pt x="503" y="277"/>
                      </a:lnTo>
                      <a:lnTo>
                        <a:pt x="503" y="265"/>
                      </a:lnTo>
                      <a:lnTo>
                        <a:pt x="504" y="252"/>
                      </a:lnTo>
                      <a:lnTo>
                        <a:pt x="503" y="239"/>
                      </a:lnTo>
                      <a:lnTo>
                        <a:pt x="503" y="226"/>
                      </a:lnTo>
                      <a:lnTo>
                        <a:pt x="501" y="213"/>
                      </a:lnTo>
                      <a:lnTo>
                        <a:pt x="499" y="202"/>
                      </a:lnTo>
                      <a:lnTo>
                        <a:pt x="496" y="189"/>
                      </a:lnTo>
                      <a:lnTo>
                        <a:pt x="492" y="177"/>
                      </a:lnTo>
                      <a:lnTo>
                        <a:pt x="489" y="165"/>
                      </a:lnTo>
                      <a:lnTo>
                        <a:pt x="484" y="154"/>
                      </a:lnTo>
                      <a:lnTo>
                        <a:pt x="479" y="142"/>
                      </a:lnTo>
                      <a:lnTo>
                        <a:pt x="474" y="131"/>
                      </a:lnTo>
                      <a:lnTo>
                        <a:pt x="468" y="122"/>
                      </a:lnTo>
                      <a:lnTo>
                        <a:pt x="461" y="111"/>
                      </a:lnTo>
                      <a:lnTo>
                        <a:pt x="454" y="101"/>
                      </a:lnTo>
                      <a:lnTo>
                        <a:pt x="446" y="91"/>
                      </a:lnTo>
                      <a:lnTo>
                        <a:pt x="438" y="83"/>
                      </a:lnTo>
                      <a:lnTo>
                        <a:pt x="430" y="74"/>
                      </a:lnTo>
                      <a:lnTo>
                        <a:pt x="421" y="66"/>
                      </a:lnTo>
                      <a:lnTo>
                        <a:pt x="412" y="58"/>
                      </a:lnTo>
                      <a:lnTo>
                        <a:pt x="403" y="50"/>
                      </a:lnTo>
                      <a:lnTo>
                        <a:pt x="393" y="43"/>
                      </a:lnTo>
                      <a:lnTo>
                        <a:pt x="382" y="36"/>
                      </a:lnTo>
                      <a:lnTo>
                        <a:pt x="373" y="30"/>
                      </a:lnTo>
                      <a:lnTo>
                        <a:pt x="362" y="24"/>
                      </a:lnTo>
                      <a:lnTo>
                        <a:pt x="350" y="20"/>
                      </a:lnTo>
                      <a:lnTo>
                        <a:pt x="339" y="15"/>
                      </a:lnTo>
                      <a:lnTo>
                        <a:pt x="327" y="12"/>
                      </a:lnTo>
                      <a:lnTo>
                        <a:pt x="315" y="8"/>
                      </a:lnTo>
                      <a:lnTo>
                        <a:pt x="302" y="5"/>
                      </a:lnTo>
                      <a:lnTo>
                        <a:pt x="290" y="3"/>
                      </a:lnTo>
                      <a:lnTo>
                        <a:pt x="277" y="1"/>
                      </a:lnTo>
                      <a:lnTo>
                        <a:pt x="265" y="1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  <p:sp>
              <p:nvSpPr>
                <p:cNvPr id="14" name="Freeform 126"/>
                <p:cNvSpPr>
                  <a:spLocks noEditPoints="1"/>
                </p:cNvSpPr>
                <p:nvPr/>
              </p:nvSpPr>
              <p:spPr bwMode="auto">
                <a:xfrm>
                  <a:off x="4734718" y="2925365"/>
                  <a:ext cx="114300" cy="114300"/>
                </a:xfrm>
                <a:custGeom>
                  <a:avLst/>
                  <a:gdLst>
                    <a:gd name="T0" fmla="*/ 122 w 288"/>
                    <a:gd name="T1" fmla="*/ 250 h 288"/>
                    <a:gd name="T2" fmla="*/ 93 w 288"/>
                    <a:gd name="T3" fmla="*/ 239 h 288"/>
                    <a:gd name="T4" fmla="*/ 68 w 288"/>
                    <a:gd name="T5" fmla="*/ 220 h 288"/>
                    <a:gd name="T6" fmla="*/ 50 w 288"/>
                    <a:gd name="T7" fmla="*/ 195 h 288"/>
                    <a:gd name="T8" fmla="*/ 38 w 288"/>
                    <a:gd name="T9" fmla="*/ 166 h 288"/>
                    <a:gd name="T10" fmla="*/ 37 w 288"/>
                    <a:gd name="T11" fmla="*/ 132 h 288"/>
                    <a:gd name="T12" fmla="*/ 44 w 288"/>
                    <a:gd name="T13" fmla="*/ 102 h 288"/>
                    <a:gd name="T14" fmla="*/ 60 w 288"/>
                    <a:gd name="T15" fmla="*/ 75 h 288"/>
                    <a:gd name="T16" fmla="*/ 84 w 288"/>
                    <a:gd name="T17" fmla="*/ 55 h 288"/>
                    <a:gd name="T18" fmla="*/ 112 w 288"/>
                    <a:gd name="T19" fmla="*/ 41 h 288"/>
                    <a:gd name="T20" fmla="*/ 144 w 288"/>
                    <a:gd name="T21" fmla="*/ 36 h 288"/>
                    <a:gd name="T22" fmla="*/ 176 w 288"/>
                    <a:gd name="T23" fmla="*/ 41 h 288"/>
                    <a:gd name="T24" fmla="*/ 204 w 288"/>
                    <a:gd name="T25" fmla="*/ 55 h 288"/>
                    <a:gd name="T26" fmla="*/ 228 w 288"/>
                    <a:gd name="T27" fmla="*/ 75 h 288"/>
                    <a:gd name="T28" fmla="*/ 244 w 288"/>
                    <a:gd name="T29" fmla="*/ 102 h 288"/>
                    <a:gd name="T30" fmla="*/ 252 w 288"/>
                    <a:gd name="T31" fmla="*/ 132 h 288"/>
                    <a:gd name="T32" fmla="*/ 249 w 288"/>
                    <a:gd name="T33" fmla="*/ 166 h 288"/>
                    <a:gd name="T34" fmla="*/ 239 w 288"/>
                    <a:gd name="T35" fmla="*/ 195 h 288"/>
                    <a:gd name="T36" fmla="*/ 220 w 288"/>
                    <a:gd name="T37" fmla="*/ 220 h 288"/>
                    <a:gd name="T38" fmla="*/ 195 w 288"/>
                    <a:gd name="T39" fmla="*/ 239 h 288"/>
                    <a:gd name="T40" fmla="*/ 166 w 288"/>
                    <a:gd name="T41" fmla="*/ 250 h 288"/>
                    <a:gd name="T42" fmla="*/ 144 w 288"/>
                    <a:gd name="T43" fmla="*/ 252 h 288"/>
                    <a:gd name="T44" fmla="*/ 115 w 288"/>
                    <a:gd name="T45" fmla="*/ 3 h 288"/>
                    <a:gd name="T46" fmla="*/ 76 w 288"/>
                    <a:gd name="T47" fmla="*/ 17 h 288"/>
                    <a:gd name="T48" fmla="*/ 42 w 288"/>
                    <a:gd name="T49" fmla="*/ 42 h 288"/>
                    <a:gd name="T50" fmla="*/ 17 w 288"/>
                    <a:gd name="T51" fmla="*/ 75 h 288"/>
                    <a:gd name="T52" fmla="*/ 3 w 288"/>
                    <a:gd name="T53" fmla="*/ 115 h 288"/>
                    <a:gd name="T54" fmla="*/ 1 w 288"/>
                    <a:gd name="T55" fmla="*/ 158 h 288"/>
                    <a:gd name="T56" fmla="*/ 12 w 288"/>
                    <a:gd name="T57" fmla="*/ 201 h 288"/>
                    <a:gd name="T58" fmla="*/ 33 w 288"/>
                    <a:gd name="T59" fmla="*/ 235 h 288"/>
                    <a:gd name="T60" fmla="*/ 64 w 288"/>
                    <a:gd name="T61" fmla="*/ 263 h 288"/>
                    <a:gd name="T62" fmla="*/ 101 w 288"/>
                    <a:gd name="T63" fmla="*/ 282 h 288"/>
                    <a:gd name="T64" fmla="*/ 144 w 288"/>
                    <a:gd name="T65" fmla="*/ 288 h 288"/>
                    <a:gd name="T66" fmla="*/ 187 w 288"/>
                    <a:gd name="T67" fmla="*/ 282 h 288"/>
                    <a:gd name="T68" fmla="*/ 225 w 288"/>
                    <a:gd name="T69" fmla="*/ 263 h 288"/>
                    <a:gd name="T70" fmla="*/ 255 w 288"/>
                    <a:gd name="T71" fmla="*/ 235 h 288"/>
                    <a:gd name="T72" fmla="*/ 276 w 288"/>
                    <a:gd name="T73" fmla="*/ 201 h 288"/>
                    <a:gd name="T74" fmla="*/ 287 w 288"/>
                    <a:gd name="T75" fmla="*/ 158 h 288"/>
                    <a:gd name="T76" fmla="*/ 285 w 288"/>
                    <a:gd name="T77" fmla="*/ 115 h 288"/>
                    <a:gd name="T78" fmla="*/ 271 w 288"/>
                    <a:gd name="T79" fmla="*/ 75 h 288"/>
                    <a:gd name="T80" fmla="*/ 246 w 288"/>
                    <a:gd name="T81" fmla="*/ 42 h 288"/>
                    <a:gd name="T82" fmla="*/ 213 w 288"/>
                    <a:gd name="T83" fmla="*/ 17 h 288"/>
                    <a:gd name="T84" fmla="*/ 173 w 288"/>
                    <a:gd name="T85" fmla="*/ 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8" h="288">
                      <a:moveTo>
                        <a:pt x="144" y="252"/>
                      </a:moveTo>
                      <a:lnTo>
                        <a:pt x="133" y="251"/>
                      </a:lnTo>
                      <a:lnTo>
                        <a:pt x="122" y="250"/>
                      </a:lnTo>
                      <a:lnTo>
                        <a:pt x="112" y="247"/>
                      </a:lnTo>
                      <a:lnTo>
                        <a:pt x="103" y="244"/>
                      </a:lnTo>
                      <a:lnTo>
                        <a:pt x="93" y="239"/>
                      </a:lnTo>
                      <a:lnTo>
                        <a:pt x="84" y="234"/>
                      </a:lnTo>
                      <a:lnTo>
                        <a:pt x="76" y="228"/>
                      </a:lnTo>
                      <a:lnTo>
                        <a:pt x="68" y="220"/>
                      </a:lnTo>
                      <a:lnTo>
                        <a:pt x="60" y="212"/>
                      </a:lnTo>
                      <a:lnTo>
                        <a:pt x="55" y="205"/>
                      </a:lnTo>
                      <a:lnTo>
                        <a:pt x="50" y="195"/>
                      </a:lnTo>
                      <a:lnTo>
                        <a:pt x="44" y="186"/>
                      </a:lnTo>
                      <a:lnTo>
                        <a:pt x="41" y="176"/>
                      </a:lnTo>
                      <a:lnTo>
                        <a:pt x="38" y="166"/>
                      </a:lnTo>
                      <a:lnTo>
                        <a:pt x="37" y="155"/>
                      </a:lnTo>
                      <a:lnTo>
                        <a:pt x="36" y="144"/>
                      </a:lnTo>
                      <a:lnTo>
                        <a:pt x="37" y="132"/>
                      </a:lnTo>
                      <a:lnTo>
                        <a:pt x="38" y="122"/>
                      </a:lnTo>
                      <a:lnTo>
                        <a:pt x="41" y="112"/>
                      </a:lnTo>
                      <a:lnTo>
                        <a:pt x="44" y="102"/>
                      </a:lnTo>
                      <a:lnTo>
                        <a:pt x="50" y="93"/>
                      </a:lnTo>
                      <a:lnTo>
                        <a:pt x="55" y="84"/>
                      </a:lnTo>
                      <a:lnTo>
                        <a:pt x="60" y="75"/>
                      </a:lnTo>
                      <a:lnTo>
                        <a:pt x="68" y="68"/>
                      </a:lnTo>
                      <a:lnTo>
                        <a:pt x="76" y="60"/>
                      </a:lnTo>
                      <a:lnTo>
                        <a:pt x="84" y="55"/>
                      </a:lnTo>
                      <a:lnTo>
                        <a:pt x="93" y="49"/>
                      </a:lnTo>
                      <a:lnTo>
                        <a:pt x="103" y="44"/>
                      </a:lnTo>
                      <a:lnTo>
                        <a:pt x="112" y="41"/>
                      </a:lnTo>
                      <a:lnTo>
                        <a:pt x="122" y="39"/>
                      </a:lnTo>
                      <a:lnTo>
                        <a:pt x="133" y="36"/>
                      </a:lnTo>
                      <a:lnTo>
                        <a:pt x="144" y="36"/>
                      </a:lnTo>
                      <a:lnTo>
                        <a:pt x="155" y="36"/>
                      </a:lnTo>
                      <a:lnTo>
                        <a:pt x="166" y="39"/>
                      </a:lnTo>
                      <a:lnTo>
                        <a:pt x="176" y="41"/>
                      </a:lnTo>
                      <a:lnTo>
                        <a:pt x="186" y="44"/>
                      </a:lnTo>
                      <a:lnTo>
                        <a:pt x="195" y="49"/>
                      </a:lnTo>
                      <a:lnTo>
                        <a:pt x="204" y="55"/>
                      </a:lnTo>
                      <a:lnTo>
                        <a:pt x="213" y="60"/>
                      </a:lnTo>
                      <a:lnTo>
                        <a:pt x="220" y="68"/>
                      </a:lnTo>
                      <a:lnTo>
                        <a:pt x="228" y="75"/>
                      </a:lnTo>
                      <a:lnTo>
                        <a:pt x="233" y="84"/>
                      </a:lnTo>
                      <a:lnTo>
                        <a:pt x="239" y="93"/>
                      </a:lnTo>
                      <a:lnTo>
                        <a:pt x="244" y="102"/>
                      </a:lnTo>
                      <a:lnTo>
                        <a:pt x="247" y="112"/>
                      </a:lnTo>
                      <a:lnTo>
                        <a:pt x="249" y="122"/>
                      </a:lnTo>
                      <a:lnTo>
                        <a:pt x="252" y="132"/>
                      </a:lnTo>
                      <a:lnTo>
                        <a:pt x="252" y="144"/>
                      </a:lnTo>
                      <a:lnTo>
                        <a:pt x="252" y="155"/>
                      </a:lnTo>
                      <a:lnTo>
                        <a:pt x="249" y="166"/>
                      </a:lnTo>
                      <a:lnTo>
                        <a:pt x="247" y="176"/>
                      </a:lnTo>
                      <a:lnTo>
                        <a:pt x="244" y="186"/>
                      </a:lnTo>
                      <a:lnTo>
                        <a:pt x="239" y="195"/>
                      </a:lnTo>
                      <a:lnTo>
                        <a:pt x="233" y="205"/>
                      </a:lnTo>
                      <a:lnTo>
                        <a:pt x="228" y="212"/>
                      </a:lnTo>
                      <a:lnTo>
                        <a:pt x="220" y="220"/>
                      </a:lnTo>
                      <a:lnTo>
                        <a:pt x="213" y="228"/>
                      </a:lnTo>
                      <a:lnTo>
                        <a:pt x="204" y="234"/>
                      </a:lnTo>
                      <a:lnTo>
                        <a:pt x="195" y="239"/>
                      </a:lnTo>
                      <a:lnTo>
                        <a:pt x="186" y="244"/>
                      </a:lnTo>
                      <a:lnTo>
                        <a:pt x="176" y="247"/>
                      </a:lnTo>
                      <a:lnTo>
                        <a:pt x="166" y="250"/>
                      </a:lnTo>
                      <a:lnTo>
                        <a:pt x="155" y="251"/>
                      </a:lnTo>
                      <a:lnTo>
                        <a:pt x="144" y="252"/>
                      </a:lnTo>
                      <a:lnTo>
                        <a:pt x="144" y="252"/>
                      </a:lnTo>
                      <a:close/>
                      <a:moveTo>
                        <a:pt x="144" y="0"/>
                      </a:moveTo>
                      <a:lnTo>
                        <a:pt x="130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2"/>
                      </a:lnTo>
                      <a:lnTo>
                        <a:pt x="76" y="17"/>
                      </a:lnTo>
                      <a:lnTo>
                        <a:pt x="64" y="24"/>
                      </a:lnTo>
                      <a:lnTo>
                        <a:pt x="53" y="33"/>
                      </a:lnTo>
                      <a:lnTo>
                        <a:pt x="42" y="42"/>
                      </a:lnTo>
                      <a:lnTo>
                        <a:pt x="33" y="53"/>
                      </a:lnTo>
                      <a:lnTo>
                        <a:pt x="25" y="63"/>
                      </a:lnTo>
                      <a:lnTo>
                        <a:pt x="17" y="75"/>
                      </a:lnTo>
                      <a:lnTo>
                        <a:pt x="12" y="88"/>
                      </a:lnTo>
                      <a:lnTo>
                        <a:pt x="6" y="101"/>
                      </a:lnTo>
                      <a:lnTo>
                        <a:pt x="3" y="115"/>
                      </a:lnTo>
                      <a:lnTo>
                        <a:pt x="1" y="129"/>
                      </a:lnTo>
                      <a:lnTo>
                        <a:pt x="0" y="144"/>
                      </a:lnTo>
                      <a:lnTo>
                        <a:pt x="1" y="158"/>
                      </a:lnTo>
                      <a:lnTo>
                        <a:pt x="3" y="174"/>
                      </a:lnTo>
                      <a:lnTo>
                        <a:pt x="6" y="186"/>
                      </a:lnTo>
                      <a:lnTo>
                        <a:pt x="12" y="201"/>
                      </a:lnTo>
                      <a:lnTo>
                        <a:pt x="17" y="212"/>
                      </a:lnTo>
                      <a:lnTo>
                        <a:pt x="25" y="224"/>
                      </a:lnTo>
                      <a:lnTo>
                        <a:pt x="33" y="235"/>
                      </a:lnTo>
                      <a:lnTo>
                        <a:pt x="42" y="246"/>
                      </a:lnTo>
                      <a:lnTo>
                        <a:pt x="53" y="256"/>
                      </a:lnTo>
                      <a:lnTo>
                        <a:pt x="64" y="263"/>
                      </a:lnTo>
                      <a:lnTo>
                        <a:pt x="76" y="271"/>
                      </a:lnTo>
                      <a:lnTo>
                        <a:pt x="88" y="276"/>
                      </a:lnTo>
                      <a:lnTo>
                        <a:pt x="101" y="282"/>
                      </a:lnTo>
                      <a:lnTo>
                        <a:pt x="115" y="285"/>
                      </a:lnTo>
                      <a:lnTo>
                        <a:pt x="130" y="287"/>
                      </a:lnTo>
                      <a:lnTo>
                        <a:pt x="144" y="288"/>
                      </a:lnTo>
                      <a:lnTo>
                        <a:pt x="159" y="287"/>
                      </a:lnTo>
                      <a:lnTo>
                        <a:pt x="173" y="285"/>
                      </a:lnTo>
                      <a:lnTo>
                        <a:pt x="187" y="282"/>
                      </a:lnTo>
                      <a:lnTo>
                        <a:pt x="200" y="276"/>
                      </a:lnTo>
                      <a:lnTo>
                        <a:pt x="213" y="271"/>
                      </a:lnTo>
                      <a:lnTo>
                        <a:pt x="225" y="263"/>
                      </a:lnTo>
                      <a:lnTo>
                        <a:pt x="235" y="256"/>
                      </a:lnTo>
                      <a:lnTo>
                        <a:pt x="246" y="246"/>
                      </a:lnTo>
                      <a:lnTo>
                        <a:pt x="255" y="235"/>
                      </a:lnTo>
                      <a:lnTo>
                        <a:pt x="263" y="224"/>
                      </a:lnTo>
                      <a:lnTo>
                        <a:pt x="271" y="212"/>
                      </a:lnTo>
                      <a:lnTo>
                        <a:pt x="276" y="201"/>
                      </a:lnTo>
                      <a:lnTo>
                        <a:pt x="282" y="186"/>
                      </a:lnTo>
                      <a:lnTo>
                        <a:pt x="285" y="174"/>
                      </a:lnTo>
                      <a:lnTo>
                        <a:pt x="287" y="158"/>
                      </a:lnTo>
                      <a:lnTo>
                        <a:pt x="288" y="144"/>
                      </a:lnTo>
                      <a:lnTo>
                        <a:pt x="287" y="129"/>
                      </a:lnTo>
                      <a:lnTo>
                        <a:pt x="285" y="115"/>
                      </a:lnTo>
                      <a:lnTo>
                        <a:pt x="282" y="101"/>
                      </a:lnTo>
                      <a:lnTo>
                        <a:pt x="276" y="88"/>
                      </a:lnTo>
                      <a:lnTo>
                        <a:pt x="271" y="75"/>
                      </a:lnTo>
                      <a:lnTo>
                        <a:pt x="263" y="63"/>
                      </a:lnTo>
                      <a:lnTo>
                        <a:pt x="255" y="53"/>
                      </a:lnTo>
                      <a:lnTo>
                        <a:pt x="246" y="42"/>
                      </a:lnTo>
                      <a:lnTo>
                        <a:pt x="235" y="33"/>
                      </a:lnTo>
                      <a:lnTo>
                        <a:pt x="225" y="24"/>
                      </a:lnTo>
                      <a:lnTo>
                        <a:pt x="213" y="17"/>
                      </a:lnTo>
                      <a:lnTo>
                        <a:pt x="200" y="12"/>
                      </a:lnTo>
                      <a:lnTo>
                        <a:pt x="187" y="6"/>
                      </a:lnTo>
                      <a:lnTo>
                        <a:pt x="173" y="3"/>
                      </a:lnTo>
                      <a:lnTo>
                        <a:pt x="159" y="1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</p:grpSp>
        </p:grpSp>
        <p:sp>
          <p:nvSpPr>
            <p:cNvPr id="8" name="文本框 7"/>
            <p:cNvSpPr txBox="1"/>
            <p:nvPr/>
          </p:nvSpPr>
          <p:spPr>
            <a:xfrm>
              <a:off x="1959727" y="3628998"/>
              <a:ext cx="3929629" cy="860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>
                <a:lnSpc>
                  <a:spcPct val="150000"/>
                </a:lnSpc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消除文本噪声，避免无效信息干扰统计结果。</a:t>
              </a: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1948578" y="3322893"/>
              <a:ext cx="2275840" cy="42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数据清洗的意义：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46658" y="3579626"/>
            <a:ext cx="3655385" cy="874739"/>
            <a:chOff x="1093000" y="4777595"/>
            <a:chExt cx="4873847" cy="1166319"/>
          </a:xfrm>
        </p:grpSpPr>
        <p:grpSp>
          <p:nvGrpSpPr>
            <p:cNvPr id="16" name="组合 15"/>
            <p:cNvGrpSpPr/>
            <p:nvPr/>
          </p:nvGrpSpPr>
          <p:grpSpPr>
            <a:xfrm>
              <a:off x="1093000" y="4831206"/>
              <a:ext cx="723775" cy="723775"/>
              <a:chOff x="4145858" y="4504616"/>
              <a:chExt cx="723775" cy="723775"/>
            </a:xfrm>
          </p:grpSpPr>
          <p:sp>
            <p:nvSpPr>
              <p:cNvPr id="19" name="Oval 26"/>
              <p:cNvSpPr/>
              <p:nvPr/>
            </p:nvSpPr>
            <p:spPr>
              <a:xfrm>
                <a:off x="4145858" y="4504616"/>
                <a:ext cx="723775" cy="723775"/>
              </a:xfrm>
              <a:prstGeom prst="ellipse">
                <a:avLst/>
              </a:prstGeom>
              <a:solidFill>
                <a:srgbClr val="1F4E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22" name="Freeform 83"/>
              <p:cNvSpPr>
                <a:spLocks noEditPoints="1"/>
              </p:cNvSpPr>
              <p:nvPr/>
            </p:nvSpPr>
            <p:spPr bwMode="auto">
              <a:xfrm>
                <a:off x="4322009" y="5002262"/>
                <a:ext cx="42863" cy="42863"/>
              </a:xfrm>
              <a:custGeom>
                <a:avLst/>
                <a:gdLst>
                  <a:gd name="T0" fmla="*/ 50 w 108"/>
                  <a:gd name="T1" fmla="*/ 71 h 108"/>
                  <a:gd name="T2" fmla="*/ 44 w 108"/>
                  <a:gd name="T3" fmla="*/ 69 h 108"/>
                  <a:gd name="T4" fmla="*/ 39 w 108"/>
                  <a:gd name="T5" fmla="*/ 64 h 108"/>
                  <a:gd name="T6" fmla="*/ 36 w 108"/>
                  <a:gd name="T7" fmla="*/ 57 h 108"/>
                  <a:gd name="T8" fmla="*/ 36 w 108"/>
                  <a:gd name="T9" fmla="*/ 50 h 108"/>
                  <a:gd name="T10" fmla="*/ 39 w 108"/>
                  <a:gd name="T11" fmla="*/ 44 h 108"/>
                  <a:gd name="T12" fmla="*/ 44 w 108"/>
                  <a:gd name="T13" fmla="*/ 39 h 108"/>
                  <a:gd name="T14" fmla="*/ 50 w 108"/>
                  <a:gd name="T15" fmla="*/ 37 h 108"/>
                  <a:gd name="T16" fmla="*/ 58 w 108"/>
                  <a:gd name="T17" fmla="*/ 37 h 108"/>
                  <a:gd name="T18" fmla="*/ 64 w 108"/>
                  <a:gd name="T19" fmla="*/ 39 h 108"/>
                  <a:gd name="T20" fmla="*/ 69 w 108"/>
                  <a:gd name="T21" fmla="*/ 44 h 108"/>
                  <a:gd name="T22" fmla="*/ 72 w 108"/>
                  <a:gd name="T23" fmla="*/ 50 h 108"/>
                  <a:gd name="T24" fmla="*/ 72 w 108"/>
                  <a:gd name="T25" fmla="*/ 57 h 108"/>
                  <a:gd name="T26" fmla="*/ 69 w 108"/>
                  <a:gd name="T27" fmla="*/ 64 h 108"/>
                  <a:gd name="T28" fmla="*/ 64 w 108"/>
                  <a:gd name="T29" fmla="*/ 69 h 108"/>
                  <a:gd name="T30" fmla="*/ 58 w 108"/>
                  <a:gd name="T31" fmla="*/ 71 h 108"/>
                  <a:gd name="T32" fmla="*/ 54 w 108"/>
                  <a:gd name="T33" fmla="*/ 71 h 108"/>
                  <a:gd name="T34" fmla="*/ 48 w 108"/>
                  <a:gd name="T35" fmla="*/ 0 h 108"/>
                  <a:gd name="T36" fmla="*/ 38 w 108"/>
                  <a:gd name="T37" fmla="*/ 2 h 108"/>
                  <a:gd name="T38" fmla="*/ 24 w 108"/>
                  <a:gd name="T39" fmla="*/ 9 h 108"/>
                  <a:gd name="T40" fmla="*/ 9 w 108"/>
                  <a:gd name="T41" fmla="*/ 24 h 108"/>
                  <a:gd name="T42" fmla="*/ 3 w 108"/>
                  <a:gd name="T43" fmla="*/ 38 h 108"/>
                  <a:gd name="T44" fmla="*/ 0 w 108"/>
                  <a:gd name="T45" fmla="*/ 49 h 108"/>
                  <a:gd name="T46" fmla="*/ 0 w 108"/>
                  <a:gd name="T47" fmla="*/ 59 h 108"/>
                  <a:gd name="T48" fmla="*/ 3 w 108"/>
                  <a:gd name="T49" fmla="*/ 70 h 108"/>
                  <a:gd name="T50" fmla="*/ 9 w 108"/>
                  <a:gd name="T51" fmla="*/ 84 h 108"/>
                  <a:gd name="T52" fmla="*/ 24 w 108"/>
                  <a:gd name="T53" fmla="*/ 98 h 108"/>
                  <a:gd name="T54" fmla="*/ 38 w 108"/>
                  <a:gd name="T55" fmla="*/ 106 h 108"/>
                  <a:gd name="T56" fmla="*/ 48 w 108"/>
                  <a:gd name="T57" fmla="*/ 108 h 108"/>
                  <a:gd name="T58" fmla="*/ 60 w 108"/>
                  <a:gd name="T59" fmla="*/ 108 h 108"/>
                  <a:gd name="T60" fmla="*/ 70 w 108"/>
                  <a:gd name="T61" fmla="*/ 106 h 108"/>
                  <a:gd name="T62" fmla="*/ 84 w 108"/>
                  <a:gd name="T63" fmla="*/ 98 h 108"/>
                  <a:gd name="T64" fmla="*/ 99 w 108"/>
                  <a:gd name="T65" fmla="*/ 84 h 108"/>
                  <a:gd name="T66" fmla="*/ 105 w 108"/>
                  <a:gd name="T67" fmla="*/ 70 h 108"/>
                  <a:gd name="T68" fmla="*/ 107 w 108"/>
                  <a:gd name="T69" fmla="*/ 59 h 108"/>
                  <a:gd name="T70" fmla="*/ 107 w 108"/>
                  <a:gd name="T71" fmla="*/ 49 h 108"/>
                  <a:gd name="T72" fmla="*/ 105 w 108"/>
                  <a:gd name="T73" fmla="*/ 38 h 108"/>
                  <a:gd name="T74" fmla="*/ 99 w 108"/>
                  <a:gd name="T75" fmla="*/ 24 h 108"/>
                  <a:gd name="T76" fmla="*/ 84 w 108"/>
                  <a:gd name="T77" fmla="*/ 9 h 108"/>
                  <a:gd name="T78" fmla="*/ 70 w 108"/>
                  <a:gd name="T79" fmla="*/ 2 h 108"/>
                  <a:gd name="T80" fmla="*/ 60 w 108"/>
                  <a:gd name="T8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8" h="108">
                    <a:moveTo>
                      <a:pt x="54" y="71"/>
                    </a:moveTo>
                    <a:lnTo>
                      <a:pt x="50" y="71"/>
                    </a:lnTo>
                    <a:lnTo>
                      <a:pt x="47" y="70"/>
                    </a:lnTo>
                    <a:lnTo>
                      <a:pt x="44" y="69"/>
                    </a:lnTo>
                    <a:lnTo>
                      <a:pt x="42" y="67"/>
                    </a:lnTo>
                    <a:lnTo>
                      <a:pt x="39" y="64"/>
                    </a:lnTo>
                    <a:lnTo>
                      <a:pt x="37" y="60"/>
                    </a:lnTo>
                    <a:lnTo>
                      <a:pt x="36" y="57"/>
                    </a:lnTo>
                    <a:lnTo>
                      <a:pt x="36" y="54"/>
                    </a:lnTo>
                    <a:lnTo>
                      <a:pt x="36" y="50"/>
                    </a:lnTo>
                    <a:lnTo>
                      <a:pt x="37" y="46"/>
                    </a:lnTo>
                    <a:lnTo>
                      <a:pt x="39" y="44"/>
                    </a:lnTo>
                    <a:lnTo>
                      <a:pt x="42" y="41"/>
                    </a:lnTo>
                    <a:lnTo>
                      <a:pt x="44" y="39"/>
                    </a:lnTo>
                    <a:lnTo>
                      <a:pt x="47" y="37"/>
                    </a:lnTo>
                    <a:lnTo>
                      <a:pt x="50" y="37"/>
                    </a:lnTo>
                    <a:lnTo>
                      <a:pt x="54" y="36"/>
                    </a:lnTo>
                    <a:lnTo>
                      <a:pt x="58" y="37"/>
                    </a:lnTo>
                    <a:lnTo>
                      <a:pt x="61" y="37"/>
                    </a:lnTo>
                    <a:lnTo>
                      <a:pt x="64" y="39"/>
                    </a:lnTo>
                    <a:lnTo>
                      <a:pt x="66" y="41"/>
                    </a:lnTo>
                    <a:lnTo>
                      <a:pt x="69" y="44"/>
                    </a:lnTo>
                    <a:lnTo>
                      <a:pt x="71" y="46"/>
                    </a:lnTo>
                    <a:lnTo>
                      <a:pt x="72" y="50"/>
                    </a:lnTo>
                    <a:lnTo>
                      <a:pt x="72" y="54"/>
                    </a:lnTo>
                    <a:lnTo>
                      <a:pt x="72" y="57"/>
                    </a:lnTo>
                    <a:lnTo>
                      <a:pt x="71" y="60"/>
                    </a:lnTo>
                    <a:lnTo>
                      <a:pt x="69" y="64"/>
                    </a:lnTo>
                    <a:lnTo>
                      <a:pt x="66" y="67"/>
                    </a:lnTo>
                    <a:lnTo>
                      <a:pt x="64" y="69"/>
                    </a:lnTo>
                    <a:lnTo>
                      <a:pt x="61" y="70"/>
                    </a:lnTo>
                    <a:lnTo>
                      <a:pt x="58" y="71"/>
                    </a:lnTo>
                    <a:lnTo>
                      <a:pt x="54" y="71"/>
                    </a:lnTo>
                    <a:lnTo>
                      <a:pt x="54" y="71"/>
                    </a:lnTo>
                    <a:close/>
                    <a:moveTo>
                      <a:pt x="54" y="0"/>
                    </a:moveTo>
                    <a:lnTo>
                      <a:pt x="48" y="0"/>
                    </a:lnTo>
                    <a:lnTo>
                      <a:pt x="43" y="1"/>
                    </a:lnTo>
                    <a:lnTo>
                      <a:pt x="38" y="2"/>
                    </a:lnTo>
                    <a:lnTo>
                      <a:pt x="33" y="4"/>
                    </a:lnTo>
                    <a:lnTo>
                      <a:pt x="24" y="9"/>
                    </a:lnTo>
                    <a:lnTo>
                      <a:pt x="16" y="15"/>
                    </a:lnTo>
                    <a:lnTo>
                      <a:pt x="9" y="24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3"/>
                    </a:lnTo>
                    <a:lnTo>
                      <a:pt x="0" y="49"/>
                    </a:lnTo>
                    <a:lnTo>
                      <a:pt x="0" y="54"/>
                    </a:lnTo>
                    <a:lnTo>
                      <a:pt x="0" y="59"/>
                    </a:lnTo>
                    <a:lnTo>
                      <a:pt x="2" y="65"/>
                    </a:lnTo>
                    <a:lnTo>
                      <a:pt x="3" y="70"/>
                    </a:lnTo>
                    <a:lnTo>
                      <a:pt x="4" y="75"/>
                    </a:lnTo>
                    <a:lnTo>
                      <a:pt x="9" y="84"/>
                    </a:lnTo>
                    <a:lnTo>
                      <a:pt x="16" y="92"/>
                    </a:lnTo>
                    <a:lnTo>
                      <a:pt x="24" y="98"/>
                    </a:lnTo>
                    <a:lnTo>
                      <a:pt x="33" y="104"/>
                    </a:lnTo>
                    <a:lnTo>
                      <a:pt x="38" y="106"/>
                    </a:lnTo>
                    <a:lnTo>
                      <a:pt x="43" y="107"/>
                    </a:lnTo>
                    <a:lnTo>
                      <a:pt x="48" y="108"/>
                    </a:lnTo>
                    <a:lnTo>
                      <a:pt x="54" y="108"/>
                    </a:lnTo>
                    <a:lnTo>
                      <a:pt x="60" y="108"/>
                    </a:lnTo>
                    <a:lnTo>
                      <a:pt x="65" y="107"/>
                    </a:lnTo>
                    <a:lnTo>
                      <a:pt x="70" y="106"/>
                    </a:lnTo>
                    <a:lnTo>
                      <a:pt x="75" y="104"/>
                    </a:lnTo>
                    <a:lnTo>
                      <a:pt x="84" y="98"/>
                    </a:lnTo>
                    <a:lnTo>
                      <a:pt x="92" y="92"/>
                    </a:lnTo>
                    <a:lnTo>
                      <a:pt x="99" y="84"/>
                    </a:lnTo>
                    <a:lnTo>
                      <a:pt x="104" y="75"/>
                    </a:lnTo>
                    <a:lnTo>
                      <a:pt x="105" y="70"/>
                    </a:lnTo>
                    <a:lnTo>
                      <a:pt x="107" y="65"/>
                    </a:lnTo>
                    <a:lnTo>
                      <a:pt x="107" y="59"/>
                    </a:lnTo>
                    <a:lnTo>
                      <a:pt x="108" y="54"/>
                    </a:lnTo>
                    <a:lnTo>
                      <a:pt x="107" y="49"/>
                    </a:lnTo>
                    <a:lnTo>
                      <a:pt x="107" y="43"/>
                    </a:lnTo>
                    <a:lnTo>
                      <a:pt x="105" y="38"/>
                    </a:lnTo>
                    <a:lnTo>
                      <a:pt x="104" y="32"/>
                    </a:lnTo>
                    <a:lnTo>
                      <a:pt x="99" y="24"/>
                    </a:lnTo>
                    <a:lnTo>
                      <a:pt x="92" y="15"/>
                    </a:lnTo>
                    <a:lnTo>
                      <a:pt x="84" y="9"/>
                    </a:lnTo>
                    <a:lnTo>
                      <a:pt x="75" y="4"/>
                    </a:lnTo>
                    <a:lnTo>
                      <a:pt x="70" y="2"/>
                    </a:lnTo>
                    <a:lnTo>
                      <a:pt x="65" y="1"/>
                    </a:lnTo>
                    <a:lnTo>
                      <a:pt x="60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439039"/>
                  </a:gs>
                  <a:gs pos="0">
                    <a:srgbClr val="43903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940937" y="5083700"/>
              <a:ext cx="4025910" cy="860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>
                <a:lnSpc>
                  <a:spcPct val="150000"/>
                </a:lnSpc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排除无意义的常用词（如“的”、“是”、“了”）</a:t>
              </a:r>
            </a:p>
          </p:txBody>
        </p:sp>
        <p:sp>
          <p:nvSpPr>
            <p:cNvPr id="18" name="TextBox 7"/>
            <p:cNvSpPr txBox="1"/>
            <p:nvPr/>
          </p:nvSpPr>
          <p:spPr>
            <a:xfrm>
              <a:off x="1951191" y="4777595"/>
              <a:ext cx="1767840" cy="42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停用词过滤：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740758" y="1515407"/>
            <a:ext cx="2075312" cy="3076649"/>
            <a:chOff x="3654344" y="1556085"/>
            <a:chExt cx="2767082" cy="4102198"/>
          </a:xfrm>
        </p:grpSpPr>
        <p:sp>
          <p:nvSpPr>
            <p:cNvPr id="24" name="Rectangle 11"/>
            <p:cNvSpPr/>
            <p:nvPr/>
          </p:nvSpPr>
          <p:spPr>
            <a:xfrm>
              <a:off x="3654344" y="1556085"/>
              <a:ext cx="2767082" cy="410219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44" tIns="45722" rIns="91444" bIns="45722" anchor="ctr"/>
            <a:lstStyle/>
            <a:p>
              <a:pPr algn="ctr" defTabSz="913765">
                <a:defRPr/>
              </a:pPr>
              <a:endParaRPr lang="en-US" sz="67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927544" y="3440411"/>
              <a:ext cx="2220682" cy="19639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5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分词操作：</a:t>
              </a:r>
            </a:p>
            <a:p>
              <a:pPr marL="171450" indent="-171450" algn="l" defTabSz="9144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Char char="l"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使用Jieba分词工具的精确模式。</a:t>
              </a:r>
            </a:p>
            <a:p>
              <a:pPr marL="171450" indent="-171450" algn="l" defTabSz="9144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Char char="l"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分词前：连续字符串。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  <a:p>
              <a:pPr marL="171450" indent="-171450" algn="l" defTabSz="9144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Char char="l"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分词后：空格分隔的词语列表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424373" y="1833902"/>
              <a:ext cx="1227024" cy="1227024"/>
              <a:chOff x="1991054" y="1896115"/>
              <a:chExt cx="910428" cy="91042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991054" y="1896115"/>
                <a:ext cx="910428" cy="910428"/>
              </a:xfrm>
              <a:prstGeom prst="ellipse">
                <a:avLst/>
              </a:prstGeom>
              <a:solidFill>
                <a:srgbClr val="1F4E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 dirty="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28" name="Freeform 73"/>
              <p:cNvSpPr>
                <a:spLocks noEditPoints="1"/>
              </p:cNvSpPr>
              <p:nvPr/>
            </p:nvSpPr>
            <p:spPr bwMode="auto">
              <a:xfrm>
                <a:off x="2166785" y="2071845"/>
                <a:ext cx="558966" cy="558966"/>
              </a:xfrm>
              <a:custGeom>
                <a:avLst/>
                <a:gdLst>
                  <a:gd name="T0" fmla="*/ 24 w 176"/>
                  <a:gd name="T1" fmla="*/ 60 h 176"/>
                  <a:gd name="T2" fmla="*/ 48 w 176"/>
                  <a:gd name="T3" fmla="*/ 60 h 176"/>
                  <a:gd name="T4" fmla="*/ 36 w 176"/>
                  <a:gd name="T5" fmla="*/ 64 h 176"/>
                  <a:gd name="T6" fmla="*/ 36 w 176"/>
                  <a:gd name="T7" fmla="*/ 56 h 176"/>
                  <a:gd name="T8" fmla="*/ 36 w 176"/>
                  <a:gd name="T9" fmla="*/ 64 h 176"/>
                  <a:gd name="T10" fmla="*/ 87 w 176"/>
                  <a:gd name="T11" fmla="*/ 111 h 176"/>
                  <a:gd name="T12" fmla="*/ 96 w 176"/>
                  <a:gd name="T13" fmla="*/ 100 h 176"/>
                  <a:gd name="T14" fmla="*/ 89 w 176"/>
                  <a:gd name="T15" fmla="*/ 97 h 176"/>
                  <a:gd name="T16" fmla="*/ 80 w 176"/>
                  <a:gd name="T17" fmla="*/ 108 h 176"/>
                  <a:gd name="T18" fmla="*/ 175 w 176"/>
                  <a:gd name="T19" fmla="*/ 81 h 176"/>
                  <a:gd name="T20" fmla="*/ 92 w 176"/>
                  <a:gd name="T21" fmla="*/ 0 h 176"/>
                  <a:gd name="T22" fmla="*/ 24 w 176"/>
                  <a:gd name="T23" fmla="*/ 12 h 176"/>
                  <a:gd name="T24" fmla="*/ 32 w 176"/>
                  <a:gd name="T25" fmla="*/ 12 h 176"/>
                  <a:gd name="T26" fmla="*/ 90 w 176"/>
                  <a:gd name="T27" fmla="*/ 8 h 176"/>
                  <a:gd name="T28" fmla="*/ 157 w 176"/>
                  <a:gd name="T29" fmla="*/ 93 h 176"/>
                  <a:gd name="T30" fmla="*/ 160 w 176"/>
                  <a:gd name="T31" fmla="*/ 100 h 176"/>
                  <a:gd name="T32" fmla="*/ 175 w 176"/>
                  <a:gd name="T33" fmla="*/ 87 h 176"/>
                  <a:gd name="T34" fmla="*/ 175 w 176"/>
                  <a:gd name="T35" fmla="*/ 81 h 176"/>
                  <a:gd name="T36" fmla="*/ 68 w 176"/>
                  <a:gd name="T37" fmla="*/ 128 h 176"/>
                  <a:gd name="T38" fmla="*/ 75 w 176"/>
                  <a:gd name="T39" fmla="*/ 123 h 176"/>
                  <a:gd name="T40" fmla="*/ 72 w 176"/>
                  <a:gd name="T41" fmla="*/ 116 h 176"/>
                  <a:gd name="T42" fmla="*/ 65 w 176"/>
                  <a:gd name="T43" fmla="*/ 121 h 176"/>
                  <a:gd name="T44" fmla="*/ 71 w 176"/>
                  <a:gd name="T45" fmla="*/ 25 h 176"/>
                  <a:gd name="T46" fmla="*/ 12 w 176"/>
                  <a:gd name="T47" fmla="*/ 24 h 176"/>
                  <a:gd name="T48" fmla="*/ 0 w 176"/>
                  <a:gd name="T49" fmla="*/ 92 h 176"/>
                  <a:gd name="T50" fmla="*/ 81 w 176"/>
                  <a:gd name="T51" fmla="*/ 175 h 176"/>
                  <a:gd name="T52" fmla="*/ 87 w 176"/>
                  <a:gd name="T53" fmla="*/ 175 h 176"/>
                  <a:gd name="T54" fmla="*/ 152 w 176"/>
                  <a:gd name="T55" fmla="*/ 108 h 176"/>
                  <a:gd name="T56" fmla="*/ 71 w 176"/>
                  <a:gd name="T57" fmla="*/ 25 h 176"/>
                  <a:gd name="T58" fmla="*/ 8 w 176"/>
                  <a:gd name="T59" fmla="*/ 90 h 176"/>
                  <a:gd name="T60" fmla="*/ 12 w 176"/>
                  <a:gd name="T61" fmla="*/ 32 h 176"/>
                  <a:gd name="T62" fmla="*/ 142 w 176"/>
                  <a:gd name="T63" fmla="*/ 108 h 176"/>
                  <a:gd name="T64" fmla="*/ 84 w 176"/>
                  <a:gd name="T65" fmla="*/ 144 h 176"/>
                  <a:gd name="T66" fmla="*/ 103 w 176"/>
                  <a:gd name="T67" fmla="*/ 127 h 176"/>
                  <a:gd name="T68" fmla="*/ 100 w 176"/>
                  <a:gd name="T69" fmla="*/ 120 h 176"/>
                  <a:gd name="T70" fmla="*/ 81 w 176"/>
                  <a:gd name="T71" fmla="*/ 137 h 176"/>
                  <a:gd name="T72" fmla="*/ 84 w 176"/>
                  <a:gd name="T73" fmla="*/ 144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6" h="176">
                    <a:moveTo>
                      <a:pt x="36" y="48"/>
                    </a:moveTo>
                    <a:cubicBezTo>
                      <a:pt x="29" y="48"/>
                      <a:pt x="24" y="53"/>
                      <a:pt x="24" y="60"/>
                    </a:cubicBezTo>
                    <a:cubicBezTo>
                      <a:pt x="24" y="67"/>
                      <a:pt x="29" y="72"/>
                      <a:pt x="36" y="72"/>
                    </a:cubicBezTo>
                    <a:cubicBezTo>
                      <a:pt x="43" y="72"/>
                      <a:pt x="48" y="67"/>
                      <a:pt x="48" y="60"/>
                    </a:cubicBezTo>
                    <a:cubicBezTo>
                      <a:pt x="48" y="53"/>
                      <a:pt x="43" y="48"/>
                      <a:pt x="36" y="48"/>
                    </a:cubicBezTo>
                    <a:moveTo>
                      <a:pt x="36" y="64"/>
                    </a:moveTo>
                    <a:cubicBezTo>
                      <a:pt x="34" y="64"/>
                      <a:pt x="32" y="62"/>
                      <a:pt x="32" y="60"/>
                    </a:cubicBezTo>
                    <a:cubicBezTo>
                      <a:pt x="32" y="58"/>
                      <a:pt x="34" y="56"/>
                      <a:pt x="36" y="56"/>
                    </a:cubicBezTo>
                    <a:cubicBezTo>
                      <a:pt x="38" y="56"/>
                      <a:pt x="40" y="58"/>
                      <a:pt x="40" y="60"/>
                    </a:cubicBezTo>
                    <a:cubicBezTo>
                      <a:pt x="40" y="62"/>
                      <a:pt x="38" y="64"/>
                      <a:pt x="36" y="64"/>
                    </a:cubicBezTo>
                    <a:moveTo>
                      <a:pt x="84" y="112"/>
                    </a:moveTo>
                    <a:cubicBezTo>
                      <a:pt x="85" y="112"/>
                      <a:pt x="86" y="112"/>
                      <a:pt x="87" y="111"/>
                    </a:cubicBezTo>
                    <a:cubicBezTo>
                      <a:pt x="95" y="103"/>
                      <a:pt x="95" y="103"/>
                      <a:pt x="95" y="103"/>
                    </a:cubicBezTo>
                    <a:cubicBezTo>
                      <a:pt x="96" y="102"/>
                      <a:pt x="96" y="101"/>
                      <a:pt x="96" y="100"/>
                    </a:cubicBezTo>
                    <a:cubicBezTo>
                      <a:pt x="96" y="98"/>
                      <a:pt x="94" y="96"/>
                      <a:pt x="92" y="96"/>
                    </a:cubicBezTo>
                    <a:cubicBezTo>
                      <a:pt x="91" y="96"/>
                      <a:pt x="90" y="96"/>
                      <a:pt x="89" y="97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0" y="106"/>
                      <a:pt x="80" y="107"/>
                      <a:pt x="80" y="108"/>
                    </a:cubicBezTo>
                    <a:cubicBezTo>
                      <a:pt x="80" y="110"/>
                      <a:pt x="82" y="112"/>
                      <a:pt x="84" y="112"/>
                    </a:cubicBezTo>
                    <a:moveTo>
                      <a:pt x="175" y="81"/>
                    </a:moveTo>
                    <a:cubicBezTo>
                      <a:pt x="95" y="1"/>
                      <a:pt x="95" y="1"/>
                      <a:pt x="95" y="1"/>
                    </a:cubicBezTo>
                    <a:cubicBezTo>
                      <a:pt x="94" y="0"/>
                      <a:pt x="93" y="0"/>
                      <a:pt x="9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9" y="0"/>
                      <a:pt x="24" y="5"/>
                      <a:pt x="24" y="12"/>
                    </a:cubicBezTo>
                    <a:cubicBezTo>
                      <a:pt x="24" y="14"/>
                      <a:pt x="26" y="16"/>
                      <a:pt x="28" y="16"/>
                    </a:cubicBezTo>
                    <a:cubicBezTo>
                      <a:pt x="30" y="16"/>
                      <a:pt x="32" y="14"/>
                      <a:pt x="32" y="12"/>
                    </a:cubicBezTo>
                    <a:cubicBezTo>
                      <a:pt x="32" y="10"/>
                      <a:pt x="34" y="8"/>
                      <a:pt x="36" y="8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166" y="84"/>
                      <a:pt x="166" y="84"/>
                      <a:pt x="166" y="84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6" y="94"/>
                      <a:pt x="156" y="95"/>
                      <a:pt x="156" y="96"/>
                    </a:cubicBezTo>
                    <a:cubicBezTo>
                      <a:pt x="156" y="98"/>
                      <a:pt x="158" y="100"/>
                      <a:pt x="160" y="100"/>
                    </a:cubicBezTo>
                    <a:cubicBezTo>
                      <a:pt x="161" y="100"/>
                      <a:pt x="162" y="100"/>
                      <a:pt x="163" y="99"/>
                    </a:cubicBezTo>
                    <a:cubicBezTo>
                      <a:pt x="175" y="87"/>
                      <a:pt x="175" y="87"/>
                      <a:pt x="175" y="87"/>
                    </a:cubicBezTo>
                    <a:cubicBezTo>
                      <a:pt x="176" y="86"/>
                      <a:pt x="176" y="85"/>
                      <a:pt x="176" y="84"/>
                    </a:cubicBezTo>
                    <a:cubicBezTo>
                      <a:pt x="176" y="83"/>
                      <a:pt x="176" y="82"/>
                      <a:pt x="175" y="81"/>
                    </a:cubicBezTo>
                    <a:moveTo>
                      <a:pt x="64" y="124"/>
                    </a:moveTo>
                    <a:cubicBezTo>
                      <a:pt x="64" y="126"/>
                      <a:pt x="66" y="128"/>
                      <a:pt x="68" y="128"/>
                    </a:cubicBezTo>
                    <a:cubicBezTo>
                      <a:pt x="69" y="128"/>
                      <a:pt x="70" y="128"/>
                      <a:pt x="71" y="127"/>
                    </a:cubicBezTo>
                    <a:cubicBezTo>
                      <a:pt x="75" y="123"/>
                      <a:pt x="75" y="123"/>
                      <a:pt x="75" y="123"/>
                    </a:cubicBezTo>
                    <a:cubicBezTo>
                      <a:pt x="76" y="122"/>
                      <a:pt x="76" y="121"/>
                      <a:pt x="76" y="120"/>
                    </a:cubicBezTo>
                    <a:cubicBezTo>
                      <a:pt x="76" y="118"/>
                      <a:pt x="74" y="116"/>
                      <a:pt x="72" y="116"/>
                    </a:cubicBezTo>
                    <a:cubicBezTo>
                      <a:pt x="71" y="116"/>
                      <a:pt x="70" y="116"/>
                      <a:pt x="69" y="117"/>
                    </a:cubicBezTo>
                    <a:cubicBezTo>
                      <a:pt x="65" y="121"/>
                      <a:pt x="65" y="121"/>
                      <a:pt x="65" y="121"/>
                    </a:cubicBezTo>
                    <a:cubicBezTo>
                      <a:pt x="64" y="122"/>
                      <a:pt x="64" y="123"/>
                      <a:pt x="64" y="124"/>
                    </a:cubicBezTo>
                    <a:moveTo>
                      <a:pt x="71" y="25"/>
                    </a:moveTo>
                    <a:cubicBezTo>
                      <a:pt x="70" y="24"/>
                      <a:pt x="69" y="24"/>
                      <a:pt x="68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29"/>
                      <a:pt x="0" y="36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0" y="94"/>
                      <a:pt x="1" y="95"/>
                    </a:cubicBezTo>
                    <a:cubicBezTo>
                      <a:pt x="81" y="175"/>
                      <a:pt x="81" y="175"/>
                      <a:pt x="81" y="175"/>
                    </a:cubicBezTo>
                    <a:cubicBezTo>
                      <a:pt x="82" y="176"/>
                      <a:pt x="83" y="176"/>
                      <a:pt x="84" y="176"/>
                    </a:cubicBezTo>
                    <a:cubicBezTo>
                      <a:pt x="85" y="176"/>
                      <a:pt x="86" y="176"/>
                      <a:pt x="87" y="175"/>
                    </a:cubicBezTo>
                    <a:cubicBezTo>
                      <a:pt x="151" y="111"/>
                      <a:pt x="151" y="111"/>
                      <a:pt x="151" y="111"/>
                    </a:cubicBezTo>
                    <a:cubicBezTo>
                      <a:pt x="152" y="110"/>
                      <a:pt x="152" y="109"/>
                      <a:pt x="152" y="108"/>
                    </a:cubicBezTo>
                    <a:cubicBezTo>
                      <a:pt x="152" y="107"/>
                      <a:pt x="152" y="106"/>
                      <a:pt x="151" y="105"/>
                    </a:cubicBezTo>
                    <a:lnTo>
                      <a:pt x="71" y="25"/>
                    </a:lnTo>
                    <a:close/>
                    <a:moveTo>
                      <a:pt x="84" y="166"/>
                    </a:moveTo>
                    <a:cubicBezTo>
                      <a:pt x="8" y="90"/>
                      <a:pt x="8" y="90"/>
                      <a:pt x="8" y="9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4"/>
                      <a:pt x="10" y="32"/>
                      <a:pt x="12" y="32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142" y="108"/>
                      <a:pt x="142" y="108"/>
                      <a:pt x="142" y="108"/>
                    </a:cubicBezTo>
                    <a:lnTo>
                      <a:pt x="84" y="166"/>
                    </a:lnTo>
                    <a:close/>
                    <a:moveTo>
                      <a:pt x="84" y="144"/>
                    </a:moveTo>
                    <a:cubicBezTo>
                      <a:pt x="85" y="144"/>
                      <a:pt x="86" y="144"/>
                      <a:pt x="87" y="143"/>
                    </a:cubicBezTo>
                    <a:cubicBezTo>
                      <a:pt x="103" y="127"/>
                      <a:pt x="103" y="127"/>
                      <a:pt x="103" y="127"/>
                    </a:cubicBezTo>
                    <a:cubicBezTo>
                      <a:pt x="104" y="126"/>
                      <a:pt x="104" y="125"/>
                      <a:pt x="104" y="124"/>
                    </a:cubicBezTo>
                    <a:cubicBezTo>
                      <a:pt x="104" y="122"/>
                      <a:pt x="102" y="120"/>
                      <a:pt x="100" y="120"/>
                    </a:cubicBezTo>
                    <a:cubicBezTo>
                      <a:pt x="99" y="120"/>
                      <a:pt x="98" y="120"/>
                      <a:pt x="97" y="121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80" y="138"/>
                      <a:pt x="80" y="139"/>
                      <a:pt x="80" y="140"/>
                    </a:cubicBezTo>
                    <a:cubicBezTo>
                      <a:pt x="80" y="142"/>
                      <a:pt x="82" y="144"/>
                      <a:pt x="84" y="1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uk-UA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171C3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496221" y="1515407"/>
            <a:ext cx="2075312" cy="3076649"/>
            <a:chOff x="3654344" y="1556085"/>
            <a:chExt cx="2767082" cy="4102198"/>
          </a:xfrm>
        </p:grpSpPr>
        <p:sp>
          <p:nvSpPr>
            <p:cNvPr id="30" name="Rectangle 11"/>
            <p:cNvSpPr/>
            <p:nvPr/>
          </p:nvSpPr>
          <p:spPr>
            <a:xfrm>
              <a:off x="3654344" y="1556085"/>
              <a:ext cx="2767082" cy="410219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44" tIns="45722" rIns="91444" bIns="45722" anchor="ctr"/>
            <a:lstStyle/>
            <a:p>
              <a:pPr algn="ctr" defTabSz="913765">
                <a:defRPr/>
              </a:pPr>
              <a:endParaRPr lang="en-US" sz="67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927544" y="3440412"/>
              <a:ext cx="2220682" cy="19998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5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数据清洗</a:t>
              </a:r>
              <a:endParaRPr lang="en-US" altLang="zh-CN" sz="15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Char char="l"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去标点符号和数字，减少噪声，提高模型分析精度。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Char char="l"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去除停用词，保留真正重要的词汇，突出文本语义特征。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424373" y="1833902"/>
              <a:ext cx="1227024" cy="1227024"/>
              <a:chOff x="1991054" y="1896115"/>
              <a:chExt cx="910428" cy="91042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991054" y="1896115"/>
                <a:ext cx="910428" cy="910428"/>
              </a:xfrm>
              <a:prstGeom prst="ellipse">
                <a:avLst/>
              </a:prstGeom>
              <a:solidFill>
                <a:srgbClr val="1F4E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 dirty="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4" name="Freeform 73"/>
              <p:cNvSpPr>
                <a:spLocks noEditPoints="1"/>
              </p:cNvSpPr>
              <p:nvPr/>
            </p:nvSpPr>
            <p:spPr bwMode="auto">
              <a:xfrm>
                <a:off x="2166785" y="2071845"/>
                <a:ext cx="558966" cy="558966"/>
              </a:xfrm>
              <a:custGeom>
                <a:avLst/>
                <a:gdLst>
                  <a:gd name="T0" fmla="*/ 24 w 176"/>
                  <a:gd name="T1" fmla="*/ 60 h 176"/>
                  <a:gd name="T2" fmla="*/ 48 w 176"/>
                  <a:gd name="T3" fmla="*/ 60 h 176"/>
                  <a:gd name="T4" fmla="*/ 36 w 176"/>
                  <a:gd name="T5" fmla="*/ 64 h 176"/>
                  <a:gd name="T6" fmla="*/ 36 w 176"/>
                  <a:gd name="T7" fmla="*/ 56 h 176"/>
                  <a:gd name="T8" fmla="*/ 36 w 176"/>
                  <a:gd name="T9" fmla="*/ 64 h 176"/>
                  <a:gd name="T10" fmla="*/ 87 w 176"/>
                  <a:gd name="T11" fmla="*/ 111 h 176"/>
                  <a:gd name="T12" fmla="*/ 96 w 176"/>
                  <a:gd name="T13" fmla="*/ 100 h 176"/>
                  <a:gd name="T14" fmla="*/ 89 w 176"/>
                  <a:gd name="T15" fmla="*/ 97 h 176"/>
                  <a:gd name="T16" fmla="*/ 80 w 176"/>
                  <a:gd name="T17" fmla="*/ 108 h 176"/>
                  <a:gd name="T18" fmla="*/ 175 w 176"/>
                  <a:gd name="T19" fmla="*/ 81 h 176"/>
                  <a:gd name="T20" fmla="*/ 92 w 176"/>
                  <a:gd name="T21" fmla="*/ 0 h 176"/>
                  <a:gd name="T22" fmla="*/ 24 w 176"/>
                  <a:gd name="T23" fmla="*/ 12 h 176"/>
                  <a:gd name="T24" fmla="*/ 32 w 176"/>
                  <a:gd name="T25" fmla="*/ 12 h 176"/>
                  <a:gd name="T26" fmla="*/ 90 w 176"/>
                  <a:gd name="T27" fmla="*/ 8 h 176"/>
                  <a:gd name="T28" fmla="*/ 157 w 176"/>
                  <a:gd name="T29" fmla="*/ 93 h 176"/>
                  <a:gd name="T30" fmla="*/ 160 w 176"/>
                  <a:gd name="T31" fmla="*/ 100 h 176"/>
                  <a:gd name="T32" fmla="*/ 175 w 176"/>
                  <a:gd name="T33" fmla="*/ 87 h 176"/>
                  <a:gd name="T34" fmla="*/ 175 w 176"/>
                  <a:gd name="T35" fmla="*/ 81 h 176"/>
                  <a:gd name="T36" fmla="*/ 68 w 176"/>
                  <a:gd name="T37" fmla="*/ 128 h 176"/>
                  <a:gd name="T38" fmla="*/ 75 w 176"/>
                  <a:gd name="T39" fmla="*/ 123 h 176"/>
                  <a:gd name="T40" fmla="*/ 72 w 176"/>
                  <a:gd name="T41" fmla="*/ 116 h 176"/>
                  <a:gd name="T42" fmla="*/ 65 w 176"/>
                  <a:gd name="T43" fmla="*/ 121 h 176"/>
                  <a:gd name="T44" fmla="*/ 71 w 176"/>
                  <a:gd name="T45" fmla="*/ 25 h 176"/>
                  <a:gd name="T46" fmla="*/ 12 w 176"/>
                  <a:gd name="T47" fmla="*/ 24 h 176"/>
                  <a:gd name="T48" fmla="*/ 0 w 176"/>
                  <a:gd name="T49" fmla="*/ 92 h 176"/>
                  <a:gd name="T50" fmla="*/ 81 w 176"/>
                  <a:gd name="T51" fmla="*/ 175 h 176"/>
                  <a:gd name="T52" fmla="*/ 87 w 176"/>
                  <a:gd name="T53" fmla="*/ 175 h 176"/>
                  <a:gd name="T54" fmla="*/ 152 w 176"/>
                  <a:gd name="T55" fmla="*/ 108 h 176"/>
                  <a:gd name="T56" fmla="*/ 71 w 176"/>
                  <a:gd name="T57" fmla="*/ 25 h 176"/>
                  <a:gd name="T58" fmla="*/ 8 w 176"/>
                  <a:gd name="T59" fmla="*/ 90 h 176"/>
                  <a:gd name="T60" fmla="*/ 12 w 176"/>
                  <a:gd name="T61" fmla="*/ 32 h 176"/>
                  <a:gd name="T62" fmla="*/ 142 w 176"/>
                  <a:gd name="T63" fmla="*/ 108 h 176"/>
                  <a:gd name="T64" fmla="*/ 84 w 176"/>
                  <a:gd name="T65" fmla="*/ 144 h 176"/>
                  <a:gd name="T66" fmla="*/ 103 w 176"/>
                  <a:gd name="T67" fmla="*/ 127 h 176"/>
                  <a:gd name="T68" fmla="*/ 100 w 176"/>
                  <a:gd name="T69" fmla="*/ 120 h 176"/>
                  <a:gd name="T70" fmla="*/ 81 w 176"/>
                  <a:gd name="T71" fmla="*/ 137 h 176"/>
                  <a:gd name="T72" fmla="*/ 84 w 176"/>
                  <a:gd name="T73" fmla="*/ 144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6" h="176">
                    <a:moveTo>
                      <a:pt x="36" y="48"/>
                    </a:moveTo>
                    <a:cubicBezTo>
                      <a:pt x="29" y="48"/>
                      <a:pt x="24" y="53"/>
                      <a:pt x="24" y="60"/>
                    </a:cubicBezTo>
                    <a:cubicBezTo>
                      <a:pt x="24" y="67"/>
                      <a:pt x="29" y="72"/>
                      <a:pt x="36" y="72"/>
                    </a:cubicBezTo>
                    <a:cubicBezTo>
                      <a:pt x="43" y="72"/>
                      <a:pt x="48" y="67"/>
                      <a:pt x="48" y="60"/>
                    </a:cubicBezTo>
                    <a:cubicBezTo>
                      <a:pt x="48" y="53"/>
                      <a:pt x="43" y="48"/>
                      <a:pt x="36" y="48"/>
                    </a:cubicBezTo>
                    <a:moveTo>
                      <a:pt x="36" y="64"/>
                    </a:moveTo>
                    <a:cubicBezTo>
                      <a:pt x="34" y="64"/>
                      <a:pt x="32" y="62"/>
                      <a:pt x="32" y="60"/>
                    </a:cubicBezTo>
                    <a:cubicBezTo>
                      <a:pt x="32" y="58"/>
                      <a:pt x="34" y="56"/>
                      <a:pt x="36" y="56"/>
                    </a:cubicBezTo>
                    <a:cubicBezTo>
                      <a:pt x="38" y="56"/>
                      <a:pt x="40" y="58"/>
                      <a:pt x="40" y="60"/>
                    </a:cubicBezTo>
                    <a:cubicBezTo>
                      <a:pt x="40" y="62"/>
                      <a:pt x="38" y="64"/>
                      <a:pt x="36" y="64"/>
                    </a:cubicBezTo>
                    <a:moveTo>
                      <a:pt x="84" y="112"/>
                    </a:moveTo>
                    <a:cubicBezTo>
                      <a:pt x="85" y="112"/>
                      <a:pt x="86" y="112"/>
                      <a:pt x="87" y="111"/>
                    </a:cubicBezTo>
                    <a:cubicBezTo>
                      <a:pt x="95" y="103"/>
                      <a:pt x="95" y="103"/>
                      <a:pt x="95" y="103"/>
                    </a:cubicBezTo>
                    <a:cubicBezTo>
                      <a:pt x="96" y="102"/>
                      <a:pt x="96" y="101"/>
                      <a:pt x="96" y="100"/>
                    </a:cubicBezTo>
                    <a:cubicBezTo>
                      <a:pt x="96" y="98"/>
                      <a:pt x="94" y="96"/>
                      <a:pt x="92" y="96"/>
                    </a:cubicBezTo>
                    <a:cubicBezTo>
                      <a:pt x="91" y="96"/>
                      <a:pt x="90" y="96"/>
                      <a:pt x="89" y="97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0" y="106"/>
                      <a:pt x="80" y="107"/>
                      <a:pt x="80" y="108"/>
                    </a:cubicBezTo>
                    <a:cubicBezTo>
                      <a:pt x="80" y="110"/>
                      <a:pt x="82" y="112"/>
                      <a:pt x="84" y="112"/>
                    </a:cubicBezTo>
                    <a:moveTo>
                      <a:pt x="175" y="81"/>
                    </a:moveTo>
                    <a:cubicBezTo>
                      <a:pt x="95" y="1"/>
                      <a:pt x="95" y="1"/>
                      <a:pt x="95" y="1"/>
                    </a:cubicBezTo>
                    <a:cubicBezTo>
                      <a:pt x="94" y="0"/>
                      <a:pt x="93" y="0"/>
                      <a:pt x="9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9" y="0"/>
                      <a:pt x="24" y="5"/>
                      <a:pt x="24" y="12"/>
                    </a:cubicBezTo>
                    <a:cubicBezTo>
                      <a:pt x="24" y="14"/>
                      <a:pt x="26" y="16"/>
                      <a:pt x="28" y="16"/>
                    </a:cubicBezTo>
                    <a:cubicBezTo>
                      <a:pt x="30" y="16"/>
                      <a:pt x="32" y="14"/>
                      <a:pt x="32" y="12"/>
                    </a:cubicBezTo>
                    <a:cubicBezTo>
                      <a:pt x="32" y="10"/>
                      <a:pt x="34" y="8"/>
                      <a:pt x="36" y="8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166" y="84"/>
                      <a:pt x="166" y="84"/>
                      <a:pt x="166" y="84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6" y="94"/>
                      <a:pt x="156" y="95"/>
                      <a:pt x="156" y="96"/>
                    </a:cubicBezTo>
                    <a:cubicBezTo>
                      <a:pt x="156" y="98"/>
                      <a:pt x="158" y="100"/>
                      <a:pt x="160" y="100"/>
                    </a:cubicBezTo>
                    <a:cubicBezTo>
                      <a:pt x="161" y="100"/>
                      <a:pt x="162" y="100"/>
                      <a:pt x="163" y="99"/>
                    </a:cubicBezTo>
                    <a:cubicBezTo>
                      <a:pt x="175" y="87"/>
                      <a:pt x="175" y="87"/>
                      <a:pt x="175" y="87"/>
                    </a:cubicBezTo>
                    <a:cubicBezTo>
                      <a:pt x="176" y="86"/>
                      <a:pt x="176" y="85"/>
                      <a:pt x="176" y="84"/>
                    </a:cubicBezTo>
                    <a:cubicBezTo>
                      <a:pt x="176" y="83"/>
                      <a:pt x="176" y="82"/>
                      <a:pt x="175" y="81"/>
                    </a:cubicBezTo>
                    <a:moveTo>
                      <a:pt x="64" y="124"/>
                    </a:moveTo>
                    <a:cubicBezTo>
                      <a:pt x="64" y="126"/>
                      <a:pt x="66" y="128"/>
                      <a:pt x="68" y="128"/>
                    </a:cubicBezTo>
                    <a:cubicBezTo>
                      <a:pt x="69" y="128"/>
                      <a:pt x="70" y="128"/>
                      <a:pt x="71" y="127"/>
                    </a:cubicBezTo>
                    <a:cubicBezTo>
                      <a:pt x="75" y="123"/>
                      <a:pt x="75" y="123"/>
                      <a:pt x="75" y="123"/>
                    </a:cubicBezTo>
                    <a:cubicBezTo>
                      <a:pt x="76" y="122"/>
                      <a:pt x="76" y="121"/>
                      <a:pt x="76" y="120"/>
                    </a:cubicBezTo>
                    <a:cubicBezTo>
                      <a:pt x="76" y="118"/>
                      <a:pt x="74" y="116"/>
                      <a:pt x="72" y="116"/>
                    </a:cubicBezTo>
                    <a:cubicBezTo>
                      <a:pt x="71" y="116"/>
                      <a:pt x="70" y="116"/>
                      <a:pt x="69" y="117"/>
                    </a:cubicBezTo>
                    <a:cubicBezTo>
                      <a:pt x="65" y="121"/>
                      <a:pt x="65" y="121"/>
                      <a:pt x="65" y="121"/>
                    </a:cubicBezTo>
                    <a:cubicBezTo>
                      <a:pt x="64" y="122"/>
                      <a:pt x="64" y="123"/>
                      <a:pt x="64" y="124"/>
                    </a:cubicBezTo>
                    <a:moveTo>
                      <a:pt x="71" y="25"/>
                    </a:moveTo>
                    <a:cubicBezTo>
                      <a:pt x="70" y="24"/>
                      <a:pt x="69" y="24"/>
                      <a:pt x="68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29"/>
                      <a:pt x="0" y="36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0" y="94"/>
                      <a:pt x="1" y="95"/>
                    </a:cubicBezTo>
                    <a:cubicBezTo>
                      <a:pt x="81" y="175"/>
                      <a:pt x="81" y="175"/>
                      <a:pt x="81" y="175"/>
                    </a:cubicBezTo>
                    <a:cubicBezTo>
                      <a:pt x="82" y="176"/>
                      <a:pt x="83" y="176"/>
                      <a:pt x="84" y="176"/>
                    </a:cubicBezTo>
                    <a:cubicBezTo>
                      <a:pt x="85" y="176"/>
                      <a:pt x="86" y="176"/>
                      <a:pt x="87" y="175"/>
                    </a:cubicBezTo>
                    <a:cubicBezTo>
                      <a:pt x="151" y="111"/>
                      <a:pt x="151" y="111"/>
                      <a:pt x="151" y="111"/>
                    </a:cubicBezTo>
                    <a:cubicBezTo>
                      <a:pt x="152" y="110"/>
                      <a:pt x="152" y="109"/>
                      <a:pt x="152" y="108"/>
                    </a:cubicBezTo>
                    <a:cubicBezTo>
                      <a:pt x="152" y="107"/>
                      <a:pt x="152" y="106"/>
                      <a:pt x="151" y="105"/>
                    </a:cubicBezTo>
                    <a:lnTo>
                      <a:pt x="71" y="25"/>
                    </a:lnTo>
                    <a:close/>
                    <a:moveTo>
                      <a:pt x="84" y="166"/>
                    </a:moveTo>
                    <a:cubicBezTo>
                      <a:pt x="8" y="90"/>
                      <a:pt x="8" y="90"/>
                      <a:pt x="8" y="9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4"/>
                      <a:pt x="10" y="32"/>
                      <a:pt x="12" y="32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142" y="108"/>
                      <a:pt x="142" y="108"/>
                      <a:pt x="142" y="108"/>
                    </a:cubicBezTo>
                    <a:lnTo>
                      <a:pt x="84" y="166"/>
                    </a:lnTo>
                    <a:close/>
                    <a:moveTo>
                      <a:pt x="84" y="144"/>
                    </a:moveTo>
                    <a:cubicBezTo>
                      <a:pt x="85" y="144"/>
                      <a:pt x="86" y="144"/>
                      <a:pt x="87" y="143"/>
                    </a:cubicBezTo>
                    <a:cubicBezTo>
                      <a:pt x="103" y="127"/>
                      <a:pt x="103" y="127"/>
                      <a:pt x="103" y="127"/>
                    </a:cubicBezTo>
                    <a:cubicBezTo>
                      <a:pt x="104" y="126"/>
                      <a:pt x="104" y="125"/>
                      <a:pt x="104" y="124"/>
                    </a:cubicBezTo>
                    <a:cubicBezTo>
                      <a:pt x="104" y="122"/>
                      <a:pt x="102" y="120"/>
                      <a:pt x="100" y="120"/>
                    </a:cubicBezTo>
                    <a:cubicBezTo>
                      <a:pt x="99" y="120"/>
                      <a:pt x="98" y="120"/>
                      <a:pt x="97" y="121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80" y="138"/>
                      <a:pt x="80" y="139"/>
                      <a:pt x="80" y="140"/>
                    </a:cubicBezTo>
                    <a:cubicBezTo>
                      <a:pt x="80" y="142"/>
                      <a:pt x="82" y="144"/>
                      <a:pt x="84" y="1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uk-UA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171C3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36" name="文本框 19"/>
          <p:cNvSpPr txBox="1"/>
          <p:nvPr/>
        </p:nvSpPr>
        <p:spPr>
          <a:xfrm>
            <a:off x="529194" y="195719"/>
            <a:ext cx="401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 err="1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en-US" sz="3600" b="1" dirty="0" err="1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2中文文本预处理</a:t>
            </a:r>
            <a:endParaRPr lang="en-US" sz="3600" b="1" dirty="0">
              <a:solidFill>
                <a:srgbClr val="13436C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984758" y="2500126"/>
            <a:ext cx="3655385" cy="874739"/>
            <a:chOff x="1093000" y="4777595"/>
            <a:chExt cx="4873847" cy="1166319"/>
          </a:xfrm>
        </p:grpSpPr>
        <p:grpSp>
          <p:nvGrpSpPr>
            <p:cNvPr id="62" name="组合 61"/>
            <p:cNvGrpSpPr/>
            <p:nvPr/>
          </p:nvGrpSpPr>
          <p:grpSpPr>
            <a:xfrm>
              <a:off x="1093000" y="4831206"/>
              <a:ext cx="723775" cy="723775"/>
              <a:chOff x="4145858" y="4504616"/>
              <a:chExt cx="723775" cy="723775"/>
            </a:xfrm>
          </p:grpSpPr>
          <p:sp>
            <p:nvSpPr>
              <p:cNvPr id="63" name="Oval 26"/>
              <p:cNvSpPr/>
              <p:nvPr/>
            </p:nvSpPr>
            <p:spPr>
              <a:xfrm>
                <a:off x="4145858" y="4504616"/>
                <a:ext cx="723775" cy="723775"/>
              </a:xfrm>
              <a:prstGeom prst="ellipse">
                <a:avLst/>
              </a:prstGeom>
              <a:solidFill>
                <a:srgbClr val="1F4E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grpSp>
            <p:nvGrpSpPr>
              <p:cNvPr id="64" name="Group 18"/>
              <p:cNvGrpSpPr/>
              <p:nvPr/>
            </p:nvGrpSpPr>
            <p:grpSpPr>
              <a:xfrm>
                <a:off x="4279146" y="4630787"/>
                <a:ext cx="457200" cy="457200"/>
                <a:chOff x="8085931" y="1818084"/>
                <a:chExt cx="457200" cy="457200"/>
              </a:xfrm>
              <a:solidFill>
                <a:schemeClr val="bg1"/>
              </a:solidFill>
            </p:grpSpPr>
            <p:sp>
              <p:nvSpPr>
                <p:cNvPr id="65" name="Freeform 82"/>
                <p:cNvSpPr>
                  <a:spLocks noEditPoints="1"/>
                </p:cNvSpPr>
                <p:nvPr/>
              </p:nvSpPr>
              <p:spPr bwMode="auto">
                <a:xfrm>
                  <a:off x="8085931" y="1818084"/>
                  <a:ext cx="457200" cy="457200"/>
                </a:xfrm>
                <a:custGeom>
                  <a:avLst/>
                  <a:gdLst>
                    <a:gd name="T0" fmla="*/ 1058 w 1152"/>
                    <a:gd name="T1" fmla="*/ 563 h 1152"/>
                    <a:gd name="T2" fmla="*/ 929 w 1152"/>
                    <a:gd name="T3" fmla="*/ 577 h 1152"/>
                    <a:gd name="T4" fmla="*/ 921 w 1152"/>
                    <a:gd name="T5" fmla="*/ 603 h 1152"/>
                    <a:gd name="T6" fmla="*/ 1032 w 1152"/>
                    <a:gd name="T7" fmla="*/ 616 h 1152"/>
                    <a:gd name="T8" fmla="*/ 1063 w 1152"/>
                    <a:gd name="T9" fmla="*/ 658 h 1152"/>
                    <a:gd name="T10" fmla="*/ 1030 w 1152"/>
                    <a:gd name="T11" fmla="*/ 744 h 1152"/>
                    <a:gd name="T12" fmla="*/ 890 w 1152"/>
                    <a:gd name="T13" fmla="*/ 759 h 1152"/>
                    <a:gd name="T14" fmla="*/ 887 w 1152"/>
                    <a:gd name="T15" fmla="*/ 787 h 1152"/>
                    <a:gd name="T16" fmla="*/ 1005 w 1152"/>
                    <a:gd name="T17" fmla="*/ 800 h 1152"/>
                    <a:gd name="T18" fmla="*/ 1020 w 1152"/>
                    <a:gd name="T19" fmla="*/ 855 h 1152"/>
                    <a:gd name="T20" fmla="*/ 983 w 1152"/>
                    <a:gd name="T21" fmla="*/ 923 h 1152"/>
                    <a:gd name="T22" fmla="*/ 857 w 1152"/>
                    <a:gd name="T23" fmla="*/ 937 h 1152"/>
                    <a:gd name="T24" fmla="*/ 849 w 1152"/>
                    <a:gd name="T25" fmla="*/ 964 h 1152"/>
                    <a:gd name="T26" fmla="*/ 939 w 1152"/>
                    <a:gd name="T27" fmla="*/ 975 h 1152"/>
                    <a:gd name="T28" fmla="*/ 957 w 1152"/>
                    <a:gd name="T29" fmla="*/ 1022 h 1152"/>
                    <a:gd name="T30" fmla="*/ 895 w 1152"/>
                    <a:gd name="T31" fmla="*/ 1080 h 1152"/>
                    <a:gd name="T32" fmla="*/ 491 w 1152"/>
                    <a:gd name="T33" fmla="*/ 1058 h 1152"/>
                    <a:gd name="T34" fmla="*/ 319 w 1152"/>
                    <a:gd name="T35" fmla="*/ 1017 h 1152"/>
                    <a:gd name="T36" fmla="*/ 288 w 1152"/>
                    <a:gd name="T37" fmla="*/ 488 h 1152"/>
                    <a:gd name="T38" fmla="*/ 320 w 1152"/>
                    <a:gd name="T39" fmla="*/ 449 h 1152"/>
                    <a:gd name="T40" fmla="*/ 427 w 1152"/>
                    <a:gd name="T41" fmla="*/ 383 h 1152"/>
                    <a:gd name="T42" fmla="*/ 522 w 1152"/>
                    <a:gd name="T43" fmla="*/ 228 h 1152"/>
                    <a:gd name="T44" fmla="*/ 549 w 1152"/>
                    <a:gd name="T45" fmla="*/ 84 h 1152"/>
                    <a:gd name="T46" fmla="*/ 617 w 1152"/>
                    <a:gd name="T47" fmla="*/ 93 h 1152"/>
                    <a:gd name="T48" fmla="*/ 679 w 1152"/>
                    <a:gd name="T49" fmla="*/ 208 h 1152"/>
                    <a:gd name="T50" fmla="*/ 658 w 1152"/>
                    <a:gd name="T51" fmla="*/ 401 h 1152"/>
                    <a:gd name="T52" fmla="*/ 1037 w 1152"/>
                    <a:gd name="T53" fmla="*/ 446 h 1152"/>
                    <a:gd name="T54" fmla="*/ 1079 w 1152"/>
                    <a:gd name="T55" fmla="*/ 495 h 1152"/>
                    <a:gd name="T56" fmla="*/ 236 w 1152"/>
                    <a:gd name="T57" fmla="*/ 1073 h 1152"/>
                    <a:gd name="T58" fmla="*/ 78 w 1152"/>
                    <a:gd name="T59" fmla="*/ 1063 h 1152"/>
                    <a:gd name="T60" fmla="*/ 88 w 1152"/>
                    <a:gd name="T61" fmla="*/ 438 h 1152"/>
                    <a:gd name="T62" fmla="*/ 246 w 1152"/>
                    <a:gd name="T63" fmla="*/ 448 h 1152"/>
                    <a:gd name="T64" fmla="*/ 938 w 1152"/>
                    <a:gd name="T65" fmla="*/ 366 h 1152"/>
                    <a:gd name="T66" fmla="*/ 752 w 1152"/>
                    <a:gd name="T67" fmla="*/ 219 h 1152"/>
                    <a:gd name="T68" fmla="*/ 669 w 1152"/>
                    <a:gd name="T69" fmla="*/ 43 h 1152"/>
                    <a:gd name="T70" fmla="*/ 565 w 1152"/>
                    <a:gd name="T71" fmla="*/ 1 h 1152"/>
                    <a:gd name="T72" fmla="*/ 487 w 1152"/>
                    <a:gd name="T73" fmla="*/ 47 h 1152"/>
                    <a:gd name="T74" fmla="*/ 465 w 1152"/>
                    <a:gd name="T75" fmla="*/ 153 h 1152"/>
                    <a:gd name="T76" fmla="*/ 397 w 1152"/>
                    <a:gd name="T77" fmla="*/ 311 h 1152"/>
                    <a:gd name="T78" fmla="*/ 292 w 1152"/>
                    <a:gd name="T79" fmla="*/ 384 h 1152"/>
                    <a:gd name="T80" fmla="*/ 226 w 1152"/>
                    <a:gd name="T81" fmla="*/ 360 h 1152"/>
                    <a:gd name="T82" fmla="*/ 39 w 1152"/>
                    <a:gd name="T83" fmla="*/ 384 h 1152"/>
                    <a:gd name="T84" fmla="*/ 0 w 1152"/>
                    <a:gd name="T85" fmla="*/ 468 h 1152"/>
                    <a:gd name="T86" fmla="*/ 32 w 1152"/>
                    <a:gd name="T87" fmla="*/ 1121 h 1152"/>
                    <a:gd name="T88" fmla="*/ 216 w 1152"/>
                    <a:gd name="T89" fmla="*/ 1152 h 1152"/>
                    <a:gd name="T90" fmla="*/ 286 w 1152"/>
                    <a:gd name="T91" fmla="*/ 1125 h 1152"/>
                    <a:gd name="T92" fmla="*/ 325 w 1152"/>
                    <a:gd name="T93" fmla="*/ 1093 h 1152"/>
                    <a:gd name="T94" fmla="*/ 578 w 1152"/>
                    <a:gd name="T95" fmla="*/ 1146 h 1152"/>
                    <a:gd name="T96" fmla="*/ 934 w 1152"/>
                    <a:gd name="T97" fmla="*/ 1146 h 1152"/>
                    <a:gd name="T98" fmla="*/ 1001 w 1152"/>
                    <a:gd name="T99" fmla="*/ 1099 h 1152"/>
                    <a:gd name="T100" fmla="*/ 1031 w 1152"/>
                    <a:gd name="T101" fmla="*/ 1006 h 1152"/>
                    <a:gd name="T102" fmla="*/ 1068 w 1152"/>
                    <a:gd name="T103" fmla="*/ 934 h 1152"/>
                    <a:gd name="T104" fmla="*/ 1093 w 1152"/>
                    <a:gd name="T105" fmla="*/ 819 h 1152"/>
                    <a:gd name="T106" fmla="*/ 1127 w 1152"/>
                    <a:gd name="T107" fmla="*/ 722 h 1152"/>
                    <a:gd name="T108" fmla="*/ 1125 w 1152"/>
                    <a:gd name="T109" fmla="*/ 614 h 1152"/>
                    <a:gd name="T110" fmla="*/ 1151 w 1152"/>
                    <a:gd name="T111" fmla="*/ 526 h 1152"/>
                    <a:gd name="T112" fmla="*/ 1139 w 1152"/>
                    <a:gd name="T113" fmla="*/ 447 h 1152"/>
                    <a:gd name="T114" fmla="*/ 1063 w 1152"/>
                    <a:gd name="T115" fmla="*/ 381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52" h="1152">
                      <a:moveTo>
                        <a:pt x="1079" y="523"/>
                      </a:moveTo>
                      <a:lnTo>
                        <a:pt x="1078" y="531"/>
                      </a:lnTo>
                      <a:lnTo>
                        <a:pt x="1076" y="539"/>
                      </a:lnTo>
                      <a:lnTo>
                        <a:pt x="1075" y="543"/>
                      </a:lnTo>
                      <a:lnTo>
                        <a:pt x="1073" y="547"/>
                      </a:lnTo>
                      <a:lnTo>
                        <a:pt x="1071" y="552"/>
                      </a:lnTo>
                      <a:lnTo>
                        <a:pt x="1066" y="556"/>
                      </a:lnTo>
                      <a:lnTo>
                        <a:pt x="1063" y="560"/>
                      </a:lnTo>
                      <a:lnTo>
                        <a:pt x="1058" y="563"/>
                      </a:lnTo>
                      <a:lnTo>
                        <a:pt x="1052" y="567"/>
                      </a:lnTo>
                      <a:lnTo>
                        <a:pt x="1046" y="570"/>
                      </a:lnTo>
                      <a:lnTo>
                        <a:pt x="1038" y="572"/>
                      </a:lnTo>
                      <a:lnTo>
                        <a:pt x="1029" y="574"/>
                      </a:lnTo>
                      <a:lnTo>
                        <a:pt x="1019" y="575"/>
                      </a:lnTo>
                      <a:lnTo>
                        <a:pt x="1008" y="576"/>
                      </a:lnTo>
                      <a:lnTo>
                        <a:pt x="936" y="576"/>
                      </a:lnTo>
                      <a:lnTo>
                        <a:pt x="933" y="576"/>
                      </a:lnTo>
                      <a:lnTo>
                        <a:pt x="929" y="577"/>
                      </a:lnTo>
                      <a:lnTo>
                        <a:pt x="926" y="579"/>
                      </a:lnTo>
                      <a:lnTo>
                        <a:pt x="923" y="581"/>
                      </a:lnTo>
                      <a:lnTo>
                        <a:pt x="921" y="584"/>
                      </a:lnTo>
                      <a:lnTo>
                        <a:pt x="920" y="587"/>
                      </a:lnTo>
                      <a:lnTo>
                        <a:pt x="919" y="590"/>
                      </a:lnTo>
                      <a:lnTo>
                        <a:pt x="919" y="594"/>
                      </a:lnTo>
                      <a:lnTo>
                        <a:pt x="919" y="598"/>
                      </a:lnTo>
                      <a:lnTo>
                        <a:pt x="920" y="601"/>
                      </a:lnTo>
                      <a:lnTo>
                        <a:pt x="921" y="603"/>
                      </a:lnTo>
                      <a:lnTo>
                        <a:pt x="923" y="607"/>
                      </a:lnTo>
                      <a:lnTo>
                        <a:pt x="926" y="609"/>
                      </a:lnTo>
                      <a:lnTo>
                        <a:pt x="929" y="611"/>
                      </a:lnTo>
                      <a:lnTo>
                        <a:pt x="933" y="612"/>
                      </a:lnTo>
                      <a:lnTo>
                        <a:pt x="936" y="612"/>
                      </a:lnTo>
                      <a:lnTo>
                        <a:pt x="1006" y="612"/>
                      </a:lnTo>
                      <a:lnTo>
                        <a:pt x="1016" y="612"/>
                      </a:lnTo>
                      <a:lnTo>
                        <a:pt x="1024" y="614"/>
                      </a:lnTo>
                      <a:lnTo>
                        <a:pt x="1032" y="616"/>
                      </a:lnTo>
                      <a:lnTo>
                        <a:pt x="1038" y="620"/>
                      </a:lnTo>
                      <a:lnTo>
                        <a:pt x="1044" y="623"/>
                      </a:lnTo>
                      <a:lnTo>
                        <a:pt x="1048" y="627"/>
                      </a:lnTo>
                      <a:lnTo>
                        <a:pt x="1052" y="631"/>
                      </a:lnTo>
                      <a:lnTo>
                        <a:pt x="1056" y="637"/>
                      </a:lnTo>
                      <a:lnTo>
                        <a:pt x="1059" y="642"/>
                      </a:lnTo>
                      <a:lnTo>
                        <a:pt x="1061" y="648"/>
                      </a:lnTo>
                      <a:lnTo>
                        <a:pt x="1062" y="653"/>
                      </a:lnTo>
                      <a:lnTo>
                        <a:pt x="1063" y="658"/>
                      </a:lnTo>
                      <a:lnTo>
                        <a:pt x="1064" y="669"/>
                      </a:lnTo>
                      <a:lnTo>
                        <a:pt x="1063" y="678"/>
                      </a:lnTo>
                      <a:lnTo>
                        <a:pt x="1061" y="690"/>
                      </a:lnTo>
                      <a:lnTo>
                        <a:pt x="1058" y="702"/>
                      </a:lnTo>
                      <a:lnTo>
                        <a:pt x="1052" y="715"/>
                      </a:lnTo>
                      <a:lnTo>
                        <a:pt x="1046" y="728"/>
                      </a:lnTo>
                      <a:lnTo>
                        <a:pt x="1041" y="733"/>
                      </a:lnTo>
                      <a:lnTo>
                        <a:pt x="1035" y="738"/>
                      </a:lnTo>
                      <a:lnTo>
                        <a:pt x="1030" y="744"/>
                      </a:lnTo>
                      <a:lnTo>
                        <a:pt x="1022" y="747"/>
                      </a:lnTo>
                      <a:lnTo>
                        <a:pt x="1015" y="751"/>
                      </a:lnTo>
                      <a:lnTo>
                        <a:pt x="1006" y="753"/>
                      </a:lnTo>
                      <a:lnTo>
                        <a:pt x="996" y="756"/>
                      </a:lnTo>
                      <a:lnTo>
                        <a:pt x="985" y="756"/>
                      </a:lnTo>
                      <a:lnTo>
                        <a:pt x="900" y="756"/>
                      </a:lnTo>
                      <a:lnTo>
                        <a:pt x="896" y="757"/>
                      </a:lnTo>
                      <a:lnTo>
                        <a:pt x="893" y="757"/>
                      </a:lnTo>
                      <a:lnTo>
                        <a:pt x="890" y="759"/>
                      </a:lnTo>
                      <a:lnTo>
                        <a:pt x="887" y="761"/>
                      </a:lnTo>
                      <a:lnTo>
                        <a:pt x="885" y="764"/>
                      </a:lnTo>
                      <a:lnTo>
                        <a:pt x="883" y="766"/>
                      </a:lnTo>
                      <a:lnTo>
                        <a:pt x="883" y="770"/>
                      </a:lnTo>
                      <a:lnTo>
                        <a:pt x="882" y="774"/>
                      </a:lnTo>
                      <a:lnTo>
                        <a:pt x="883" y="777"/>
                      </a:lnTo>
                      <a:lnTo>
                        <a:pt x="883" y="780"/>
                      </a:lnTo>
                      <a:lnTo>
                        <a:pt x="885" y="784"/>
                      </a:lnTo>
                      <a:lnTo>
                        <a:pt x="887" y="787"/>
                      </a:lnTo>
                      <a:lnTo>
                        <a:pt x="890" y="789"/>
                      </a:lnTo>
                      <a:lnTo>
                        <a:pt x="893" y="790"/>
                      </a:lnTo>
                      <a:lnTo>
                        <a:pt x="896" y="791"/>
                      </a:lnTo>
                      <a:lnTo>
                        <a:pt x="900" y="792"/>
                      </a:lnTo>
                      <a:lnTo>
                        <a:pt x="970" y="791"/>
                      </a:lnTo>
                      <a:lnTo>
                        <a:pt x="981" y="792"/>
                      </a:lnTo>
                      <a:lnTo>
                        <a:pt x="991" y="793"/>
                      </a:lnTo>
                      <a:lnTo>
                        <a:pt x="998" y="797"/>
                      </a:lnTo>
                      <a:lnTo>
                        <a:pt x="1005" y="800"/>
                      </a:lnTo>
                      <a:lnTo>
                        <a:pt x="1010" y="803"/>
                      </a:lnTo>
                      <a:lnTo>
                        <a:pt x="1015" y="807"/>
                      </a:lnTo>
                      <a:lnTo>
                        <a:pt x="1018" y="813"/>
                      </a:lnTo>
                      <a:lnTo>
                        <a:pt x="1020" y="818"/>
                      </a:lnTo>
                      <a:lnTo>
                        <a:pt x="1022" y="825"/>
                      </a:lnTo>
                      <a:lnTo>
                        <a:pt x="1022" y="830"/>
                      </a:lnTo>
                      <a:lnTo>
                        <a:pt x="1023" y="837"/>
                      </a:lnTo>
                      <a:lnTo>
                        <a:pt x="1022" y="843"/>
                      </a:lnTo>
                      <a:lnTo>
                        <a:pt x="1020" y="855"/>
                      </a:lnTo>
                      <a:lnTo>
                        <a:pt x="1018" y="866"/>
                      </a:lnTo>
                      <a:lnTo>
                        <a:pt x="1014" y="879"/>
                      </a:lnTo>
                      <a:lnTo>
                        <a:pt x="1008" y="892"/>
                      </a:lnTo>
                      <a:lnTo>
                        <a:pt x="1006" y="898"/>
                      </a:lnTo>
                      <a:lnTo>
                        <a:pt x="1003" y="904"/>
                      </a:lnTo>
                      <a:lnTo>
                        <a:pt x="998" y="909"/>
                      </a:lnTo>
                      <a:lnTo>
                        <a:pt x="994" y="914"/>
                      </a:lnTo>
                      <a:lnTo>
                        <a:pt x="989" y="919"/>
                      </a:lnTo>
                      <a:lnTo>
                        <a:pt x="983" y="923"/>
                      </a:lnTo>
                      <a:lnTo>
                        <a:pt x="976" y="927"/>
                      </a:lnTo>
                      <a:lnTo>
                        <a:pt x="968" y="930"/>
                      </a:lnTo>
                      <a:lnTo>
                        <a:pt x="958" y="933"/>
                      </a:lnTo>
                      <a:lnTo>
                        <a:pt x="948" y="934"/>
                      </a:lnTo>
                      <a:lnTo>
                        <a:pt x="936" y="935"/>
                      </a:lnTo>
                      <a:lnTo>
                        <a:pt x="923" y="936"/>
                      </a:lnTo>
                      <a:lnTo>
                        <a:pt x="863" y="936"/>
                      </a:lnTo>
                      <a:lnTo>
                        <a:pt x="860" y="936"/>
                      </a:lnTo>
                      <a:lnTo>
                        <a:pt x="857" y="937"/>
                      </a:lnTo>
                      <a:lnTo>
                        <a:pt x="854" y="939"/>
                      </a:lnTo>
                      <a:lnTo>
                        <a:pt x="852" y="941"/>
                      </a:lnTo>
                      <a:lnTo>
                        <a:pt x="849" y="944"/>
                      </a:lnTo>
                      <a:lnTo>
                        <a:pt x="847" y="947"/>
                      </a:lnTo>
                      <a:lnTo>
                        <a:pt x="846" y="950"/>
                      </a:lnTo>
                      <a:lnTo>
                        <a:pt x="846" y="954"/>
                      </a:lnTo>
                      <a:lnTo>
                        <a:pt x="846" y="958"/>
                      </a:lnTo>
                      <a:lnTo>
                        <a:pt x="847" y="961"/>
                      </a:lnTo>
                      <a:lnTo>
                        <a:pt x="849" y="964"/>
                      </a:lnTo>
                      <a:lnTo>
                        <a:pt x="852" y="966"/>
                      </a:lnTo>
                      <a:lnTo>
                        <a:pt x="854" y="968"/>
                      </a:lnTo>
                      <a:lnTo>
                        <a:pt x="857" y="971"/>
                      </a:lnTo>
                      <a:lnTo>
                        <a:pt x="860" y="972"/>
                      </a:lnTo>
                      <a:lnTo>
                        <a:pt x="863" y="972"/>
                      </a:lnTo>
                      <a:lnTo>
                        <a:pt x="921" y="972"/>
                      </a:lnTo>
                      <a:lnTo>
                        <a:pt x="927" y="973"/>
                      </a:lnTo>
                      <a:lnTo>
                        <a:pt x="934" y="974"/>
                      </a:lnTo>
                      <a:lnTo>
                        <a:pt x="939" y="975"/>
                      </a:lnTo>
                      <a:lnTo>
                        <a:pt x="943" y="978"/>
                      </a:lnTo>
                      <a:lnTo>
                        <a:pt x="947" y="981"/>
                      </a:lnTo>
                      <a:lnTo>
                        <a:pt x="950" y="985"/>
                      </a:lnTo>
                      <a:lnTo>
                        <a:pt x="953" y="988"/>
                      </a:lnTo>
                      <a:lnTo>
                        <a:pt x="955" y="992"/>
                      </a:lnTo>
                      <a:lnTo>
                        <a:pt x="957" y="1001"/>
                      </a:lnTo>
                      <a:lnTo>
                        <a:pt x="958" y="1008"/>
                      </a:lnTo>
                      <a:lnTo>
                        <a:pt x="958" y="1016"/>
                      </a:lnTo>
                      <a:lnTo>
                        <a:pt x="957" y="1022"/>
                      </a:lnTo>
                      <a:lnTo>
                        <a:pt x="951" y="1041"/>
                      </a:lnTo>
                      <a:lnTo>
                        <a:pt x="948" y="1048"/>
                      </a:lnTo>
                      <a:lnTo>
                        <a:pt x="943" y="1056"/>
                      </a:lnTo>
                      <a:lnTo>
                        <a:pt x="938" y="1061"/>
                      </a:lnTo>
                      <a:lnTo>
                        <a:pt x="931" y="1067"/>
                      </a:lnTo>
                      <a:lnTo>
                        <a:pt x="924" y="1071"/>
                      </a:lnTo>
                      <a:lnTo>
                        <a:pt x="916" y="1075"/>
                      </a:lnTo>
                      <a:lnTo>
                        <a:pt x="907" y="1077"/>
                      </a:lnTo>
                      <a:lnTo>
                        <a:pt x="895" y="1080"/>
                      </a:lnTo>
                      <a:lnTo>
                        <a:pt x="882" y="1080"/>
                      </a:lnTo>
                      <a:lnTo>
                        <a:pt x="685" y="1080"/>
                      </a:lnTo>
                      <a:lnTo>
                        <a:pt x="649" y="1079"/>
                      </a:lnTo>
                      <a:lnTo>
                        <a:pt x="613" y="1076"/>
                      </a:lnTo>
                      <a:lnTo>
                        <a:pt x="579" y="1073"/>
                      </a:lnTo>
                      <a:lnTo>
                        <a:pt x="549" y="1069"/>
                      </a:lnTo>
                      <a:lnTo>
                        <a:pt x="523" y="1065"/>
                      </a:lnTo>
                      <a:lnTo>
                        <a:pt x="504" y="1060"/>
                      </a:lnTo>
                      <a:lnTo>
                        <a:pt x="491" y="1058"/>
                      </a:lnTo>
                      <a:lnTo>
                        <a:pt x="485" y="1057"/>
                      </a:lnTo>
                      <a:lnTo>
                        <a:pt x="436" y="1045"/>
                      </a:lnTo>
                      <a:lnTo>
                        <a:pt x="398" y="1036"/>
                      </a:lnTo>
                      <a:lnTo>
                        <a:pt x="370" y="1030"/>
                      </a:lnTo>
                      <a:lnTo>
                        <a:pt x="349" y="1025"/>
                      </a:lnTo>
                      <a:lnTo>
                        <a:pt x="336" y="1021"/>
                      </a:lnTo>
                      <a:lnTo>
                        <a:pt x="328" y="1019"/>
                      </a:lnTo>
                      <a:lnTo>
                        <a:pt x="322" y="1018"/>
                      </a:lnTo>
                      <a:lnTo>
                        <a:pt x="319" y="1017"/>
                      </a:lnTo>
                      <a:lnTo>
                        <a:pt x="314" y="1016"/>
                      </a:lnTo>
                      <a:lnTo>
                        <a:pt x="304" y="1012"/>
                      </a:lnTo>
                      <a:lnTo>
                        <a:pt x="297" y="1007"/>
                      </a:lnTo>
                      <a:lnTo>
                        <a:pt x="293" y="1002"/>
                      </a:lnTo>
                      <a:lnTo>
                        <a:pt x="291" y="999"/>
                      </a:lnTo>
                      <a:lnTo>
                        <a:pt x="290" y="994"/>
                      </a:lnTo>
                      <a:lnTo>
                        <a:pt x="289" y="990"/>
                      </a:lnTo>
                      <a:lnTo>
                        <a:pt x="288" y="986"/>
                      </a:lnTo>
                      <a:lnTo>
                        <a:pt x="288" y="488"/>
                      </a:lnTo>
                      <a:lnTo>
                        <a:pt x="289" y="482"/>
                      </a:lnTo>
                      <a:lnTo>
                        <a:pt x="290" y="476"/>
                      </a:lnTo>
                      <a:lnTo>
                        <a:pt x="292" y="471"/>
                      </a:lnTo>
                      <a:lnTo>
                        <a:pt x="295" y="465"/>
                      </a:lnTo>
                      <a:lnTo>
                        <a:pt x="300" y="461"/>
                      </a:lnTo>
                      <a:lnTo>
                        <a:pt x="305" y="456"/>
                      </a:lnTo>
                      <a:lnTo>
                        <a:pt x="310" y="453"/>
                      </a:lnTo>
                      <a:lnTo>
                        <a:pt x="317" y="451"/>
                      </a:lnTo>
                      <a:lnTo>
                        <a:pt x="320" y="449"/>
                      </a:lnTo>
                      <a:lnTo>
                        <a:pt x="325" y="448"/>
                      </a:lnTo>
                      <a:lnTo>
                        <a:pt x="339" y="441"/>
                      </a:lnTo>
                      <a:lnTo>
                        <a:pt x="354" y="434"/>
                      </a:lnTo>
                      <a:lnTo>
                        <a:pt x="368" y="426"/>
                      </a:lnTo>
                      <a:lnTo>
                        <a:pt x="381" y="419"/>
                      </a:lnTo>
                      <a:lnTo>
                        <a:pt x="393" y="410"/>
                      </a:lnTo>
                      <a:lnTo>
                        <a:pt x="404" y="401"/>
                      </a:lnTo>
                      <a:lnTo>
                        <a:pt x="416" y="393"/>
                      </a:lnTo>
                      <a:lnTo>
                        <a:pt x="427" y="383"/>
                      </a:lnTo>
                      <a:lnTo>
                        <a:pt x="437" y="373"/>
                      </a:lnTo>
                      <a:lnTo>
                        <a:pt x="447" y="364"/>
                      </a:lnTo>
                      <a:lnTo>
                        <a:pt x="455" y="353"/>
                      </a:lnTo>
                      <a:lnTo>
                        <a:pt x="464" y="343"/>
                      </a:lnTo>
                      <a:lnTo>
                        <a:pt x="480" y="320"/>
                      </a:lnTo>
                      <a:lnTo>
                        <a:pt x="493" y="299"/>
                      </a:lnTo>
                      <a:lnTo>
                        <a:pt x="505" y="275"/>
                      </a:lnTo>
                      <a:lnTo>
                        <a:pt x="515" y="251"/>
                      </a:lnTo>
                      <a:lnTo>
                        <a:pt x="522" y="228"/>
                      </a:lnTo>
                      <a:lnTo>
                        <a:pt x="529" y="203"/>
                      </a:lnTo>
                      <a:lnTo>
                        <a:pt x="534" y="179"/>
                      </a:lnTo>
                      <a:lnTo>
                        <a:pt x="537" y="155"/>
                      </a:lnTo>
                      <a:lnTo>
                        <a:pt x="539" y="131"/>
                      </a:lnTo>
                      <a:lnTo>
                        <a:pt x="541" y="108"/>
                      </a:lnTo>
                      <a:lnTo>
                        <a:pt x="541" y="101"/>
                      </a:lnTo>
                      <a:lnTo>
                        <a:pt x="543" y="95"/>
                      </a:lnTo>
                      <a:lnTo>
                        <a:pt x="546" y="89"/>
                      </a:lnTo>
                      <a:lnTo>
                        <a:pt x="549" y="84"/>
                      </a:lnTo>
                      <a:lnTo>
                        <a:pt x="555" y="78"/>
                      </a:lnTo>
                      <a:lnTo>
                        <a:pt x="561" y="75"/>
                      </a:lnTo>
                      <a:lnTo>
                        <a:pt x="568" y="73"/>
                      </a:lnTo>
                      <a:lnTo>
                        <a:pt x="576" y="72"/>
                      </a:lnTo>
                      <a:lnTo>
                        <a:pt x="584" y="73"/>
                      </a:lnTo>
                      <a:lnTo>
                        <a:pt x="591" y="75"/>
                      </a:lnTo>
                      <a:lnTo>
                        <a:pt x="600" y="80"/>
                      </a:lnTo>
                      <a:lnTo>
                        <a:pt x="609" y="85"/>
                      </a:lnTo>
                      <a:lnTo>
                        <a:pt x="617" y="93"/>
                      </a:lnTo>
                      <a:lnTo>
                        <a:pt x="626" y="101"/>
                      </a:lnTo>
                      <a:lnTo>
                        <a:pt x="634" y="111"/>
                      </a:lnTo>
                      <a:lnTo>
                        <a:pt x="643" y="122"/>
                      </a:lnTo>
                      <a:lnTo>
                        <a:pt x="651" y="134"/>
                      </a:lnTo>
                      <a:lnTo>
                        <a:pt x="658" y="148"/>
                      </a:lnTo>
                      <a:lnTo>
                        <a:pt x="665" y="162"/>
                      </a:lnTo>
                      <a:lnTo>
                        <a:pt x="670" y="176"/>
                      </a:lnTo>
                      <a:lnTo>
                        <a:pt x="674" y="192"/>
                      </a:lnTo>
                      <a:lnTo>
                        <a:pt x="679" y="208"/>
                      </a:lnTo>
                      <a:lnTo>
                        <a:pt x="681" y="225"/>
                      </a:lnTo>
                      <a:lnTo>
                        <a:pt x="681" y="243"/>
                      </a:lnTo>
                      <a:lnTo>
                        <a:pt x="681" y="272"/>
                      </a:lnTo>
                      <a:lnTo>
                        <a:pt x="680" y="296"/>
                      </a:lnTo>
                      <a:lnTo>
                        <a:pt x="679" y="317"/>
                      </a:lnTo>
                      <a:lnTo>
                        <a:pt x="676" y="336"/>
                      </a:lnTo>
                      <a:lnTo>
                        <a:pt x="671" y="355"/>
                      </a:lnTo>
                      <a:lnTo>
                        <a:pt x="666" y="377"/>
                      </a:lnTo>
                      <a:lnTo>
                        <a:pt x="658" y="401"/>
                      </a:lnTo>
                      <a:lnTo>
                        <a:pt x="649" y="432"/>
                      </a:lnTo>
                      <a:lnTo>
                        <a:pt x="766" y="432"/>
                      </a:lnTo>
                      <a:lnTo>
                        <a:pt x="856" y="433"/>
                      </a:lnTo>
                      <a:lnTo>
                        <a:pt x="921" y="434"/>
                      </a:lnTo>
                      <a:lnTo>
                        <a:pt x="966" y="436"/>
                      </a:lnTo>
                      <a:lnTo>
                        <a:pt x="995" y="437"/>
                      </a:lnTo>
                      <a:lnTo>
                        <a:pt x="1014" y="439"/>
                      </a:lnTo>
                      <a:lnTo>
                        <a:pt x="1027" y="442"/>
                      </a:lnTo>
                      <a:lnTo>
                        <a:pt x="1037" y="446"/>
                      </a:lnTo>
                      <a:lnTo>
                        <a:pt x="1044" y="448"/>
                      </a:lnTo>
                      <a:lnTo>
                        <a:pt x="1050" y="450"/>
                      </a:lnTo>
                      <a:lnTo>
                        <a:pt x="1056" y="453"/>
                      </a:lnTo>
                      <a:lnTo>
                        <a:pt x="1060" y="458"/>
                      </a:lnTo>
                      <a:lnTo>
                        <a:pt x="1068" y="465"/>
                      </a:lnTo>
                      <a:lnTo>
                        <a:pt x="1073" y="473"/>
                      </a:lnTo>
                      <a:lnTo>
                        <a:pt x="1077" y="481"/>
                      </a:lnTo>
                      <a:lnTo>
                        <a:pt x="1078" y="489"/>
                      </a:lnTo>
                      <a:lnTo>
                        <a:pt x="1079" y="495"/>
                      </a:lnTo>
                      <a:lnTo>
                        <a:pt x="1081" y="501"/>
                      </a:lnTo>
                      <a:lnTo>
                        <a:pt x="1079" y="512"/>
                      </a:lnTo>
                      <a:lnTo>
                        <a:pt x="1079" y="523"/>
                      </a:lnTo>
                      <a:close/>
                      <a:moveTo>
                        <a:pt x="252" y="1044"/>
                      </a:moveTo>
                      <a:lnTo>
                        <a:pt x="251" y="1052"/>
                      </a:lnTo>
                      <a:lnTo>
                        <a:pt x="249" y="1058"/>
                      </a:lnTo>
                      <a:lnTo>
                        <a:pt x="246" y="1063"/>
                      </a:lnTo>
                      <a:lnTo>
                        <a:pt x="241" y="1069"/>
                      </a:lnTo>
                      <a:lnTo>
                        <a:pt x="236" y="1073"/>
                      </a:lnTo>
                      <a:lnTo>
                        <a:pt x="231" y="1077"/>
                      </a:lnTo>
                      <a:lnTo>
                        <a:pt x="223" y="1079"/>
                      </a:lnTo>
                      <a:lnTo>
                        <a:pt x="216" y="1080"/>
                      </a:lnTo>
                      <a:lnTo>
                        <a:pt x="108" y="1080"/>
                      </a:lnTo>
                      <a:lnTo>
                        <a:pt x="101" y="1079"/>
                      </a:lnTo>
                      <a:lnTo>
                        <a:pt x="94" y="1077"/>
                      </a:lnTo>
                      <a:lnTo>
                        <a:pt x="88" y="1073"/>
                      </a:lnTo>
                      <a:lnTo>
                        <a:pt x="83" y="1069"/>
                      </a:lnTo>
                      <a:lnTo>
                        <a:pt x="78" y="1063"/>
                      </a:lnTo>
                      <a:lnTo>
                        <a:pt x="75" y="1058"/>
                      </a:lnTo>
                      <a:lnTo>
                        <a:pt x="73" y="1052"/>
                      </a:lnTo>
                      <a:lnTo>
                        <a:pt x="72" y="1044"/>
                      </a:lnTo>
                      <a:lnTo>
                        <a:pt x="72" y="468"/>
                      </a:lnTo>
                      <a:lnTo>
                        <a:pt x="73" y="461"/>
                      </a:lnTo>
                      <a:lnTo>
                        <a:pt x="75" y="454"/>
                      </a:lnTo>
                      <a:lnTo>
                        <a:pt x="78" y="448"/>
                      </a:lnTo>
                      <a:lnTo>
                        <a:pt x="83" y="442"/>
                      </a:lnTo>
                      <a:lnTo>
                        <a:pt x="88" y="438"/>
                      </a:lnTo>
                      <a:lnTo>
                        <a:pt x="94" y="435"/>
                      </a:lnTo>
                      <a:lnTo>
                        <a:pt x="101" y="433"/>
                      </a:lnTo>
                      <a:lnTo>
                        <a:pt x="108" y="432"/>
                      </a:lnTo>
                      <a:lnTo>
                        <a:pt x="216" y="432"/>
                      </a:lnTo>
                      <a:lnTo>
                        <a:pt x="223" y="433"/>
                      </a:lnTo>
                      <a:lnTo>
                        <a:pt x="231" y="435"/>
                      </a:lnTo>
                      <a:lnTo>
                        <a:pt x="236" y="438"/>
                      </a:lnTo>
                      <a:lnTo>
                        <a:pt x="241" y="442"/>
                      </a:lnTo>
                      <a:lnTo>
                        <a:pt x="246" y="448"/>
                      </a:lnTo>
                      <a:lnTo>
                        <a:pt x="249" y="454"/>
                      </a:lnTo>
                      <a:lnTo>
                        <a:pt x="251" y="461"/>
                      </a:lnTo>
                      <a:lnTo>
                        <a:pt x="252" y="468"/>
                      </a:lnTo>
                      <a:lnTo>
                        <a:pt x="252" y="1044"/>
                      </a:lnTo>
                      <a:close/>
                      <a:moveTo>
                        <a:pt x="1050" y="377"/>
                      </a:moveTo>
                      <a:lnTo>
                        <a:pt x="1030" y="373"/>
                      </a:lnTo>
                      <a:lnTo>
                        <a:pt x="1005" y="370"/>
                      </a:lnTo>
                      <a:lnTo>
                        <a:pt x="975" y="368"/>
                      </a:lnTo>
                      <a:lnTo>
                        <a:pt x="938" y="366"/>
                      </a:lnTo>
                      <a:lnTo>
                        <a:pt x="897" y="365"/>
                      </a:lnTo>
                      <a:lnTo>
                        <a:pt x="852" y="364"/>
                      </a:lnTo>
                      <a:lnTo>
                        <a:pt x="800" y="363"/>
                      </a:lnTo>
                      <a:lnTo>
                        <a:pt x="745" y="361"/>
                      </a:lnTo>
                      <a:lnTo>
                        <a:pt x="749" y="336"/>
                      </a:lnTo>
                      <a:lnTo>
                        <a:pt x="751" y="310"/>
                      </a:lnTo>
                      <a:lnTo>
                        <a:pt x="753" y="279"/>
                      </a:lnTo>
                      <a:lnTo>
                        <a:pt x="753" y="243"/>
                      </a:lnTo>
                      <a:lnTo>
                        <a:pt x="752" y="219"/>
                      </a:lnTo>
                      <a:lnTo>
                        <a:pt x="749" y="195"/>
                      </a:lnTo>
                      <a:lnTo>
                        <a:pt x="744" y="172"/>
                      </a:lnTo>
                      <a:lnTo>
                        <a:pt x="737" y="151"/>
                      </a:lnTo>
                      <a:lnTo>
                        <a:pt x="728" y="129"/>
                      </a:lnTo>
                      <a:lnTo>
                        <a:pt x="719" y="109"/>
                      </a:lnTo>
                      <a:lnTo>
                        <a:pt x="708" y="90"/>
                      </a:lnTo>
                      <a:lnTo>
                        <a:pt x="696" y="73"/>
                      </a:lnTo>
                      <a:lnTo>
                        <a:pt x="683" y="57"/>
                      </a:lnTo>
                      <a:lnTo>
                        <a:pt x="669" y="43"/>
                      </a:lnTo>
                      <a:lnTo>
                        <a:pt x="654" y="30"/>
                      </a:lnTo>
                      <a:lnTo>
                        <a:pt x="639" y="20"/>
                      </a:lnTo>
                      <a:lnTo>
                        <a:pt x="624" y="12"/>
                      </a:lnTo>
                      <a:lnTo>
                        <a:pt x="607" y="5"/>
                      </a:lnTo>
                      <a:lnTo>
                        <a:pt x="600" y="3"/>
                      </a:lnTo>
                      <a:lnTo>
                        <a:pt x="591" y="1"/>
                      </a:lnTo>
                      <a:lnTo>
                        <a:pt x="584" y="0"/>
                      </a:lnTo>
                      <a:lnTo>
                        <a:pt x="576" y="0"/>
                      </a:lnTo>
                      <a:lnTo>
                        <a:pt x="565" y="1"/>
                      </a:lnTo>
                      <a:lnTo>
                        <a:pt x="555" y="2"/>
                      </a:lnTo>
                      <a:lnTo>
                        <a:pt x="544" y="5"/>
                      </a:lnTo>
                      <a:lnTo>
                        <a:pt x="534" y="8"/>
                      </a:lnTo>
                      <a:lnTo>
                        <a:pt x="525" y="13"/>
                      </a:lnTo>
                      <a:lnTo>
                        <a:pt x="516" y="18"/>
                      </a:lnTo>
                      <a:lnTo>
                        <a:pt x="508" y="24"/>
                      </a:lnTo>
                      <a:lnTo>
                        <a:pt x="501" y="31"/>
                      </a:lnTo>
                      <a:lnTo>
                        <a:pt x="493" y="39"/>
                      </a:lnTo>
                      <a:lnTo>
                        <a:pt x="487" y="47"/>
                      </a:lnTo>
                      <a:lnTo>
                        <a:pt x="481" y="56"/>
                      </a:lnTo>
                      <a:lnTo>
                        <a:pt x="477" y="66"/>
                      </a:lnTo>
                      <a:lnTo>
                        <a:pt x="474" y="75"/>
                      </a:lnTo>
                      <a:lnTo>
                        <a:pt x="470" y="85"/>
                      </a:lnTo>
                      <a:lnTo>
                        <a:pt x="469" y="96"/>
                      </a:lnTo>
                      <a:lnTo>
                        <a:pt x="468" y="107"/>
                      </a:lnTo>
                      <a:lnTo>
                        <a:pt x="467" y="122"/>
                      </a:lnTo>
                      <a:lnTo>
                        <a:pt x="467" y="137"/>
                      </a:lnTo>
                      <a:lnTo>
                        <a:pt x="465" y="153"/>
                      </a:lnTo>
                      <a:lnTo>
                        <a:pt x="462" y="169"/>
                      </a:lnTo>
                      <a:lnTo>
                        <a:pt x="458" y="186"/>
                      </a:lnTo>
                      <a:lnTo>
                        <a:pt x="454" y="205"/>
                      </a:lnTo>
                      <a:lnTo>
                        <a:pt x="448" y="223"/>
                      </a:lnTo>
                      <a:lnTo>
                        <a:pt x="441" y="240"/>
                      </a:lnTo>
                      <a:lnTo>
                        <a:pt x="433" y="259"/>
                      </a:lnTo>
                      <a:lnTo>
                        <a:pt x="423" y="277"/>
                      </a:lnTo>
                      <a:lnTo>
                        <a:pt x="411" y="294"/>
                      </a:lnTo>
                      <a:lnTo>
                        <a:pt x="397" y="311"/>
                      </a:lnTo>
                      <a:lnTo>
                        <a:pt x="382" y="327"/>
                      </a:lnTo>
                      <a:lnTo>
                        <a:pt x="364" y="342"/>
                      </a:lnTo>
                      <a:lnTo>
                        <a:pt x="356" y="348"/>
                      </a:lnTo>
                      <a:lnTo>
                        <a:pt x="345" y="356"/>
                      </a:lnTo>
                      <a:lnTo>
                        <a:pt x="335" y="363"/>
                      </a:lnTo>
                      <a:lnTo>
                        <a:pt x="325" y="368"/>
                      </a:lnTo>
                      <a:lnTo>
                        <a:pt x="315" y="373"/>
                      </a:lnTo>
                      <a:lnTo>
                        <a:pt x="303" y="379"/>
                      </a:lnTo>
                      <a:lnTo>
                        <a:pt x="292" y="384"/>
                      </a:lnTo>
                      <a:lnTo>
                        <a:pt x="286" y="387"/>
                      </a:lnTo>
                      <a:lnTo>
                        <a:pt x="288" y="388"/>
                      </a:lnTo>
                      <a:lnTo>
                        <a:pt x="280" y="383"/>
                      </a:lnTo>
                      <a:lnTo>
                        <a:pt x="273" y="378"/>
                      </a:lnTo>
                      <a:lnTo>
                        <a:pt x="264" y="372"/>
                      </a:lnTo>
                      <a:lnTo>
                        <a:pt x="255" y="368"/>
                      </a:lnTo>
                      <a:lnTo>
                        <a:pt x="246" y="365"/>
                      </a:lnTo>
                      <a:lnTo>
                        <a:pt x="236" y="363"/>
                      </a:lnTo>
                      <a:lnTo>
                        <a:pt x="226" y="360"/>
                      </a:lnTo>
                      <a:lnTo>
                        <a:pt x="216" y="360"/>
                      </a:lnTo>
                      <a:lnTo>
                        <a:pt x="108" y="360"/>
                      </a:lnTo>
                      <a:lnTo>
                        <a:pt x="97" y="360"/>
                      </a:lnTo>
                      <a:lnTo>
                        <a:pt x="86" y="363"/>
                      </a:lnTo>
                      <a:lnTo>
                        <a:pt x="76" y="365"/>
                      </a:lnTo>
                      <a:lnTo>
                        <a:pt x="66" y="368"/>
                      </a:lnTo>
                      <a:lnTo>
                        <a:pt x="57" y="373"/>
                      </a:lnTo>
                      <a:lnTo>
                        <a:pt x="48" y="379"/>
                      </a:lnTo>
                      <a:lnTo>
                        <a:pt x="39" y="384"/>
                      </a:lnTo>
                      <a:lnTo>
                        <a:pt x="32" y="392"/>
                      </a:lnTo>
                      <a:lnTo>
                        <a:pt x="24" y="399"/>
                      </a:lnTo>
                      <a:lnTo>
                        <a:pt x="19" y="408"/>
                      </a:lnTo>
                      <a:lnTo>
                        <a:pt x="13" y="417"/>
                      </a:lnTo>
                      <a:lnTo>
                        <a:pt x="8" y="426"/>
                      </a:lnTo>
                      <a:lnTo>
                        <a:pt x="5" y="436"/>
                      </a:lnTo>
                      <a:lnTo>
                        <a:pt x="3" y="446"/>
                      </a:lnTo>
                      <a:lnTo>
                        <a:pt x="0" y="456"/>
                      </a:lnTo>
                      <a:lnTo>
                        <a:pt x="0" y="468"/>
                      </a:lnTo>
                      <a:lnTo>
                        <a:pt x="0" y="1044"/>
                      </a:lnTo>
                      <a:lnTo>
                        <a:pt x="0" y="1055"/>
                      </a:lnTo>
                      <a:lnTo>
                        <a:pt x="3" y="1066"/>
                      </a:lnTo>
                      <a:lnTo>
                        <a:pt x="5" y="1076"/>
                      </a:lnTo>
                      <a:lnTo>
                        <a:pt x="8" y="1086"/>
                      </a:lnTo>
                      <a:lnTo>
                        <a:pt x="13" y="1095"/>
                      </a:lnTo>
                      <a:lnTo>
                        <a:pt x="19" y="1104"/>
                      </a:lnTo>
                      <a:lnTo>
                        <a:pt x="24" y="1112"/>
                      </a:lnTo>
                      <a:lnTo>
                        <a:pt x="32" y="1121"/>
                      </a:lnTo>
                      <a:lnTo>
                        <a:pt x="39" y="1127"/>
                      </a:lnTo>
                      <a:lnTo>
                        <a:pt x="48" y="1134"/>
                      </a:lnTo>
                      <a:lnTo>
                        <a:pt x="57" y="1139"/>
                      </a:lnTo>
                      <a:lnTo>
                        <a:pt x="66" y="1143"/>
                      </a:lnTo>
                      <a:lnTo>
                        <a:pt x="76" y="1147"/>
                      </a:lnTo>
                      <a:lnTo>
                        <a:pt x="86" y="1150"/>
                      </a:lnTo>
                      <a:lnTo>
                        <a:pt x="97" y="1151"/>
                      </a:lnTo>
                      <a:lnTo>
                        <a:pt x="108" y="1152"/>
                      </a:lnTo>
                      <a:lnTo>
                        <a:pt x="216" y="1152"/>
                      </a:lnTo>
                      <a:lnTo>
                        <a:pt x="224" y="1152"/>
                      </a:lnTo>
                      <a:lnTo>
                        <a:pt x="232" y="1151"/>
                      </a:lnTo>
                      <a:lnTo>
                        <a:pt x="239" y="1149"/>
                      </a:lnTo>
                      <a:lnTo>
                        <a:pt x="247" y="1148"/>
                      </a:lnTo>
                      <a:lnTo>
                        <a:pt x="254" y="1144"/>
                      </a:lnTo>
                      <a:lnTo>
                        <a:pt x="261" y="1141"/>
                      </a:lnTo>
                      <a:lnTo>
                        <a:pt x="267" y="1138"/>
                      </a:lnTo>
                      <a:lnTo>
                        <a:pt x="274" y="1135"/>
                      </a:lnTo>
                      <a:lnTo>
                        <a:pt x="286" y="1125"/>
                      </a:lnTo>
                      <a:lnTo>
                        <a:pt x="295" y="1114"/>
                      </a:lnTo>
                      <a:lnTo>
                        <a:pt x="305" y="1102"/>
                      </a:lnTo>
                      <a:lnTo>
                        <a:pt x="312" y="1089"/>
                      </a:lnTo>
                      <a:lnTo>
                        <a:pt x="313" y="1089"/>
                      </a:lnTo>
                      <a:lnTo>
                        <a:pt x="314" y="1090"/>
                      </a:lnTo>
                      <a:lnTo>
                        <a:pt x="318" y="1092"/>
                      </a:lnTo>
                      <a:lnTo>
                        <a:pt x="322" y="1093"/>
                      </a:lnTo>
                      <a:lnTo>
                        <a:pt x="323" y="1093"/>
                      </a:lnTo>
                      <a:lnTo>
                        <a:pt x="325" y="1093"/>
                      </a:lnTo>
                      <a:lnTo>
                        <a:pt x="344" y="1098"/>
                      </a:lnTo>
                      <a:lnTo>
                        <a:pt x="373" y="1104"/>
                      </a:lnTo>
                      <a:lnTo>
                        <a:pt x="414" y="1114"/>
                      </a:lnTo>
                      <a:lnTo>
                        <a:pt x="470" y="1127"/>
                      </a:lnTo>
                      <a:lnTo>
                        <a:pt x="480" y="1129"/>
                      </a:lnTo>
                      <a:lnTo>
                        <a:pt x="497" y="1133"/>
                      </a:lnTo>
                      <a:lnTo>
                        <a:pt x="520" y="1137"/>
                      </a:lnTo>
                      <a:lnTo>
                        <a:pt x="547" y="1141"/>
                      </a:lnTo>
                      <a:lnTo>
                        <a:pt x="578" y="1146"/>
                      </a:lnTo>
                      <a:lnTo>
                        <a:pt x="612" y="1149"/>
                      </a:lnTo>
                      <a:lnTo>
                        <a:pt x="647" y="1151"/>
                      </a:lnTo>
                      <a:lnTo>
                        <a:pt x="685" y="1152"/>
                      </a:lnTo>
                      <a:lnTo>
                        <a:pt x="882" y="1152"/>
                      </a:lnTo>
                      <a:lnTo>
                        <a:pt x="893" y="1152"/>
                      </a:lnTo>
                      <a:lnTo>
                        <a:pt x="903" y="1151"/>
                      </a:lnTo>
                      <a:lnTo>
                        <a:pt x="914" y="1150"/>
                      </a:lnTo>
                      <a:lnTo>
                        <a:pt x="924" y="1148"/>
                      </a:lnTo>
                      <a:lnTo>
                        <a:pt x="934" y="1146"/>
                      </a:lnTo>
                      <a:lnTo>
                        <a:pt x="942" y="1142"/>
                      </a:lnTo>
                      <a:lnTo>
                        <a:pt x="951" y="1139"/>
                      </a:lnTo>
                      <a:lnTo>
                        <a:pt x="960" y="1135"/>
                      </a:lnTo>
                      <a:lnTo>
                        <a:pt x="967" y="1130"/>
                      </a:lnTo>
                      <a:lnTo>
                        <a:pt x="975" y="1125"/>
                      </a:lnTo>
                      <a:lnTo>
                        <a:pt x="981" y="1119"/>
                      </a:lnTo>
                      <a:lnTo>
                        <a:pt x="989" y="1113"/>
                      </a:lnTo>
                      <a:lnTo>
                        <a:pt x="994" y="1106"/>
                      </a:lnTo>
                      <a:lnTo>
                        <a:pt x="1001" y="1099"/>
                      </a:lnTo>
                      <a:lnTo>
                        <a:pt x="1006" y="1090"/>
                      </a:lnTo>
                      <a:lnTo>
                        <a:pt x="1010" y="1083"/>
                      </a:lnTo>
                      <a:lnTo>
                        <a:pt x="1012" y="1080"/>
                      </a:lnTo>
                      <a:lnTo>
                        <a:pt x="1016" y="1071"/>
                      </a:lnTo>
                      <a:lnTo>
                        <a:pt x="1021" y="1059"/>
                      </a:lnTo>
                      <a:lnTo>
                        <a:pt x="1027" y="1044"/>
                      </a:lnTo>
                      <a:lnTo>
                        <a:pt x="1030" y="1030"/>
                      </a:lnTo>
                      <a:lnTo>
                        <a:pt x="1031" y="1015"/>
                      </a:lnTo>
                      <a:lnTo>
                        <a:pt x="1031" y="1006"/>
                      </a:lnTo>
                      <a:lnTo>
                        <a:pt x="1030" y="998"/>
                      </a:lnTo>
                      <a:lnTo>
                        <a:pt x="1029" y="989"/>
                      </a:lnTo>
                      <a:lnTo>
                        <a:pt x="1027" y="980"/>
                      </a:lnTo>
                      <a:lnTo>
                        <a:pt x="1034" y="975"/>
                      </a:lnTo>
                      <a:lnTo>
                        <a:pt x="1041" y="969"/>
                      </a:lnTo>
                      <a:lnTo>
                        <a:pt x="1046" y="964"/>
                      </a:lnTo>
                      <a:lnTo>
                        <a:pt x="1051" y="959"/>
                      </a:lnTo>
                      <a:lnTo>
                        <a:pt x="1061" y="946"/>
                      </a:lnTo>
                      <a:lnTo>
                        <a:pt x="1068" y="934"/>
                      </a:lnTo>
                      <a:lnTo>
                        <a:pt x="1074" y="921"/>
                      </a:lnTo>
                      <a:lnTo>
                        <a:pt x="1079" y="909"/>
                      </a:lnTo>
                      <a:lnTo>
                        <a:pt x="1083" y="898"/>
                      </a:lnTo>
                      <a:lnTo>
                        <a:pt x="1086" y="887"/>
                      </a:lnTo>
                      <a:lnTo>
                        <a:pt x="1090" y="872"/>
                      </a:lnTo>
                      <a:lnTo>
                        <a:pt x="1093" y="857"/>
                      </a:lnTo>
                      <a:lnTo>
                        <a:pt x="1095" y="843"/>
                      </a:lnTo>
                      <a:lnTo>
                        <a:pt x="1095" y="831"/>
                      </a:lnTo>
                      <a:lnTo>
                        <a:pt x="1093" y="819"/>
                      </a:lnTo>
                      <a:lnTo>
                        <a:pt x="1092" y="809"/>
                      </a:lnTo>
                      <a:lnTo>
                        <a:pt x="1089" y="799"/>
                      </a:lnTo>
                      <a:lnTo>
                        <a:pt x="1086" y="789"/>
                      </a:lnTo>
                      <a:lnTo>
                        <a:pt x="1095" y="782"/>
                      </a:lnTo>
                      <a:lnTo>
                        <a:pt x="1102" y="772"/>
                      </a:lnTo>
                      <a:lnTo>
                        <a:pt x="1109" y="761"/>
                      </a:lnTo>
                      <a:lnTo>
                        <a:pt x="1115" y="750"/>
                      </a:lnTo>
                      <a:lnTo>
                        <a:pt x="1122" y="737"/>
                      </a:lnTo>
                      <a:lnTo>
                        <a:pt x="1127" y="722"/>
                      </a:lnTo>
                      <a:lnTo>
                        <a:pt x="1131" y="707"/>
                      </a:lnTo>
                      <a:lnTo>
                        <a:pt x="1135" y="690"/>
                      </a:lnTo>
                      <a:lnTo>
                        <a:pt x="1136" y="679"/>
                      </a:lnTo>
                      <a:lnTo>
                        <a:pt x="1137" y="667"/>
                      </a:lnTo>
                      <a:lnTo>
                        <a:pt x="1136" y="656"/>
                      </a:lnTo>
                      <a:lnTo>
                        <a:pt x="1135" y="645"/>
                      </a:lnTo>
                      <a:lnTo>
                        <a:pt x="1132" y="635"/>
                      </a:lnTo>
                      <a:lnTo>
                        <a:pt x="1129" y="624"/>
                      </a:lnTo>
                      <a:lnTo>
                        <a:pt x="1125" y="614"/>
                      </a:lnTo>
                      <a:lnTo>
                        <a:pt x="1120" y="604"/>
                      </a:lnTo>
                      <a:lnTo>
                        <a:pt x="1128" y="596"/>
                      </a:lnTo>
                      <a:lnTo>
                        <a:pt x="1133" y="586"/>
                      </a:lnTo>
                      <a:lnTo>
                        <a:pt x="1139" y="576"/>
                      </a:lnTo>
                      <a:lnTo>
                        <a:pt x="1143" y="567"/>
                      </a:lnTo>
                      <a:lnTo>
                        <a:pt x="1146" y="557"/>
                      </a:lnTo>
                      <a:lnTo>
                        <a:pt x="1149" y="546"/>
                      </a:lnTo>
                      <a:lnTo>
                        <a:pt x="1151" y="536"/>
                      </a:lnTo>
                      <a:lnTo>
                        <a:pt x="1151" y="526"/>
                      </a:lnTo>
                      <a:lnTo>
                        <a:pt x="1152" y="518"/>
                      </a:lnTo>
                      <a:lnTo>
                        <a:pt x="1152" y="512"/>
                      </a:lnTo>
                      <a:lnTo>
                        <a:pt x="1152" y="501"/>
                      </a:lnTo>
                      <a:lnTo>
                        <a:pt x="1152" y="492"/>
                      </a:lnTo>
                      <a:lnTo>
                        <a:pt x="1151" y="482"/>
                      </a:lnTo>
                      <a:lnTo>
                        <a:pt x="1149" y="474"/>
                      </a:lnTo>
                      <a:lnTo>
                        <a:pt x="1146" y="465"/>
                      </a:lnTo>
                      <a:lnTo>
                        <a:pt x="1142" y="455"/>
                      </a:lnTo>
                      <a:lnTo>
                        <a:pt x="1139" y="447"/>
                      </a:lnTo>
                      <a:lnTo>
                        <a:pt x="1133" y="438"/>
                      </a:lnTo>
                      <a:lnTo>
                        <a:pt x="1127" y="429"/>
                      </a:lnTo>
                      <a:lnTo>
                        <a:pt x="1120" y="421"/>
                      </a:lnTo>
                      <a:lnTo>
                        <a:pt x="1113" y="413"/>
                      </a:lnTo>
                      <a:lnTo>
                        <a:pt x="1105" y="406"/>
                      </a:lnTo>
                      <a:lnTo>
                        <a:pt x="1096" y="398"/>
                      </a:lnTo>
                      <a:lnTo>
                        <a:pt x="1086" y="392"/>
                      </a:lnTo>
                      <a:lnTo>
                        <a:pt x="1074" y="386"/>
                      </a:lnTo>
                      <a:lnTo>
                        <a:pt x="1063" y="381"/>
                      </a:lnTo>
                      <a:lnTo>
                        <a:pt x="1050" y="37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  <p:sp>
              <p:nvSpPr>
                <p:cNvPr id="66" name="Freeform 83"/>
                <p:cNvSpPr>
                  <a:spLocks noEditPoints="1"/>
                </p:cNvSpPr>
                <p:nvPr/>
              </p:nvSpPr>
              <p:spPr bwMode="auto">
                <a:xfrm>
                  <a:off x="8128794" y="2189559"/>
                  <a:ext cx="42863" cy="42863"/>
                </a:xfrm>
                <a:custGeom>
                  <a:avLst/>
                  <a:gdLst>
                    <a:gd name="T0" fmla="*/ 50 w 108"/>
                    <a:gd name="T1" fmla="*/ 71 h 108"/>
                    <a:gd name="T2" fmla="*/ 44 w 108"/>
                    <a:gd name="T3" fmla="*/ 69 h 108"/>
                    <a:gd name="T4" fmla="*/ 39 w 108"/>
                    <a:gd name="T5" fmla="*/ 64 h 108"/>
                    <a:gd name="T6" fmla="*/ 36 w 108"/>
                    <a:gd name="T7" fmla="*/ 57 h 108"/>
                    <a:gd name="T8" fmla="*/ 36 w 108"/>
                    <a:gd name="T9" fmla="*/ 50 h 108"/>
                    <a:gd name="T10" fmla="*/ 39 w 108"/>
                    <a:gd name="T11" fmla="*/ 44 h 108"/>
                    <a:gd name="T12" fmla="*/ 44 w 108"/>
                    <a:gd name="T13" fmla="*/ 39 h 108"/>
                    <a:gd name="T14" fmla="*/ 50 w 108"/>
                    <a:gd name="T15" fmla="*/ 37 h 108"/>
                    <a:gd name="T16" fmla="*/ 58 w 108"/>
                    <a:gd name="T17" fmla="*/ 37 h 108"/>
                    <a:gd name="T18" fmla="*/ 64 w 108"/>
                    <a:gd name="T19" fmla="*/ 39 h 108"/>
                    <a:gd name="T20" fmla="*/ 69 w 108"/>
                    <a:gd name="T21" fmla="*/ 44 h 108"/>
                    <a:gd name="T22" fmla="*/ 72 w 108"/>
                    <a:gd name="T23" fmla="*/ 50 h 108"/>
                    <a:gd name="T24" fmla="*/ 72 w 108"/>
                    <a:gd name="T25" fmla="*/ 57 h 108"/>
                    <a:gd name="T26" fmla="*/ 69 w 108"/>
                    <a:gd name="T27" fmla="*/ 64 h 108"/>
                    <a:gd name="T28" fmla="*/ 64 w 108"/>
                    <a:gd name="T29" fmla="*/ 69 h 108"/>
                    <a:gd name="T30" fmla="*/ 58 w 108"/>
                    <a:gd name="T31" fmla="*/ 71 h 108"/>
                    <a:gd name="T32" fmla="*/ 54 w 108"/>
                    <a:gd name="T33" fmla="*/ 71 h 108"/>
                    <a:gd name="T34" fmla="*/ 48 w 108"/>
                    <a:gd name="T35" fmla="*/ 0 h 108"/>
                    <a:gd name="T36" fmla="*/ 38 w 108"/>
                    <a:gd name="T37" fmla="*/ 2 h 108"/>
                    <a:gd name="T38" fmla="*/ 24 w 108"/>
                    <a:gd name="T39" fmla="*/ 9 h 108"/>
                    <a:gd name="T40" fmla="*/ 9 w 108"/>
                    <a:gd name="T41" fmla="*/ 24 h 108"/>
                    <a:gd name="T42" fmla="*/ 3 w 108"/>
                    <a:gd name="T43" fmla="*/ 38 h 108"/>
                    <a:gd name="T44" fmla="*/ 0 w 108"/>
                    <a:gd name="T45" fmla="*/ 49 h 108"/>
                    <a:gd name="T46" fmla="*/ 0 w 108"/>
                    <a:gd name="T47" fmla="*/ 59 h 108"/>
                    <a:gd name="T48" fmla="*/ 3 w 108"/>
                    <a:gd name="T49" fmla="*/ 70 h 108"/>
                    <a:gd name="T50" fmla="*/ 9 w 108"/>
                    <a:gd name="T51" fmla="*/ 84 h 108"/>
                    <a:gd name="T52" fmla="*/ 24 w 108"/>
                    <a:gd name="T53" fmla="*/ 98 h 108"/>
                    <a:gd name="T54" fmla="*/ 38 w 108"/>
                    <a:gd name="T55" fmla="*/ 106 h 108"/>
                    <a:gd name="T56" fmla="*/ 48 w 108"/>
                    <a:gd name="T57" fmla="*/ 108 h 108"/>
                    <a:gd name="T58" fmla="*/ 60 w 108"/>
                    <a:gd name="T59" fmla="*/ 108 h 108"/>
                    <a:gd name="T60" fmla="*/ 70 w 108"/>
                    <a:gd name="T61" fmla="*/ 106 h 108"/>
                    <a:gd name="T62" fmla="*/ 84 w 108"/>
                    <a:gd name="T63" fmla="*/ 98 h 108"/>
                    <a:gd name="T64" fmla="*/ 99 w 108"/>
                    <a:gd name="T65" fmla="*/ 84 h 108"/>
                    <a:gd name="T66" fmla="*/ 105 w 108"/>
                    <a:gd name="T67" fmla="*/ 70 h 108"/>
                    <a:gd name="T68" fmla="*/ 107 w 108"/>
                    <a:gd name="T69" fmla="*/ 59 h 108"/>
                    <a:gd name="T70" fmla="*/ 107 w 108"/>
                    <a:gd name="T71" fmla="*/ 49 h 108"/>
                    <a:gd name="T72" fmla="*/ 105 w 108"/>
                    <a:gd name="T73" fmla="*/ 38 h 108"/>
                    <a:gd name="T74" fmla="*/ 99 w 108"/>
                    <a:gd name="T75" fmla="*/ 24 h 108"/>
                    <a:gd name="T76" fmla="*/ 84 w 108"/>
                    <a:gd name="T77" fmla="*/ 9 h 108"/>
                    <a:gd name="T78" fmla="*/ 70 w 108"/>
                    <a:gd name="T79" fmla="*/ 2 h 108"/>
                    <a:gd name="T80" fmla="*/ 60 w 108"/>
                    <a:gd name="T8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8" h="108">
                      <a:moveTo>
                        <a:pt x="54" y="71"/>
                      </a:moveTo>
                      <a:lnTo>
                        <a:pt x="50" y="71"/>
                      </a:lnTo>
                      <a:lnTo>
                        <a:pt x="47" y="70"/>
                      </a:lnTo>
                      <a:lnTo>
                        <a:pt x="44" y="69"/>
                      </a:lnTo>
                      <a:lnTo>
                        <a:pt x="42" y="67"/>
                      </a:lnTo>
                      <a:lnTo>
                        <a:pt x="39" y="64"/>
                      </a:lnTo>
                      <a:lnTo>
                        <a:pt x="37" y="60"/>
                      </a:lnTo>
                      <a:lnTo>
                        <a:pt x="36" y="57"/>
                      </a:lnTo>
                      <a:lnTo>
                        <a:pt x="36" y="54"/>
                      </a:lnTo>
                      <a:lnTo>
                        <a:pt x="36" y="50"/>
                      </a:lnTo>
                      <a:lnTo>
                        <a:pt x="37" y="46"/>
                      </a:lnTo>
                      <a:lnTo>
                        <a:pt x="39" y="44"/>
                      </a:lnTo>
                      <a:lnTo>
                        <a:pt x="42" y="41"/>
                      </a:lnTo>
                      <a:lnTo>
                        <a:pt x="44" y="39"/>
                      </a:lnTo>
                      <a:lnTo>
                        <a:pt x="47" y="37"/>
                      </a:lnTo>
                      <a:lnTo>
                        <a:pt x="50" y="37"/>
                      </a:lnTo>
                      <a:lnTo>
                        <a:pt x="54" y="36"/>
                      </a:lnTo>
                      <a:lnTo>
                        <a:pt x="58" y="37"/>
                      </a:lnTo>
                      <a:lnTo>
                        <a:pt x="61" y="37"/>
                      </a:lnTo>
                      <a:lnTo>
                        <a:pt x="64" y="39"/>
                      </a:lnTo>
                      <a:lnTo>
                        <a:pt x="66" y="41"/>
                      </a:lnTo>
                      <a:lnTo>
                        <a:pt x="69" y="44"/>
                      </a:lnTo>
                      <a:lnTo>
                        <a:pt x="71" y="46"/>
                      </a:lnTo>
                      <a:lnTo>
                        <a:pt x="72" y="50"/>
                      </a:lnTo>
                      <a:lnTo>
                        <a:pt x="72" y="54"/>
                      </a:lnTo>
                      <a:lnTo>
                        <a:pt x="72" y="57"/>
                      </a:lnTo>
                      <a:lnTo>
                        <a:pt x="71" y="60"/>
                      </a:lnTo>
                      <a:lnTo>
                        <a:pt x="69" y="64"/>
                      </a:lnTo>
                      <a:lnTo>
                        <a:pt x="66" y="67"/>
                      </a:lnTo>
                      <a:lnTo>
                        <a:pt x="64" y="69"/>
                      </a:lnTo>
                      <a:lnTo>
                        <a:pt x="61" y="70"/>
                      </a:lnTo>
                      <a:lnTo>
                        <a:pt x="58" y="71"/>
                      </a:lnTo>
                      <a:lnTo>
                        <a:pt x="54" y="71"/>
                      </a:lnTo>
                      <a:lnTo>
                        <a:pt x="54" y="71"/>
                      </a:lnTo>
                      <a:close/>
                      <a:moveTo>
                        <a:pt x="54" y="0"/>
                      </a:moveTo>
                      <a:lnTo>
                        <a:pt x="48" y="0"/>
                      </a:lnTo>
                      <a:lnTo>
                        <a:pt x="43" y="1"/>
                      </a:lnTo>
                      <a:lnTo>
                        <a:pt x="38" y="2"/>
                      </a:lnTo>
                      <a:lnTo>
                        <a:pt x="33" y="4"/>
                      </a:lnTo>
                      <a:lnTo>
                        <a:pt x="24" y="9"/>
                      </a:lnTo>
                      <a:lnTo>
                        <a:pt x="16" y="15"/>
                      </a:lnTo>
                      <a:lnTo>
                        <a:pt x="9" y="24"/>
                      </a:lnTo>
                      <a:lnTo>
                        <a:pt x="4" y="32"/>
                      </a:lnTo>
                      <a:lnTo>
                        <a:pt x="3" y="38"/>
                      </a:lnTo>
                      <a:lnTo>
                        <a:pt x="2" y="43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0" y="59"/>
                      </a:lnTo>
                      <a:lnTo>
                        <a:pt x="2" y="65"/>
                      </a:lnTo>
                      <a:lnTo>
                        <a:pt x="3" y="70"/>
                      </a:lnTo>
                      <a:lnTo>
                        <a:pt x="4" y="75"/>
                      </a:lnTo>
                      <a:lnTo>
                        <a:pt x="9" y="84"/>
                      </a:lnTo>
                      <a:lnTo>
                        <a:pt x="16" y="92"/>
                      </a:lnTo>
                      <a:lnTo>
                        <a:pt x="24" y="98"/>
                      </a:lnTo>
                      <a:lnTo>
                        <a:pt x="33" y="104"/>
                      </a:lnTo>
                      <a:lnTo>
                        <a:pt x="38" y="106"/>
                      </a:lnTo>
                      <a:lnTo>
                        <a:pt x="43" y="107"/>
                      </a:lnTo>
                      <a:lnTo>
                        <a:pt x="48" y="108"/>
                      </a:lnTo>
                      <a:lnTo>
                        <a:pt x="54" y="108"/>
                      </a:lnTo>
                      <a:lnTo>
                        <a:pt x="60" y="108"/>
                      </a:lnTo>
                      <a:lnTo>
                        <a:pt x="65" y="107"/>
                      </a:lnTo>
                      <a:lnTo>
                        <a:pt x="70" y="106"/>
                      </a:lnTo>
                      <a:lnTo>
                        <a:pt x="75" y="104"/>
                      </a:lnTo>
                      <a:lnTo>
                        <a:pt x="84" y="98"/>
                      </a:lnTo>
                      <a:lnTo>
                        <a:pt x="92" y="92"/>
                      </a:lnTo>
                      <a:lnTo>
                        <a:pt x="99" y="84"/>
                      </a:lnTo>
                      <a:lnTo>
                        <a:pt x="104" y="75"/>
                      </a:lnTo>
                      <a:lnTo>
                        <a:pt x="105" y="70"/>
                      </a:lnTo>
                      <a:lnTo>
                        <a:pt x="107" y="65"/>
                      </a:lnTo>
                      <a:lnTo>
                        <a:pt x="107" y="59"/>
                      </a:lnTo>
                      <a:lnTo>
                        <a:pt x="108" y="54"/>
                      </a:lnTo>
                      <a:lnTo>
                        <a:pt x="107" y="49"/>
                      </a:lnTo>
                      <a:lnTo>
                        <a:pt x="107" y="43"/>
                      </a:lnTo>
                      <a:lnTo>
                        <a:pt x="105" y="38"/>
                      </a:lnTo>
                      <a:lnTo>
                        <a:pt x="104" y="32"/>
                      </a:lnTo>
                      <a:lnTo>
                        <a:pt x="99" y="24"/>
                      </a:lnTo>
                      <a:lnTo>
                        <a:pt x="92" y="15"/>
                      </a:lnTo>
                      <a:lnTo>
                        <a:pt x="84" y="9"/>
                      </a:lnTo>
                      <a:lnTo>
                        <a:pt x="75" y="4"/>
                      </a:lnTo>
                      <a:lnTo>
                        <a:pt x="70" y="2"/>
                      </a:lnTo>
                      <a:lnTo>
                        <a:pt x="65" y="1"/>
                      </a:lnTo>
                      <a:lnTo>
                        <a:pt x="60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439039"/>
                    </a:gs>
                    <a:gs pos="0">
                      <a:srgbClr val="43903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</p:grpSp>
        </p:grpSp>
        <p:sp>
          <p:nvSpPr>
            <p:cNvPr id="67" name="文本框 66"/>
            <p:cNvSpPr txBox="1"/>
            <p:nvPr/>
          </p:nvSpPr>
          <p:spPr>
            <a:xfrm>
              <a:off x="1940937" y="5083700"/>
              <a:ext cx="4025910" cy="860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>
                <a:lnSpc>
                  <a:spcPct val="150000"/>
                </a:lnSpc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将连续文本转换为独立词语单元，使数据更具分析价值。</a:t>
              </a:r>
            </a:p>
          </p:txBody>
        </p:sp>
        <p:sp>
          <p:nvSpPr>
            <p:cNvPr id="68" name="TextBox 7"/>
            <p:cNvSpPr txBox="1"/>
            <p:nvPr/>
          </p:nvSpPr>
          <p:spPr>
            <a:xfrm>
              <a:off x="1951191" y="4777595"/>
              <a:ext cx="1767840" cy="42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分词的作用：</a:t>
              </a:r>
            </a:p>
          </p:txBody>
        </p:sp>
      </p:grpSp>
      <p:sp>
        <p:nvSpPr>
          <p:cNvPr id="71" name="Freeform 73"/>
          <p:cNvSpPr>
            <a:spLocks noEditPoints="1"/>
          </p:cNvSpPr>
          <p:nvPr/>
        </p:nvSpPr>
        <p:spPr bwMode="auto">
          <a:xfrm>
            <a:off x="5055870" y="3702685"/>
            <a:ext cx="322580" cy="351790"/>
          </a:xfrm>
          <a:custGeom>
            <a:avLst/>
            <a:gdLst>
              <a:gd name="T0" fmla="*/ 24 w 176"/>
              <a:gd name="T1" fmla="*/ 60 h 176"/>
              <a:gd name="T2" fmla="*/ 48 w 176"/>
              <a:gd name="T3" fmla="*/ 60 h 176"/>
              <a:gd name="T4" fmla="*/ 36 w 176"/>
              <a:gd name="T5" fmla="*/ 64 h 176"/>
              <a:gd name="T6" fmla="*/ 36 w 176"/>
              <a:gd name="T7" fmla="*/ 56 h 176"/>
              <a:gd name="T8" fmla="*/ 36 w 176"/>
              <a:gd name="T9" fmla="*/ 64 h 176"/>
              <a:gd name="T10" fmla="*/ 87 w 176"/>
              <a:gd name="T11" fmla="*/ 111 h 176"/>
              <a:gd name="T12" fmla="*/ 96 w 176"/>
              <a:gd name="T13" fmla="*/ 100 h 176"/>
              <a:gd name="T14" fmla="*/ 89 w 176"/>
              <a:gd name="T15" fmla="*/ 97 h 176"/>
              <a:gd name="T16" fmla="*/ 80 w 176"/>
              <a:gd name="T17" fmla="*/ 108 h 176"/>
              <a:gd name="T18" fmla="*/ 175 w 176"/>
              <a:gd name="T19" fmla="*/ 81 h 176"/>
              <a:gd name="T20" fmla="*/ 92 w 176"/>
              <a:gd name="T21" fmla="*/ 0 h 176"/>
              <a:gd name="T22" fmla="*/ 24 w 176"/>
              <a:gd name="T23" fmla="*/ 12 h 176"/>
              <a:gd name="T24" fmla="*/ 32 w 176"/>
              <a:gd name="T25" fmla="*/ 12 h 176"/>
              <a:gd name="T26" fmla="*/ 90 w 176"/>
              <a:gd name="T27" fmla="*/ 8 h 176"/>
              <a:gd name="T28" fmla="*/ 157 w 176"/>
              <a:gd name="T29" fmla="*/ 93 h 176"/>
              <a:gd name="T30" fmla="*/ 160 w 176"/>
              <a:gd name="T31" fmla="*/ 100 h 176"/>
              <a:gd name="T32" fmla="*/ 175 w 176"/>
              <a:gd name="T33" fmla="*/ 87 h 176"/>
              <a:gd name="T34" fmla="*/ 175 w 176"/>
              <a:gd name="T35" fmla="*/ 81 h 176"/>
              <a:gd name="T36" fmla="*/ 68 w 176"/>
              <a:gd name="T37" fmla="*/ 128 h 176"/>
              <a:gd name="T38" fmla="*/ 75 w 176"/>
              <a:gd name="T39" fmla="*/ 123 h 176"/>
              <a:gd name="T40" fmla="*/ 72 w 176"/>
              <a:gd name="T41" fmla="*/ 116 h 176"/>
              <a:gd name="T42" fmla="*/ 65 w 176"/>
              <a:gd name="T43" fmla="*/ 121 h 176"/>
              <a:gd name="T44" fmla="*/ 71 w 176"/>
              <a:gd name="T45" fmla="*/ 25 h 176"/>
              <a:gd name="T46" fmla="*/ 12 w 176"/>
              <a:gd name="T47" fmla="*/ 24 h 176"/>
              <a:gd name="T48" fmla="*/ 0 w 176"/>
              <a:gd name="T49" fmla="*/ 92 h 176"/>
              <a:gd name="T50" fmla="*/ 81 w 176"/>
              <a:gd name="T51" fmla="*/ 175 h 176"/>
              <a:gd name="T52" fmla="*/ 87 w 176"/>
              <a:gd name="T53" fmla="*/ 175 h 176"/>
              <a:gd name="T54" fmla="*/ 152 w 176"/>
              <a:gd name="T55" fmla="*/ 108 h 176"/>
              <a:gd name="T56" fmla="*/ 71 w 176"/>
              <a:gd name="T57" fmla="*/ 25 h 176"/>
              <a:gd name="T58" fmla="*/ 8 w 176"/>
              <a:gd name="T59" fmla="*/ 90 h 176"/>
              <a:gd name="T60" fmla="*/ 12 w 176"/>
              <a:gd name="T61" fmla="*/ 32 h 176"/>
              <a:gd name="T62" fmla="*/ 142 w 176"/>
              <a:gd name="T63" fmla="*/ 108 h 176"/>
              <a:gd name="T64" fmla="*/ 84 w 176"/>
              <a:gd name="T65" fmla="*/ 144 h 176"/>
              <a:gd name="T66" fmla="*/ 103 w 176"/>
              <a:gd name="T67" fmla="*/ 127 h 176"/>
              <a:gd name="T68" fmla="*/ 100 w 176"/>
              <a:gd name="T69" fmla="*/ 120 h 176"/>
              <a:gd name="T70" fmla="*/ 81 w 176"/>
              <a:gd name="T71" fmla="*/ 137 h 176"/>
              <a:gd name="T72" fmla="*/ 84 w 176"/>
              <a:gd name="T73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36" y="48"/>
                </a:moveTo>
                <a:cubicBezTo>
                  <a:pt x="29" y="48"/>
                  <a:pt x="24" y="53"/>
                  <a:pt x="24" y="60"/>
                </a:cubicBezTo>
                <a:cubicBezTo>
                  <a:pt x="24" y="67"/>
                  <a:pt x="29" y="72"/>
                  <a:pt x="36" y="72"/>
                </a:cubicBezTo>
                <a:cubicBezTo>
                  <a:pt x="43" y="72"/>
                  <a:pt x="48" y="67"/>
                  <a:pt x="48" y="60"/>
                </a:cubicBezTo>
                <a:cubicBezTo>
                  <a:pt x="48" y="53"/>
                  <a:pt x="43" y="48"/>
                  <a:pt x="36" y="48"/>
                </a:cubicBezTo>
                <a:moveTo>
                  <a:pt x="36" y="64"/>
                </a:moveTo>
                <a:cubicBezTo>
                  <a:pt x="34" y="64"/>
                  <a:pt x="32" y="62"/>
                  <a:pt x="32" y="60"/>
                </a:cubicBezTo>
                <a:cubicBezTo>
                  <a:pt x="32" y="58"/>
                  <a:pt x="34" y="56"/>
                  <a:pt x="36" y="56"/>
                </a:cubicBezTo>
                <a:cubicBezTo>
                  <a:pt x="38" y="56"/>
                  <a:pt x="40" y="58"/>
                  <a:pt x="40" y="60"/>
                </a:cubicBezTo>
                <a:cubicBezTo>
                  <a:pt x="40" y="62"/>
                  <a:pt x="38" y="64"/>
                  <a:pt x="36" y="64"/>
                </a:cubicBezTo>
                <a:moveTo>
                  <a:pt x="84" y="112"/>
                </a:moveTo>
                <a:cubicBezTo>
                  <a:pt x="85" y="112"/>
                  <a:pt x="86" y="112"/>
                  <a:pt x="87" y="111"/>
                </a:cubicBezTo>
                <a:cubicBezTo>
                  <a:pt x="95" y="103"/>
                  <a:pt x="95" y="103"/>
                  <a:pt x="95" y="103"/>
                </a:cubicBezTo>
                <a:cubicBezTo>
                  <a:pt x="96" y="102"/>
                  <a:pt x="96" y="101"/>
                  <a:pt x="96" y="100"/>
                </a:cubicBezTo>
                <a:cubicBezTo>
                  <a:pt x="96" y="98"/>
                  <a:pt x="94" y="96"/>
                  <a:pt x="92" y="96"/>
                </a:cubicBezTo>
                <a:cubicBezTo>
                  <a:pt x="91" y="96"/>
                  <a:pt x="90" y="96"/>
                  <a:pt x="89" y="97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6"/>
                  <a:pt x="80" y="107"/>
                  <a:pt x="80" y="108"/>
                </a:cubicBezTo>
                <a:cubicBezTo>
                  <a:pt x="80" y="110"/>
                  <a:pt x="82" y="112"/>
                  <a:pt x="84" y="112"/>
                </a:cubicBezTo>
                <a:moveTo>
                  <a:pt x="175" y="81"/>
                </a:moveTo>
                <a:cubicBezTo>
                  <a:pt x="95" y="1"/>
                  <a:pt x="95" y="1"/>
                  <a:pt x="95" y="1"/>
                </a:cubicBezTo>
                <a:cubicBezTo>
                  <a:pt x="94" y="0"/>
                  <a:pt x="93" y="0"/>
                  <a:pt x="9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9" y="0"/>
                  <a:pt x="24" y="5"/>
                  <a:pt x="24" y="12"/>
                </a:cubicBezTo>
                <a:cubicBezTo>
                  <a:pt x="24" y="14"/>
                  <a:pt x="26" y="16"/>
                  <a:pt x="28" y="16"/>
                </a:cubicBezTo>
                <a:cubicBezTo>
                  <a:pt x="30" y="16"/>
                  <a:pt x="32" y="14"/>
                  <a:pt x="32" y="12"/>
                </a:cubicBezTo>
                <a:cubicBezTo>
                  <a:pt x="32" y="10"/>
                  <a:pt x="34" y="8"/>
                  <a:pt x="36" y="8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57" y="93"/>
                  <a:pt x="157" y="93"/>
                  <a:pt x="157" y="93"/>
                </a:cubicBezTo>
                <a:cubicBezTo>
                  <a:pt x="156" y="94"/>
                  <a:pt x="156" y="95"/>
                  <a:pt x="156" y="96"/>
                </a:cubicBezTo>
                <a:cubicBezTo>
                  <a:pt x="156" y="98"/>
                  <a:pt x="158" y="100"/>
                  <a:pt x="160" y="100"/>
                </a:cubicBezTo>
                <a:cubicBezTo>
                  <a:pt x="161" y="100"/>
                  <a:pt x="162" y="100"/>
                  <a:pt x="163" y="99"/>
                </a:cubicBezTo>
                <a:cubicBezTo>
                  <a:pt x="175" y="87"/>
                  <a:pt x="175" y="87"/>
                  <a:pt x="175" y="87"/>
                </a:cubicBezTo>
                <a:cubicBezTo>
                  <a:pt x="176" y="86"/>
                  <a:pt x="176" y="85"/>
                  <a:pt x="176" y="84"/>
                </a:cubicBezTo>
                <a:cubicBezTo>
                  <a:pt x="176" y="83"/>
                  <a:pt x="176" y="82"/>
                  <a:pt x="175" y="81"/>
                </a:cubicBezTo>
                <a:moveTo>
                  <a:pt x="64" y="124"/>
                </a:moveTo>
                <a:cubicBezTo>
                  <a:pt x="64" y="126"/>
                  <a:pt x="66" y="128"/>
                  <a:pt x="68" y="128"/>
                </a:cubicBezTo>
                <a:cubicBezTo>
                  <a:pt x="69" y="128"/>
                  <a:pt x="70" y="128"/>
                  <a:pt x="71" y="127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6" y="122"/>
                  <a:pt x="76" y="121"/>
                  <a:pt x="76" y="120"/>
                </a:cubicBezTo>
                <a:cubicBezTo>
                  <a:pt x="76" y="118"/>
                  <a:pt x="74" y="116"/>
                  <a:pt x="72" y="116"/>
                </a:cubicBezTo>
                <a:cubicBezTo>
                  <a:pt x="71" y="116"/>
                  <a:pt x="70" y="116"/>
                  <a:pt x="69" y="117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64" y="122"/>
                  <a:pt x="64" y="123"/>
                  <a:pt x="64" y="124"/>
                </a:cubicBezTo>
                <a:moveTo>
                  <a:pt x="71" y="25"/>
                </a:moveTo>
                <a:cubicBezTo>
                  <a:pt x="70" y="24"/>
                  <a:pt x="69" y="24"/>
                  <a:pt x="68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5" y="24"/>
                  <a:pt x="0" y="29"/>
                  <a:pt x="0" y="36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3"/>
                  <a:pt x="0" y="94"/>
                  <a:pt x="1" y="95"/>
                </a:cubicBezTo>
                <a:cubicBezTo>
                  <a:pt x="81" y="175"/>
                  <a:pt x="81" y="175"/>
                  <a:pt x="81" y="175"/>
                </a:cubicBezTo>
                <a:cubicBezTo>
                  <a:pt x="82" y="176"/>
                  <a:pt x="83" y="176"/>
                  <a:pt x="84" y="176"/>
                </a:cubicBezTo>
                <a:cubicBezTo>
                  <a:pt x="85" y="176"/>
                  <a:pt x="86" y="176"/>
                  <a:pt x="87" y="175"/>
                </a:cubicBezTo>
                <a:cubicBezTo>
                  <a:pt x="151" y="111"/>
                  <a:pt x="151" y="111"/>
                  <a:pt x="151" y="111"/>
                </a:cubicBezTo>
                <a:cubicBezTo>
                  <a:pt x="152" y="110"/>
                  <a:pt x="152" y="109"/>
                  <a:pt x="152" y="108"/>
                </a:cubicBezTo>
                <a:cubicBezTo>
                  <a:pt x="152" y="107"/>
                  <a:pt x="152" y="106"/>
                  <a:pt x="151" y="105"/>
                </a:cubicBezTo>
                <a:lnTo>
                  <a:pt x="71" y="25"/>
                </a:lnTo>
                <a:close/>
                <a:moveTo>
                  <a:pt x="84" y="166"/>
                </a:moveTo>
                <a:cubicBezTo>
                  <a:pt x="8" y="90"/>
                  <a:pt x="8" y="90"/>
                  <a:pt x="8" y="90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4"/>
                  <a:pt x="10" y="32"/>
                  <a:pt x="12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142" y="108"/>
                  <a:pt x="142" y="108"/>
                  <a:pt x="142" y="108"/>
                </a:cubicBezTo>
                <a:lnTo>
                  <a:pt x="84" y="166"/>
                </a:lnTo>
                <a:close/>
                <a:moveTo>
                  <a:pt x="84" y="144"/>
                </a:moveTo>
                <a:cubicBezTo>
                  <a:pt x="85" y="144"/>
                  <a:pt x="86" y="144"/>
                  <a:pt x="87" y="143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4" y="126"/>
                  <a:pt x="104" y="125"/>
                  <a:pt x="104" y="124"/>
                </a:cubicBezTo>
                <a:cubicBezTo>
                  <a:pt x="104" y="122"/>
                  <a:pt x="102" y="120"/>
                  <a:pt x="100" y="120"/>
                </a:cubicBezTo>
                <a:cubicBezTo>
                  <a:pt x="99" y="120"/>
                  <a:pt x="98" y="120"/>
                  <a:pt x="97" y="121"/>
                </a:cubicBezTo>
                <a:cubicBezTo>
                  <a:pt x="81" y="137"/>
                  <a:pt x="81" y="137"/>
                  <a:pt x="81" y="137"/>
                </a:cubicBezTo>
                <a:cubicBezTo>
                  <a:pt x="80" y="138"/>
                  <a:pt x="80" y="139"/>
                  <a:pt x="80" y="140"/>
                </a:cubicBezTo>
                <a:cubicBezTo>
                  <a:pt x="80" y="142"/>
                  <a:pt x="82" y="144"/>
                  <a:pt x="84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sz="1350" b="0" i="0" u="none" strike="noStrike" kern="0" cap="none" spc="0" normalizeH="0" baseline="0" noProof="0" dirty="0">
              <a:ln>
                <a:noFill/>
              </a:ln>
              <a:solidFill>
                <a:srgbClr val="171C3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5895"/>
            <a:ext cx="3654786" cy="1168508"/>
          </a:xfrm>
          <a:prstGeom prst="rect">
            <a:avLst/>
          </a:prstGeom>
        </p:spPr>
      </p:pic>
      <p:sp>
        <p:nvSpPr>
          <p:cNvPr id="20" name="Freeform 20"/>
          <p:cNvSpPr/>
          <p:nvPr/>
        </p:nvSpPr>
        <p:spPr>
          <a:xfrm>
            <a:off x="3707823" y="906782"/>
            <a:ext cx="1050019" cy="50444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accent1">
                <a:lumMod val="75000"/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01040" y="1179795"/>
            <a:ext cx="654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分词前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916646" y="1179795"/>
            <a:ext cx="654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分词后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1" grpId="0" animBg="1"/>
      <p:bldP spid="20" grpId="0" bldLvl="0" animBg="1"/>
      <p:bldP spid="21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18348" y="1274796"/>
            <a:ext cx="2752006" cy="1152441"/>
            <a:chOff x="4284039" y="1155305"/>
            <a:chExt cx="2752006" cy="1152441"/>
          </a:xfrm>
        </p:grpSpPr>
        <p:grpSp>
          <p:nvGrpSpPr>
            <p:cNvPr id="11" name="组合 10"/>
            <p:cNvGrpSpPr/>
            <p:nvPr/>
          </p:nvGrpSpPr>
          <p:grpSpPr>
            <a:xfrm>
              <a:off x="4854523" y="1155306"/>
              <a:ext cx="2181522" cy="1152440"/>
              <a:chOff x="6472696" y="2222650"/>
              <a:chExt cx="2908696" cy="1536585"/>
            </a:xfrm>
          </p:grpSpPr>
          <p:sp>
            <p:nvSpPr>
              <p:cNvPr id="17" name="文本框 12"/>
              <p:cNvSpPr txBox="1"/>
              <p:nvPr/>
            </p:nvSpPr>
            <p:spPr>
              <a:xfrm>
                <a:off x="6472696" y="2561190"/>
                <a:ext cx="2908696" cy="119804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/>
              </a:bodyPr>
              <a:lstStyle/>
              <a:p>
                <a:pPr defTabSz="914400">
                  <a:lnSpc>
                    <a:spcPct val="120000"/>
                  </a:lnSpc>
                  <a:defRPr/>
                </a:pPr>
                <a:r>
                  <a:rPr lang="en-US" altLang="zh-CN" sz="1200" dirty="0"/>
                  <a:t>Map</a:t>
                </a:r>
                <a:r>
                  <a:rPr lang="zh-CN" altLang="en-US" sz="1200" dirty="0"/>
                  <a:t>阶段</a:t>
                </a:r>
                <a:r>
                  <a:rPr lang="en-US" altLang="zh-CN" sz="1200" dirty="0"/>
                  <a:t>:</a:t>
                </a:r>
              </a:p>
              <a:p>
                <a:pPr marL="171450" indent="-171450" defTabSz="914400">
                  <a:lnSpc>
                    <a:spcPct val="12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200" dirty="0"/>
                  <a:t>将文本分割为键值对</a:t>
                </a:r>
                <a:endParaRPr lang="en-US" altLang="zh-CN" sz="1200" dirty="0"/>
              </a:p>
              <a:p>
                <a:pPr defTabSz="914400">
                  <a:lnSpc>
                    <a:spcPct val="120000"/>
                  </a:lnSpc>
                  <a:defRPr/>
                </a:pPr>
                <a:r>
                  <a:rPr lang="en-US" altLang="zh-CN" sz="1200" dirty="0"/>
                  <a:t>Reduce</a:t>
                </a:r>
                <a:r>
                  <a:rPr lang="zh-CN" altLang="en-US" sz="1200" dirty="0"/>
                  <a:t>阶段</a:t>
                </a:r>
                <a:endParaRPr lang="en-US" altLang="zh-CN" sz="1200" dirty="0"/>
              </a:p>
              <a:p>
                <a:pPr marL="171450" indent="-171450" defTabSz="914400">
                  <a:lnSpc>
                    <a:spcPct val="12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200" dirty="0"/>
                  <a:t>汇总相同单词的计数值</a:t>
                </a:r>
                <a:endParaRPr lang="zh-CN" altLang="en-US" sz="1200" dirty="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472696" y="2222650"/>
                <a:ext cx="1384995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lvl="0" defTabSz="914400">
                  <a:defRPr/>
                </a:pPr>
                <a:r>
                  <a:rPr lang="en-US" altLang="zh-CN" sz="1700" b="1" dirty="0">
                    <a:latin typeface="Arial" panose="020B0604020202020204"/>
                    <a:ea typeface="微软雅黑" panose="020B0503020204020204" pitchFamily="34" charset="-122"/>
                  </a:rPr>
                  <a:t>MapReduce</a:t>
                </a:r>
                <a:r>
                  <a:rPr lang="zh-CN" altLang="en-US" sz="1700" b="1" dirty="0">
                    <a:latin typeface="Arial" panose="020B0604020202020204"/>
                    <a:ea typeface="微软雅黑" panose="020B0503020204020204" pitchFamily="34" charset="-122"/>
                  </a:rPr>
                  <a:t>原理</a:t>
                </a:r>
                <a:endParaRPr lang="zh-CN" altLang="en-US" sz="1700" b="1" dirty="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sp>
          <p:nvSpPr>
            <p:cNvPr id="14" name="任意多边形: 形状 13"/>
            <p:cNvSpPr>
              <a:spLocks noChangeAspect="1"/>
            </p:cNvSpPr>
            <p:nvPr/>
          </p:nvSpPr>
          <p:spPr bwMode="auto">
            <a:xfrm>
              <a:off x="4284039" y="1155305"/>
              <a:ext cx="287962" cy="379989"/>
            </a:xfrm>
            <a:custGeom>
              <a:avLst/>
              <a:gdLst>
                <a:gd name="T0" fmla="*/ 35 w 38"/>
                <a:gd name="T1" fmla="*/ 6 h 51"/>
                <a:gd name="T2" fmla="*/ 29 w 38"/>
                <a:gd name="T3" fmla="*/ 6 h 51"/>
                <a:gd name="T4" fmla="*/ 21 w 38"/>
                <a:gd name="T5" fmla="*/ 0 h 51"/>
                <a:gd name="T6" fmla="*/ 18 w 38"/>
                <a:gd name="T7" fmla="*/ 0 h 51"/>
                <a:gd name="T8" fmla="*/ 10 w 38"/>
                <a:gd name="T9" fmla="*/ 6 h 51"/>
                <a:gd name="T10" fmla="*/ 3 w 38"/>
                <a:gd name="T11" fmla="*/ 6 h 51"/>
                <a:gd name="T12" fmla="*/ 0 w 38"/>
                <a:gd name="T13" fmla="*/ 10 h 51"/>
                <a:gd name="T14" fmla="*/ 0 w 38"/>
                <a:gd name="T15" fmla="*/ 48 h 51"/>
                <a:gd name="T16" fmla="*/ 3 w 38"/>
                <a:gd name="T17" fmla="*/ 51 h 51"/>
                <a:gd name="T18" fmla="*/ 35 w 38"/>
                <a:gd name="T19" fmla="*/ 51 h 51"/>
                <a:gd name="T20" fmla="*/ 38 w 38"/>
                <a:gd name="T21" fmla="*/ 48 h 51"/>
                <a:gd name="T22" fmla="*/ 38 w 38"/>
                <a:gd name="T23" fmla="*/ 10 h 51"/>
                <a:gd name="T24" fmla="*/ 35 w 38"/>
                <a:gd name="T25" fmla="*/ 6 h 51"/>
                <a:gd name="T26" fmla="*/ 18 w 38"/>
                <a:gd name="T27" fmla="*/ 3 h 51"/>
                <a:gd name="T28" fmla="*/ 21 w 38"/>
                <a:gd name="T29" fmla="*/ 3 h 51"/>
                <a:gd name="T30" fmla="*/ 25 w 38"/>
                <a:gd name="T31" fmla="*/ 6 h 51"/>
                <a:gd name="T32" fmla="*/ 13 w 38"/>
                <a:gd name="T33" fmla="*/ 6 h 51"/>
                <a:gd name="T34" fmla="*/ 18 w 38"/>
                <a:gd name="T35" fmla="*/ 3 h 51"/>
                <a:gd name="T36" fmla="*/ 35 w 38"/>
                <a:gd name="T37" fmla="*/ 46 h 51"/>
                <a:gd name="T38" fmla="*/ 34 w 38"/>
                <a:gd name="T39" fmla="*/ 48 h 51"/>
                <a:gd name="T40" fmla="*/ 5 w 38"/>
                <a:gd name="T41" fmla="*/ 48 h 51"/>
                <a:gd name="T42" fmla="*/ 3 w 38"/>
                <a:gd name="T43" fmla="*/ 46 h 51"/>
                <a:gd name="T44" fmla="*/ 3 w 38"/>
                <a:gd name="T45" fmla="*/ 42 h 51"/>
                <a:gd name="T46" fmla="*/ 35 w 38"/>
                <a:gd name="T47" fmla="*/ 42 h 51"/>
                <a:gd name="T48" fmla="*/ 35 w 38"/>
                <a:gd name="T49" fmla="*/ 46 h 51"/>
                <a:gd name="T50" fmla="*/ 35 w 38"/>
                <a:gd name="T51" fmla="*/ 38 h 51"/>
                <a:gd name="T52" fmla="*/ 3 w 38"/>
                <a:gd name="T53" fmla="*/ 38 h 51"/>
                <a:gd name="T54" fmla="*/ 3 w 38"/>
                <a:gd name="T55" fmla="*/ 11 h 51"/>
                <a:gd name="T56" fmla="*/ 5 w 38"/>
                <a:gd name="T57" fmla="*/ 10 h 51"/>
                <a:gd name="T58" fmla="*/ 10 w 38"/>
                <a:gd name="T59" fmla="*/ 10 h 51"/>
                <a:gd name="T60" fmla="*/ 10 w 38"/>
                <a:gd name="T61" fmla="*/ 19 h 51"/>
                <a:gd name="T62" fmla="*/ 13 w 38"/>
                <a:gd name="T63" fmla="*/ 19 h 51"/>
                <a:gd name="T64" fmla="*/ 13 w 38"/>
                <a:gd name="T65" fmla="*/ 10 h 51"/>
                <a:gd name="T66" fmla="*/ 26 w 38"/>
                <a:gd name="T67" fmla="*/ 10 h 51"/>
                <a:gd name="T68" fmla="*/ 26 w 38"/>
                <a:gd name="T69" fmla="*/ 19 h 51"/>
                <a:gd name="T70" fmla="*/ 29 w 38"/>
                <a:gd name="T71" fmla="*/ 19 h 51"/>
                <a:gd name="T72" fmla="*/ 29 w 38"/>
                <a:gd name="T73" fmla="*/ 10 h 51"/>
                <a:gd name="T74" fmla="*/ 34 w 38"/>
                <a:gd name="T75" fmla="*/ 10 h 51"/>
                <a:gd name="T76" fmla="*/ 35 w 38"/>
                <a:gd name="T77" fmla="*/ 11 h 51"/>
                <a:gd name="T78" fmla="*/ 35 w 38"/>
                <a:gd name="T79" fmla="*/ 38 h 51"/>
                <a:gd name="T80" fmla="*/ 35 w 38"/>
                <a:gd name="T81" fmla="*/ 38 h 51"/>
                <a:gd name="T82" fmla="*/ 35 w 38"/>
                <a:gd name="T83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51">
                  <a:moveTo>
                    <a:pt x="35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8" y="3"/>
                    <a:pt x="25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1" y="3"/>
                    <a:pt x="1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1" y="51"/>
                    <a:pt x="3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8" y="50"/>
                    <a:pt x="38" y="48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8"/>
                    <a:pt x="37" y="6"/>
                    <a:pt x="35" y="6"/>
                  </a:cubicBezTo>
                  <a:close/>
                  <a:moveTo>
                    <a:pt x="18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3" y="3"/>
                    <a:pt x="25" y="5"/>
                    <a:pt x="25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5"/>
                    <a:pt x="16" y="3"/>
                    <a:pt x="18" y="3"/>
                  </a:cubicBezTo>
                  <a:close/>
                  <a:moveTo>
                    <a:pt x="35" y="46"/>
                  </a:moveTo>
                  <a:cubicBezTo>
                    <a:pt x="35" y="47"/>
                    <a:pt x="34" y="48"/>
                    <a:pt x="3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3" y="47"/>
                    <a:pt x="3" y="46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5" y="42"/>
                    <a:pt x="35" y="42"/>
                    <a:pt x="35" y="42"/>
                  </a:cubicBezTo>
                  <a:lnTo>
                    <a:pt x="35" y="46"/>
                  </a:lnTo>
                  <a:close/>
                  <a:moveTo>
                    <a:pt x="35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5" y="10"/>
                    <a:pt x="35" y="11"/>
                  </a:cubicBezTo>
                  <a:lnTo>
                    <a:pt x="35" y="38"/>
                  </a:lnTo>
                  <a:close/>
                  <a:moveTo>
                    <a:pt x="35" y="38"/>
                  </a:moveTo>
                  <a:cubicBezTo>
                    <a:pt x="35" y="38"/>
                    <a:pt x="35" y="38"/>
                    <a:pt x="35" y="38"/>
                  </a:cubicBezTo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42794" y="3113888"/>
            <a:ext cx="2773022" cy="1623581"/>
            <a:chOff x="4263023" y="2025996"/>
            <a:chExt cx="2773022" cy="1623581"/>
          </a:xfrm>
        </p:grpSpPr>
        <p:grpSp>
          <p:nvGrpSpPr>
            <p:cNvPr id="10" name="组合 9"/>
            <p:cNvGrpSpPr/>
            <p:nvPr/>
          </p:nvGrpSpPr>
          <p:grpSpPr>
            <a:xfrm>
              <a:off x="4854523" y="2025996"/>
              <a:ext cx="2181522" cy="1623581"/>
              <a:chOff x="6472696" y="3422385"/>
              <a:chExt cx="2908696" cy="2164775"/>
            </a:xfrm>
          </p:grpSpPr>
          <p:sp>
            <p:nvSpPr>
              <p:cNvPr id="19" name="文本框 10"/>
              <p:cNvSpPr txBox="1"/>
              <p:nvPr/>
            </p:nvSpPr>
            <p:spPr>
              <a:xfrm>
                <a:off x="6472696" y="3760928"/>
                <a:ext cx="2908696" cy="182623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/>
              </a:bodyPr>
              <a:lstStyle/>
              <a:p>
                <a:pPr marL="171450" indent="-171450" defTabSz="914400">
                  <a:lnSpc>
                    <a:spcPct val="12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200" dirty="0">
                    <a:sym typeface="Arial" panose="020B0604020202020204"/>
                  </a:rPr>
                  <a:t>词频结果存储为</a:t>
                </a:r>
                <a:r>
                  <a:rPr lang="en-US" altLang="zh-CN" sz="1200" dirty="0">
                    <a:sym typeface="Arial" panose="020B0604020202020204"/>
                  </a:rPr>
                  <a:t>&lt;</a:t>
                </a:r>
                <a:r>
                  <a:rPr lang="zh-CN" altLang="en-US" sz="1200" dirty="0">
                    <a:sym typeface="Arial" panose="020B0604020202020204"/>
                  </a:rPr>
                  <a:t>单词</a:t>
                </a:r>
                <a:r>
                  <a:rPr lang="en-US" altLang="zh-CN" sz="1200" dirty="0">
                    <a:sym typeface="Arial" panose="020B0604020202020204"/>
                  </a:rPr>
                  <a:t>, </a:t>
                </a:r>
                <a:r>
                  <a:rPr lang="zh-CN" altLang="en-US" sz="1200" dirty="0">
                    <a:sym typeface="Arial" panose="020B0604020202020204"/>
                  </a:rPr>
                  <a:t>词频</a:t>
                </a:r>
                <a:r>
                  <a:rPr lang="en-US" altLang="zh-CN" sz="1200" dirty="0">
                    <a:sym typeface="Arial" panose="020B0604020202020204"/>
                  </a:rPr>
                  <a:t>&gt;</a:t>
                </a:r>
                <a:r>
                  <a:rPr lang="zh-CN" altLang="en-US" sz="1200" dirty="0">
                    <a:sym typeface="Arial" panose="020B0604020202020204"/>
                  </a:rPr>
                  <a:t>格式的文本文件。</a:t>
                </a:r>
                <a:endParaRPr lang="en-US" altLang="zh-CN" sz="1200" dirty="0">
                  <a:sym typeface="Arial" panose="020B0604020202020204"/>
                </a:endParaRPr>
              </a:p>
              <a:p>
                <a:pPr marL="171450" indent="-171450" defTabSz="914400">
                  <a:lnSpc>
                    <a:spcPct val="12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sz="1200" dirty="0" err="1"/>
                  <a:t>WordCount</a:t>
                </a:r>
                <a:r>
                  <a:rPr lang="en-US" altLang="zh-CN" sz="1200" dirty="0"/>
                  <a:t> </a:t>
                </a:r>
                <a:r>
                  <a:rPr lang="zh-CN" altLang="en-US" sz="1200" dirty="0"/>
                  <a:t>应用的运行记录，应用在 </a:t>
                </a:r>
                <a:r>
                  <a:rPr lang="en-US" altLang="zh-CN" sz="1200" dirty="0"/>
                  <a:t>19 </a:t>
                </a:r>
                <a:r>
                  <a:rPr lang="zh-CN" altLang="en-US" sz="1200" dirty="0"/>
                  <a:t>秒内成功完成，表明该任务相对较 小或集群资源充足，能够快速处理。 </a:t>
                </a:r>
                <a:endParaRPr lang="zh-CN" altLang="en-US" sz="1200" dirty="0">
                  <a:sym typeface="Arial" panose="020B0604020202020204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472696" y="3422385"/>
                <a:ext cx="1384995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lvl="0" defTabSz="914400">
                  <a:defRPr/>
                </a:pPr>
                <a:r>
                  <a:rPr lang="zh-CN" altLang="en-US" b="1" dirty="0"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结果分析</a:t>
                </a:r>
              </a:p>
            </p:txBody>
          </p:sp>
        </p:grpSp>
        <p:sp>
          <p:nvSpPr>
            <p:cNvPr id="23" name="任意多边形: 形状 22"/>
            <p:cNvSpPr>
              <a:spLocks noChangeAspect="1"/>
            </p:cNvSpPr>
            <p:nvPr/>
          </p:nvSpPr>
          <p:spPr bwMode="auto">
            <a:xfrm>
              <a:off x="4263023" y="2025997"/>
              <a:ext cx="329994" cy="379989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12" name="文本框 19"/>
          <p:cNvSpPr txBox="1"/>
          <p:nvPr/>
        </p:nvSpPr>
        <p:spPr>
          <a:xfrm>
            <a:off x="529194" y="195719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en-US" sz="3600" b="1" dirty="0" err="1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3MapReduce</a:t>
            </a:r>
            <a:r>
              <a:rPr lang="zh-CN" alt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词频统计</a:t>
            </a:r>
            <a:endParaRPr lang="en-US" sz="3600" b="1" dirty="0">
              <a:solidFill>
                <a:srgbClr val="13436C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Freeform 20"/>
          <p:cNvSpPr/>
          <p:nvPr/>
        </p:nvSpPr>
        <p:spPr>
          <a:xfrm>
            <a:off x="2699792" y="1127461"/>
            <a:ext cx="2181523" cy="50444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accent1">
                <a:lumMod val="75000"/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3372139" y="1108939"/>
            <a:ext cx="119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实现细节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18072" y="1071643"/>
            <a:ext cx="3955906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WordCountMapper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setup()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方法：使用 </a:t>
            </a: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BufferedReader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读取指定路径的文件，加载停用词到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map()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方法：逐行读取文本，按空格分割为词语，过滤掉无效词（长度 ≤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、不符合正则、停用词），输出有效词及其出现次数（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68" y="2362065"/>
            <a:ext cx="2404692" cy="1123592"/>
          </a:xfrm>
          <a:prstGeom prst="rect">
            <a:avLst/>
          </a:prstGeom>
        </p:spPr>
      </p:pic>
      <p:sp>
        <p:nvSpPr>
          <p:cNvPr id="48" name="Freeform 20"/>
          <p:cNvSpPr/>
          <p:nvPr/>
        </p:nvSpPr>
        <p:spPr>
          <a:xfrm>
            <a:off x="2907496" y="3054187"/>
            <a:ext cx="2181523" cy="50444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accent1">
                <a:lumMod val="75000"/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TextBox 7"/>
          <p:cNvSpPr txBox="1"/>
          <p:nvPr/>
        </p:nvSpPr>
        <p:spPr>
          <a:xfrm>
            <a:off x="3321079" y="3029401"/>
            <a:ext cx="174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词频分析结果</a:t>
            </a:r>
          </a:p>
          <a:p>
            <a:pPr algn="ctr"/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270" y="3520477"/>
            <a:ext cx="2846190" cy="1216992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2787390" y="1478271"/>
            <a:ext cx="2670605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WordCountReducer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reduce()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方法：接收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阶段的输出，累加相同词语的值，最终输出词语及其总出现次数。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WordCountDriver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配置并提交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 MapReduce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任务。</a:t>
            </a:r>
          </a:p>
        </p:txBody>
      </p:sp>
      <p:sp>
        <p:nvSpPr>
          <p:cNvPr id="67" name="矩形 66"/>
          <p:cNvSpPr/>
          <p:nvPr/>
        </p:nvSpPr>
        <p:spPr>
          <a:xfrm>
            <a:off x="3352165" y="4009390"/>
            <a:ext cx="2824480" cy="495935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lvl="0" defTabSz="914400">
              <a:defRPr/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WordCount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应用的运行记录</a:t>
            </a:r>
          </a:p>
        </p:txBody>
      </p:sp>
      <p:sp>
        <p:nvSpPr>
          <p:cNvPr id="69" name="Freeform 20"/>
          <p:cNvSpPr/>
          <p:nvPr/>
        </p:nvSpPr>
        <p:spPr>
          <a:xfrm>
            <a:off x="2943445" y="3876752"/>
            <a:ext cx="2181523" cy="50444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accent1">
                <a:lumMod val="75000"/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ldLvl="0" animBg="1"/>
      <p:bldP spid="16" grpId="0"/>
      <p:bldP spid="29" grpId="0"/>
      <p:bldP spid="48" grpId="0" bldLvl="0" animBg="1"/>
      <p:bldP spid="49" grpId="0"/>
      <p:bldP spid="58" grpId="0"/>
      <p:bldP spid="67" grpId="0" bldLvl="0"/>
      <p:bldP spid="6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12"/>
          <p:cNvGraphicFramePr/>
          <p:nvPr/>
        </p:nvGraphicFramePr>
        <p:xfrm>
          <a:off x="4182041" y="1467767"/>
          <a:ext cx="4591078" cy="2947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27"/>
          <p:cNvSpPr txBox="1"/>
          <p:nvPr/>
        </p:nvSpPr>
        <p:spPr>
          <a:xfrm>
            <a:off x="1044575" y="2211705"/>
            <a:ext cx="3085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R 的 wordcloud2 库，（交互性、多样性、易于使用）</a:t>
            </a:r>
          </a:p>
        </p:txBody>
      </p:sp>
      <p:sp>
        <p:nvSpPr>
          <p:cNvPr id="16" name="TextBox 36"/>
          <p:cNvSpPr txBox="1"/>
          <p:nvPr/>
        </p:nvSpPr>
        <p:spPr>
          <a:xfrm>
            <a:off x="1043305" y="3343275"/>
            <a:ext cx="3490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高频词如“师父”、“菩萨”、“妖精”显示字体较大，说明其在文本中的重要性。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9194" y="195719"/>
            <a:ext cx="3103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2.4</a:t>
            </a:r>
            <a:r>
              <a:rPr lang="zh-CN" sz="3600" b="1" dirty="0" err="1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词云可视化</a:t>
            </a:r>
            <a:endParaRPr lang="zh-CN" sz="3600" b="1" dirty="0">
              <a:solidFill>
                <a:srgbClr val="13436C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1" name="图片 20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55" y="1707515"/>
            <a:ext cx="4464685" cy="2872740"/>
          </a:xfrm>
          <a:prstGeom prst="rect">
            <a:avLst/>
          </a:prstGeom>
          <a:ln>
            <a:noFill/>
          </a:ln>
        </p:spPr>
      </p:pic>
      <p:sp>
        <p:nvSpPr>
          <p:cNvPr id="6" name="TextBox 19"/>
          <p:cNvSpPr txBox="1"/>
          <p:nvPr/>
        </p:nvSpPr>
        <p:spPr>
          <a:xfrm>
            <a:off x="1043940" y="1174115"/>
            <a:ext cx="3085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使用词频统计结果生成词云，词语字体大小与其词频成正比。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8145" y="1907540"/>
            <a:ext cx="610870" cy="610870"/>
            <a:chOff x="535" y="2950"/>
            <a:chExt cx="962" cy="962"/>
          </a:xfrm>
        </p:grpSpPr>
        <p:sp>
          <p:nvSpPr>
            <p:cNvPr id="24" name="Oval 15"/>
            <p:cNvSpPr/>
            <p:nvPr/>
          </p:nvSpPr>
          <p:spPr>
            <a:xfrm>
              <a:off x="535" y="2950"/>
              <a:ext cx="962" cy="963"/>
            </a:xfrm>
            <a:prstGeom prst="ellipse">
              <a:avLst/>
            </a:prstGeom>
            <a:solidFill>
              <a:srgbClr val="1F4E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uk-UA" sz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pic>
          <p:nvPicPr>
            <p:cNvPr id="23" name="图片 22" descr="v2-e4a6938dc69e35d3691c3f578ded14bb_b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622" y="3030"/>
              <a:ext cx="847" cy="847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394335" y="3000375"/>
            <a:ext cx="610870" cy="610870"/>
            <a:chOff x="621" y="4725"/>
            <a:chExt cx="962" cy="962"/>
          </a:xfrm>
        </p:grpSpPr>
        <p:sp>
          <p:nvSpPr>
            <p:cNvPr id="25" name="Oval 15"/>
            <p:cNvSpPr/>
            <p:nvPr/>
          </p:nvSpPr>
          <p:spPr>
            <a:xfrm>
              <a:off x="621" y="4725"/>
              <a:ext cx="962" cy="963"/>
            </a:xfrm>
            <a:prstGeom prst="ellipse">
              <a:avLst/>
            </a:prstGeom>
            <a:solidFill>
              <a:srgbClr val="1F4E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uk-UA" sz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pic>
          <p:nvPicPr>
            <p:cNvPr id="26" name="图片 25" descr="v2-e4a6938dc69e35d3691c3f578ded14bb_b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736" y="4790"/>
              <a:ext cx="847" cy="847"/>
            </a:xfrm>
            <a:prstGeom prst="rect">
              <a:avLst/>
            </a:prstGeom>
          </p:spPr>
        </p:pic>
      </p:grpSp>
      <p:sp>
        <p:nvSpPr>
          <p:cNvPr id="27" name="文本框 26"/>
          <p:cNvSpPr txBox="1"/>
          <p:nvPr/>
        </p:nvSpPr>
        <p:spPr>
          <a:xfrm>
            <a:off x="1259840" y="864870"/>
            <a:ext cx="1016000" cy="4616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b="1" noProof="0" dirty="0">
                <a:ln>
                  <a:noFill/>
                </a:ln>
                <a:solidFill>
                  <a:srgbClr val="1F4E9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词云生成</a:t>
            </a:r>
            <a:endParaRPr lang="zh-CN" altLang="en-US" sz="2000" b="1" noProof="0" dirty="0">
              <a:ln>
                <a:noFill/>
              </a:ln>
              <a:solidFill>
                <a:srgbClr val="1F4E9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59205" y="1873250"/>
            <a:ext cx="1270000" cy="4616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rgbClr val="1F4E9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可视化工具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331595" y="2881630"/>
            <a:ext cx="1016000" cy="4616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rgbClr val="1F4E9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结果分析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875" y="339725"/>
            <a:ext cx="4558665" cy="134810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10210" y="864870"/>
            <a:ext cx="610870" cy="610870"/>
            <a:chOff x="535" y="2950"/>
            <a:chExt cx="962" cy="962"/>
          </a:xfrm>
        </p:grpSpPr>
        <p:sp>
          <p:nvSpPr>
            <p:cNvPr id="17" name="Oval 15"/>
            <p:cNvSpPr/>
            <p:nvPr/>
          </p:nvSpPr>
          <p:spPr>
            <a:xfrm>
              <a:off x="535" y="2950"/>
              <a:ext cx="962" cy="963"/>
            </a:xfrm>
            <a:prstGeom prst="ellipse">
              <a:avLst/>
            </a:prstGeom>
            <a:solidFill>
              <a:srgbClr val="1F4E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uk-UA" sz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pic>
          <p:nvPicPr>
            <p:cNvPr id="18" name="图片 17" descr="v2-e4a6938dc69e35d3691c3f578ded14bb_b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622" y="3030"/>
              <a:ext cx="847" cy="84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1" grpId="0"/>
      <p:bldP spid="16" grpId="0"/>
      <p:bldP spid="20" grpId="0"/>
      <p:bldP spid="6" grpId="0"/>
      <p:bldP spid="27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 rot="16200000">
            <a:off x="4423410" y="127635"/>
            <a:ext cx="1770380" cy="4785995"/>
          </a:xfrm>
          <a:prstGeom prst="rect">
            <a:avLst/>
          </a:prstGeom>
          <a:solidFill>
            <a:srgbClr val="13436C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tIns="2160000" anchor="t" anchorCtr="1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TextBox 40"/>
          <p:cNvSpPr txBox="1"/>
          <p:nvPr/>
        </p:nvSpPr>
        <p:spPr>
          <a:xfrm>
            <a:off x="2987556" y="2067851"/>
            <a:ext cx="1102622" cy="70854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 algn="l"/>
            <a:r>
              <a:rPr sz="6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小说</a:t>
            </a:r>
            <a:r>
              <a:rPr lang="zh-CN" sz="6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主题</a:t>
            </a:r>
            <a:r>
              <a:rPr sz="6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分析</a:t>
            </a:r>
          </a:p>
        </p:txBody>
      </p:sp>
      <p:sp>
        <p:nvSpPr>
          <p:cNvPr id="16" name="TextBox 2"/>
          <p:cNvSpPr txBox="1"/>
          <p:nvPr/>
        </p:nvSpPr>
        <p:spPr>
          <a:xfrm>
            <a:off x="1061537" y="1814586"/>
            <a:ext cx="2160240" cy="2016223"/>
          </a:xfrm>
          <a:prstGeom prst="rect">
            <a:avLst/>
          </a:prstGeom>
          <a:noFill/>
        </p:spPr>
        <p:txBody>
          <a:bodyPr wrap="square" lIns="0" tIns="0" rIns="0" bIns="0">
            <a:normAutofit fontScale="80000" lnSpcReduction="20000"/>
          </a:bodyPr>
          <a:lstStyle/>
          <a:p>
            <a:r>
              <a:rPr lang="en-US" altLang="zh-CN" sz="19200" dirty="0">
                <a:solidFill>
                  <a:srgbClr val="13436C"/>
                </a:solidFill>
                <a:latin typeface="Bernard MT Condensed" panose="02050806060905020404" pitchFamily="18" charset="0"/>
                <a:ea typeface="汉真广标" pitchFamily="49" charset="-122"/>
                <a:sym typeface="Arial" panose="020B0604020202020204"/>
              </a:rPr>
              <a:t>03</a:t>
            </a:r>
            <a:endParaRPr lang="zh-CN" altLang="en-US" sz="19200" dirty="0">
              <a:solidFill>
                <a:srgbClr val="13436C"/>
              </a:solidFill>
              <a:latin typeface="Bernard MT Condensed" panose="02050806060905020404" pitchFamily="18" charset="0"/>
              <a:ea typeface="汉真广标" pitchFamily="49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7" grpId="0"/>
      <p:bldP spid="16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635375" y="3580130"/>
            <a:ext cx="4238625" cy="927735"/>
            <a:chOff x="3661341" y="1136162"/>
            <a:chExt cx="3960027" cy="878205"/>
          </a:xfrm>
        </p:grpSpPr>
        <p:sp>
          <p:nvSpPr>
            <p:cNvPr id="16" name="Diamond 32"/>
            <p:cNvSpPr/>
            <p:nvPr/>
          </p:nvSpPr>
          <p:spPr>
            <a:xfrm>
              <a:off x="3661341" y="1136162"/>
              <a:ext cx="864235" cy="878205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04</a:t>
              </a:r>
            </a:p>
          </p:txBody>
        </p:sp>
        <p:sp>
          <p:nvSpPr>
            <p:cNvPr id="18" name="TextBox 34"/>
            <p:cNvSpPr txBox="1"/>
            <p:nvPr/>
          </p:nvSpPr>
          <p:spPr>
            <a:xfrm>
              <a:off x="4333973" y="1319397"/>
              <a:ext cx="3287395" cy="59309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分工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7504" y="2225501"/>
            <a:ext cx="2990215" cy="1474470"/>
            <a:chOff x="107504" y="2225501"/>
            <a:chExt cx="2990215" cy="1474470"/>
          </a:xfrm>
        </p:grpSpPr>
        <p:sp>
          <p:nvSpPr>
            <p:cNvPr id="32" name="Rectangle 51"/>
            <p:cNvSpPr/>
            <p:nvPr/>
          </p:nvSpPr>
          <p:spPr>
            <a:xfrm>
              <a:off x="107504" y="2225501"/>
              <a:ext cx="2802392" cy="69249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r"/>
              <a:r>
                <a:rPr lang="zh-CN" altLang="en-US" sz="6000" b="1" spc="300" dirty="0">
                  <a:solidFill>
                    <a:srgbClr val="13436C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目录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1649" y="3147521"/>
              <a:ext cx="2846070" cy="55245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r"/>
              <a:r>
                <a:rPr lang="en-US" altLang="zh-CN" sz="4000" b="1" spc="300" dirty="0">
                  <a:solidFill>
                    <a:srgbClr val="13436C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CONTENT</a:t>
              </a:r>
            </a:p>
          </p:txBody>
        </p:sp>
      </p:grpSp>
      <p:sp>
        <p:nvSpPr>
          <p:cNvPr id="3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635375" y="1635760"/>
            <a:ext cx="4238625" cy="927735"/>
            <a:chOff x="3661341" y="1136162"/>
            <a:chExt cx="3960027" cy="878205"/>
          </a:xfrm>
        </p:grpSpPr>
        <p:sp>
          <p:nvSpPr>
            <p:cNvPr id="33" name="Diamond 32"/>
            <p:cNvSpPr/>
            <p:nvPr/>
          </p:nvSpPr>
          <p:spPr>
            <a:xfrm>
              <a:off x="3661341" y="1136162"/>
              <a:ext cx="864235" cy="878205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02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4333973" y="1319397"/>
              <a:ext cx="3287395" cy="59309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sz="4000" b="1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小说词频分析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35375" y="2630170"/>
            <a:ext cx="4238625" cy="927735"/>
            <a:chOff x="3661341" y="1136162"/>
            <a:chExt cx="3960027" cy="878205"/>
          </a:xfrm>
        </p:grpSpPr>
        <p:sp>
          <p:nvSpPr>
            <p:cNvPr id="36" name="Diamond 32"/>
            <p:cNvSpPr/>
            <p:nvPr/>
          </p:nvSpPr>
          <p:spPr>
            <a:xfrm>
              <a:off x="3661341" y="1136162"/>
              <a:ext cx="864235" cy="878205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03</a:t>
              </a:r>
            </a:p>
          </p:txBody>
        </p:sp>
        <p:sp>
          <p:nvSpPr>
            <p:cNvPr id="37" name="TextBox 34"/>
            <p:cNvSpPr txBox="1"/>
            <p:nvPr/>
          </p:nvSpPr>
          <p:spPr>
            <a:xfrm>
              <a:off x="4333973" y="1319397"/>
              <a:ext cx="3287395" cy="59309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sz="4000" b="1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小说主题分析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635375" y="698500"/>
            <a:ext cx="4238625" cy="927735"/>
            <a:chOff x="3661341" y="1136162"/>
            <a:chExt cx="3960027" cy="878205"/>
          </a:xfrm>
        </p:grpSpPr>
        <p:sp>
          <p:nvSpPr>
            <p:cNvPr id="39" name="Diamond 32"/>
            <p:cNvSpPr/>
            <p:nvPr/>
          </p:nvSpPr>
          <p:spPr>
            <a:xfrm>
              <a:off x="3661341" y="1136162"/>
              <a:ext cx="864235" cy="878205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01</a:t>
              </a:r>
            </a:p>
          </p:txBody>
        </p:sp>
        <p:sp>
          <p:nvSpPr>
            <p:cNvPr id="40" name="TextBox 34"/>
            <p:cNvSpPr txBox="1"/>
            <p:nvPr/>
          </p:nvSpPr>
          <p:spPr>
            <a:xfrm>
              <a:off x="4333973" y="1319397"/>
              <a:ext cx="3287395" cy="59309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CN" sz="4000" b="1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Hadoop</a:t>
              </a:r>
              <a:r>
                <a:rPr lang="zh-CN" altLang="en-US" sz="4000" b="1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部署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3176" y="915967"/>
            <a:ext cx="2439035" cy="3852545"/>
            <a:chOff x="3669584" y="1466338"/>
            <a:chExt cx="3252047" cy="5136727"/>
          </a:xfrm>
        </p:grpSpPr>
        <p:sp>
          <p:nvSpPr>
            <p:cNvPr id="30" name="Rectangle 11"/>
            <p:cNvSpPr/>
            <p:nvPr/>
          </p:nvSpPr>
          <p:spPr>
            <a:xfrm>
              <a:off x="3669584" y="1466338"/>
              <a:ext cx="3252047" cy="513672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44" tIns="45722" rIns="91444" bIns="45722" anchor="ctr"/>
            <a:lstStyle/>
            <a:p>
              <a:pPr algn="ctr" defTabSz="913765">
                <a:defRPr/>
              </a:pPr>
              <a:endParaRPr lang="en-US" sz="67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698371" y="2809998"/>
              <a:ext cx="3104727" cy="30158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1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分析目标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Char char="l"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通过 LDA 模型挖掘小说中的隐含主题结构。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Char char="l"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提取小说文本的核心主题，揭示章节内容和角色关系。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824846" y="1798342"/>
              <a:ext cx="867833" cy="888154"/>
              <a:chOff x="2288197" y="1869730"/>
              <a:chExt cx="643915" cy="65899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288197" y="1869730"/>
                <a:ext cx="643915" cy="658993"/>
              </a:xfrm>
              <a:prstGeom prst="ellipse">
                <a:avLst/>
              </a:prstGeom>
              <a:solidFill>
                <a:srgbClr val="1F4E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 dirty="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4" name="Freeform 73"/>
              <p:cNvSpPr>
                <a:spLocks noEditPoints="1"/>
              </p:cNvSpPr>
              <p:nvPr/>
            </p:nvSpPr>
            <p:spPr bwMode="auto">
              <a:xfrm>
                <a:off x="2427032" y="2023641"/>
                <a:ext cx="353682" cy="351170"/>
              </a:xfrm>
              <a:custGeom>
                <a:avLst/>
                <a:gdLst>
                  <a:gd name="T0" fmla="*/ 24 w 176"/>
                  <a:gd name="T1" fmla="*/ 60 h 176"/>
                  <a:gd name="T2" fmla="*/ 48 w 176"/>
                  <a:gd name="T3" fmla="*/ 60 h 176"/>
                  <a:gd name="T4" fmla="*/ 36 w 176"/>
                  <a:gd name="T5" fmla="*/ 64 h 176"/>
                  <a:gd name="T6" fmla="*/ 36 w 176"/>
                  <a:gd name="T7" fmla="*/ 56 h 176"/>
                  <a:gd name="T8" fmla="*/ 36 w 176"/>
                  <a:gd name="T9" fmla="*/ 64 h 176"/>
                  <a:gd name="T10" fmla="*/ 87 w 176"/>
                  <a:gd name="T11" fmla="*/ 111 h 176"/>
                  <a:gd name="T12" fmla="*/ 96 w 176"/>
                  <a:gd name="T13" fmla="*/ 100 h 176"/>
                  <a:gd name="T14" fmla="*/ 89 w 176"/>
                  <a:gd name="T15" fmla="*/ 97 h 176"/>
                  <a:gd name="T16" fmla="*/ 80 w 176"/>
                  <a:gd name="T17" fmla="*/ 108 h 176"/>
                  <a:gd name="T18" fmla="*/ 175 w 176"/>
                  <a:gd name="T19" fmla="*/ 81 h 176"/>
                  <a:gd name="T20" fmla="*/ 92 w 176"/>
                  <a:gd name="T21" fmla="*/ 0 h 176"/>
                  <a:gd name="T22" fmla="*/ 24 w 176"/>
                  <a:gd name="T23" fmla="*/ 12 h 176"/>
                  <a:gd name="T24" fmla="*/ 32 w 176"/>
                  <a:gd name="T25" fmla="*/ 12 h 176"/>
                  <a:gd name="T26" fmla="*/ 90 w 176"/>
                  <a:gd name="T27" fmla="*/ 8 h 176"/>
                  <a:gd name="T28" fmla="*/ 157 w 176"/>
                  <a:gd name="T29" fmla="*/ 93 h 176"/>
                  <a:gd name="T30" fmla="*/ 160 w 176"/>
                  <a:gd name="T31" fmla="*/ 100 h 176"/>
                  <a:gd name="T32" fmla="*/ 175 w 176"/>
                  <a:gd name="T33" fmla="*/ 87 h 176"/>
                  <a:gd name="T34" fmla="*/ 175 w 176"/>
                  <a:gd name="T35" fmla="*/ 81 h 176"/>
                  <a:gd name="T36" fmla="*/ 68 w 176"/>
                  <a:gd name="T37" fmla="*/ 128 h 176"/>
                  <a:gd name="T38" fmla="*/ 75 w 176"/>
                  <a:gd name="T39" fmla="*/ 123 h 176"/>
                  <a:gd name="T40" fmla="*/ 72 w 176"/>
                  <a:gd name="T41" fmla="*/ 116 h 176"/>
                  <a:gd name="T42" fmla="*/ 65 w 176"/>
                  <a:gd name="T43" fmla="*/ 121 h 176"/>
                  <a:gd name="T44" fmla="*/ 71 w 176"/>
                  <a:gd name="T45" fmla="*/ 25 h 176"/>
                  <a:gd name="T46" fmla="*/ 12 w 176"/>
                  <a:gd name="T47" fmla="*/ 24 h 176"/>
                  <a:gd name="T48" fmla="*/ 0 w 176"/>
                  <a:gd name="T49" fmla="*/ 92 h 176"/>
                  <a:gd name="T50" fmla="*/ 81 w 176"/>
                  <a:gd name="T51" fmla="*/ 175 h 176"/>
                  <a:gd name="T52" fmla="*/ 87 w 176"/>
                  <a:gd name="T53" fmla="*/ 175 h 176"/>
                  <a:gd name="T54" fmla="*/ 152 w 176"/>
                  <a:gd name="T55" fmla="*/ 108 h 176"/>
                  <a:gd name="T56" fmla="*/ 71 w 176"/>
                  <a:gd name="T57" fmla="*/ 25 h 176"/>
                  <a:gd name="T58" fmla="*/ 8 w 176"/>
                  <a:gd name="T59" fmla="*/ 90 h 176"/>
                  <a:gd name="T60" fmla="*/ 12 w 176"/>
                  <a:gd name="T61" fmla="*/ 32 h 176"/>
                  <a:gd name="T62" fmla="*/ 142 w 176"/>
                  <a:gd name="T63" fmla="*/ 108 h 176"/>
                  <a:gd name="T64" fmla="*/ 84 w 176"/>
                  <a:gd name="T65" fmla="*/ 144 h 176"/>
                  <a:gd name="T66" fmla="*/ 103 w 176"/>
                  <a:gd name="T67" fmla="*/ 127 h 176"/>
                  <a:gd name="T68" fmla="*/ 100 w 176"/>
                  <a:gd name="T69" fmla="*/ 120 h 176"/>
                  <a:gd name="T70" fmla="*/ 81 w 176"/>
                  <a:gd name="T71" fmla="*/ 137 h 176"/>
                  <a:gd name="T72" fmla="*/ 84 w 176"/>
                  <a:gd name="T73" fmla="*/ 144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6" h="176">
                    <a:moveTo>
                      <a:pt x="36" y="48"/>
                    </a:moveTo>
                    <a:cubicBezTo>
                      <a:pt x="29" y="48"/>
                      <a:pt x="24" y="53"/>
                      <a:pt x="24" y="60"/>
                    </a:cubicBezTo>
                    <a:cubicBezTo>
                      <a:pt x="24" y="67"/>
                      <a:pt x="29" y="72"/>
                      <a:pt x="36" y="72"/>
                    </a:cubicBezTo>
                    <a:cubicBezTo>
                      <a:pt x="43" y="72"/>
                      <a:pt x="48" y="67"/>
                      <a:pt x="48" y="60"/>
                    </a:cubicBezTo>
                    <a:cubicBezTo>
                      <a:pt x="48" y="53"/>
                      <a:pt x="43" y="48"/>
                      <a:pt x="36" y="48"/>
                    </a:cubicBezTo>
                    <a:moveTo>
                      <a:pt x="36" y="64"/>
                    </a:moveTo>
                    <a:cubicBezTo>
                      <a:pt x="34" y="64"/>
                      <a:pt x="32" y="62"/>
                      <a:pt x="32" y="60"/>
                    </a:cubicBezTo>
                    <a:cubicBezTo>
                      <a:pt x="32" y="58"/>
                      <a:pt x="34" y="56"/>
                      <a:pt x="36" y="56"/>
                    </a:cubicBezTo>
                    <a:cubicBezTo>
                      <a:pt x="38" y="56"/>
                      <a:pt x="40" y="58"/>
                      <a:pt x="40" y="60"/>
                    </a:cubicBezTo>
                    <a:cubicBezTo>
                      <a:pt x="40" y="62"/>
                      <a:pt x="38" y="64"/>
                      <a:pt x="36" y="64"/>
                    </a:cubicBezTo>
                    <a:moveTo>
                      <a:pt x="84" y="112"/>
                    </a:moveTo>
                    <a:cubicBezTo>
                      <a:pt x="85" y="112"/>
                      <a:pt x="86" y="112"/>
                      <a:pt x="87" y="111"/>
                    </a:cubicBezTo>
                    <a:cubicBezTo>
                      <a:pt x="95" y="103"/>
                      <a:pt x="95" y="103"/>
                      <a:pt x="95" y="103"/>
                    </a:cubicBezTo>
                    <a:cubicBezTo>
                      <a:pt x="96" y="102"/>
                      <a:pt x="96" y="101"/>
                      <a:pt x="96" y="100"/>
                    </a:cubicBezTo>
                    <a:cubicBezTo>
                      <a:pt x="96" y="98"/>
                      <a:pt x="94" y="96"/>
                      <a:pt x="92" y="96"/>
                    </a:cubicBezTo>
                    <a:cubicBezTo>
                      <a:pt x="91" y="96"/>
                      <a:pt x="90" y="96"/>
                      <a:pt x="89" y="97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0" y="106"/>
                      <a:pt x="80" y="107"/>
                      <a:pt x="80" y="108"/>
                    </a:cubicBezTo>
                    <a:cubicBezTo>
                      <a:pt x="80" y="110"/>
                      <a:pt x="82" y="112"/>
                      <a:pt x="84" y="112"/>
                    </a:cubicBezTo>
                    <a:moveTo>
                      <a:pt x="175" y="81"/>
                    </a:moveTo>
                    <a:cubicBezTo>
                      <a:pt x="95" y="1"/>
                      <a:pt x="95" y="1"/>
                      <a:pt x="95" y="1"/>
                    </a:cubicBezTo>
                    <a:cubicBezTo>
                      <a:pt x="94" y="0"/>
                      <a:pt x="93" y="0"/>
                      <a:pt x="9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9" y="0"/>
                      <a:pt x="24" y="5"/>
                      <a:pt x="24" y="12"/>
                    </a:cubicBezTo>
                    <a:cubicBezTo>
                      <a:pt x="24" y="14"/>
                      <a:pt x="26" y="16"/>
                      <a:pt x="28" y="16"/>
                    </a:cubicBezTo>
                    <a:cubicBezTo>
                      <a:pt x="30" y="16"/>
                      <a:pt x="32" y="14"/>
                      <a:pt x="32" y="12"/>
                    </a:cubicBezTo>
                    <a:cubicBezTo>
                      <a:pt x="32" y="10"/>
                      <a:pt x="34" y="8"/>
                      <a:pt x="36" y="8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166" y="84"/>
                      <a:pt x="166" y="84"/>
                      <a:pt x="166" y="84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6" y="94"/>
                      <a:pt x="156" y="95"/>
                      <a:pt x="156" y="96"/>
                    </a:cubicBezTo>
                    <a:cubicBezTo>
                      <a:pt x="156" y="98"/>
                      <a:pt x="158" y="100"/>
                      <a:pt x="160" y="100"/>
                    </a:cubicBezTo>
                    <a:cubicBezTo>
                      <a:pt x="161" y="100"/>
                      <a:pt x="162" y="100"/>
                      <a:pt x="163" y="99"/>
                    </a:cubicBezTo>
                    <a:cubicBezTo>
                      <a:pt x="175" y="87"/>
                      <a:pt x="175" y="87"/>
                      <a:pt x="175" y="87"/>
                    </a:cubicBezTo>
                    <a:cubicBezTo>
                      <a:pt x="176" y="86"/>
                      <a:pt x="176" y="85"/>
                      <a:pt x="176" y="84"/>
                    </a:cubicBezTo>
                    <a:cubicBezTo>
                      <a:pt x="176" y="83"/>
                      <a:pt x="176" y="82"/>
                      <a:pt x="175" y="81"/>
                    </a:cubicBezTo>
                    <a:moveTo>
                      <a:pt x="64" y="124"/>
                    </a:moveTo>
                    <a:cubicBezTo>
                      <a:pt x="64" y="126"/>
                      <a:pt x="66" y="128"/>
                      <a:pt x="68" y="128"/>
                    </a:cubicBezTo>
                    <a:cubicBezTo>
                      <a:pt x="69" y="128"/>
                      <a:pt x="70" y="128"/>
                      <a:pt x="71" y="127"/>
                    </a:cubicBezTo>
                    <a:cubicBezTo>
                      <a:pt x="75" y="123"/>
                      <a:pt x="75" y="123"/>
                      <a:pt x="75" y="123"/>
                    </a:cubicBezTo>
                    <a:cubicBezTo>
                      <a:pt x="76" y="122"/>
                      <a:pt x="76" y="121"/>
                      <a:pt x="76" y="120"/>
                    </a:cubicBezTo>
                    <a:cubicBezTo>
                      <a:pt x="76" y="118"/>
                      <a:pt x="74" y="116"/>
                      <a:pt x="72" y="116"/>
                    </a:cubicBezTo>
                    <a:cubicBezTo>
                      <a:pt x="71" y="116"/>
                      <a:pt x="70" y="116"/>
                      <a:pt x="69" y="117"/>
                    </a:cubicBezTo>
                    <a:cubicBezTo>
                      <a:pt x="65" y="121"/>
                      <a:pt x="65" y="121"/>
                      <a:pt x="65" y="121"/>
                    </a:cubicBezTo>
                    <a:cubicBezTo>
                      <a:pt x="64" y="122"/>
                      <a:pt x="64" y="123"/>
                      <a:pt x="64" y="124"/>
                    </a:cubicBezTo>
                    <a:moveTo>
                      <a:pt x="71" y="25"/>
                    </a:moveTo>
                    <a:cubicBezTo>
                      <a:pt x="70" y="24"/>
                      <a:pt x="69" y="24"/>
                      <a:pt x="68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29"/>
                      <a:pt x="0" y="36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0" y="94"/>
                      <a:pt x="1" y="95"/>
                    </a:cubicBezTo>
                    <a:cubicBezTo>
                      <a:pt x="81" y="175"/>
                      <a:pt x="81" y="175"/>
                      <a:pt x="81" y="175"/>
                    </a:cubicBezTo>
                    <a:cubicBezTo>
                      <a:pt x="82" y="176"/>
                      <a:pt x="83" y="176"/>
                      <a:pt x="84" y="176"/>
                    </a:cubicBezTo>
                    <a:cubicBezTo>
                      <a:pt x="85" y="176"/>
                      <a:pt x="86" y="176"/>
                      <a:pt x="87" y="175"/>
                    </a:cubicBezTo>
                    <a:cubicBezTo>
                      <a:pt x="151" y="111"/>
                      <a:pt x="151" y="111"/>
                      <a:pt x="151" y="111"/>
                    </a:cubicBezTo>
                    <a:cubicBezTo>
                      <a:pt x="152" y="110"/>
                      <a:pt x="152" y="109"/>
                      <a:pt x="152" y="108"/>
                    </a:cubicBezTo>
                    <a:cubicBezTo>
                      <a:pt x="152" y="107"/>
                      <a:pt x="152" y="106"/>
                      <a:pt x="151" y="105"/>
                    </a:cubicBezTo>
                    <a:lnTo>
                      <a:pt x="71" y="25"/>
                    </a:lnTo>
                    <a:close/>
                    <a:moveTo>
                      <a:pt x="84" y="166"/>
                    </a:moveTo>
                    <a:cubicBezTo>
                      <a:pt x="8" y="90"/>
                      <a:pt x="8" y="90"/>
                      <a:pt x="8" y="9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4"/>
                      <a:pt x="10" y="32"/>
                      <a:pt x="12" y="32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142" y="108"/>
                      <a:pt x="142" y="108"/>
                      <a:pt x="142" y="108"/>
                    </a:cubicBezTo>
                    <a:lnTo>
                      <a:pt x="84" y="166"/>
                    </a:lnTo>
                    <a:close/>
                    <a:moveTo>
                      <a:pt x="84" y="144"/>
                    </a:moveTo>
                    <a:cubicBezTo>
                      <a:pt x="85" y="144"/>
                      <a:pt x="86" y="144"/>
                      <a:pt x="87" y="143"/>
                    </a:cubicBezTo>
                    <a:cubicBezTo>
                      <a:pt x="103" y="127"/>
                      <a:pt x="103" y="127"/>
                      <a:pt x="103" y="127"/>
                    </a:cubicBezTo>
                    <a:cubicBezTo>
                      <a:pt x="104" y="126"/>
                      <a:pt x="104" y="125"/>
                      <a:pt x="104" y="124"/>
                    </a:cubicBezTo>
                    <a:cubicBezTo>
                      <a:pt x="104" y="122"/>
                      <a:pt x="102" y="120"/>
                      <a:pt x="100" y="120"/>
                    </a:cubicBezTo>
                    <a:cubicBezTo>
                      <a:pt x="99" y="120"/>
                      <a:pt x="98" y="120"/>
                      <a:pt x="97" y="121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80" y="138"/>
                      <a:pt x="80" y="139"/>
                      <a:pt x="80" y="140"/>
                    </a:cubicBezTo>
                    <a:cubicBezTo>
                      <a:pt x="80" y="142"/>
                      <a:pt x="82" y="144"/>
                      <a:pt x="84" y="1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uk-UA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171C3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36" name="文本框 19"/>
          <p:cNvSpPr txBox="1"/>
          <p:nvPr/>
        </p:nvSpPr>
        <p:spPr>
          <a:xfrm>
            <a:off x="529194" y="195719"/>
            <a:ext cx="4475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3.1</a:t>
            </a:r>
            <a:r>
              <a:rPr lang="zh-CN" alt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小说主题分析概述</a:t>
            </a:r>
          </a:p>
        </p:txBody>
      </p:sp>
      <p:grpSp>
        <p:nvGrpSpPr>
          <p:cNvPr id="37" name="Group 1"/>
          <p:cNvGrpSpPr/>
          <p:nvPr/>
        </p:nvGrpSpPr>
        <p:grpSpPr>
          <a:xfrm>
            <a:off x="4572043" y="1419376"/>
            <a:ext cx="2641515" cy="2531355"/>
            <a:chOff x="6260852" y="3142533"/>
            <a:chExt cx="6861168" cy="6575036"/>
          </a:xfrm>
        </p:grpSpPr>
        <p:grpSp>
          <p:nvGrpSpPr>
            <p:cNvPr id="38" name="Group 2"/>
            <p:cNvGrpSpPr/>
            <p:nvPr/>
          </p:nvGrpSpPr>
          <p:grpSpPr>
            <a:xfrm rot="16852807">
              <a:off x="7275328" y="2678914"/>
              <a:ext cx="2684236" cy="3611473"/>
              <a:chOff x="6273500" y="2152709"/>
              <a:chExt cx="1305509" cy="1756481"/>
            </a:xfrm>
          </p:grpSpPr>
          <p:sp>
            <p:nvSpPr>
              <p:cNvPr id="39" name="Freeform 5"/>
              <p:cNvSpPr>
                <a:spLocks noEditPoints="1"/>
              </p:cNvSpPr>
              <p:nvPr/>
            </p:nvSpPr>
            <p:spPr bwMode="auto">
              <a:xfrm>
                <a:off x="6273500" y="2152709"/>
                <a:ext cx="1002548" cy="1744918"/>
              </a:xfrm>
              <a:custGeom>
                <a:avLst/>
                <a:gdLst>
                  <a:gd name="T0" fmla="*/ 118 w 441"/>
                  <a:gd name="T1" fmla="*/ 173 h 767"/>
                  <a:gd name="T2" fmla="*/ 116 w 441"/>
                  <a:gd name="T3" fmla="*/ 176 h 767"/>
                  <a:gd name="T4" fmla="*/ 111 w 441"/>
                  <a:gd name="T5" fmla="*/ 182 h 767"/>
                  <a:gd name="T6" fmla="*/ 100 w 441"/>
                  <a:gd name="T7" fmla="*/ 195 h 767"/>
                  <a:gd name="T8" fmla="*/ 93 w 441"/>
                  <a:gd name="T9" fmla="*/ 203 h 767"/>
                  <a:gd name="T10" fmla="*/ 85 w 441"/>
                  <a:gd name="T11" fmla="*/ 211 h 767"/>
                  <a:gd name="T12" fmla="*/ 50 w 441"/>
                  <a:gd name="T13" fmla="*/ 256 h 767"/>
                  <a:gd name="T14" fmla="*/ 28 w 441"/>
                  <a:gd name="T15" fmla="*/ 193 h 767"/>
                  <a:gd name="T16" fmla="*/ 37 w 441"/>
                  <a:gd name="T17" fmla="*/ 182 h 767"/>
                  <a:gd name="T18" fmla="*/ 44 w 441"/>
                  <a:gd name="T19" fmla="*/ 174 h 767"/>
                  <a:gd name="T20" fmla="*/ 50 w 441"/>
                  <a:gd name="T21" fmla="*/ 168 h 767"/>
                  <a:gd name="T22" fmla="*/ 65 w 441"/>
                  <a:gd name="T23" fmla="*/ 151 h 767"/>
                  <a:gd name="T24" fmla="*/ 68 w 441"/>
                  <a:gd name="T25" fmla="*/ 146 h 767"/>
                  <a:gd name="T26" fmla="*/ 75 w 441"/>
                  <a:gd name="T27" fmla="*/ 133 h 767"/>
                  <a:gd name="T28" fmla="*/ 79 w 441"/>
                  <a:gd name="T29" fmla="*/ 124 h 767"/>
                  <a:gd name="T30" fmla="*/ 78 w 441"/>
                  <a:gd name="T31" fmla="*/ 73 h 767"/>
                  <a:gd name="T32" fmla="*/ 55 w 441"/>
                  <a:gd name="T33" fmla="*/ 0 h 767"/>
                  <a:gd name="T34" fmla="*/ 55 w 441"/>
                  <a:gd name="T35" fmla="*/ 0 h 767"/>
                  <a:gd name="T36" fmla="*/ 115 w 441"/>
                  <a:gd name="T37" fmla="*/ 12 h 767"/>
                  <a:gd name="T38" fmla="*/ 126 w 441"/>
                  <a:gd name="T39" fmla="*/ 15 h 767"/>
                  <a:gd name="T40" fmla="*/ 149 w 441"/>
                  <a:gd name="T41" fmla="*/ 22 h 767"/>
                  <a:gd name="T42" fmla="*/ 171 w 441"/>
                  <a:gd name="T43" fmla="*/ 30 h 767"/>
                  <a:gd name="T44" fmla="*/ 192 w 441"/>
                  <a:gd name="T45" fmla="*/ 38 h 767"/>
                  <a:gd name="T46" fmla="*/ 213 w 441"/>
                  <a:gd name="T47" fmla="*/ 48 h 767"/>
                  <a:gd name="T48" fmla="*/ 233 w 441"/>
                  <a:gd name="T49" fmla="*/ 58 h 767"/>
                  <a:gd name="T50" fmla="*/ 262 w 441"/>
                  <a:gd name="T51" fmla="*/ 75 h 767"/>
                  <a:gd name="T52" fmla="*/ 242 w 441"/>
                  <a:gd name="T53" fmla="*/ 65 h 767"/>
                  <a:gd name="T54" fmla="*/ 221 w 441"/>
                  <a:gd name="T55" fmla="*/ 57 h 767"/>
                  <a:gd name="T56" fmla="*/ 199 w 441"/>
                  <a:gd name="T57" fmla="*/ 49 h 767"/>
                  <a:gd name="T58" fmla="*/ 175 w 441"/>
                  <a:gd name="T59" fmla="*/ 42 h 767"/>
                  <a:gd name="T60" fmla="*/ 157 w 441"/>
                  <a:gd name="T61" fmla="*/ 37 h 767"/>
                  <a:gd name="T62" fmla="*/ 141 w 441"/>
                  <a:gd name="T63" fmla="*/ 33 h 767"/>
                  <a:gd name="T64" fmla="*/ 125 w 441"/>
                  <a:gd name="T65" fmla="*/ 30 h 767"/>
                  <a:gd name="T66" fmla="*/ 104 w 441"/>
                  <a:gd name="T67" fmla="*/ 27 h 767"/>
                  <a:gd name="T68" fmla="*/ 119 w 441"/>
                  <a:gd name="T69" fmla="*/ 68 h 767"/>
                  <a:gd name="T70" fmla="*/ 132 w 441"/>
                  <a:gd name="T71" fmla="*/ 115 h 767"/>
                  <a:gd name="T72" fmla="*/ 127 w 441"/>
                  <a:gd name="T73" fmla="*/ 154 h 767"/>
                  <a:gd name="T74" fmla="*/ 125 w 441"/>
                  <a:gd name="T75" fmla="*/ 160 h 767"/>
                  <a:gd name="T76" fmla="*/ 121 w 441"/>
                  <a:gd name="T77" fmla="*/ 167 h 767"/>
                  <a:gd name="T78" fmla="*/ 437 w 441"/>
                  <a:gd name="T79" fmla="*/ 764 h 767"/>
                  <a:gd name="T80" fmla="*/ 359 w 441"/>
                  <a:gd name="T81" fmla="*/ 701 h 767"/>
                  <a:gd name="T82" fmla="*/ 361 w 441"/>
                  <a:gd name="T83" fmla="*/ 645 h 767"/>
                  <a:gd name="T84" fmla="*/ 119 w 441"/>
                  <a:gd name="T85" fmla="*/ 268 h 767"/>
                  <a:gd name="T86" fmla="*/ 308 w 441"/>
                  <a:gd name="T87" fmla="*/ 667 h 767"/>
                  <a:gd name="T88" fmla="*/ 320 w 441"/>
                  <a:gd name="T89" fmla="*/ 685 h 767"/>
                  <a:gd name="T90" fmla="*/ 391 w 441"/>
                  <a:gd name="T91" fmla="*/ 740 h 767"/>
                  <a:gd name="T92" fmla="*/ 437 w 441"/>
                  <a:gd name="T93" fmla="*/ 764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41" h="767">
                    <a:moveTo>
                      <a:pt x="121" y="167"/>
                    </a:moveTo>
                    <a:cubicBezTo>
                      <a:pt x="120" y="169"/>
                      <a:pt x="119" y="171"/>
                      <a:pt x="118" y="173"/>
                    </a:cubicBezTo>
                    <a:cubicBezTo>
                      <a:pt x="117" y="174"/>
                      <a:pt x="117" y="175"/>
                      <a:pt x="116" y="176"/>
                    </a:cubicBezTo>
                    <a:cubicBezTo>
                      <a:pt x="116" y="176"/>
                      <a:pt x="116" y="176"/>
                      <a:pt x="116" y="176"/>
                    </a:cubicBezTo>
                    <a:cubicBezTo>
                      <a:pt x="115" y="177"/>
                      <a:pt x="115" y="177"/>
                      <a:pt x="114" y="178"/>
                    </a:cubicBezTo>
                    <a:cubicBezTo>
                      <a:pt x="113" y="180"/>
                      <a:pt x="112" y="181"/>
                      <a:pt x="111" y="182"/>
                    </a:cubicBezTo>
                    <a:cubicBezTo>
                      <a:pt x="111" y="182"/>
                      <a:pt x="111" y="183"/>
                      <a:pt x="110" y="183"/>
                    </a:cubicBezTo>
                    <a:cubicBezTo>
                      <a:pt x="110" y="183"/>
                      <a:pt x="106" y="188"/>
                      <a:pt x="100" y="195"/>
                    </a:cubicBezTo>
                    <a:cubicBezTo>
                      <a:pt x="98" y="197"/>
                      <a:pt x="96" y="199"/>
                      <a:pt x="94" y="201"/>
                    </a:cubicBezTo>
                    <a:cubicBezTo>
                      <a:pt x="94" y="201"/>
                      <a:pt x="93" y="202"/>
                      <a:pt x="93" y="203"/>
                    </a:cubicBezTo>
                    <a:cubicBezTo>
                      <a:pt x="91" y="205"/>
                      <a:pt x="89" y="207"/>
                      <a:pt x="87" y="209"/>
                    </a:cubicBezTo>
                    <a:cubicBezTo>
                      <a:pt x="86" y="210"/>
                      <a:pt x="86" y="211"/>
                      <a:pt x="85" y="211"/>
                    </a:cubicBezTo>
                    <a:cubicBezTo>
                      <a:pt x="83" y="214"/>
                      <a:pt x="80" y="217"/>
                      <a:pt x="78" y="220"/>
                    </a:cubicBezTo>
                    <a:cubicBezTo>
                      <a:pt x="65" y="235"/>
                      <a:pt x="54" y="250"/>
                      <a:pt x="50" y="256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5" y="223"/>
                      <a:pt x="16" y="208"/>
                      <a:pt x="28" y="193"/>
                    </a:cubicBezTo>
                    <a:cubicBezTo>
                      <a:pt x="30" y="190"/>
                      <a:pt x="33" y="187"/>
                      <a:pt x="35" y="184"/>
                    </a:cubicBezTo>
                    <a:cubicBezTo>
                      <a:pt x="36" y="184"/>
                      <a:pt x="37" y="183"/>
                      <a:pt x="37" y="182"/>
                    </a:cubicBezTo>
                    <a:cubicBezTo>
                      <a:pt x="39" y="180"/>
                      <a:pt x="41" y="178"/>
                      <a:pt x="43" y="176"/>
                    </a:cubicBezTo>
                    <a:cubicBezTo>
                      <a:pt x="43" y="175"/>
                      <a:pt x="44" y="175"/>
                      <a:pt x="44" y="174"/>
                    </a:cubicBezTo>
                    <a:cubicBezTo>
                      <a:pt x="44" y="174"/>
                      <a:pt x="44" y="174"/>
                      <a:pt x="44" y="174"/>
                    </a:cubicBezTo>
                    <a:cubicBezTo>
                      <a:pt x="46" y="172"/>
                      <a:pt x="48" y="170"/>
                      <a:pt x="50" y="168"/>
                    </a:cubicBezTo>
                    <a:cubicBezTo>
                      <a:pt x="56" y="161"/>
                      <a:pt x="60" y="156"/>
                      <a:pt x="61" y="156"/>
                    </a:cubicBezTo>
                    <a:cubicBezTo>
                      <a:pt x="62" y="155"/>
                      <a:pt x="63" y="153"/>
                      <a:pt x="65" y="151"/>
                    </a:cubicBezTo>
                    <a:cubicBezTo>
                      <a:pt x="65" y="150"/>
                      <a:pt x="66" y="150"/>
                      <a:pt x="66" y="149"/>
                    </a:cubicBezTo>
                    <a:cubicBezTo>
                      <a:pt x="67" y="148"/>
                      <a:pt x="68" y="147"/>
                      <a:pt x="68" y="146"/>
                    </a:cubicBezTo>
                    <a:cubicBezTo>
                      <a:pt x="69" y="144"/>
                      <a:pt x="71" y="142"/>
                      <a:pt x="72" y="140"/>
                    </a:cubicBezTo>
                    <a:cubicBezTo>
                      <a:pt x="73" y="138"/>
                      <a:pt x="74" y="136"/>
                      <a:pt x="75" y="133"/>
                    </a:cubicBezTo>
                    <a:cubicBezTo>
                      <a:pt x="76" y="133"/>
                      <a:pt x="76" y="132"/>
                      <a:pt x="76" y="132"/>
                    </a:cubicBezTo>
                    <a:cubicBezTo>
                      <a:pt x="77" y="129"/>
                      <a:pt x="78" y="127"/>
                      <a:pt x="79" y="124"/>
                    </a:cubicBezTo>
                    <a:cubicBezTo>
                      <a:pt x="83" y="111"/>
                      <a:pt x="85" y="98"/>
                      <a:pt x="82" y="88"/>
                    </a:cubicBezTo>
                    <a:cubicBezTo>
                      <a:pt x="82" y="87"/>
                      <a:pt x="81" y="82"/>
                      <a:pt x="78" y="73"/>
                    </a:cubicBezTo>
                    <a:cubicBezTo>
                      <a:pt x="76" y="64"/>
                      <a:pt x="73" y="52"/>
                      <a:pt x="69" y="41"/>
                    </a:cubicBezTo>
                    <a:cubicBezTo>
                      <a:pt x="64" y="24"/>
                      <a:pt x="58" y="8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75" y="3"/>
                      <a:pt x="95" y="7"/>
                      <a:pt x="115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8" y="12"/>
                      <a:pt x="120" y="13"/>
                      <a:pt x="123" y="14"/>
                    </a:cubicBezTo>
                    <a:cubicBezTo>
                      <a:pt x="124" y="14"/>
                      <a:pt x="125" y="14"/>
                      <a:pt x="126" y="15"/>
                    </a:cubicBezTo>
                    <a:cubicBezTo>
                      <a:pt x="132" y="16"/>
                      <a:pt x="139" y="18"/>
                      <a:pt x="145" y="21"/>
                    </a:cubicBezTo>
                    <a:cubicBezTo>
                      <a:pt x="147" y="21"/>
                      <a:pt x="148" y="21"/>
                      <a:pt x="149" y="22"/>
                    </a:cubicBezTo>
                    <a:cubicBezTo>
                      <a:pt x="155" y="24"/>
                      <a:pt x="162" y="26"/>
                      <a:pt x="168" y="29"/>
                    </a:cubicBezTo>
                    <a:cubicBezTo>
                      <a:pt x="169" y="29"/>
                      <a:pt x="170" y="29"/>
                      <a:pt x="171" y="30"/>
                    </a:cubicBezTo>
                    <a:cubicBezTo>
                      <a:pt x="178" y="32"/>
                      <a:pt x="184" y="35"/>
                      <a:pt x="191" y="38"/>
                    </a:cubicBezTo>
                    <a:cubicBezTo>
                      <a:pt x="191" y="38"/>
                      <a:pt x="192" y="38"/>
                      <a:pt x="192" y="38"/>
                    </a:cubicBezTo>
                    <a:cubicBezTo>
                      <a:pt x="198" y="41"/>
                      <a:pt x="205" y="44"/>
                      <a:pt x="211" y="47"/>
                    </a:cubicBezTo>
                    <a:cubicBezTo>
                      <a:pt x="211" y="47"/>
                      <a:pt x="212" y="47"/>
                      <a:pt x="213" y="48"/>
                    </a:cubicBezTo>
                    <a:cubicBezTo>
                      <a:pt x="213" y="48"/>
                      <a:pt x="214" y="48"/>
                      <a:pt x="214" y="48"/>
                    </a:cubicBezTo>
                    <a:cubicBezTo>
                      <a:pt x="220" y="51"/>
                      <a:pt x="227" y="55"/>
                      <a:pt x="233" y="58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6" y="81"/>
                      <a:pt x="269" y="78"/>
                      <a:pt x="262" y="75"/>
                    </a:cubicBezTo>
                    <a:cubicBezTo>
                      <a:pt x="262" y="74"/>
                      <a:pt x="261" y="74"/>
                      <a:pt x="260" y="74"/>
                    </a:cubicBezTo>
                    <a:cubicBezTo>
                      <a:pt x="254" y="71"/>
                      <a:pt x="248" y="68"/>
                      <a:pt x="242" y="65"/>
                    </a:cubicBezTo>
                    <a:cubicBezTo>
                      <a:pt x="241" y="65"/>
                      <a:pt x="241" y="65"/>
                      <a:pt x="240" y="65"/>
                    </a:cubicBezTo>
                    <a:cubicBezTo>
                      <a:pt x="234" y="62"/>
                      <a:pt x="227" y="59"/>
                      <a:pt x="221" y="57"/>
                    </a:cubicBezTo>
                    <a:cubicBezTo>
                      <a:pt x="220" y="56"/>
                      <a:pt x="219" y="56"/>
                      <a:pt x="218" y="56"/>
                    </a:cubicBezTo>
                    <a:cubicBezTo>
                      <a:pt x="211" y="53"/>
                      <a:pt x="205" y="51"/>
                      <a:pt x="199" y="49"/>
                    </a:cubicBezTo>
                    <a:cubicBezTo>
                      <a:pt x="197" y="48"/>
                      <a:pt x="196" y="48"/>
                      <a:pt x="195" y="48"/>
                    </a:cubicBezTo>
                    <a:cubicBezTo>
                      <a:pt x="189" y="45"/>
                      <a:pt x="182" y="43"/>
                      <a:pt x="175" y="42"/>
                    </a:cubicBezTo>
                    <a:cubicBezTo>
                      <a:pt x="174" y="41"/>
                      <a:pt x="174" y="41"/>
                      <a:pt x="173" y="41"/>
                    </a:cubicBezTo>
                    <a:cubicBezTo>
                      <a:pt x="167" y="39"/>
                      <a:pt x="162" y="38"/>
                      <a:pt x="157" y="37"/>
                    </a:cubicBezTo>
                    <a:cubicBezTo>
                      <a:pt x="156" y="37"/>
                      <a:pt x="156" y="36"/>
                      <a:pt x="155" y="36"/>
                    </a:cubicBezTo>
                    <a:cubicBezTo>
                      <a:pt x="150" y="35"/>
                      <a:pt x="146" y="34"/>
                      <a:pt x="141" y="33"/>
                    </a:cubicBezTo>
                    <a:cubicBezTo>
                      <a:pt x="140" y="33"/>
                      <a:pt x="139" y="33"/>
                      <a:pt x="138" y="33"/>
                    </a:cubicBezTo>
                    <a:cubicBezTo>
                      <a:pt x="133" y="32"/>
                      <a:pt x="129" y="31"/>
                      <a:pt x="125" y="30"/>
                    </a:cubicBezTo>
                    <a:cubicBezTo>
                      <a:pt x="123" y="30"/>
                      <a:pt x="122" y="30"/>
                      <a:pt x="121" y="29"/>
                    </a:cubicBezTo>
                    <a:cubicBezTo>
                      <a:pt x="115" y="28"/>
                      <a:pt x="110" y="28"/>
                      <a:pt x="104" y="27"/>
                    </a:cubicBezTo>
                    <a:cubicBezTo>
                      <a:pt x="105" y="30"/>
                      <a:pt x="107" y="34"/>
                      <a:pt x="109" y="39"/>
                    </a:cubicBezTo>
                    <a:cubicBezTo>
                      <a:pt x="112" y="47"/>
                      <a:pt x="116" y="58"/>
                      <a:pt x="119" y="68"/>
                    </a:cubicBezTo>
                    <a:cubicBezTo>
                      <a:pt x="123" y="79"/>
                      <a:pt x="126" y="91"/>
                      <a:pt x="128" y="100"/>
                    </a:cubicBezTo>
                    <a:cubicBezTo>
                      <a:pt x="130" y="109"/>
                      <a:pt x="132" y="114"/>
                      <a:pt x="132" y="115"/>
                    </a:cubicBezTo>
                    <a:cubicBezTo>
                      <a:pt x="134" y="125"/>
                      <a:pt x="133" y="138"/>
                      <a:pt x="129" y="151"/>
                    </a:cubicBezTo>
                    <a:cubicBezTo>
                      <a:pt x="128" y="152"/>
                      <a:pt x="128" y="153"/>
                      <a:pt x="127" y="154"/>
                    </a:cubicBezTo>
                    <a:cubicBezTo>
                      <a:pt x="127" y="156"/>
                      <a:pt x="126" y="157"/>
                      <a:pt x="125" y="159"/>
                    </a:cubicBezTo>
                    <a:cubicBezTo>
                      <a:pt x="125" y="159"/>
                      <a:pt x="125" y="160"/>
                      <a:pt x="125" y="160"/>
                    </a:cubicBezTo>
                    <a:cubicBezTo>
                      <a:pt x="124" y="162"/>
                      <a:pt x="123" y="165"/>
                      <a:pt x="122" y="167"/>
                    </a:cubicBezTo>
                    <a:cubicBezTo>
                      <a:pt x="122" y="167"/>
                      <a:pt x="121" y="167"/>
                      <a:pt x="121" y="167"/>
                    </a:cubicBezTo>
                    <a:close/>
                    <a:moveTo>
                      <a:pt x="437" y="764"/>
                    </a:moveTo>
                    <a:cubicBezTo>
                      <a:pt x="437" y="764"/>
                      <a:pt x="437" y="764"/>
                      <a:pt x="437" y="764"/>
                    </a:cubicBezTo>
                    <a:cubicBezTo>
                      <a:pt x="369" y="712"/>
                      <a:pt x="369" y="712"/>
                      <a:pt x="369" y="712"/>
                    </a:cubicBezTo>
                    <a:cubicBezTo>
                      <a:pt x="365" y="710"/>
                      <a:pt x="362" y="705"/>
                      <a:pt x="359" y="701"/>
                    </a:cubicBezTo>
                    <a:cubicBezTo>
                      <a:pt x="359" y="700"/>
                      <a:pt x="358" y="695"/>
                      <a:pt x="358" y="694"/>
                    </a:cubicBezTo>
                    <a:cubicBezTo>
                      <a:pt x="360" y="678"/>
                      <a:pt x="360" y="662"/>
                      <a:pt x="361" y="645"/>
                    </a:cubicBezTo>
                    <a:cubicBezTo>
                      <a:pt x="361" y="487"/>
                      <a:pt x="284" y="358"/>
                      <a:pt x="168" y="295"/>
                    </a:cubicBezTo>
                    <a:cubicBezTo>
                      <a:pt x="119" y="268"/>
                      <a:pt x="119" y="268"/>
                      <a:pt x="119" y="268"/>
                    </a:cubicBezTo>
                    <a:cubicBezTo>
                      <a:pt x="235" y="331"/>
                      <a:pt x="311" y="460"/>
                      <a:pt x="311" y="618"/>
                    </a:cubicBezTo>
                    <a:cubicBezTo>
                      <a:pt x="311" y="635"/>
                      <a:pt x="310" y="651"/>
                      <a:pt x="308" y="667"/>
                    </a:cubicBezTo>
                    <a:cubicBezTo>
                      <a:pt x="308" y="668"/>
                      <a:pt x="309" y="673"/>
                      <a:pt x="310" y="674"/>
                    </a:cubicBezTo>
                    <a:cubicBezTo>
                      <a:pt x="312" y="678"/>
                      <a:pt x="316" y="683"/>
                      <a:pt x="320" y="685"/>
                    </a:cubicBezTo>
                    <a:cubicBezTo>
                      <a:pt x="387" y="737"/>
                      <a:pt x="387" y="737"/>
                      <a:pt x="387" y="737"/>
                    </a:cubicBezTo>
                    <a:cubicBezTo>
                      <a:pt x="388" y="738"/>
                      <a:pt x="390" y="739"/>
                      <a:pt x="391" y="740"/>
                    </a:cubicBezTo>
                    <a:cubicBezTo>
                      <a:pt x="441" y="767"/>
                      <a:pt x="441" y="767"/>
                      <a:pt x="441" y="767"/>
                    </a:cubicBezTo>
                    <a:cubicBezTo>
                      <a:pt x="439" y="766"/>
                      <a:pt x="438" y="765"/>
                      <a:pt x="437" y="76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2168" tIns="41085" rIns="82168" bIns="41085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Freeform 6"/>
              <p:cNvSpPr/>
              <p:nvPr/>
            </p:nvSpPr>
            <p:spPr bwMode="auto">
              <a:xfrm>
                <a:off x="6386821" y="2213995"/>
                <a:ext cx="1192188" cy="1695195"/>
              </a:xfrm>
              <a:custGeom>
                <a:avLst/>
                <a:gdLst>
                  <a:gd name="T0" fmla="*/ 54 w 524"/>
                  <a:gd name="T1" fmla="*/ 0 h 745"/>
                  <a:gd name="T2" fmla="*/ 523 w 524"/>
                  <a:gd name="T3" fmla="*/ 589 h 745"/>
                  <a:gd name="T4" fmla="*/ 520 w 524"/>
                  <a:gd name="T5" fmla="*/ 650 h 745"/>
                  <a:gd name="T6" fmla="*/ 504 w 524"/>
                  <a:gd name="T7" fmla="*/ 680 h 745"/>
                  <a:gd name="T8" fmla="*/ 418 w 524"/>
                  <a:gd name="T9" fmla="*/ 741 h 745"/>
                  <a:gd name="T10" fmla="*/ 410 w 524"/>
                  <a:gd name="T11" fmla="*/ 743 h 745"/>
                  <a:gd name="T12" fmla="*/ 387 w 524"/>
                  <a:gd name="T13" fmla="*/ 737 h 745"/>
                  <a:gd name="T14" fmla="*/ 319 w 524"/>
                  <a:gd name="T15" fmla="*/ 685 h 745"/>
                  <a:gd name="T16" fmla="*/ 309 w 524"/>
                  <a:gd name="T17" fmla="*/ 674 h 745"/>
                  <a:gd name="T18" fmla="*/ 308 w 524"/>
                  <a:gd name="T19" fmla="*/ 667 h 745"/>
                  <a:gd name="T20" fmla="*/ 311 w 524"/>
                  <a:gd name="T21" fmla="*/ 618 h 745"/>
                  <a:gd name="T22" fmla="*/ 0 w 524"/>
                  <a:gd name="T23" fmla="*/ 229 h 745"/>
                  <a:gd name="T24" fmla="*/ 28 w 524"/>
                  <a:gd name="T25" fmla="*/ 193 h 745"/>
                  <a:gd name="T26" fmla="*/ 50 w 524"/>
                  <a:gd name="T27" fmla="*/ 168 h 745"/>
                  <a:gd name="T28" fmla="*/ 60 w 524"/>
                  <a:gd name="T29" fmla="*/ 156 h 745"/>
                  <a:gd name="T30" fmla="*/ 79 w 524"/>
                  <a:gd name="T31" fmla="*/ 124 h 745"/>
                  <a:gd name="T32" fmla="*/ 82 w 524"/>
                  <a:gd name="T33" fmla="*/ 88 h 745"/>
                  <a:gd name="T34" fmla="*/ 78 w 524"/>
                  <a:gd name="T35" fmla="*/ 73 h 745"/>
                  <a:gd name="T36" fmla="*/ 69 w 524"/>
                  <a:gd name="T37" fmla="*/ 41 h 745"/>
                  <a:gd name="T38" fmla="*/ 54 w 524"/>
                  <a:gd name="T39" fmla="*/ 0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4" h="745">
                    <a:moveTo>
                      <a:pt x="54" y="0"/>
                    </a:moveTo>
                    <a:cubicBezTo>
                      <a:pt x="324" y="37"/>
                      <a:pt x="524" y="274"/>
                      <a:pt x="523" y="589"/>
                    </a:cubicBezTo>
                    <a:cubicBezTo>
                      <a:pt x="523" y="609"/>
                      <a:pt x="522" y="630"/>
                      <a:pt x="520" y="650"/>
                    </a:cubicBezTo>
                    <a:cubicBezTo>
                      <a:pt x="518" y="667"/>
                      <a:pt x="514" y="673"/>
                      <a:pt x="504" y="680"/>
                    </a:cubicBezTo>
                    <a:cubicBezTo>
                      <a:pt x="418" y="741"/>
                      <a:pt x="418" y="741"/>
                      <a:pt x="418" y="741"/>
                    </a:cubicBezTo>
                    <a:cubicBezTo>
                      <a:pt x="416" y="742"/>
                      <a:pt x="413" y="743"/>
                      <a:pt x="410" y="743"/>
                    </a:cubicBezTo>
                    <a:cubicBezTo>
                      <a:pt x="402" y="745"/>
                      <a:pt x="392" y="742"/>
                      <a:pt x="387" y="737"/>
                    </a:cubicBezTo>
                    <a:cubicBezTo>
                      <a:pt x="319" y="685"/>
                      <a:pt x="319" y="685"/>
                      <a:pt x="319" y="685"/>
                    </a:cubicBezTo>
                    <a:cubicBezTo>
                      <a:pt x="315" y="683"/>
                      <a:pt x="312" y="678"/>
                      <a:pt x="309" y="674"/>
                    </a:cubicBezTo>
                    <a:cubicBezTo>
                      <a:pt x="309" y="673"/>
                      <a:pt x="308" y="668"/>
                      <a:pt x="308" y="667"/>
                    </a:cubicBezTo>
                    <a:cubicBezTo>
                      <a:pt x="310" y="651"/>
                      <a:pt x="310" y="635"/>
                      <a:pt x="311" y="618"/>
                    </a:cubicBezTo>
                    <a:cubicBezTo>
                      <a:pt x="311" y="410"/>
                      <a:pt x="179" y="253"/>
                      <a:pt x="0" y="229"/>
                    </a:cubicBezTo>
                    <a:cubicBezTo>
                      <a:pt x="4" y="223"/>
                      <a:pt x="15" y="208"/>
                      <a:pt x="28" y="193"/>
                    </a:cubicBezTo>
                    <a:cubicBezTo>
                      <a:pt x="35" y="184"/>
                      <a:pt x="43" y="175"/>
                      <a:pt x="50" y="168"/>
                    </a:cubicBezTo>
                    <a:cubicBezTo>
                      <a:pt x="56" y="161"/>
                      <a:pt x="60" y="156"/>
                      <a:pt x="60" y="156"/>
                    </a:cubicBezTo>
                    <a:cubicBezTo>
                      <a:pt x="68" y="148"/>
                      <a:pt x="75" y="136"/>
                      <a:pt x="79" y="124"/>
                    </a:cubicBezTo>
                    <a:cubicBezTo>
                      <a:pt x="83" y="111"/>
                      <a:pt x="84" y="98"/>
                      <a:pt x="82" y="88"/>
                    </a:cubicBezTo>
                    <a:cubicBezTo>
                      <a:pt x="82" y="87"/>
                      <a:pt x="80" y="82"/>
                      <a:pt x="78" y="73"/>
                    </a:cubicBezTo>
                    <a:cubicBezTo>
                      <a:pt x="76" y="64"/>
                      <a:pt x="73" y="52"/>
                      <a:pt x="69" y="41"/>
                    </a:cubicBezTo>
                    <a:cubicBezTo>
                      <a:pt x="64" y="24"/>
                      <a:pt x="57" y="8"/>
                      <a:pt x="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2168" tIns="41085" rIns="82168" bIns="41085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Group 3"/>
            <p:cNvGrpSpPr/>
            <p:nvPr/>
          </p:nvGrpSpPr>
          <p:grpSpPr>
            <a:xfrm rot="16852807">
              <a:off x="9754243" y="4130515"/>
              <a:ext cx="3675669" cy="3059885"/>
              <a:chOff x="5743895" y="3815527"/>
              <a:chExt cx="1787704" cy="1488210"/>
            </a:xfrm>
          </p:grpSpPr>
          <p:sp>
            <p:nvSpPr>
              <p:cNvPr id="42" name="Freeform 7"/>
              <p:cNvSpPr/>
              <p:nvPr/>
            </p:nvSpPr>
            <p:spPr bwMode="auto">
              <a:xfrm>
                <a:off x="5852592" y="3876813"/>
                <a:ext cx="1679007" cy="1426924"/>
              </a:xfrm>
              <a:custGeom>
                <a:avLst/>
                <a:gdLst>
                  <a:gd name="T0" fmla="*/ 532 w 738"/>
                  <a:gd name="T1" fmla="*/ 0 h 627"/>
                  <a:gd name="T2" fmla="*/ 562 w 738"/>
                  <a:gd name="T3" fmla="*/ 26 h 627"/>
                  <a:gd name="T4" fmla="*/ 583 w 738"/>
                  <a:gd name="T5" fmla="*/ 46 h 627"/>
                  <a:gd name="T6" fmla="*/ 592 w 738"/>
                  <a:gd name="T7" fmla="*/ 57 h 627"/>
                  <a:gd name="T8" fmla="*/ 620 w 738"/>
                  <a:gd name="T9" fmla="*/ 72 h 627"/>
                  <a:gd name="T10" fmla="*/ 642 w 738"/>
                  <a:gd name="T11" fmla="*/ 74 h 627"/>
                  <a:gd name="T12" fmla="*/ 653 w 738"/>
                  <a:gd name="T13" fmla="*/ 71 h 627"/>
                  <a:gd name="T14" fmla="*/ 667 w 738"/>
                  <a:gd name="T15" fmla="*/ 65 h 627"/>
                  <a:gd name="T16" fmla="*/ 698 w 738"/>
                  <a:gd name="T17" fmla="*/ 51 h 627"/>
                  <a:gd name="T18" fmla="*/ 738 w 738"/>
                  <a:gd name="T19" fmla="*/ 29 h 627"/>
                  <a:gd name="T20" fmla="*/ 130 w 738"/>
                  <a:gd name="T21" fmla="*/ 622 h 627"/>
                  <a:gd name="T22" fmla="*/ 73 w 738"/>
                  <a:gd name="T23" fmla="*/ 627 h 627"/>
                  <a:gd name="T24" fmla="*/ 48 w 738"/>
                  <a:gd name="T25" fmla="*/ 613 h 627"/>
                  <a:gd name="T26" fmla="*/ 3 w 738"/>
                  <a:gd name="T27" fmla="*/ 527 h 627"/>
                  <a:gd name="T28" fmla="*/ 11 w 738"/>
                  <a:gd name="T29" fmla="*/ 492 h 627"/>
                  <a:gd name="T30" fmla="*/ 68 w 738"/>
                  <a:gd name="T31" fmla="*/ 411 h 627"/>
                  <a:gd name="T32" fmla="*/ 80 w 738"/>
                  <a:gd name="T33" fmla="*/ 398 h 627"/>
                  <a:gd name="T34" fmla="*/ 86 w 738"/>
                  <a:gd name="T35" fmla="*/ 396 h 627"/>
                  <a:gd name="T36" fmla="*/ 131 w 738"/>
                  <a:gd name="T37" fmla="*/ 392 h 627"/>
                  <a:gd name="T38" fmla="*/ 532 w 738"/>
                  <a:gd name="T39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627">
                    <a:moveTo>
                      <a:pt x="532" y="0"/>
                    </a:moveTo>
                    <a:cubicBezTo>
                      <a:pt x="537" y="4"/>
                      <a:pt x="550" y="14"/>
                      <a:pt x="562" y="26"/>
                    </a:cubicBezTo>
                    <a:cubicBezTo>
                      <a:pt x="570" y="33"/>
                      <a:pt x="577" y="41"/>
                      <a:pt x="583" y="46"/>
                    </a:cubicBezTo>
                    <a:cubicBezTo>
                      <a:pt x="589" y="52"/>
                      <a:pt x="592" y="56"/>
                      <a:pt x="592" y="57"/>
                    </a:cubicBezTo>
                    <a:cubicBezTo>
                      <a:pt x="599" y="64"/>
                      <a:pt x="609" y="70"/>
                      <a:pt x="620" y="72"/>
                    </a:cubicBezTo>
                    <a:cubicBezTo>
                      <a:pt x="627" y="74"/>
                      <a:pt x="635" y="75"/>
                      <a:pt x="642" y="74"/>
                    </a:cubicBezTo>
                    <a:cubicBezTo>
                      <a:pt x="646" y="73"/>
                      <a:pt x="649" y="72"/>
                      <a:pt x="653" y="71"/>
                    </a:cubicBezTo>
                    <a:cubicBezTo>
                      <a:pt x="653" y="71"/>
                      <a:pt x="658" y="69"/>
                      <a:pt x="667" y="65"/>
                    </a:cubicBezTo>
                    <a:cubicBezTo>
                      <a:pt x="675" y="61"/>
                      <a:pt x="687" y="56"/>
                      <a:pt x="698" y="51"/>
                    </a:cubicBezTo>
                    <a:cubicBezTo>
                      <a:pt x="714" y="43"/>
                      <a:pt x="730" y="34"/>
                      <a:pt x="738" y="29"/>
                    </a:cubicBezTo>
                    <a:cubicBezTo>
                      <a:pt x="668" y="331"/>
                      <a:pt x="422" y="581"/>
                      <a:pt x="130" y="622"/>
                    </a:cubicBezTo>
                    <a:cubicBezTo>
                      <a:pt x="111" y="625"/>
                      <a:pt x="92" y="626"/>
                      <a:pt x="73" y="627"/>
                    </a:cubicBezTo>
                    <a:cubicBezTo>
                      <a:pt x="58" y="627"/>
                      <a:pt x="54" y="623"/>
                      <a:pt x="48" y="613"/>
                    </a:cubicBezTo>
                    <a:cubicBezTo>
                      <a:pt x="3" y="527"/>
                      <a:pt x="3" y="527"/>
                      <a:pt x="3" y="527"/>
                    </a:cubicBezTo>
                    <a:cubicBezTo>
                      <a:pt x="0" y="517"/>
                      <a:pt x="3" y="501"/>
                      <a:pt x="11" y="492"/>
                    </a:cubicBezTo>
                    <a:cubicBezTo>
                      <a:pt x="68" y="411"/>
                      <a:pt x="68" y="411"/>
                      <a:pt x="68" y="411"/>
                    </a:cubicBezTo>
                    <a:cubicBezTo>
                      <a:pt x="70" y="406"/>
                      <a:pt x="75" y="402"/>
                      <a:pt x="80" y="398"/>
                    </a:cubicBezTo>
                    <a:cubicBezTo>
                      <a:pt x="81" y="398"/>
                      <a:pt x="85" y="396"/>
                      <a:pt x="86" y="396"/>
                    </a:cubicBezTo>
                    <a:cubicBezTo>
                      <a:pt x="101" y="396"/>
                      <a:pt x="116" y="395"/>
                      <a:pt x="131" y="392"/>
                    </a:cubicBezTo>
                    <a:cubicBezTo>
                      <a:pt x="324" y="365"/>
                      <a:pt x="486" y="200"/>
                      <a:pt x="5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2168" tIns="41085" rIns="82168" bIns="41085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5743895" y="3815527"/>
                <a:ext cx="1787703" cy="1481272"/>
              </a:xfrm>
              <a:custGeom>
                <a:avLst/>
                <a:gdLst>
                  <a:gd name="T0" fmla="*/ 737 w 786"/>
                  <a:gd name="T1" fmla="*/ 82 h 651"/>
                  <a:gd name="T2" fmla="*/ 721 w 786"/>
                  <a:gd name="T3" fmla="*/ 90 h 651"/>
                  <a:gd name="T4" fmla="*/ 668 w 786"/>
                  <a:gd name="T5" fmla="*/ 99 h 651"/>
                  <a:gd name="T6" fmla="*/ 656 w 786"/>
                  <a:gd name="T7" fmla="*/ 95 h 651"/>
                  <a:gd name="T8" fmla="*/ 611 w 786"/>
                  <a:gd name="T9" fmla="*/ 70 h 651"/>
                  <a:gd name="T10" fmla="*/ 665 w 786"/>
                  <a:gd name="T11" fmla="*/ 65 h 651"/>
                  <a:gd name="T12" fmla="*/ 680 w 786"/>
                  <a:gd name="T13" fmla="*/ 58 h 651"/>
                  <a:gd name="T14" fmla="*/ 786 w 786"/>
                  <a:gd name="T15" fmla="*/ 56 h 651"/>
                  <a:gd name="T16" fmla="*/ 519 w 786"/>
                  <a:gd name="T17" fmla="*/ 41 h 651"/>
                  <a:gd name="T18" fmla="*/ 507 w 786"/>
                  <a:gd name="T19" fmla="*/ 77 h 651"/>
                  <a:gd name="T20" fmla="*/ 491 w 786"/>
                  <a:gd name="T21" fmla="*/ 112 h 651"/>
                  <a:gd name="T22" fmla="*/ 474 w 786"/>
                  <a:gd name="T23" fmla="*/ 144 h 651"/>
                  <a:gd name="T24" fmla="*/ 456 w 786"/>
                  <a:gd name="T25" fmla="*/ 174 h 651"/>
                  <a:gd name="T26" fmla="*/ 432 w 786"/>
                  <a:gd name="T27" fmla="*/ 208 h 651"/>
                  <a:gd name="T28" fmla="*/ 410 w 786"/>
                  <a:gd name="T29" fmla="*/ 234 h 651"/>
                  <a:gd name="T30" fmla="*/ 383 w 786"/>
                  <a:gd name="T31" fmla="*/ 263 h 651"/>
                  <a:gd name="T32" fmla="*/ 357 w 786"/>
                  <a:gd name="T33" fmla="*/ 287 h 651"/>
                  <a:gd name="T34" fmla="*/ 325 w 786"/>
                  <a:gd name="T35" fmla="*/ 311 h 651"/>
                  <a:gd name="T36" fmla="*/ 290 w 786"/>
                  <a:gd name="T37" fmla="*/ 335 h 651"/>
                  <a:gd name="T38" fmla="*/ 250 w 786"/>
                  <a:gd name="T39" fmla="*/ 356 h 651"/>
                  <a:gd name="T40" fmla="*/ 213 w 786"/>
                  <a:gd name="T41" fmla="*/ 372 h 651"/>
                  <a:gd name="T42" fmla="*/ 180 w 786"/>
                  <a:gd name="T43" fmla="*/ 382 h 651"/>
                  <a:gd name="T44" fmla="*/ 146 w 786"/>
                  <a:gd name="T45" fmla="*/ 390 h 651"/>
                  <a:gd name="T46" fmla="*/ 83 w 786"/>
                  <a:gd name="T47" fmla="*/ 397 h 651"/>
                  <a:gd name="T48" fmla="*/ 79 w 786"/>
                  <a:gd name="T49" fmla="*/ 398 h 651"/>
                  <a:gd name="T50" fmla="*/ 78 w 786"/>
                  <a:gd name="T51" fmla="*/ 399 h 651"/>
                  <a:gd name="T52" fmla="*/ 73 w 786"/>
                  <a:gd name="T53" fmla="*/ 403 h 651"/>
                  <a:gd name="T54" fmla="*/ 68 w 786"/>
                  <a:gd name="T55" fmla="*/ 408 h 651"/>
                  <a:gd name="T56" fmla="*/ 8 w 786"/>
                  <a:gd name="T57" fmla="*/ 493 h 651"/>
                  <a:gd name="T58" fmla="*/ 5 w 786"/>
                  <a:gd name="T59" fmla="*/ 498 h 651"/>
                  <a:gd name="T60" fmla="*/ 1 w 786"/>
                  <a:gd name="T61" fmla="*/ 509 h 651"/>
                  <a:gd name="T62" fmla="*/ 0 w 786"/>
                  <a:gd name="T63" fmla="*/ 520 h 651"/>
                  <a:gd name="T64" fmla="*/ 48 w 786"/>
                  <a:gd name="T65" fmla="*/ 617 h 651"/>
                  <a:gd name="T66" fmla="*/ 51 w 786"/>
                  <a:gd name="T67" fmla="*/ 554 h 651"/>
                  <a:gd name="T68" fmla="*/ 50 w 786"/>
                  <a:gd name="T69" fmla="*/ 542 h 651"/>
                  <a:gd name="T70" fmla="*/ 53 w 786"/>
                  <a:gd name="T71" fmla="*/ 529 h 651"/>
                  <a:gd name="T72" fmla="*/ 59 w 786"/>
                  <a:gd name="T73" fmla="*/ 519 h 651"/>
                  <a:gd name="T74" fmla="*/ 120 w 786"/>
                  <a:gd name="T75" fmla="*/ 432 h 651"/>
                  <a:gd name="T76" fmla="*/ 128 w 786"/>
                  <a:gd name="T77" fmla="*/ 425 h 651"/>
                  <a:gd name="T78" fmla="*/ 131 w 786"/>
                  <a:gd name="T79" fmla="*/ 424 h 651"/>
                  <a:gd name="T80" fmla="*/ 179 w 786"/>
                  <a:gd name="T81" fmla="*/ 419 h 651"/>
                  <a:gd name="T82" fmla="*/ 219 w 786"/>
                  <a:gd name="T83" fmla="*/ 412 h 651"/>
                  <a:gd name="T84" fmla="*/ 252 w 786"/>
                  <a:gd name="T85" fmla="*/ 402 h 651"/>
                  <a:gd name="T86" fmla="*/ 284 w 786"/>
                  <a:gd name="T87" fmla="*/ 390 h 651"/>
                  <a:gd name="T88" fmla="*/ 322 w 786"/>
                  <a:gd name="T89" fmla="*/ 372 h 651"/>
                  <a:gd name="T90" fmla="*/ 356 w 786"/>
                  <a:gd name="T91" fmla="*/ 351 h 651"/>
                  <a:gd name="T92" fmla="*/ 379 w 786"/>
                  <a:gd name="T93" fmla="*/ 336 h 651"/>
                  <a:gd name="T94" fmla="*/ 411 w 786"/>
                  <a:gd name="T95" fmla="*/ 310 h 651"/>
                  <a:gd name="T96" fmla="*/ 432 w 786"/>
                  <a:gd name="T97" fmla="*/ 290 h 651"/>
                  <a:gd name="T98" fmla="*/ 459 w 786"/>
                  <a:gd name="T99" fmla="*/ 262 h 651"/>
                  <a:gd name="T100" fmla="*/ 475 w 786"/>
                  <a:gd name="T101" fmla="*/ 244 h 651"/>
                  <a:gd name="T102" fmla="*/ 496 w 786"/>
                  <a:gd name="T103" fmla="*/ 216 h 651"/>
                  <a:gd name="T104" fmla="*/ 515 w 786"/>
                  <a:gd name="T105" fmla="*/ 186 h 651"/>
                  <a:gd name="T106" fmla="*/ 530 w 786"/>
                  <a:gd name="T107" fmla="*/ 160 h 651"/>
                  <a:gd name="T108" fmla="*/ 545 w 786"/>
                  <a:gd name="T109" fmla="*/ 130 h 651"/>
                  <a:gd name="T110" fmla="*/ 560 w 786"/>
                  <a:gd name="T111" fmla="*/ 95 h 651"/>
                  <a:gd name="T112" fmla="*/ 569 w 786"/>
                  <a:gd name="T113" fmla="*/ 68 h 651"/>
                  <a:gd name="T114" fmla="*/ 580 w 786"/>
                  <a:gd name="T115" fmla="*/ 27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86" h="651">
                    <a:moveTo>
                      <a:pt x="786" y="56"/>
                    </a:moveTo>
                    <a:cubicBezTo>
                      <a:pt x="778" y="61"/>
                      <a:pt x="762" y="70"/>
                      <a:pt x="746" y="78"/>
                    </a:cubicBezTo>
                    <a:cubicBezTo>
                      <a:pt x="743" y="79"/>
                      <a:pt x="740" y="81"/>
                      <a:pt x="737" y="82"/>
                    </a:cubicBezTo>
                    <a:cubicBezTo>
                      <a:pt x="737" y="82"/>
                      <a:pt x="737" y="82"/>
                      <a:pt x="737" y="82"/>
                    </a:cubicBezTo>
                    <a:cubicBezTo>
                      <a:pt x="734" y="83"/>
                      <a:pt x="732" y="84"/>
                      <a:pt x="730" y="85"/>
                    </a:cubicBezTo>
                    <a:cubicBezTo>
                      <a:pt x="729" y="86"/>
                      <a:pt x="729" y="86"/>
                      <a:pt x="728" y="86"/>
                    </a:cubicBezTo>
                    <a:cubicBezTo>
                      <a:pt x="726" y="87"/>
                      <a:pt x="724" y="88"/>
                      <a:pt x="723" y="89"/>
                    </a:cubicBezTo>
                    <a:cubicBezTo>
                      <a:pt x="722" y="89"/>
                      <a:pt x="721" y="89"/>
                      <a:pt x="721" y="90"/>
                    </a:cubicBezTo>
                    <a:cubicBezTo>
                      <a:pt x="719" y="90"/>
                      <a:pt x="717" y="91"/>
                      <a:pt x="715" y="92"/>
                    </a:cubicBezTo>
                    <a:cubicBezTo>
                      <a:pt x="706" y="96"/>
                      <a:pt x="701" y="98"/>
                      <a:pt x="701" y="98"/>
                    </a:cubicBezTo>
                    <a:cubicBezTo>
                      <a:pt x="697" y="99"/>
                      <a:pt x="694" y="100"/>
                      <a:pt x="690" y="101"/>
                    </a:cubicBezTo>
                    <a:cubicBezTo>
                      <a:pt x="683" y="102"/>
                      <a:pt x="675" y="101"/>
                      <a:pt x="668" y="99"/>
                    </a:cubicBezTo>
                    <a:cubicBezTo>
                      <a:pt x="668" y="99"/>
                      <a:pt x="668" y="99"/>
                      <a:pt x="668" y="99"/>
                    </a:cubicBezTo>
                    <a:cubicBezTo>
                      <a:pt x="665" y="99"/>
                      <a:pt x="663" y="98"/>
                      <a:pt x="661" y="97"/>
                    </a:cubicBezTo>
                    <a:cubicBezTo>
                      <a:pt x="660" y="97"/>
                      <a:pt x="660" y="97"/>
                      <a:pt x="659" y="96"/>
                    </a:cubicBezTo>
                    <a:cubicBezTo>
                      <a:pt x="658" y="96"/>
                      <a:pt x="657" y="96"/>
                      <a:pt x="656" y="95"/>
                    </a:cubicBezTo>
                    <a:cubicBezTo>
                      <a:pt x="655" y="95"/>
                      <a:pt x="654" y="94"/>
                      <a:pt x="654" y="94"/>
                    </a:cubicBezTo>
                    <a:cubicBezTo>
                      <a:pt x="604" y="67"/>
                      <a:pt x="604" y="67"/>
                      <a:pt x="604" y="67"/>
                    </a:cubicBezTo>
                    <a:cubicBezTo>
                      <a:pt x="606" y="68"/>
                      <a:pt x="608" y="69"/>
                      <a:pt x="609" y="69"/>
                    </a:cubicBezTo>
                    <a:cubicBezTo>
                      <a:pt x="610" y="70"/>
                      <a:pt x="611" y="70"/>
                      <a:pt x="611" y="70"/>
                    </a:cubicBezTo>
                    <a:cubicBezTo>
                      <a:pt x="614" y="71"/>
                      <a:pt x="616" y="72"/>
                      <a:pt x="618" y="72"/>
                    </a:cubicBezTo>
                    <a:cubicBezTo>
                      <a:pt x="625" y="74"/>
                      <a:pt x="633" y="75"/>
                      <a:pt x="640" y="74"/>
                    </a:cubicBezTo>
                    <a:cubicBezTo>
                      <a:pt x="644" y="73"/>
                      <a:pt x="648" y="72"/>
                      <a:pt x="651" y="71"/>
                    </a:cubicBezTo>
                    <a:cubicBezTo>
                      <a:pt x="651" y="71"/>
                      <a:pt x="657" y="69"/>
                      <a:pt x="665" y="65"/>
                    </a:cubicBezTo>
                    <a:cubicBezTo>
                      <a:pt x="667" y="64"/>
                      <a:pt x="669" y="63"/>
                      <a:pt x="671" y="63"/>
                    </a:cubicBezTo>
                    <a:cubicBezTo>
                      <a:pt x="672" y="62"/>
                      <a:pt x="672" y="62"/>
                      <a:pt x="673" y="62"/>
                    </a:cubicBezTo>
                    <a:cubicBezTo>
                      <a:pt x="675" y="61"/>
                      <a:pt x="676" y="60"/>
                      <a:pt x="678" y="59"/>
                    </a:cubicBezTo>
                    <a:cubicBezTo>
                      <a:pt x="679" y="59"/>
                      <a:pt x="680" y="59"/>
                      <a:pt x="680" y="58"/>
                    </a:cubicBezTo>
                    <a:cubicBezTo>
                      <a:pt x="683" y="57"/>
                      <a:pt x="685" y="56"/>
                      <a:pt x="687" y="55"/>
                    </a:cubicBezTo>
                    <a:cubicBezTo>
                      <a:pt x="690" y="54"/>
                      <a:pt x="693" y="52"/>
                      <a:pt x="696" y="51"/>
                    </a:cubicBezTo>
                    <a:cubicBezTo>
                      <a:pt x="712" y="43"/>
                      <a:pt x="728" y="34"/>
                      <a:pt x="736" y="29"/>
                    </a:cubicBezTo>
                    <a:lnTo>
                      <a:pt x="786" y="56"/>
                    </a:lnTo>
                    <a:close/>
                    <a:moveTo>
                      <a:pt x="526" y="18"/>
                    </a:moveTo>
                    <a:cubicBezTo>
                      <a:pt x="526" y="20"/>
                      <a:pt x="525" y="21"/>
                      <a:pt x="525" y="23"/>
                    </a:cubicBezTo>
                    <a:cubicBezTo>
                      <a:pt x="524" y="27"/>
                      <a:pt x="523" y="31"/>
                      <a:pt x="521" y="35"/>
                    </a:cubicBezTo>
                    <a:cubicBezTo>
                      <a:pt x="521" y="37"/>
                      <a:pt x="520" y="39"/>
                      <a:pt x="519" y="41"/>
                    </a:cubicBezTo>
                    <a:cubicBezTo>
                      <a:pt x="518" y="45"/>
                      <a:pt x="517" y="49"/>
                      <a:pt x="516" y="52"/>
                    </a:cubicBezTo>
                    <a:cubicBezTo>
                      <a:pt x="515" y="54"/>
                      <a:pt x="514" y="57"/>
                      <a:pt x="514" y="59"/>
                    </a:cubicBezTo>
                    <a:cubicBezTo>
                      <a:pt x="512" y="62"/>
                      <a:pt x="511" y="65"/>
                      <a:pt x="510" y="68"/>
                    </a:cubicBezTo>
                    <a:cubicBezTo>
                      <a:pt x="509" y="71"/>
                      <a:pt x="508" y="74"/>
                      <a:pt x="507" y="77"/>
                    </a:cubicBezTo>
                    <a:cubicBezTo>
                      <a:pt x="505" y="80"/>
                      <a:pt x="504" y="83"/>
                      <a:pt x="503" y="86"/>
                    </a:cubicBezTo>
                    <a:cubicBezTo>
                      <a:pt x="502" y="89"/>
                      <a:pt x="501" y="92"/>
                      <a:pt x="499" y="95"/>
                    </a:cubicBezTo>
                    <a:cubicBezTo>
                      <a:pt x="498" y="98"/>
                      <a:pt x="497" y="101"/>
                      <a:pt x="495" y="103"/>
                    </a:cubicBezTo>
                    <a:cubicBezTo>
                      <a:pt x="494" y="106"/>
                      <a:pt x="493" y="109"/>
                      <a:pt x="491" y="112"/>
                    </a:cubicBezTo>
                    <a:cubicBezTo>
                      <a:pt x="490" y="115"/>
                      <a:pt x="488" y="118"/>
                      <a:pt x="487" y="121"/>
                    </a:cubicBezTo>
                    <a:cubicBezTo>
                      <a:pt x="486" y="123"/>
                      <a:pt x="484" y="126"/>
                      <a:pt x="483" y="129"/>
                    </a:cubicBezTo>
                    <a:cubicBezTo>
                      <a:pt x="481" y="132"/>
                      <a:pt x="479" y="135"/>
                      <a:pt x="478" y="138"/>
                    </a:cubicBezTo>
                    <a:cubicBezTo>
                      <a:pt x="477" y="140"/>
                      <a:pt x="476" y="142"/>
                      <a:pt x="474" y="144"/>
                    </a:cubicBezTo>
                    <a:cubicBezTo>
                      <a:pt x="473" y="148"/>
                      <a:pt x="471" y="151"/>
                      <a:pt x="468" y="154"/>
                    </a:cubicBezTo>
                    <a:cubicBezTo>
                      <a:pt x="467" y="156"/>
                      <a:pt x="466" y="158"/>
                      <a:pt x="465" y="159"/>
                    </a:cubicBezTo>
                    <a:cubicBezTo>
                      <a:pt x="463" y="164"/>
                      <a:pt x="460" y="168"/>
                      <a:pt x="457" y="173"/>
                    </a:cubicBezTo>
                    <a:cubicBezTo>
                      <a:pt x="457" y="173"/>
                      <a:pt x="456" y="174"/>
                      <a:pt x="456" y="174"/>
                    </a:cubicBezTo>
                    <a:cubicBezTo>
                      <a:pt x="453" y="179"/>
                      <a:pt x="449" y="184"/>
                      <a:pt x="446" y="189"/>
                    </a:cubicBezTo>
                    <a:cubicBezTo>
                      <a:pt x="445" y="190"/>
                      <a:pt x="444" y="191"/>
                      <a:pt x="443" y="193"/>
                    </a:cubicBezTo>
                    <a:cubicBezTo>
                      <a:pt x="441" y="196"/>
                      <a:pt x="438" y="199"/>
                      <a:pt x="436" y="203"/>
                    </a:cubicBezTo>
                    <a:cubicBezTo>
                      <a:pt x="435" y="204"/>
                      <a:pt x="433" y="206"/>
                      <a:pt x="432" y="208"/>
                    </a:cubicBezTo>
                    <a:cubicBezTo>
                      <a:pt x="430" y="211"/>
                      <a:pt x="427" y="214"/>
                      <a:pt x="425" y="217"/>
                    </a:cubicBezTo>
                    <a:cubicBezTo>
                      <a:pt x="424" y="218"/>
                      <a:pt x="423" y="220"/>
                      <a:pt x="421" y="221"/>
                    </a:cubicBezTo>
                    <a:cubicBezTo>
                      <a:pt x="418" y="225"/>
                      <a:pt x="416" y="228"/>
                      <a:pt x="413" y="232"/>
                    </a:cubicBezTo>
                    <a:cubicBezTo>
                      <a:pt x="412" y="232"/>
                      <a:pt x="411" y="233"/>
                      <a:pt x="410" y="234"/>
                    </a:cubicBezTo>
                    <a:cubicBezTo>
                      <a:pt x="406" y="239"/>
                      <a:pt x="403" y="243"/>
                      <a:pt x="399" y="247"/>
                    </a:cubicBezTo>
                    <a:cubicBezTo>
                      <a:pt x="398" y="248"/>
                      <a:pt x="397" y="249"/>
                      <a:pt x="396" y="250"/>
                    </a:cubicBezTo>
                    <a:cubicBezTo>
                      <a:pt x="393" y="253"/>
                      <a:pt x="390" y="256"/>
                      <a:pt x="387" y="259"/>
                    </a:cubicBezTo>
                    <a:cubicBezTo>
                      <a:pt x="385" y="261"/>
                      <a:pt x="384" y="262"/>
                      <a:pt x="383" y="263"/>
                    </a:cubicBezTo>
                    <a:cubicBezTo>
                      <a:pt x="380" y="266"/>
                      <a:pt x="377" y="269"/>
                      <a:pt x="374" y="271"/>
                    </a:cubicBezTo>
                    <a:cubicBezTo>
                      <a:pt x="373" y="273"/>
                      <a:pt x="371" y="274"/>
                      <a:pt x="370" y="275"/>
                    </a:cubicBezTo>
                    <a:cubicBezTo>
                      <a:pt x="367" y="278"/>
                      <a:pt x="364" y="281"/>
                      <a:pt x="361" y="283"/>
                    </a:cubicBezTo>
                    <a:cubicBezTo>
                      <a:pt x="360" y="284"/>
                      <a:pt x="358" y="286"/>
                      <a:pt x="357" y="287"/>
                    </a:cubicBezTo>
                    <a:cubicBezTo>
                      <a:pt x="353" y="290"/>
                      <a:pt x="349" y="293"/>
                      <a:pt x="346" y="296"/>
                    </a:cubicBezTo>
                    <a:cubicBezTo>
                      <a:pt x="345" y="297"/>
                      <a:pt x="344" y="297"/>
                      <a:pt x="343" y="298"/>
                    </a:cubicBezTo>
                    <a:cubicBezTo>
                      <a:pt x="339" y="302"/>
                      <a:pt x="334" y="305"/>
                      <a:pt x="330" y="309"/>
                    </a:cubicBezTo>
                    <a:cubicBezTo>
                      <a:pt x="328" y="310"/>
                      <a:pt x="327" y="311"/>
                      <a:pt x="325" y="311"/>
                    </a:cubicBezTo>
                    <a:cubicBezTo>
                      <a:pt x="322" y="314"/>
                      <a:pt x="319" y="316"/>
                      <a:pt x="316" y="318"/>
                    </a:cubicBezTo>
                    <a:cubicBezTo>
                      <a:pt x="313" y="320"/>
                      <a:pt x="310" y="322"/>
                      <a:pt x="307" y="324"/>
                    </a:cubicBezTo>
                    <a:cubicBezTo>
                      <a:pt x="304" y="326"/>
                      <a:pt x="302" y="327"/>
                      <a:pt x="300" y="329"/>
                    </a:cubicBezTo>
                    <a:cubicBezTo>
                      <a:pt x="297" y="331"/>
                      <a:pt x="293" y="333"/>
                      <a:pt x="290" y="335"/>
                    </a:cubicBezTo>
                    <a:cubicBezTo>
                      <a:pt x="288" y="336"/>
                      <a:pt x="286" y="337"/>
                      <a:pt x="284" y="339"/>
                    </a:cubicBezTo>
                    <a:cubicBezTo>
                      <a:pt x="280" y="341"/>
                      <a:pt x="276" y="343"/>
                      <a:pt x="272" y="345"/>
                    </a:cubicBezTo>
                    <a:cubicBezTo>
                      <a:pt x="271" y="346"/>
                      <a:pt x="269" y="347"/>
                      <a:pt x="267" y="348"/>
                    </a:cubicBezTo>
                    <a:cubicBezTo>
                      <a:pt x="262" y="351"/>
                      <a:pt x="256" y="353"/>
                      <a:pt x="250" y="356"/>
                    </a:cubicBezTo>
                    <a:cubicBezTo>
                      <a:pt x="245" y="358"/>
                      <a:pt x="240" y="361"/>
                      <a:pt x="235" y="363"/>
                    </a:cubicBezTo>
                    <a:cubicBezTo>
                      <a:pt x="233" y="364"/>
                      <a:pt x="231" y="364"/>
                      <a:pt x="230" y="365"/>
                    </a:cubicBezTo>
                    <a:cubicBezTo>
                      <a:pt x="226" y="366"/>
                      <a:pt x="223" y="368"/>
                      <a:pt x="219" y="369"/>
                    </a:cubicBezTo>
                    <a:cubicBezTo>
                      <a:pt x="217" y="370"/>
                      <a:pt x="215" y="371"/>
                      <a:pt x="213" y="372"/>
                    </a:cubicBezTo>
                    <a:cubicBezTo>
                      <a:pt x="209" y="373"/>
                      <a:pt x="206" y="374"/>
                      <a:pt x="203" y="375"/>
                    </a:cubicBezTo>
                    <a:cubicBezTo>
                      <a:pt x="201" y="376"/>
                      <a:pt x="198" y="376"/>
                      <a:pt x="196" y="377"/>
                    </a:cubicBezTo>
                    <a:cubicBezTo>
                      <a:pt x="193" y="378"/>
                      <a:pt x="190" y="379"/>
                      <a:pt x="186" y="380"/>
                    </a:cubicBezTo>
                    <a:cubicBezTo>
                      <a:pt x="184" y="381"/>
                      <a:pt x="182" y="381"/>
                      <a:pt x="180" y="382"/>
                    </a:cubicBezTo>
                    <a:cubicBezTo>
                      <a:pt x="176" y="383"/>
                      <a:pt x="173" y="384"/>
                      <a:pt x="169" y="385"/>
                    </a:cubicBezTo>
                    <a:cubicBezTo>
                      <a:pt x="167" y="385"/>
                      <a:pt x="165" y="386"/>
                      <a:pt x="163" y="386"/>
                    </a:cubicBezTo>
                    <a:cubicBezTo>
                      <a:pt x="159" y="387"/>
                      <a:pt x="155" y="388"/>
                      <a:pt x="152" y="389"/>
                    </a:cubicBezTo>
                    <a:cubicBezTo>
                      <a:pt x="150" y="389"/>
                      <a:pt x="148" y="389"/>
                      <a:pt x="146" y="390"/>
                    </a:cubicBezTo>
                    <a:cubicBezTo>
                      <a:pt x="140" y="391"/>
                      <a:pt x="135" y="392"/>
                      <a:pt x="129" y="392"/>
                    </a:cubicBezTo>
                    <a:cubicBezTo>
                      <a:pt x="114" y="395"/>
                      <a:pt x="99" y="396"/>
                      <a:pt x="84" y="396"/>
                    </a:cubicBezTo>
                    <a:cubicBezTo>
                      <a:pt x="84" y="396"/>
                      <a:pt x="84" y="396"/>
                      <a:pt x="83" y="397"/>
                    </a:cubicBezTo>
                    <a:cubicBezTo>
                      <a:pt x="83" y="397"/>
                      <a:pt x="83" y="397"/>
                      <a:pt x="83" y="397"/>
                    </a:cubicBezTo>
                    <a:cubicBezTo>
                      <a:pt x="82" y="397"/>
                      <a:pt x="82" y="397"/>
                      <a:pt x="81" y="397"/>
                    </a:cubicBezTo>
                    <a:cubicBezTo>
                      <a:pt x="81" y="397"/>
                      <a:pt x="81" y="397"/>
                      <a:pt x="81" y="397"/>
                    </a:cubicBezTo>
                    <a:cubicBezTo>
                      <a:pt x="80" y="397"/>
                      <a:pt x="80" y="397"/>
                      <a:pt x="80" y="398"/>
                    </a:cubicBezTo>
                    <a:cubicBezTo>
                      <a:pt x="79" y="398"/>
                      <a:pt x="79" y="398"/>
                      <a:pt x="79" y="398"/>
                    </a:cubicBezTo>
                    <a:cubicBezTo>
                      <a:pt x="79" y="398"/>
                      <a:pt x="79" y="398"/>
                      <a:pt x="79" y="398"/>
                    </a:cubicBezTo>
                    <a:cubicBezTo>
                      <a:pt x="78" y="398"/>
                      <a:pt x="78" y="398"/>
                      <a:pt x="78" y="398"/>
                    </a:cubicBezTo>
                    <a:cubicBezTo>
                      <a:pt x="78" y="398"/>
                      <a:pt x="78" y="398"/>
                      <a:pt x="78" y="398"/>
                    </a:cubicBezTo>
                    <a:cubicBezTo>
                      <a:pt x="78" y="398"/>
                      <a:pt x="78" y="398"/>
                      <a:pt x="78" y="399"/>
                    </a:cubicBezTo>
                    <a:cubicBezTo>
                      <a:pt x="78" y="399"/>
                      <a:pt x="77" y="399"/>
                      <a:pt x="77" y="399"/>
                    </a:cubicBezTo>
                    <a:cubicBezTo>
                      <a:pt x="76" y="400"/>
                      <a:pt x="75" y="401"/>
                      <a:pt x="74" y="401"/>
                    </a:cubicBezTo>
                    <a:cubicBezTo>
                      <a:pt x="74" y="402"/>
                      <a:pt x="74" y="402"/>
                      <a:pt x="74" y="402"/>
                    </a:cubicBezTo>
                    <a:cubicBezTo>
                      <a:pt x="73" y="402"/>
                      <a:pt x="73" y="402"/>
                      <a:pt x="73" y="403"/>
                    </a:cubicBezTo>
                    <a:cubicBezTo>
                      <a:pt x="72" y="403"/>
                      <a:pt x="71" y="404"/>
                      <a:pt x="71" y="405"/>
                    </a:cubicBezTo>
                    <a:cubicBezTo>
                      <a:pt x="70" y="405"/>
                      <a:pt x="70" y="405"/>
                      <a:pt x="70" y="405"/>
                    </a:cubicBezTo>
                    <a:cubicBezTo>
                      <a:pt x="70" y="406"/>
                      <a:pt x="70" y="406"/>
                      <a:pt x="69" y="406"/>
                    </a:cubicBezTo>
                    <a:cubicBezTo>
                      <a:pt x="69" y="407"/>
                      <a:pt x="68" y="408"/>
                      <a:pt x="68" y="408"/>
                    </a:cubicBezTo>
                    <a:cubicBezTo>
                      <a:pt x="68" y="409"/>
                      <a:pt x="67" y="409"/>
                      <a:pt x="67" y="409"/>
                    </a:cubicBezTo>
                    <a:cubicBezTo>
                      <a:pt x="67" y="410"/>
                      <a:pt x="66" y="410"/>
                      <a:pt x="66" y="411"/>
                    </a:cubicBezTo>
                    <a:cubicBezTo>
                      <a:pt x="9" y="492"/>
                      <a:pt x="9" y="492"/>
                      <a:pt x="9" y="492"/>
                    </a:cubicBezTo>
                    <a:cubicBezTo>
                      <a:pt x="9" y="492"/>
                      <a:pt x="8" y="493"/>
                      <a:pt x="8" y="493"/>
                    </a:cubicBezTo>
                    <a:cubicBezTo>
                      <a:pt x="8" y="494"/>
                      <a:pt x="7" y="494"/>
                      <a:pt x="7" y="495"/>
                    </a:cubicBezTo>
                    <a:cubicBezTo>
                      <a:pt x="7" y="495"/>
                      <a:pt x="6" y="496"/>
                      <a:pt x="6" y="496"/>
                    </a:cubicBezTo>
                    <a:cubicBezTo>
                      <a:pt x="6" y="497"/>
                      <a:pt x="6" y="497"/>
                      <a:pt x="6" y="497"/>
                    </a:cubicBezTo>
                    <a:cubicBezTo>
                      <a:pt x="5" y="498"/>
                      <a:pt x="5" y="498"/>
                      <a:pt x="5" y="498"/>
                    </a:cubicBezTo>
                    <a:cubicBezTo>
                      <a:pt x="5" y="499"/>
                      <a:pt x="4" y="501"/>
                      <a:pt x="3" y="502"/>
                    </a:cubicBezTo>
                    <a:cubicBezTo>
                      <a:pt x="3" y="502"/>
                      <a:pt x="3" y="503"/>
                      <a:pt x="3" y="503"/>
                    </a:cubicBezTo>
                    <a:cubicBezTo>
                      <a:pt x="3" y="503"/>
                      <a:pt x="3" y="503"/>
                      <a:pt x="3" y="504"/>
                    </a:cubicBezTo>
                    <a:cubicBezTo>
                      <a:pt x="2" y="505"/>
                      <a:pt x="2" y="507"/>
                      <a:pt x="1" y="509"/>
                    </a:cubicBezTo>
                    <a:cubicBezTo>
                      <a:pt x="1" y="509"/>
                      <a:pt x="1" y="510"/>
                      <a:pt x="1" y="510"/>
                    </a:cubicBezTo>
                    <a:cubicBezTo>
                      <a:pt x="1" y="511"/>
                      <a:pt x="0" y="513"/>
                      <a:pt x="0" y="515"/>
                    </a:cubicBezTo>
                    <a:cubicBezTo>
                      <a:pt x="0" y="515"/>
                      <a:pt x="0" y="516"/>
                      <a:pt x="0" y="516"/>
                    </a:cubicBezTo>
                    <a:cubicBezTo>
                      <a:pt x="0" y="518"/>
                      <a:pt x="0" y="519"/>
                      <a:pt x="0" y="520"/>
                    </a:cubicBezTo>
                    <a:cubicBezTo>
                      <a:pt x="0" y="521"/>
                      <a:pt x="0" y="521"/>
                      <a:pt x="0" y="522"/>
                    </a:cubicBezTo>
                    <a:cubicBezTo>
                      <a:pt x="1" y="524"/>
                      <a:pt x="1" y="525"/>
                      <a:pt x="1" y="527"/>
                    </a:cubicBezTo>
                    <a:cubicBezTo>
                      <a:pt x="46" y="613"/>
                      <a:pt x="46" y="613"/>
                      <a:pt x="46" y="613"/>
                    </a:cubicBezTo>
                    <a:cubicBezTo>
                      <a:pt x="47" y="614"/>
                      <a:pt x="48" y="615"/>
                      <a:pt x="48" y="617"/>
                    </a:cubicBezTo>
                    <a:cubicBezTo>
                      <a:pt x="51" y="620"/>
                      <a:pt x="53" y="622"/>
                      <a:pt x="56" y="624"/>
                    </a:cubicBezTo>
                    <a:cubicBezTo>
                      <a:pt x="106" y="651"/>
                      <a:pt x="106" y="651"/>
                      <a:pt x="106" y="651"/>
                    </a:cubicBezTo>
                    <a:cubicBezTo>
                      <a:pt x="102" y="649"/>
                      <a:pt x="99" y="645"/>
                      <a:pt x="96" y="640"/>
                    </a:cubicBezTo>
                    <a:cubicBezTo>
                      <a:pt x="51" y="554"/>
                      <a:pt x="51" y="554"/>
                      <a:pt x="51" y="554"/>
                    </a:cubicBezTo>
                    <a:cubicBezTo>
                      <a:pt x="50" y="552"/>
                      <a:pt x="50" y="551"/>
                      <a:pt x="50" y="549"/>
                    </a:cubicBezTo>
                    <a:cubicBezTo>
                      <a:pt x="50" y="548"/>
                      <a:pt x="50" y="548"/>
                      <a:pt x="50" y="547"/>
                    </a:cubicBezTo>
                    <a:cubicBezTo>
                      <a:pt x="50" y="546"/>
                      <a:pt x="50" y="545"/>
                      <a:pt x="50" y="543"/>
                    </a:cubicBezTo>
                    <a:cubicBezTo>
                      <a:pt x="50" y="543"/>
                      <a:pt x="50" y="542"/>
                      <a:pt x="50" y="542"/>
                    </a:cubicBezTo>
                    <a:cubicBezTo>
                      <a:pt x="50" y="540"/>
                      <a:pt x="50" y="538"/>
                      <a:pt x="51" y="537"/>
                    </a:cubicBezTo>
                    <a:cubicBezTo>
                      <a:pt x="51" y="537"/>
                      <a:pt x="51" y="536"/>
                      <a:pt x="51" y="536"/>
                    </a:cubicBezTo>
                    <a:cubicBezTo>
                      <a:pt x="51" y="534"/>
                      <a:pt x="52" y="532"/>
                      <a:pt x="52" y="531"/>
                    </a:cubicBezTo>
                    <a:cubicBezTo>
                      <a:pt x="53" y="530"/>
                      <a:pt x="53" y="529"/>
                      <a:pt x="53" y="529"/>
                    </a:cubicBezTo>
                    <a:cubicBezTo>
                      <a:pt x="54" y="528"/>
                      <a:pt x="54" y="526"/>
                      <a:pt x="55" y="525"/>
                    </a:cubicBezTo>
                    <a:cubicBezTo>
                      <a:pt x="55" y="525"/>
                      <a:pt x="55" y="524"/>
                      <a:pt x="56" y="523"/>
                    </a:cubicBezTo>
                    <a:cubicBezTo>
                      <a:pt x="56" y="523"/>
                      <a:pt x="56" y="522"/>
                      <a:pt x="57" y="522"/>
                    </a:cubicBezTo>
                    <a:cubicBezTo>
                      <a:pt x="57" y="521"/>
                      <a:pt x="58" y="520"/>
                      <a:pt x="59" y="519"/>
                    </a:cubicBezTo>
                    <a:cubicBezTo>
                      <a:pt x="116" y="438"/>
                      <a:pt x="116" y="438"/>
                      <a:pt x="116" y="438"/>
                    </a:cubicBezTo>
                    <a:cubicBezTo>
                      <a:pt x="116" y="437"/>
                      <a:pt x="117" y="436"/>
                      <a:pt x="117" y="435"/>
                    </a:cubicBezTo>
                    <a:cubicBezTo>
                      <a:pt x="118" y="435"/>
                      <a:pt x="118" y="434"/>
                      <a:pt x="119" y="433"/>
                    </a:cubicBezTo>
                    <a:cubicBezTo>
                      <a:pt x="119" y="433"/>
                      <a:pt x="120" y="432"/>
                      <a:pt x="120" y="432"/>
                    </a:cubicBezTo>
                    <a:cubicBezTo>
                      <a:pt x="121" y="431"/>
                      <a:pt x="122" y="430"/>
                      <a:pt x="122" y="430"/>
                    </a:cubicBezTo>
                    <a:cubicBezTo>
                      <a:pt x="123" y="429"/>
                      <a:pt x="123" y="429"/>
                      <a:pt x="124" y="428"/>
                    </a:cubicBezTo>
                    <a:cubicBezTo>
                      <a:pt x="125" y="428"/>
                      <a:pt x="126" y="427"/>
                      <a:pt x="127" y="426"/>
                    </a:cubicBezTo>
                    <a:cubicBezTo>
                      <a:pt x="127" y="426"/>
                      <a:pt x="127" y="426"/>
                      <a:pt x="128" y="425"/>
                    </a:cubicBezTo>
                    <a:cubicBezTo>
                      <a:pt x="128" y="425"/>
                      <a:pt x="128" y="425"/>
                      <a:pt x="129" y="425"/>
                    </a:cubicBezTo>
                    <a:cubicBezTo>
                      <a:pt x="129" y="425"/>
                      <a:pt x="129" y="425"/>
                      <a:pt x="129" y="425"/>
                    </a:cubicBezTo>
                    <a:cubicBezTo>
                      <a:pt x="130" y="424"/>
                      <a:pt x="130" y="424"/>
                      <a:pt x="130" y="424"/>
                    </a:cubicBezTo>
                    <a:cubicBezTo>
                      <a:pt x="131" y="424"/>
                      <a:pt x="131" y="424"/>
                      <a:pt x="131" y="424"/>
                    </a:cubicBezTo>
                    <a:cubicBezTo>
                      <a:pt x="131" y="424"/>
                      <a:pt x="132" y="424"/>
                      <a:pt x="132" y="424"/>
                    </a:cubicBezTo>
                    <a:cubicBezTo>
                      <a:pt x="132" y="424"/>
                      <a:pt x="133" y="424"/>
                      <a:pt x="133" y="424"/>
                    </a:cubicBezTo>
                    <a:cubicBezTo>
                      <a:pt x="133" y="423"/>
                      <a:pt x="134" y="423"/>
                      <a:pt x="134" y="423"/>
                    </a:cubicBezTo>
                    <a:cubicBezTo>
                      <a:pt x="149" y="423"/>
                      <a:pt x="164" y="422"/>
                      <a:pt x="179" y="419"/>
                    </a:cubicBezTo>
                    <a:cubicBezTo>
                      <a:pt x="184" y="419"/>
                      <a:pt x="190" y="418"/>
                      <a:pt x="196" y="417"/>
                    </a:cubicBezTo>
                    <a:cubicBezTo>
                      <a:pt x="197" y="416"/>
                      <a:pt x="199" y="416"/>
                      <a:pt x="201" y="416"/>
                    </a:cubicBezTo>
                    <a:cubicBezTo>
                      <a:pt x="205" y="415"/>
                      <a:pt x="209" y="414"/>
                      <a:pt x="212" y="413"/>
                    </a:cubicBezTo>
                    <a:cubicBezTo>
                      <a:pt x="215" y="413"/>
                      <a:pt x="217" y="412"/>
                      <a:pt x="219" y="412"/>
                    </a:cubicBezTo>
                    <a:cubicBezTo>
                      <a:pt x="222" y="411"/>
                      <a:pt x="226" y="410"/>
                      <a:pt x="229" y="409"/>
                    </a:cubicBezTo>
                    <a:cubicBezTo>
                      <a:pt x="231" y="408"/>
                      <a:pt x="234" y="408"/>
                      <a:pt x="236" y="407"/>
                    </a:cubicBezTo>
                    <a:cubicBezTo>
                      <a:pt x="239" y="406"/>
                      <a:pt x="242" y="405"/>
                      <a:pt x="246" y="404"/>
                    </a:cubicBezTo>
                    <a:cubicBezTo>
                      <a:pt x="248" y="403"/>
                      <a:pt x="250" y="403"/>
                      <a:pt x="252" y="402"/>
                    </a:cubicBezTo>
                    <a:cubicBezTo>
                      <a:pt x="256" y="401"/>
                      <a:pt x="259" y="400"/>
                      <a:pt x="262" y="399"/>
                    </a:cubicBezTo>
                    <a:cubicBezTo>
                      <a:pt x="264" y="398"/>
                      <a:pt x="266" y="397"/>
                      <a:pt x="268" y="396"/>
                    </a:cubicBezTo>
                    <a:cubicBezTo>
                      <a:pt x="272" y="395"/>
                      <a:pt x="276" y="393"/>
                      <a:pt x="279" y="392"/>
                    </a:cubicBezTo>
                    <a:cubicBezTo>
                      <a:pt x="281" y="391"/>
                      <a:pt x="283" y="391"/>
                      <a:pt x="284" y="390"/>
                    </a:cubicBezTo>
                    <a:cubicBezTo>
                      <a:pt x="290" y="388"/>
                      <a:pt x="295" y="385"/>
                      <a:pt x="300" y="383"/>
                    </a:cubicBezTo>
                    <a:cubicBezTo>
                      <a:pt x="300" y="383"/>
                      <a:pt x="300" y="383"/>
                      <a:pt x="300" y="383"/>
                    </a:cubicBezTo>
                    <a:cubicBezTo>
                      <a:pt x="306" y="380"/>
                      <a:pt x="311" y="377"/>
                      <a:pt x="317" y="375"/>
                    </a:cubicBezTo>
                    <a:cubicBezTo>
                      <a:pt x="319" y="374"/>
                      <a:pt x="320" y="373"/>
                      <a:pt x="322" y="372"/>
                    </a:cubicBezTo>
                    <a:cubicBezTo>
                      <a:pt x="326" y="370"/>
                      <a:pt x="330" y="368"/>
                      <a:pt x="333" y="366"/>
                    </a:cubicBezTo>
                    <a:cubicBezTo>
                      <a:pt x="335" y="364"/>
                      <a:pt x="338" y="363"/>
                      <a:pt x="340" y="362"/>
                    </a:cubicBezTo>
                    <a:cubicBezTo>
                      <a:pt x="343" y="360"/>
                      <a:pt x="346" y="358"/>
                      <a:pt x="350" y="356"/>
                    </a:cubicBezTo>
                    <a:cubicBezTo>
                      <a:pt x="352" y="354"/>
                      <a:pt x="354" y="353"/>
                      <a:pt x="356" y="351"/>
                    </a:cubicBezTo>
                    <a:cubicBezTo>
                      <a:pt x="359" y="349"/>
                      <a:pt x="362" y="347"/>
                      <a:pt x="365" y="345"/>
                    </a:cubicBezTo>
                    <a:cubicBezTo>
                      <a:pt x="366" y="345"/>
                      <a:pt x="366" y="345"/>
                      <a:pt x="367" y="344"/>
                    </a:cubicBezTo>
                    <a:cubicBezTo>
                      <a:pt x="370" y="342"/>
                      <a:pt x="372" y="340"/>
                      <a:pt x="375" y="338"/>
                    </a:cubicBezTo>
                    <a:cubicBezTo>
                      <a:pt x="376" y="338"/>
                      <a:pt x="378" y="337"/>
                      <a:pt x="379" y="336"/>
                    </a:cubicBezTo>
                    <a:cubicBezTo>
                      <a:pt x="384" y="332"/>
                      <a:pt x="388" y="329"/>
                      <a:pt x="393" y="325"/>
                    </a:cubicBezTo>
                    <a:cubicBezTo>
                      <a:pt x="394" y="324"/>
                      <a:pt x="394" y="324"/>
                      <a:pt x="395" y="323"/>
                    </a:cubicBezTo>
                    <a:cubicBezTo>
                      <a:pt x="399" y="320"/>
                      <a:pt x="403" y="317"/>
                      <a:pt x="406" y="314"/>
                    </a:cubicBezTo>
                    <a:cubicBezTo>
                      <a:pt x="408" y="313"/>
                      <a:pt x="409" y="311"/>
                      <a:pt x="411" y="310"/>
                    </a:cubicBezTo>
                    <a:cubicBezTo>
                      <a:pt x="413" y="308"/>
                      <a:pt x="415" y="306"/>
                      <a:pt x="417" y="305"/>
                    </a:cubicBezTo>
                    <a:cubicBezTo>
                      <a:pt x="418" y="304"/>
                      <a:pt x="419" y="303"/>
                      <a:pt x="420" y="302"/>
                    </a:cubicBezTo>
                    <a:cubicBezTo>
                      <a:pt x="421" y="301"/>
                      <a:pt x="422" y="300"/>
                      <a:pt x="424" y="298"/>
                    </a:cubicBezTo>
                    <a:cubicBezTo>
                      <a:pt x="427" y="296"/>
                      <a:pt x="429" y="293"/>
                      <a:pt x="432" y="290"/>
                    </a:cubicBezTo>
                    <a:cubicBezTo>
                      <a:pt x="434" y="289"/>
                      <a:pt x="435" y="288"/>
                      <a:pt x="436" y="286"/>
                    </a:cubicBezTo>
                    <a:cubicBezTo>
                      <a:pt x="439" y="283"/>
                      <a:pt x="442" y="280"/>
                      <a:pt x="445" y="277"/>
                    </a:cubicBezTo>
                    <a:cubicBezTo>
                      <a:pt x="446" y="276"/>
                      <a:pt x="447" y="275"/>
                      <a:pt x="448" y="274"/>
                    </a:cubicBezTo>
                    <a:cubicBezTo>
                      <a:pt x="452" y="270"/>
                      <a:pt x="456" y="266"/>
                      <a:pt x="459" y="262"/>
                    </a:cubicBezTo>
                    <a:cubicBezTo>
                      <a:pt x="459" y="262"/>
                      <a:pt x="460" y="262"/>
                      <a:pt x="460" y="261"/>
                    </a:cubicBezTo>
                    <a:cubicBezTo>
                      <a:pt x="461" y="260"/>
                      <a:pt x="461" y="259"/>
                      <a:pt x="462" y="259"/>
                    </a:cubicBezTo>
                    <a:cubicBezTo>
                      <a:pt x="465" y="255"/>
                      <a:pt x="468" y="252"/>
                      <a:pt x="471" y="248"/>
                    </a:cubicBezTo>
                    <a:cubicBezTo>
                      <a:pt x="472" y="247"/>
                      <a:pt x="473" y="245"/>
                      <a:pt x="475" y="244"/>
                    </a:cubicBezTo>
                    <a:cubicBezTo>
                      <a:pt x="477" y="241"/>
                      <a:pt x="479" y="238"/>
                      <a:pt x="482" y="235"/>
                    </a:cubicBezTo>
                    <a:cubicBezTo>
                      <a:pt x="483" y="233"/>
                      <a:pt x="484" y="231"/>
                      <a:pt x="486" y="230"/>
                    </a:cubicBezTo>
                    <a:cubicBezTo>
                      <a:pt x="488" y="226"/>
                      <a:pt x="491" y="223"/>
                      <a:pt x="493" y="220"/>
                    </a:cubicBezTo>
                    <a:cubicBezTo>
                      <a:pt x="494" y="218"/>
                      <a:pt x="495" y="217"/>
                      <a:pt x="496" y="216"/>
                    </a:cubicBezTo>
                    <a:cubicBezTo>
                      <a:pt x="496" y="215"/>
                      <a:pt x="496" y="215"/>
                      <a:pt x="497" y="215"/>
                    </a:cubicBezTo>
                    <a:cubicBezTo>
                      <a:pt x="500" y="210"/>
                      <a:pt x="503" y="206"/>
                      <a:pt x="506" y="201"/>
                    </a:cubicBezTo>
                    <a:cubicBezTo>
                      <a:pt x="506" y="201"/>
                      <a:pt x="506" y="200"/>
                      <a:pt x="507" y="200"/>
                    </a:cubicBezTo>
                    <a:cubicBezTo>
                      <a:pt x="510" y="195"/>
                      <a:pt x="512" y="191"/>
                      <a:pt x="515" y="186"/>
                    </a:cubicBezTo>
                    <a:cubicBezTo>
                      <a:pt x="516" y="185"/>
                      <a:pt x="517" y="183"/>
                      <a:pt x="518" y="181"/>
                    </a:cubicBezTo>
                    <a:cubicBezTo>
                      <a:pt x="520" y="178"/>
                      <a:pt x="522" y="175"/>
                      <a:pt x="524" y="171"/>
                    </a:cubicBezTo>
                    <a:cubicBezTo>
                      <a:pt x="525" y="169"/>
                      <a:pt x="526" y="167"/>
                      <a:pt x="527" y="165"/>
                    </a:cubicBezTo>
                    <a:cubicBezTo>
                      <a:pt x="528" y="163"/>
                      <a:pt x="529" y="162"/>
                      <a:pt x="530" y="160"/>
                    </a:cubicBezTo>
                    <a:cubicBezTo>
                      <a:pt x="531" y="159"/>
                      <a:pt x="532" y="157"/>
                      <a:pt x="532" y="156"/>
                    </a:cubicBezTo>
                    <a:cubicBezTo>
                      <a:pt x="534" y="153"/>
                      <a:pt x="535" y="150"/>
                      <a:pt x="537" y="148"/>
                    </a:cubicBezTo>
                    <a:cubicBezTo>
                      <a:pt x="538" y="145"/>
                      <a:pt x="540" y="142"/>
                      <a:pt x="541" y="139"/>
                    </a:cubicBezTo>
                    <a:cubicBezTo>
                      <a:pt x="542" y="136"/>
                      <a:pt x="544" y="133"/>
                      <a:pt x="545" y="130"/>
                    </a:cubicBezTo>
                    <a:cubicBezTo>
                      <a:pt x="546" y="128"/>
                      <a:pt x="548" y="125"/>
                      <a:pt x="549" y="122"/>
                    </a:cubicBezTo>
                    <a:cubicBezTo>
                      <a:pt x="550" y="119"/>
                      <a:pt x="551" y="116"/>
                      <a:pt x="553" y="113"/>
                    </a:cubicBezTo>
                    <a:cubicBezTo>
                      <a:pt x="554" y="110"/>
                      <a:pt x="555" y="107"/>
                      <a:pt x="556" y="104"/>
                    </a:cubicBezTo>
                    <a:cubicBezTo>
                      <a:pt x="557" y="101"/>
                      <a:pt x="559" y="98"/>
                      <a:pt x="560" y="95"/>
                    </a:cubicBezTo>
                    <a:cubicBezTo>
                      <a:pt x="560" y="94"/>
                      <a:pt x="561" y="92"/>
                      <a:pt x="562" y="90"/>
                    </a:cubicBezTo>
                    <a:cubicBezTo>
                      <a:pt x="562" y="89"/>
                      <a:pt x="563" y="87"/>
                      <a:pt x="563" y="86"/>
                    </a:cubicBezTo>
                    <a:cubicBezTo>
                      <a:pt x="564" y="84"/>
                      <a:pt x="565" y="81"/>
                      <a:pt x="566" y="79"/>
                    </a:cubicBezTo>
                    <a:cubicBezTo>
                      <a:pt x="567" y="76"/>
                      <a:pt x="568" y="72"/>
                      <a:pt x="569" y="68"/>
                    </a:cubicBezTo>
                    <a:cubicBezTo>
                      <a:pt x="570" y="66"/>
                      <a:pt x="570" y="64"/>
                      <a:pt x="571" y="62"/>
                    </a:cubicBezTo>
                    <a:cubicBezTo>
                      <a:pt x="572" y="58"/>
                      <a:pt x="573" y="54"/>
                      <a:pt x="574" y="50"/>
                    </a:cubicBezTo>
                    <a:cubicBezTo>
                      <a:pt x="575" y="48"/>
                      <a:pt x="576" y="47"/>
                      <a:pt x="576" y="45"/>
                    </a:cubicBezTo>
                    <a:cubicBezTo>
                      <a:pt x="578" y="39"/>
                      <a:pt x="579" y="33"/>
                      <a:pt x="580" y="27"/>
                    </a:cubicBezTo>
                    <a:cubicBezTo>
                      <a:pt x="531" y="0"/>
                      <a:pt x="531" y="0"/>
                      <a:pt x="531" y="0"/>
                    </a:cubicBezTo>
                    <a:cubicBezTo>
                      <a:pt x="529" y="6"/>
                      <a:pt x="528" y="12"/>
                      <a:pt x="526" y="1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2168" tIns="41085" rIns="82168" bIns="41085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Group 4"/>
            <p:cNvGrpSpPr/>
            <p:nvPr/>
          </p:nvGrpSpPr>
          <p:grpSpPr>
            <a:xfrm rot="16852807">
              <a:off x="9432242" y="6574469"/>
              <a:ext cx="2679482" cy="3606717"/>
              <a:chOff x="4612994" y="3540318"/>
              <a:chExt cx="1303197" cy="1754168"/>
            </a:xfrm>
          </p:grpSpPr>
          <p:sp>
            <p:nvSpPr>
              <p:cNvPr id="45" name="Freeform 8"/>
              <p:cNvSpPr>
                <a:spLocks noEditPoints="1"/>
              </p:cNvSpPr>
              <p:nvPr/>
            </p:nvSpPr>
            <p:spPr bwMode="auto">
              <a:xfrm>
                <a:off x="4612994" y="3540318"/>
                <a:ext cx="1303197" cy="1620033"/>
              </a:xfrm>
              <a:custGeom>
                <a:avLst/>
                <a:gdLst>
                  <a:gd name="T0" fmla="*/ 554 w 573"/>
                  <a:gd name="T1" fmla="*/ 538 h 712"/>
                  <a:gd name="T2" fmla="*/ 536 w 573"/>
                  <a:gd name="T3" fmla="*/ 534 h 712"/>
                  <a:gd name="T4" fmla="*/ 530 w 573"/>
                  <a:gd name="T5" fmla="*/ 532 h 712"/>
                  <a:gd name="T6" fmla="*/ 514 w 573"/>
                  <a:gd name="T7" fmla="*/ 528 h 712"/>
                  <a:gd name="T8" fmla="*/ 498 w 573"/>
                  <a:gd name="T9" fmla="*/ 522 h 712"/>
                  <a:gd name="T10" fmla="*/ 483 w 573"/>
                  <a:gd name="T11" fmla="*/ 516 h 712"/>
                  <a:gd name="T12" fmla="*/ 467 w 573"/>
                  <a:gd name="T13" fmla="*/ 509 h 712"/>
                  <a:gd name="T14" fmla="*/ 405 w 573"/>
                  <a:gd name="T15" fmla="*/ 475 h 712"/>
                  <a:gd name="T16" fmla="*/ 433 w 573"/>
                  <a:gd name="T17" fmla="*/ 489 h 712"/>
                  <a:gd name="T18" fmla="*/ 448 w 573"/>
                  <a:gd name="T19" fmla="*/ 495 h 712"/>
                  <a:gd name="T20" fmla="*/ 464 w 573"/>
                  <a:gd name="T21" fmla="*/ 501 h 712"/>
                  <a:gd name="T22" fmla="*/ 480 w 573"/>
                  <a:gd name="T23" fmla="*/ 505 h 712"/>
                  <a:gd name="T24" fmla="*/ 499 w 573"/>
                  <a:gd name="T25" fmla="*/ 510 h 712"/>
                  <a:gd name="T26" fmla="*/ 523 w 573"/>
                  <a:gd name="T27" fmla="*/ 514 h 712"/>
                  <a:gd name="T28" fmla="*/ 50 w 573"/>
                  <a:gd name="T29" fmla="*/ 182 h 712"/>
                  <a:gd name="T30" fmla="*/ 54 w 573"/>
                  <a:gd name="T31" fmla="*/ 115 h 712"/>
                  <a:gd name="T32" fmla="*/ 55 w 573"/>
                  <a:gd name="T33" fmla="*/ 109 h 712"/>
                  <a:gd name="T34" fmla="*/ 56 w 573"/>
                  <a:gd name="T35" fmla="*/ 106 h 712"/>
                  <a:gd name="T36" fmla="*/ 58 w 573"/>
                  <a:gd name="T37" fmla="*/ 102 h 712"/>
                  <a:gd name="T38" fmla="*/ 60 w 573"/>
                  <a:gd name="T39" fmla="*/ 99 h 712"/>
                  <a:gd name="T40" fmla="*/ 62 w 573"/>
                  <a:gd name="T41" fmla="*/ 96 h 712"/>
                  <a:gd name="T42" fmla="*/ 65 w 573"/>
                  <a:gd name="T43" fmla="*/ 93 h 712"/>
                  <a:gd name="T44" fmla="*/ 155 w 573"/>
                  <a:gd name="T45" fmla="*/ 29 h 712"/>
                  <a:gd name="T46" fmla="*/ 159 w 573"/>
                  <a:gd name="T47" fmla="*/ 28 h 712"/>
                  <a:gd name="T48" fmla="*/ 167 w 573"/>
                  <a:gd name="T49" fmla="*/ 27 h 712"/>
                  <a:gd name="T50" fmla="*/ 173 w 573"/>
                  <a:gd name="T51" fmla="*/ 27 h 712"/>
                  <a:gd name="T52" fmla="*/ 176 w 573"/>
                  <a:gd name="T53" fmla="*/ 28 h 712"/>
                  <a:gd name="T54" fmla="*/ 182 w 573"/>
                  <a:gd name="T55" fmla="*/ 30 h 712"/>
                  <a:gd name="T56" fmla="*/ 131 w 573"/>
                  <a:gd name="T57" fmla="*/ 3 h 712"/>
                  <a:gd name="T58" fmla="*/ 127 w 573"/>
                  <a:gd name="T59" fmla="*/ 1 h 712"/>
                  <a:gd name="T60" fmla="*/ 124 w 573"/>
                  <a:gd name="T61" fmla="*/ 0 h 712"/>
                  <a:gd name="T62" fmla="*/ 119 w 573"/>
                  <a:gd name="T63" fmla="*/ 0 h 712"/>
                  <a:gd name="T64" fmla="*/ 113 w 573"/>
                  <a:gd name="T65" fmla="*/ 0 h 712"/>
                  <a:gd name="T66" fmla="*/ 108 w 573"/>
                  <a:gd name="T67" fmla="*/ 1 h 712"/>
                  <a:gd name="T68" fmla="*/ 105 w 573"/>
                  <a:gd name="T69" fmla="*/ 2 h 712"/>
                  <a:gd name="T70" fmla="*/ 15 w 573"/>
                  <a:gd name="T71" fmla="*/ 66 h 712"/>
                  <a:gd name="T72" fmla="*/ 14 w 573"/>
                  <a:gd name="T73" fmla="*/ 68 h 712"/>
                  <a:gd name="T74" fmla="*/ 12 w 573"/>
                  <a:gd name="T75" fmla="*/ 70 h 712"/>
                  <a:gd name="T76" fmla="*/ 10 w 573"/>
                  <a:gd name="T77" fmla="*/ 72 h 712"/>
                  <a:gd name="T78" fmla="*/ 9 w 573"/>
                  <a:gd name="T79" fmla="*/ 74 h 712"/>
                  <a:gd name="T80" fmla="*/ 8 w 573"/>
                  <a:gd name="T81" fmla="*/ 76 h 712"/>
                  <a:gd name="T82" fmla="*/ 6 w 573"/>
                  <a:gd name="T83" fmla="*/ 79 h 712"/>
                  <a:gd name="T84" fmla="*/ 5 w 573"/>
                  <a:gd name="T85" fmla="*/ 82 h 712"/>
                  <a:gd name="T86" fmla="*/ 4 w 573"/>
                  <a:gd name="T87" fmla="*/ 87 h 712"/>
                  <a:gd name="T88" fmla="*/ 3 w 573"/>
                  <a:gd name="T89" fmla="*/ 93 h 712"/>
                  <a:gd name="T90" fmla="*/ 291 w 573"/>
                  <a:gd name="T91" fmla="*/ 685 h 712"/>
                  <a:gd name="T92" fmla="*/ 50 w 573"/>
                  <a:gd name="T93" fmla="*/ 182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73" h="712">
                    <a:moveTo>
                      <a:pt x="573" y="541"/>
                    </a:moveTo>
                    <a:cubicBezTo>
                      <a:pt x="567" y="540"/>
                      <a:pt x="560" y="539"/>
                      <a:pt x="554" y="538"/>
                    </a:cubicBezTo>
                    <a:cubicBezTo>
                      <a:pt x="553" y="538"/>
                      <a:pt x="551" y="537"/>
                      <a:pt x="549" y="537"/>
                    </a:cubicBezTo>
                    <a:cubicBezTo>
                      <a:pt x="544" y="536"/>
                      <a:pt x="540" y="535"/>
                      <a:pt x="536" y="534"/>
                    </a:cubicBezTo>
                    <a:cubicBezTo>
                      <a:pt x="535" y="534"/>
                      <a:pt x="534" y="533"/>
                      <a:pt x="532" y="533"/>
                    </a:cubicBezTo>
                    <a:cubicBezTo>
                      <a:pt x="532" y="533"/>
                      <a:pt x="531" y="533"/>
                      <a:pt x="530" y="532"/>
                    </a:cubicBezTo>
                    <a:cubicBezTo>
                      <a:pt x="526" y="531"/>
                      <a:pt x="523" y="531"/>
                      <a:pt x="520" y="530"/>
                    </a:cubicBezTo>
                    <a:cubicBezTo>
                      <a:pt x="518" y="529"/>
                      <a:pt x="516" y="528"/>
                      <a:pt x="514" y="528"/>
                    </a:cubicBezTo>
                    <a:cubicBezTo>
                      <a:pt x="510" y="527"/>
                      <a:pt x="507" y="525"/>
                      <a:pt x="503" y="524"/>
                    </a:cubicBezTo>
                    <a:cubicBezTo>
                      <a:pt x="502" y="524"/>
                      <a:pt x="500" y="523"/>
                      <a:pt x="498" y="522"/>
                    </a:cubicBezTo>
                    <a:cubicBezTo>
                      <a:pt x="494" y="521"/>
                      <a:pt x="489" y="519"/>
                      <a:pt x="485" y="517"/>
                    </a:cubicBezTo>
                    <a:cubicBezTo>
                      <a:pt x="484" y="517"/>
                      <a:pt x="483" y="516"/>
                      <a:pt x="483" y="516"/>
                    </a:cubicBezTo>
                    <a:cubicBezTo>
                      <a:pt x="477" y="514"/>
                      <a:pt x="473" y="512"/>
                      <a:pt x="468" y="509"/>
                    </a:cubicBezTo>
                    <a:cubicBezTo>
                      <a:pt x="467" y="509"/>
                      <a:pt x="467" y="509"/>
                      <a:pt x="467" y="509"/>
                    </a:cubicBezTo>
                    <a:cubicBezTo>
                      <a:pt x="463" y="507"/>
                      <a:pt x="459" y="505"/>
                      <a:pt x="455" y="502"/>
                    </a:cubicBezTo>
                    <a:cubicBezTo>
                      <a:pt x="405" y="475"/>
                      <a:pt x="405" y="475"/>
                      <a:pt x="405" y="475"/>
                    </a:cubicBezTo>
                    <a:cubicBezTo>
                      <a:pt x="409" y="478"/>
                      <a:pt x="414" y="480"/>
                      <a:pt x="418" y="482"/>
                    </a:cubicBezTo>
                    <a:cubicBezTo>
                      <a:pt x="423" y="485"/>
                      <a:pt x="428" y="487"/>
                      <a:pt x="433" y="489"/>
                    </a:cubicBezTo>
                    <a:cubicBezTo>
                      <a:pt x="434" y="489"/>
                      <a:pt x="435" y="490"/>
                      <a:pt x="436" y="490"/>
                    </a:cubicBezTo>
                    <a:cubicBezTo>
                      <a:pt x="440" y="492"/>
                      <a:pt x="444" y="494"/>
                      <a:pt x="448" y="495"/>
                    </a:cubicBezTo>
                    <a:cubicBezTo>
                      <a:pt x="450" y="496"/>
                      <a:pt x="452" y="497"/>
                      <a:pt x="454" y="497"/>
                    </a:cubicBezTo>
                    <a:cubicBezTo>
                      <a:pt x="457" y="498"/>
                      <a:pt x="461" y="500"/>
                      <a:pt x="464" y="501"/>
                    </a:cubicBezTo>
                    <a:cubicBezTo>
                      <a:pt x="466" y="501"/>
                      <a:pt x="468" y="502"/>
                      <a:pt x="470" y="503"/>
                    </a:cubicBezTo>
                    <a:cubicBezTo>
                      <a:pt x="474" y="504"/>
                      <a:pt x="477" y="504"/>
                      <a:pt x="480" y="505"/>
                    </a:cubicBezTo>
                    <a:cubicBezTo>
                      <a:pt x="482" y="506"/>
                      <a:pt x="484" y="506"/>
                      <a:pt x="486" y="507"/>
                    </a:cubicBezTo>
                    <a:cubicBezTo>
                      <a:pt x="490" y="508"/>
                      <a:pt x="495" y="509"/>
                      <a:pt x="499" y="510"/>
                    </a:cubicBezTo>
                    <a:cubicBezTo>
                      <a:pt x="501" y="510"/>
                      <a:pt x="503" y="511"/>
                      <a:pt x="505" y="511"/>
                    </a:cubicBezTo>
                    <a:cubicBezTo>
                      <a:pt x="511" y="512"/>
                      <a:pt x="517" y="513"/>
                      <a:pt x="523" y="514"/>
                    </a:cubicBezTo>
                    <a:lnTo>
                      <a:pt x="573" y="541"/>
                    </a:lnTo>
                    <a:close/>
                    <a:moveTo>
                      <a:pt x="50" y="182"/>
                    </a:moveTo>
                    <a:cubicBezTo>
                      <a:pt x="50" y="161"/>
                      <a:pt x="51" y="140"/>
                      <a:pt x="53" y="120"/>
                    </a:cubicBezTo>
                    <a:cubicBezTo>
                      <a:pt x="53" y="118"/>
                      <a:pt x="53" y="116"/>
                      <a:pt x="54" y="115"/>
                    </a:cubicBez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112"/>
                      <a:pt x="54" y="111"/>
                      <a:pt x="55" y="109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8"/>
                      <a:pt x="56" y="107"/>
                      <a:pt x="56" y="106"/>
                    </a:cubicBezTo>
                    <a:cubicBezTo>
                      <a:pt x="56" y="105"/>
                      <a:pt x="57" y="104"/>
                      <a:pt x="57" y="104"/>
                    </a:cubicBezTo>
                    <a:cubicBezTo>
                      <a:pt x="57" y="103"/>
                      <a:pt x="58" y="103"/>
                      <a:pt x="58" y="102"/>
                    </a:cubicBezTo>
                    <a:cubicBezTo>
                      <a:pt x="58" y="102"/>
                      <a:pt x="58" y="101"/>
                      <a:pt x="59" y="101"/>
                    </a:cubicBezTo>
                    <a:cubicBezTo>
                      <a:pt x="59" y="100"/>
                      <a:pt x="59" y="100"/>
                      <a:pt x="60" y="99"/>
                    </a:cubicBezTo>
                    <a:cubicBezTo>
                      <a:pt x="60" y="99"/>
                      <a:pt x="60" y="98"/>
                      <a:pt x="61" y="98"/>
                    </a:cubicBezTo>
                    <a:cubicBezTo>
                      <a:pt x="61" y="97"/>
                      <a:pt x="62" y="97"/>
                      <a:pt x="62" y="96"/>
                    </a:cubicBezTo>
                    <a:cubicBezTo>
                      <a:pt x="63" y="96"/>
                      <a:pt x="63" y="95"/>
                      <a:pt x="64" y="95"/>
                    </a:cubicBezTo>
                    <a:cubicBezTo>
                      <a:pt x="64" y="94"/>
                      <a:pt x="65" y="94"/>
                      <a:pt x="65" y="93"/>
                    </a:cubicBezTo>
                    <a:cubicBezTo>
                      <a:pt x="66" y="92"/>
                      <a:pt x="68" y="91"/>
                      <a:pt x="69" y="90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6" y="29"/>
                      <a:pt x="157" y="29"/>
                      <a:pt x="158" y="28"/>
                    </a:cubicBezTo>
                    <a:cubicBezTo>
                      <a:pt x="158" y="28"/>
                      <a:pt x="159" y="28"/>
                      <a:pt x="159" y="28"/>
                    </a:cubicBezTo>
                    <a:cubicBezTo>
                      <a:pt x="160" y="27"/>
                      <a:pt x="162" y="27"/>
                      <a:pt x="163" y="27"/>
                    </a:cubicBezTo>
                    <a:cubicBezTo>
                      <a:pt x="164" y="27"/>
                      <a:pt x="166" y="27"/>
                      <a:pt x="167" y="27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70" y="27"/>
                      <a:pt x="171" y="27"/>
                      <a:pt x="173" y="27"/>
                    </a:cubicBezTo>
                    <a:cubicBezTo>
                      <a:pt x="173" y="27"/>
                      <a:pt x="173" y="27"/>
                      <a:pt x="173" y="27"/>
                    </a:cubicBezTo>
                    <a:cubicBezTo>
                      <a:pt x="174" y="27"/>
                      <a:pt x="175" y="28"/>
                      <a:pt x="176" y="28"/>
                    </a:cubicBezTo>
                    <a:cubicBezTo>
                      <a:pt x="177" y="28"/>
                      <a:pt x="179" y="29"/>
                      <a:pt x="180" y="29"/>
                    </a:cubicBezTo>
                    <a:cubicBezTo>
                      <a:pt x="181" y="30"/>
                      <a:pt x="181" y="30"/>
                      <a:pt x="182" y="30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3"/>
                      <a:pt x="132" y="3"/>
                      <a:pt x="131" y="3"/>
                    </a:cubicBezTo>
                    <a:cubicBezTo>
                      <a:pt x="131" y="2"/>
                      <a:pt x="131" y="2"/>
                      <a:pt x="130" y="2"/>
                    </a:cubicBezTo>
                    <a:cubicBezTo>
                      <a:pt x="129" y="2"/>
                      <a:pt x="128" y="1"/>
                      <a:pt x="127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5" y="0"/>
                      <a:pt x="124" y="0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2" y="0"/>
                      <a:pt x="120" y="0"/>
                      <a:pt x="119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6" y="0"/>
                      <a:pt x="115" y="0"/>
                      <a:pt x="113" y="0"/>
                    </a:cubicBezTo>
                    <a:cubicBezTo>
                      <a:pt x="112" y="0"/>
                      <a:pt x="111" y="0"/>
                      <a:pt x="109" y="1"/>
                    </a:cubicBezTo>
                    <a:cubicBezTo>
                      <a:pt x="109" y="1"/>
                      <a:pt x="109" y="1"/>
                      <a:pt x="108" y="1"/>
                    </a:cubicBezTo>
                    <a:cubicBezTo>
                      <a:pt x="107" y="1"/>
                      <a:pt x="107" y="2"/>
                      <a:pt x="106" y="2"/>
                    </a:cubicBezTo>
                    <a:cubicBezTo>
                      <a:pt x="106" y="2"/>
                      <a:pt x="105" y="2"/>
                      <a:pt x="105" y="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18" y="64"/>
                      <a:pt x="17" y="65"/>
                      <a:pt x="15" y="66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5" y="67"/>
                      <a:pt x="14" y="67"/>
                      <a:pt x="14" y="68"/>
                    </a:cubicBezTo>
                    <a:cubicBezTo>
                      <a:pt x="14" y="68"/>
                      <a:pt x="13" y="69"/>
                      <a:pt x="12" y="69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0"/>
                      <a:pt x="11" y="71"/>
                      <a:pt x="11" y="71"/>
                    </a:cubicBezTo>
                    <a:cubicBezTo>
                      <a:pt x="11" y="71"/>
                      <a:pt x="10" y="72"/>
                      <a:pt x="10" y="72"/>
                    </a:cubicBezTo>
                    <a:cubicBezTo>
                      <a:pt x="10" y="72"/>
                      <a:pt x="10" y="72"/>
                      <a:pt x="10" y="73"/>
                    </a:cubicBezTo>
                    <a:cubicBezTo>
                      <a:pt x="9" y="73"/>
                      <a:pt x="9" y="73"/>
                      <a:pt x="9" y="74"/>
                    </a:cubicBezTo>
                    <a:cubicBezTo>
                      <a:pt x="9" y="74"/>
                      <a:pt x="8" y="75"/>
                      <a:pt x="8" y="75"/>
                    </a:cubicBezTo>
                    <a:cubicBezTo>
                      <a:pt x="8" y="75"/>
                      <a:pt x="8" y="75"/>
                      <a:pt x="8" y="76"/>
                    </a:cubicBezTo>
                    <a:cubicBezTo>
                      <a:pt x="8" y="76"/>
                      <a:pt x="8" y="76"/>
                      <a:pt x="7" y="77"/>
                    </a:cubicBezTo>
                    <a:cubicBezTo>
                      <a:pt x="7" y="77"/>
                      <a:pt x="7" y="78"/>
                      <a:pt x="6" y="79"/>
                    </a:cubicBezTo>
                    <a:cubicBezTo>
                      <a:pt x="6" y="79"/>
                      <a:pt x="6" y="79"/>
                      <a:pt x="6" y="80"/>
                    </a:cubicBezTo>
                    <a:cubicBezTo>
                      <a:pt x="6" y="80"/>
                      <a:pt x="5" y="81"/>
                      <a:pt x="5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5" y="84"/>
                      <a:pt x="4" y="85"/>
                      <a:pt x="4" y="87"/>
                    </a:cubicBezTo>
                    <a:cubicBezTo>
                      <a:pt x="4" y="87"/>
                      <a:pt x="4" y="87"/>
                      <a:pt x="4" y="88"/>
                    </a:cubicBezTo>
                    <a:cubicBezTo>
                      <a:pt x="4" y="89"/>
                      <a:pt x="3" y="91"/>
                      <a:pt x="3" y="93"/>
                    </a:cubicBezTo>
                    <a:cubicBezTo>
                      <a:pt x="1" y="113"/>
                      <a:pt x="0" y="134"/>
                      <a:pt x="0" y="155"/>
                    </a:cubicBezTo>
                    <a:cubicBezTo>
                      <a:pt x="0" y="395"/>
                      <a:pt x="116" y="590"/>
                      <a:pt x="291" y="685"/>
                    </a:cubicBezTo>
                    <a:cubicBezTo>
                      <a:pt x="341" y="712"/>
                      <a:pt x="341" y="712"/>
                      <a:pt x="341" y="712"/>
                    </a:cubicBezTo>
                    <a:cubicBezTo>
                      <a:pt x="166" y="617"/>
                      <a:pt x="50" y="422"/>
                      <a:pt x="50" y="18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2168" tIns="41085" rIns="82168" bIns="41085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4724003" y="3599291"/>
                <a:ext cx="1192188" cy="1695195"/>
              </a:xfrm>
              <a:custGeom>
                <a:avLst/>
                <a:gdLst>
                  <a:gd name="T0" fmla="*/ 114 w 524"/>
                  <a:gd name="T1" fmla="*/ 1 h 745"/>
                  <a:gd name="T2" fmla="*/ 137 w 524"/>
                  <a:gd name="T3" fmla="*/ 7 h 745"/>
                  <a:gd name="T4" fmla="*/ 205 w 524"/>
                  <a:gd name="T5" fmla="*/ 59 h 745"/>
                  <a:gd name="T6" fmla="*/ 215 w 524"/>
                  <a:gd name="T7" fmla="*/ 71 h 745"/>
                  <a:gd name="T8" fmla="*/ 216 w 524"/>
                  <a:gd name="T9" fmla="*/ 78 h 745"/>
                  <a:gd name="T10" fmla="*/ 214 w 524"/>
                  <a:gd name="T11" fmla="*/ 126 h 745"/>
                  <a:gd name="T12" fmla="*/ 524 w 524"/>
                  <a:gd name="T13" fmla="*/ 515 h 745"/>
                  <a:gd name="T14" fmla="*/ 496 w 524"/>
                  <a:gd name="T15" fmla="*/ 551 h 745"/>
                  <a:gd name="T16" fmla="*/ 474 w 524"/>
                  <a:gd name="T17" fmla="*/ 577 h 745"/>
                  <a:gd name="T18" fmla="*/ 464 w 524"/>
                  <a:gd name="T19" fmla="*/ 588 h 745"/>
                  <a:gd name="T20" fmla="*/ 445 w 524"/>
                  <a:gd name="T21" fmla="*/ 621 h 745"/>
                  <a:gd name="T22" fmla="*/ 442 w 524"/>
                  <a:gd name="T23" fmla="*/ 657 h 745"/>
                  <a:gd name="T24" fmla="*/ 446 w 524"/>
                  <a:gd name="T25" fmla="*/ 671 h 745"/>
                  <a:gd name="T26" fmla="*/ 455 w 524"/>
                  <a:gd name="T27" fmla="*/ 703 h 745"/>
                  <a:gd name="T28" fmla="*/ 470 w 524"/>
                  <a:gd name="T29" fmla="*/ 745 h 745"/>
                  <a:gd name="T30" fmla="*/ 1 w 524"/>
                  <a:gd name="T31" fmla="*/ 156 h 745"/>
                  <a:gd name="T32" fmla="*/ 4 w 524"/>
                  <a:gd name="T33" fmla="*/ 94 h 745"/>
                  <a:gd name="T34" fmla="*/ 20 w 524"/>
                  <a:gd name="T35" fmla="*/ 64 h 745"/>
                  <a:gd name="T36" fmla="*/ 106 w 524"/>
                  <a:gd name="T37" fmla="*/ 3 h 745"/>
                  <a:gd name="T38" fmla="*/ 114 w 524"/>
                  <a:gd name="T39" fmla="*/ 1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4" h="745">
                    <a:moveTo>
                      <a:pt x="114" y="1"/>
                    </a:moveTo>
                    <a:cubicBezTo>
                      <a:pt x="122" y="0"/>
                      <a:pt x="132" y="2"/>
                      <a:pt x="137" y="7"/>
                    </a:cubicBezTo>
                    <a:cubicBezTo>
                      <a:pt x="205" y="59"/>
                      <a:pt x="205" y="59"/>
                      <a:pt x="205" y="59"/>
                    </a:cubicBezTo>
                    <a:cubicBezTo>
                      <a:pt x="209" y="62"/>
                      <a:pt x="212" y="66"/>
                      <a:pt x="215" y="71"/>
                    </a:cubicBezTo>
                    <a:cubicBezTo>
                      <a:pt x="215" y="72"/>
                      <a:pt x="216" y="76"/>
                      <a:pt x="216" y="78"/>
                    </a:cubicBezTo>
                    <a:cubicBezTo>
                      <a:pt x="214" y="94"/>
                      <a:pt x="214" y="110"/>
                      <a:pt x="214" y="126"/>
                    </a:cubicBezTo>
                    <a:cubicBezTo>
                      <a:pt x="213" y="334"/>
                      <a:pt x="345" y="491"/>
                      <a:pt x="524" y="515"/>
                    </a:cubicBezTo>
                    <a:cubicBezTo>
                      <a:pt x="520" y="521"/>
                      <a:pt x="509" y="536"/>
                      <a:pt x="496" y="551"/>
                    </a:cubicBezTo>
                    <a:cubicBezTo>
                      <a:pt x="489" y="561"/>
                      <a:pt x="481" y="570"/>
                      <a:pt x="474" y="577"/>
                    </a:cubicBezTo>
                    <a:cubicBezTo>
                      <a:pt x="468" y="584"/>
                      <a:pt x="464" y="588"/>
                      <a:pt x="464" y="588"/>
                    </a:cubicBezTo>
                    <a:cubicBezTo>
                      <a:pt x="456" y="597"/>
                      <a:pt x="449" y="608"/>
                      <a:pt x="445" y="621"/>
                    </a:cubicBezTo>
                    <a:cubicBezTo>
                      <a:pt x="441" y="633"/>
                      <a:pt x="440" y="646"/>
                      <a:pt x="442" y="657"/>
                    </a:cubicBezTo>
                    <a:cubicBezTo>
                      <a:pt x="442" y="657"/>
                      <a:pt x="444" y="662"/>
                      <a:pt x="446" y="671"/>
                    </a:cubicBezTo>
                    <a:cubicBezTo>
                      <a:pt x="448" y="680"/>
                      <a:pt x="452" y="692"/>
                      <a:pt x="455" y="703"/>
                    </a:cubicBezTo>
                    <a:cubicBezTo>
                      <a:pt x="460" y="720"/>
                      <a:pt x="467" y="736"/>
                      <a:pt x="470" y="745"/>
                    </a:cubicBezTo>
                    <a:cubicBezTo>
                      <a:pt x="200" y="707"/>
                      <a:pt x="0" y="471"/>
                      <a:pt x="1" y="156"/>
                    </a:cubicBezTo>
                    <a:cubicBezTo>
                      <a:pt x="1" y="135"/>
                      <a:pt x="2" y="114"/>
                      <a:pt x="4" y="94"/>
                    </a:cubicBezTo>
                    <a:cubicBezTo>
                      <a:pt x="6" y="78"/>
                      <a:pt x="10" y="72"/>
                      <a:pt x="20" y="64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8" y="2"/>
                      <a:pt x="111" y="1"/>
                      <a:pt x="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2168" tIns="41085" rIns="82168" bIns="41085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Group 5"/>
            <p:cNvGrpSpPr/>
            <p:nvPr/>
          </p:nvGrpSpPr>
          <p:grpSpPr>
            <a:xfrm rot="16852807">
              <a:off x="5948208" y="5668398"/>
              <a:ext cx="3685174" cy="3059885"/>
              <a:chOff x="4658092" y="2141146"/>
              <a:chExt cx="1792327" cy="1488210"/>
            </a:xfrm>
          </p:grpSpPr>
          <p:sp>
            <p:nvSpPr>
              <p:cNvPr id="48" name="Freeform 11"/>
              <p:cNvSpPr/>
              <p:nvPr/>
            </p:nvSpPr>
            <p:spPr bwMode="auto">
              <a:xfrm>
                <a:off x="4772568" y="2202432"/>
                <a:ext cx="1677851" cy="1426924"/>
              </a:xfrm>
              <a:custGeom>
                <a:avLst/>
                <a:gdLst>
                  <a:gd name="T0" fmla="*/ 608 w 738"/>
                  <a:gd name="T1" fmla="*/ 5 h 627"/>
                  <a:gd name="T2" fmla="*/ 665 w 738"/>
                  <a:gd name="T3" fmla="*/ 0 h 627"/>
                  <a:gd name="T4" fmla="*/ 690 w 738"/>
                  <a:gd name="T5" fmla="*/ 14 h 627"/>
                  <a:gd name="T6" fmla="*/ 735 w 738"/>
                  <a:gd name="T7" fmla="*/ 100 h 627"/>
                  <a:gd name="T8" fmla="*/ 727 w 738"/>
                  <a:gd name="T9" fmla="*/ 136 h 627"/>
                  <a:gd name="T10" fmla="*/ 670 w 738"/>
                  <a:gd name="T11" fmla="*/ 216 h 627"/>
                  <a:gd name="T12" fmla="*/ 658 w 738"/>
                  <a:gd name="T13" fmla="*/ 229 h 627"/>
                  <a:gd name="T14" fmla="*/ 652 w 738"/>
                  <a:gd name="T15" fmla="*/ 231 h 627"/>
                  <a:gd name="T16" fmla="*/ 607 w 738"/>
                  <a:gd name="T17" fmla="*/ 235 h 627"/>
                  <a:gd name="T18" fmla="*/ 206 w 738"/>
                  <a:gd name="T19" fmla="*/ 627 h 627"/>
                  <a:gd name="T20" fmla="*/ 176 w 738"/>
                  <a:gd name="T21" fmla="*/ 602 h 627"/>
                  <a:gd name="T22" fmla="*/ 155 w 738"/>
                  <a:gd name="T23" fmla="*/ 581 h 627"/>
                  <a:gd name="T24" fmla="*/ 146 w 738"/>
                  <a:gd name="T25" fmla="*/ 571 h 627"/>
                  <a:gd name="T26" fmla="*/ 118 w 738"/>
                  <a:gd name="T27" fmla="*/ 555 h 627"/>
                  <a:gd name="T28" fmla="*/ 96 w 738"/>
                  <a:gd name="T29" fmla="*/ 553 h 627"/>
                  <a:gd name="T30" fmla="*/ 85 w 738"/>
                  <a:gd name="T31" fmla="*/ 556 h 627"/>
                  <a:gd name="T32" fmla="*/ 71 w 738"/>
                  <a:gd name="T33" fmla="*/ 562 h 627"/>
                  <a:gd name="T34" fmla="*/ 40 w 738"/>
                  <a:gd name="T35" fmla="*/ 577 h 627"/>
                  <a:gd name="T36" fmla="*/ 0 w 738"/>
                  <a:gd name="T37" fmla="*/ 598 h 627"/>
                  <a:gd name="T38" fmla="*/ 608 w 738"/>
                  <a:gd name="T39" fmla="*/ 5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627">
                    <a:moveTo>
                      <a:pt x="608" y="5"/>
                    </a:moveTo>
                    <a:cubicBezTo>
                      <a:pt x="627" y="3"/>
                      <a:pt x="646" y="1"/>
                      <a:pt x="665" y="0"/>
                    </a:cubicBezTo>
                    <a:cubicBezTo>
                      <a:pt x="680" y="0"/>
                      <a:pt x="684" y="4"/>
                      <a:pt x="690" y="14"/>
                    </a:cubicBezTo>
                    <a:cubicBezTo>
                      <a:pt x="735" y="100"/>
                      <a:pt x="735" y="100"/>
                      <a:pt x="735" y="100"/>
                    </a:cubicBezTo>
                    <a:cubicBezTo>
                      <a:pt x="738" y="111"/>
                      <a:pt x="735" y="126"/>
                      <a:pt x="727" y="136"/>
                    </a:cubicBezTo>
                    <a:cubicBezTo>
                      <a:pt x="670" y="216"/>
                      <a:pt x="670" y="216"/>
                      <a:pt x="670" y="216"/>
                    </a:cubicBezTo>
                    <a:cubicBezTo>
                      <a:pt x="668" y="221"/>
                      <a:pt x="663" y="226"/>
                      <a:pt x="658" y="229"/>
                    </a:cubicBezTo>
                    <a:cubicBezTo>
                      <a:pt x="657" y="230"/>
                      <a:pt x="653" y="231"/>
                      <a:pt x="652" y="231"/>
                    </a:cubicBezTo>
                    <a:cubicBezTo>
                      <a:pt x="637" y="232"/>
                      <a:pt x="622" y="233"/>
                      <a:pt x="607" y="235"/>
                    </a:cubicBezTo>
                    <a:cubicBezTo>
                      <a:pt x="414" y="262"/>
                      <a:pt x="252" y="428"/>
                      <a:pt x="206" y="627"/>
                    </a:cubicBezTo>
                    <a:cubicBezTo>
                      <a:pt x="201" y="623"/>
                      <a:pt x="188" y="613"/>
                      <a:pt x="176" y="602"/>
                    </a:cubicBezTo>
                    <a:cubicBezTo>
                      <a:pt x="168" y="594"/>
                      <a:pt x="161" y="587"/>
                      <a:pt x="155" y="581"/>
                    </a:cubicBezTo>
                    <a:cubicBezTo>
                      <a:pt x="149" y="575"/>
                      <a:pt x="146" y="571"/>
                      <a:pt x="146" y="571"/>
                    </a:cubicBezTo>
                    <a:cubicBezTo>
                      <a:pt x="139" y="563"/>
                      <a:pt x="129" y="558"/>
                      <a:pt x="118" y="555"/>
                    </a:cubicBezTo>
                    <a:cubicBezTo>
                      <a:pt x="111" y="553"/>
                      <a:pt x="103" y="552"/>
                      <a:pt x="96" y="553"/>
                    </a:cubicBezTo>
                    <a:cubicBezTo>
                      <a:pt x="92" y="554"/>
                      <a:pt x="89" y="555"/>
                      <a:pt x="85" y="556"/>
                    </a:cubicBezTo>
                    <a:cubicBezTo>
                      <a:pt x="85" y="556"/>
                      <a:pt x="80" y="559"/>
                      <a:pt x="71" y="562"/>
                    </a:cubicBezTo>
                    <a:cubicBezTo>
                      <a:pt x="63" y="566"/>
                      <a:pt x="51" y="571"/>
                      <a:pt x="40" y="577"/>
                    </a:cubicBezTo>
                    <a:cubicBezTo>
                      <a:pt x="24" y="584"/>
                      <a:pt x="8" y="593"/>
                      <a:pt x="0" y="598"/>
                    </a:cubicBezTo>
                    <a:cubicBezTo>
                      <a:pt x="70" y="297"/>
                      <a:pt x="316" y="47"/>
                      <a:pt x="608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2168" tIns="41085" rIns="82168" bIns="41085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9" name="Freeform 12"/>
              <p:cNvSpPr>
                <a:spLocks noEditPoints="1"/>
              </p:cNvSpPr>
              <p:nvPr/>
            </p:nvSpPr>
            <p:spPr bwMode="auto">
              <a:xfrm>
                <a:off x="4658092" y="2141146"/>
                <a:ext cx="1660506" cy="1488210"/>
              </a:xfrm>
              <a:custGeom>
                <a:avLst/>
                <a:gdLst>
                  <a:gd name="T0" fmla="*/ 729 w 730"/>
                  <a:gd name="T1" fmla="*/ 30 h 654"/>
                  <a:gd name="T2" fmla="*/ 724 w 730"/>
                  <a:gd name="T3" fmla="*/ 28 h 654"/>
                  <a:gd name="T4" fmla="*/ 720 w 730"/>
                  <a:gd name="T5" fmla="*/ 28 h 654"/>
                  <a:gd name="T6" fmla="*/ 715 w 730"/>
                  <a:gd name="T7" fmla="*/ 27 h 654"/>
                  <a:gd name="T8" fmla="*/ 658 w 730"/>
                  <a:gd name="T9" fmla="*/ 33 h 654"/>
                  <a:gd name="T10" fmla="*/ 628 w 730"/>
                  <a:gd name="T11" fmla="*/ 38 h 654"/>
                  <a:gd name="T12" fmla="*/ 604 w 730"/>
                  <a:gd name="T13" fmla="*/ 43 h 654"/>
                  <a:gd name="T14" fmla="*/ 581 w 730"/>
                  <a:gd name="T15" fmla="*/ 48 h 654"/>
                  <a:gd name="T16" fmla="*/ 559 w 730"/>
                  <a:gd name="T17" fmla="*/ 55 h 654"/>
                  <a:gd name="T18" fmla="*/ 538 w 730"/>
                  <a:gd name="T19" fmla="*/ 62 h 654"/>
                  <a:gd name="T20" fmla="*/ 516 w 730"/>
                  <a:gd name="T21" fmla="*/ 70 h 654"/>
                  <a:gd name="T22" fmla="*/ 495 w 730"/>
                  <a:gd name="T23" fmla="*/ 78 h 654"/>
                  <a:gd name="T24" fmla="*/ 123 w 730"/>
                  <a:gd name="T25" fmla="*/ 431 h 654"/>
                  <a:gd name="T26" fmla="*/ 110 w 730"/>
                  <a:gd name="T27" fmla="*/ 456 h 654"/>
                  <a:gd name="T28" fmla="*/ 98 w 730"/>
                  <a:gd name="T29" fmla="*/ 483 h 654"/>
                  <a:gd name="T30" fmla="*/ 87 w 730"/>
                  <a:gd name="T31" fmla="*/ 509 h 654"/>
                  <a:gd name="T32" fmla="*/ 76 w 730"/>
                  <a:gd name="T33" fmla="*/ 537 h 654"/>
                  <a:gd name="T34" fmla="*/ 67 w 730"/>
                  <a:gd name="T35" fmla="*/ 563 h 654"/>
                  <a:gd name="T36" fmla="*/ 59 w 730"/>
                  <a:gd name="T37" fmla="*/ 590 h 654"/>
                  <a:gd name="T38" fmla="*/ 50 w 730"/>
                  <a:gd name="T39" fmla="*/ 625 h 654"/>
                  <a:gd name="T40" fmla="*/ 7 w 730"/>
                  <a:gd name="T41" fmla="*/ 572 h 654"/>
                  <a:gd name="T42" fmla="*/ 15 w 730"/>
                  <a:gd name="T43" fmla="*/ 546 h 654"/>
                  <a:gd name="T44" fmla="*/ 23 w 730"/>
                  <a:gd name="T45" fmla="*/ 520 h 654"/>
                  <a:gd name="T46" fmla="*/ 29 w 730"/>
                  <a:gd name="T47" fmla="*/ 504 h 654"/>
                  <a:gd name="T48" fmla="*/ 37 w 730"/>
                  <a:gd name="T49" fmla="*/ 482 h 654"/>
                  <a:gd name="T50" fmla="*/ 48 w 730"/>
                  <a:gd name="T51" fmla="*/ 456 h 654"/>
                  <a:gd name="T52" fmla="*/ 60 w 730"/>
                  <a:gd name="T53" fmla="*/ 429 h 654"/>
                  <a:gd name="T54" fmla="*/ 73 w 730"/>
                  <a:gd name="T55" fmla="*/ 404 h 654"/>
                  <a:gd name="T56" fmla="*/ 76 w 730"/>
                  <a:gd name="T57" fmla="*/ 398 h 654"/>
                  <a:gd name="T58" fmla="*/ 425 w 730"/>
                  <a:gd name="T59" fmla="*/ 61 h 654"/>
                  <a:gd name="T60" fmla="*/ 442 w 730"/>
                  <a:gd name="T61" fmla="*/ 53 h 654"/>
                  <a:gd name="T62" fmla="*/ 467 w 730"/>
                  <a:gd name="T63" fmla="*/ 43 h 654"/>
                  <a:gd name="T64" fmla="*/ 488 w 730"/>
                  <a:gd name="T65" fmla="*/ 35 h 654"/>
                  <a:gd name="T66" fmla="*/ 510 w 730"/>
                  <a:gd name="T67" fmla="*/ 28 h 654"/>
                  <a:gd name="T68" fmla="*/ 532 w 730"/>
                  <a:gd name="T69" fmla="*/ 21 h 654"/>
                  <a:gd name="T70" fmla="*/ 555 w 730"/>
                  <a:gd name="T71" fmla="*/ 16 h 654"/>
                  <a:gd name="T72" fmla="*/ 578 w 730"/>
                  <a:gd name="T73" fmla="*/ 11 h 654"/>
                  <a:gd name="T74" fmla="*/ 608 w 730"/>
                  <a:gd name="T75" fmla="*/ 6 h 654"/>
                  <a:gd name="T76" fmla="*/ 665 w 730"/>
                  <a:gd name="T77" fmla="*/ 0 h 654"/>
                  <a:gd name="T78" fmla="*/ 670 w 730"/>
                  <a:gd name="T79" fmla="*/ 1 h 654"/>
                  <a:gd name="T80" fmla="*/ 674 w 730"/>
                  <a:gd name="T81" fmla="*/ 1 h 654"/>
                  <a:gd name="T82" fmla="*/ 677 w 730"/>
                  <a:gd name="T83" fmla="*/ 2 h 654"/>
                  <a:gd name="T84" fmla="*/ 680 w 730"/>
                  <a:gd name="T85" fmla="*/ 3 h 654"/>
                  <a:gd name="T86" fmla="*/ 730 w 730"/>
                  <a:gd name="T87" fmla="*/ 30 h 654"/>
                  <a:gd name="T88" fmla="*/ 196 w 730"/>
                  <a:gd name="T89" fmla="*/ 598 h 654"/>
                  <a:gd name="T90" fmla="*/ 190 w 730"/>
                  <a:gd name="T91" fmla="*/ 592 h 654"/>
                  <a:gd name="T92" fmla="*/ 183 w 730"/>
                  <a:gd name="T93" fmla="*/ 588 h 654"/>
                  <a:gd name="T94" fmla="*/ 155 w 730"/>
                  <a:gd name="T95" fmla="*/ 580 h 654"/>
                  <a:gd name="T96" fmla="*/ 176 w 730"/>
                  <a:gd name="T97" fmla="*/ 602 h 654"/>
                  <a:gd name="T98" fmla="*/ 256 w 730"/>
                  <a:gd name="T99" fmla="*/ 654 h 654"/>
                  <a:gd name="T100" fmla="*/ 205 w 730"/>
                  <a:gd name="T101" fmla="*/ 608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30" h="654">
                    <a:moveTo>
                      <a:pt x="730" y="30"/>
                    </a:moveTo>
                    <a:cubicBezTo>
                      <a:pt x="730" y="30"/>
                      <a:pt x="729" y="30"/>
                      <a:pt x="729" y="30"/>
                    </a:cubicBezTo>
                    <a:cubicBezTo>
                      <a:pt x="728" y="29"/>
                      <a:pt x="727" y="29"/>
                      <a:pt x="726" y="29"/>
                    </a:cubicBezTo>
                    <a:cubicBezTo>
                      <a:pt x="725" y="29"/>
                      <a:pt x="725" y="28"/>
                      <a:pt x="724" y="28"/>
                    </a:cubicBezTo>
                    <a:cubicBezTo>
                      <a:pt x="724" y="28"/>
                      <a:pt x="724" y="28"/>
                      <a:pt x="724" y="28"/>
                    </a:cubicBezTo>
                    <a:cubicBezTo>
                      <a:pt x="722" y="28"/>
                      <a:pt x="721" y="28"/>
                      <a:pt x="720" y="28"/>
                    </a:cubicBezTo>
                    <a:cubicBezTo>
                      <a:pt x="720" y="28"/>
                      <a:pt x="719" y="28"/>
                      <a:pt x="719" y="27"/>
                    </a:cubicBezTo>
                    <a:cubicBezTo>
                      <a:pt x="718" y="27"/>
                      <a:pt x="716" y="27"/>
                      <a:pt x="715" y="27"/>
                    </a:cubicBezTo>
                    <a:cubicBezTo>
                      <a:pt x="696" y="28"/>
                      <a:pt x="677" y="30"/>
                      <a:pt x="658" y="32"/>
                    </a:cubicBezTo>
                    <a:cubicBezTo>
                      <a:pt x="658" y="32"/>
                      <a:pt x="658" y="32"/>
                      <a:pt x="658" y="33"/>
                    </a:cubicBezTo>
                    <a:cubicBezTo>
                      <a:pt x="650" y="34"/>
                      <a:pt x="643" y="35"/>
                      <a:pt x="635" y="36"/>
                    </a:cubicBezTo>
                    <a:cubicBezTo>
                      <a:pt x="633" y="37"/>
                      <a:pt x="630" y="37"/>
                      <a:pt x="628" y="38"/>
                    </a:cubicBezTo>
                    <a:cubicBezTo>
                      <a:pt x="623" y="39"/>
                      <a:pt x="618" y="39"/>
                      <a:pt x="613" y="41"/>
                    </a:cubicBezTo>
                    <a:cubicBezTo>
                      <a:pt x="610" y="41"/>
                      <a:pt x="607" y="42"/>
                      <a:pt x="604" y="43"/>
                    </a:cubicBezTo>
                    <a:cubicBezTo>
                      <a:pt x="600" y="44"/>
                      <a:pt x="595" y="45"/>
                      <a:pt x="591" y="46"/>
                    </a:cubicBezTo>
                    <a:cubicBezTo>
                      <a:pt x="588" y="47"/>
                      <a:pt x="585" y="47"/>
                      <a:pt x="581" y="48"/>
                    </a:cubicBezTo>
                    <a:cubicBezTo>
                      <a:pt x="577" y="49"/>
                      <a:pt x="573" y="51"/>
                      <a:pt x="569" y="52"/>
                    </a:cubicBezTo>
                    <a:cubicBezTo>
                      <a:pt x="566" y="53"/>
                      <a:pt x="562" y="54"/>
                      <a:pt x="559" y="55"/>
                    </a:cubicBezTo>
                    <a:cubicBezTo>
                      <a:pt x="555" y="56"/>
                      <a:pt x="551" y="57"/>
                      <a:pt x="547" y="59"/>
                    </a:cubicBezTo>
                    <a:cubicBezTo>
                      <a:pt x="544" y="60"/>
                      <a:pt x="541" y="61"/>
                      <a:pt x="538" y="62"/>
                    </a:cubicBezTo>
                    <a:cubicBezTo>
                      <a:pt x="533" y="63"/>
                      <a:pt x="529" y="65"/>
                      <a:pt x="525" y="66"/>
                    </a:cubicBezTo>
                    <a:cubicBezTo>
                      <a:pt x="522" y="67"/>
                      <a:pt x="519" y="69"/>
                      <a:pt x="516" y="70"/>
                    </a:cubicBezTo>
                    <a:cubicBezTo>
                      <a:pt x="512" y="71"/>
                      <a:pt x="508" y="73"/>
                      <a:pt x="503" y="75"/>
                    </a:cubicBezTo>
                    <a:cubicBezTo>
                      <a:pt x="501" y="76"/>
                      <a:pt x="498" y="77"/>
                      <a:pt x="495" y="78"/>
                    </a:cubicBezTo>
                    <a:cubicBezTo>
                      <a:pt x="489" y="81"/>
                      <a:pt x="483" y="84"/>
                      <a:pt x="477" y="86"/>
                    </a:cubicBezTo>
                    <a:cubicBezTo>
                      <a:pt x="328" y="155"/>
                      <a:pt x="203" y="279"/>
                      <a:pt x="123" y="431"/>
                    </a:cubicBezTo>
                    <a:cubicBezTo>
                      <a:pt x="121" y="435"/>
                      <a:pt x="118" y="439"/>
                      <a:pt x="116" y="444"/>
                    </a:cubicBezTo>
                    <a:cubicBezTo>
                      <a:pt x="114" y="448"/>
                      <a:pt x="112" y="452"/>
                      <a:pt x="110" y="456"/>
                    </a:cubicBezTo>
                    <a:cubicBezTo>
                      <a:pt x="108" y="461"/>
                      <a:pt x="106" y="465"/>
                      <a:pt x="104" y="469"/>
                    </a:cubicBezTo>
                    <a:cubicBezTo>
                      <a:pt x="102" y="474"/>
                      <a:pt x="100" y="478"/>
                      <a:pt x="98" y="483"/>
                    </a:cubicBezTo>
                    <a:cubicBezTo>
                      <a:pt x="96" y="487"/>
                      <a:pt x="94" y="491"/>
                      <a:pt x="92" y="496"/>
                    </a:cubicBezTo>
                    <a:cubicBezTo>
                      <a:pt x="90" y="500"/>
                      <a:pt x="88" y="505"/>
                      <a:pt x="87" y="509"/>
                    </a:cubicBezTo>
                    <a:cubicBezTo>
                      <a:pt x="85" y="514"/>
                      <a:pt x="83" y="518"/>
                      <a:pt x="81" y="523"/>
                    </a:cubicBezTo>
                    <a:cubicBezTo>
                      <a:pt x="80" y="527"/>
                      <a:pt x="78" y="532"/>
                      <a:pt x="76" y="537"/>
                    </a:cubicBezTo>
                    <a:cubicBezTo>
                      <a:pt x="75" y="540"/>
                      <a:pt x="74" y="543"/>
                      <a:pt x="73" y="547"/>
                    </a:cubicBezTo>
                    <a:cubicBezTo>
                      <a:pt x="71" y="552"/>
                      <a:pt x="69" y="558"/>
                      <a:pt x="67" y="563"/>
                    </a:cubicBezTo>
                    <a:cubicBezTo>
                      <a:pt x="66" y="566"/>
                      <a:pt x="65" y="569"/>
                      <a:pt x="64" y="573"/>
                    </a:cubicBezTo>
                    <a:cubicBezTo>
                      <a:pt x="62" y="579"/>
                      <a:pt x="61" y="584"/>
                      <a:pt x="59" y="590"/>
                    </a:cubicBezTo>
                    <a:cubicBezTo>
                      <a:pt x="58" y="593"/>
                      <a:pt x="57" y="596"/>
                      <a:pt x="57" y="599"/>
                    </a:cubicBezTo>
                    <a:cubicBezTo>
                      <a:pt x="54" y="607"/>
                      <a:pt x="52" y="616"/>
                      <a:pt x="50" y="625"/>
                    </a:cubicBezTo>
                    <a:cubicBezTo>
                      <a:pt x="0" y="598"/>
                      <a:pt x="0" y="598"/>
                      <a:pt x="0" y="598"/>
                    </a:cubicBezTo>
                    <a:cubicBezTo>
                      <a:pt x="3" y="589"/>
                      <a:pt x="5" y="580"/>
                      <a:pt x="7" y="572"/>
                    </a:cubicBezTo>
                    <a:cubicBezTo>
                      <a:pt x="8" y="569"/>
                      <a:pt x="9" y="566"/>
                      <a:pt x="9" y="563"/>
                    </a:cubicBezTo>
                    <a:cubicBezTo>
                      <a:pt x="11" y="557"/>
                      <a:pt x="13" y="552"/>
                      <a:pt x="15" y="546"/>
                    </a:cubicBezTo>
                    <a:cubicBezTo>
                      <a:pt x="16" y="542"/>
                      <a:pt x="17" y="539"/>
                      <a:pt x="18" y="536"/>
                    </a:cubicBezTo>
                    <a:cubicBezTo>
                      <a:pt x="19" y="531"/>
                      <a:pt x="21" y="525"/>
                      <a:pt x="23" y="520"/>
                    </a:cubicBezTo>
                    <a:cubicBezTo>
                      <a:pt x="24" y="516"/>
                      <a:pt x="25" y="513"/>
                      <a:pt x="26" y="510"/>
                    </a:cubicBezTo>
                    <a:cubicBezTo>
                      <a:pt x="27" y="508"/>
                      <a:pt x="28" y="506"/>
                      <a:pt x="29" y="504"/>
                    </a:cubicBezTo>
                    <a:cubicBezTo>
                      <a:pt x="30" y="501"/>
                      <a:pt x="31" y="498"/>
                      <a:pt x="32" y="496"/>
                    </a:cubicBezTo>
                    <a:cubicBezTo>
                      <a:pt x="33" y="491"/>
                      <a:pt x="35" y="487"/>
                      <a:pt x="37" y="482"/>
                    </a:cubicBezTo>
                    <a:cubicBezTo>
                      <a:pt x="39" y="478"/>
                      <a:pt x="41" y="473"/>
                      <a:pt x="42" y="469"/>
                    </a:cubicBezTo>
                    <a:cubicBezTo>
                      <a:pt x="44" y="464"/>
                      <a:pt x="46" y="460"/>
                      <a:pt x="48" y="456"/>
                    </a:cubicBezTo>
                    <a:cubicBezTo>
                      <a:pt x="50" y="451"/>
                      <a:pt x="52" y="447"/>
                      <a:pt x="54" y="442"/>
                    </a:cubicBezTo>
                    <a:cubicBezTo>
                      <a:pt x="56" y="438"/>
                      <a:pt x="58" y="434"/>
                      <a:pt x="60" y="429"/>
                    </a:cubicBezTo>
                    <a:cubicBezTo>
                      <a:pt x="62" y="425"/>
                      <a:pt x="64" y="421"/>
                      <a:pt x="67" y="417"/>
                    </a:cubicBezTo>
                    <a:cubicBezTo>
                      <a:pt x="69" y="412"/>
                      <a:pt x="71" y="408"/>
                      <a:pt x="73" y="404"/>
                    </a:cubicBezTo>
                    <a:cubicBezTo>
                      <a:pt x="74" y="402"/>
                      <a:pt x="75" y="400"/>
                      <a:pt x="76" y="398"/>
                    </a:cubicBezTo>
                    <a:cubicBezTo>
                      <a:pt x="76" y="398"/>
                      <a:pt x="76" y="398"/>
                      <a:pt x="76" y="398"/>
                    </a:cubicBezTo>
                    <a:cubicBezTo>
                      <a:pt x="156" y="251"/>
                      <a:pt x="279" y="129"/>
                      <a:pt x="425" y="61"/>
                    </a:cubicBezTo>
                    <a:cubicBezTo>
                      <a:pt x="425" y="61"/>
                      <a:pt x="425" y="61"/>
                      <a:pt x="425" y="61"/>
                    </a:cubicBezTo>
                    <a:cubicBezTo>
                      <a:pt x="425" y="60"/>
                      <a:pt x="426" y="60"/>
                      <a:pt x="426" y="60"/>
                    </a:cubicBezTo>
                    <a:cubicBezTo>
                      <a:pt x="432" y="58"/>
                      <a:pt x="437" y="55"/>
                      <a:pt x="442" y="53"/>
                    </a:cubicBezTo>
                    <a:cubicBezTo>
                      <a:pt x="446" y="51"/>
                      <a:pt x="450" y="50"/>
                      <a:pt x="454" y="48"/>
                    </a:cubicBezTo>
                    <a:cubicBezTo>
                      <a:pt x="458" y="46"/>
                      <a:pt x="463" y="44"/>
                      <a:pt x="467" y="43"/>
                    </a:cubicBezTo>
                    <a:cubicBezTo>
                      <a:pt x="470" y="41"/>
                      <a:pt x="473" y="40"/>
                      <a:pt x="476" y="39"/>
                    </a:cubicBezTo>
                    <a:cubicBezTo>
                      <a:pt x="480" y="38"/>
                      <a:pt x="484" y="36"/>
                      <a:pt x="488" y="35"/>
                    </a:cubicBezTo>
                    <a:cubicBezTo>
                      <a:pt x="491" y="34"/>
                      <a:pt x="495" y="33"/>
                      <a:pt x="498" y="32"/>
                    </a:cubicBezTo>
                    <a:cubicBezTo>
                      <a:pt x="502" y="30"/>
                      <a:pt x="506" y="29"/>
                      <a:pt x="510" y="28"/>
                    </a:cubicBezTo>
                    <a:cubicBezTo>
                      <a:pt x="513" y="27"/>
                      <a:pt x="516" y="26"/>
                      <a:pt x="519" y="25"/>
                    </a:cubicBezTo>
                    <a:cubicBezTo>
                      <a:pt x="524" y="24"/>
                      <a:pt x="528" y="22"/>
                      <a:pt x="532" y="21"/>
                    </a:cubicBezTo>
                    <a:cubicBezTo>
                      <a:pt x="535" y="20"/>
                      <a:pt x="538" y="20"/>
                      <a:pt x="541" y="19"/>
                    </a:cubicBezTo>
                    <a:cubicBezTo>
                      <a:pt x="546" y="18"/>
                      <a:pt x="550" y="17"/>
                      <a:pt x="555" y="16"/>
                    </a:cubicBezTo>
                    <a:cubicBezTo>
                      <a:pt x="558" y="15"/>
                      <a:pt x="560" y="14"/>
                      <a:pt x="563" y="14"/>
                    </a:cubicBezTo>
                    <a:cubicBezTo>
                      <a:pt x="568" y="12"/>
                      <a:pt x="573" y="11"/>
                      <a:pt x="578" y="11"/>
                    </a:cubicBezTo>
                    <a:cubicBezTo>
                      <a:pt x="581" y="10"/>
                      <a:pt x="583" y="10"/>
                      <a:pt x="586" y="9"/>
                    </a:cubicBezTo>
                    <a:cubicBezTo>
                      <a:pt x="593" y="8"/>
                      <a:pt x="601" y="7"/>
                      <a:pt x="608" y="6"/>
                    </a:cubicBezTo>
                    <a:cubicBezTo>
                      <a:pt x="608" y="6"/>
                      <a:pt x="608" y="5"/>
                      <a:pt x="608" y="5"/>
                    </a:cubicBezTo>
                    <a:cubicBezTo>
                      <a:pt x="627" y="3"/>
                      <a:pt x="646" y="1"/>
                      <a:pt x="665" y="0"/>
                    </a:cubicBezTo>
                    <a:cubicBezTo>
                      <a:pt x="667" y="0"/>
                      <a:pt x="668" y="0"/>
                      <a:pt x="669" y="0"/>
                    </a:cubicBezTo>
                    <a:cubicBezTo>
                      <a:pt x="670" y="1"/>
                      <a:pt x="670" y="1"/>
                      <a:pt x="670" y="1"/>
                    </a:cubicBezTo>
                    <a:cubicBezTo>
                      <a:pt x="672" y="1"/>
                      <a:pt x="673" y="1"/>
                      <a:pt x="674" y="1"/>
                    </a:cubicBezTo>
                    <a:cubicBezTo>
                      <a:pt x="674" y="1"/>
                      <a:pt x="674" y="1"/>
                      <a:pt x="674" y="1"/>
                    </a:cubicBezTo>
                    <a:cubicBezTo>
                      <a:pt x="675" y="1"/>
                      <a:pt x="675" y="1"/>
                      <a:pt x="676" y="1"/>
                    </a:cubicBezTo>
                    <a:cubicBezTo>
                      <a:pt x="676" y="2"/>
                      <a:pt x="676" y="2"/>
                      <a:pt x="677" y="2"/>
                    </a:cubicBezTo>
                    <a:cubicBezTo>
                      <a:pt x="677" y="2"/>
                      <a:pt x="678" y="2"/>
                      <a:pt x="679" y="3"/>
                    </a:cubicBezTo>
                    <a:cubicBezTo>
                      <a:pt x="679" y="3"/>
                      <a:pt x="680" y="3"/>
                      <a:pt x="680" y="3"/>
                    </a:cubicBezTo>
                    <a:cubicBezTo>
                      <a:pt x="680" y="3"/>
                      <a:pt x="680" y="3"/>
                      <a:pt x="681" y="3"/>
                    </a:cubicBezTo>
                    <a:lnTo>
                      <a:pt x="730" y="30"/>
                    </a:lnTo>
                    <a:close/>
                    <a:moveTo>
                      <a:pt x="205" y="608"/>
                    </a:moveTo>
                    <a:cubicBezTo>
                      <a:pt x="199" y="602"/>
                      <a:pt x="196" y="598"/>
                      <a:pt x="196" y="598"/>
                    </a:cubicBezTo>
                    <a:cubicBezTo>
                      <a:pt x="194" y="596"/>
                      <a:pt x="192" y="594"/>
                      <a:pt x="190" y="593"/>
                    </a:cubicBezTo>
                    <a:cubicBezTo>
                      <a:pt x="190" y="593"/>
                      <a:pt x="190" y="593"/>
                      <a:pt x="190" y="592"/>
                    </a:cubicBezTo>
                    <a:cubicBezTo>
                      <a:pt x="188" y="591"/>
                      <a:pt x="186" y="590"/>
                      <a:pt x="184" y="588"/>
                    </a:cubicBezTo>
                    <a:cubicBezTo>
                      <a:pt x="184" y="588"/>
                      <a:pt x="183" y="588"/>
                      <a:pt x="183" y="588"/>
                    </a:cubicBezTo>
                    <a:cubicBezTo>
                      <a:pt x="179" y="585"/>
                      <a:pt x="174" y="583"/>
                      <a:pt x="168" y="582"/>
                    </a:cubicBezTo>
                    <a:cubicBezTo>
                      <a:pt x="164" y="581"/>
                      <a:pt x="159" y="580"/>
                      <a:pt x="155" y="580"/>
                    </a:cubicBezTo>
                    <a:cubicBezTo>
                      <a:pt x="155" y="580"/>
                      <a:pt x="155" y="581"/>
                      <a:pt x="155" y="581"/>
                    </a:cubicBezTo>
                    <a:cubicBezTo>
                      <a:pt x="161" y="587"/>
                      <a:pt x="168" y="594"/>
                      <a:pt x="176" y="602"/>
                    </a:cubicBezTo>
                    <a:cubicBezTo>
                      <a:pt x="188" y="613"/>
                      <a:pt x="201" y="623"/>
                      <a:pt x="206" y="627"/>
                    </a:cubicBezTo>
                    <a:cubicBezTo>
                      <a:pt x="256" y="654"/>
                      <a:pt x="256" y="654"/>
                      <a:pt x="256" y="654"/>
                    </a:cubicBezTo>
                    <a:cubicBezTo>
                      <a:pt x="251" y="650"/>
                      <a:pt x="238" y="640"/>
                      <a:pt x="226" y="629"/>
                    </a:cubicBezTo>
                    <a:cubicBezTo>
                      <a:pt x="218" y="621"/>
                      <a:pt x="211" y="614"/>
                      <a:pt x="205" y="60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2168" tIns="41085" rIns="82168" bIns="41085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0" name="TextBox 14"/>
          <p:cNvSpPr txBox="1"/>
          <p:nvPr/>
        </p:nvSpPr>
        <p:spPr>
          <a:xfrm rot="3469349">
            <a:off x="5879682" y="2109470"/>
            <a:ext cx="1293137" cy="683278"/>
          </a:xfrm>
          <a:prstGeom prst="rect">
            <a:avLst/>
          </a:prstGeom>
          <a:noFill/>
        </p:spPr>
        <p:txBody>
          <a:bodyPr wrap="square" lIns="82282" tIns="41141" rIns="82282" bIns="41141" rtlCol="0">
            <a:prstTxWarp prst="textArchUp">
              <a:avLst>
                <a:gd name="adj" fmla="val 11819555"/>
              </a:avLst>
            </a:prstTxWarp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LDA模型训练</a:t>
            </a:r>
          </a:p>
        </p:txBody>
      </p:sp>
      <p:sp>
        <p:nvSpPr>
          <p:cNvPr id="51" name="TextBox 15"/>
          <p:cNvSpPr txBox="1"/>
          <p:nvPr/>
        </p:nvSpPr>
        <p:spPr>
          <a:xfrm rot="20889702">
            <a:off x="5572559" y="2982819"/>
            <a:ext cx="1202432" cy="599791"/>
          </a:xfrm>
          <a:prstGeom prst="rect">
            <a:avLst/>
          </a:prstGeom>
          <a:noFill/>
        </p:spPr>
        <p:txBody>
          <a:bodyPr wrap="square" lIns="82282" tIns="41141" rIns="82282" bIns="41141" rtlCol="0">
            <a:prstTxWarp prst="textArchDown">
              <a:avLst>
                <a:gd name="adj" fmla="val 523750"/>
              </a:avLst>
            </a:prstTxWarp>
            <a:spAutoFit/>
          </a:bodyPr>
          <a:lstStyle/>
          <a:p>
            <a:pPr marR="0" lvl="0" indent="0" algn="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模型评估</a:t>
            </a:r>
          </a:p>
        </p:txBody>
      </p:sp>
      <p:sp>
        <p:nvSpPr>
          <p:cNvPr id="52" name="TextBox 16"/>
          <p:cNvSpPr txBox="1"/>
          <p:nvPr/>
        </p:nvSpPr>
        <p:spPr>
          <a:xfrm rot="19636005">
            <a:off x="4858018" y="1793784"/>
            <a:ext cx="1433090" cy="932270"/>
          </a:xfrm>
          <a:prstGeom prst="rect">
            <a:avLst/>
          </a:prstGeom>
          <a:noFill/>
        </p:spPr>
        <p:txBody>
          <a:bodyPr wrap="square" lIns="82282" tIns="41141" rIns="82282" bIns="41141" rtlCol="0">
            <a:prstTxWarp prst="textArchUp">
              <a:avLst>
                <a:gd name="adj" fmla="val 11819555"/>
              </a:avLst>
            </a:prstTxWarp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数据预处理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TextBox 17"/>
          <p:cNvSpPr txBox="1"/>
          <p:nvPr/>
        </p:nvSpPr>
        <p:spPr>
          <a:xfrm rot="3883311">
            <a:off x="4591676" y="2495351"/>
            <a:ext cx="1351184" cy="526065"/>
          </a:xfrm>
          <a:prstGeom prst="rect">
            <a:avLst/>
          </a:prstGeom>
          <a:noFill/>
        </p:spPr>
        <p:txBody>
          <a:bodyPr wrap="square" lIns="82282" tIns="41141" rIns="82282" bIns="41141" rtlCol="0">
            <a:prstTxWarp prst="textArchDown">
              <a:avLst>
                <a:gd name="adj" fmla="val 654185"/>
              </a:avLst>
            </a:prstTxWarp>
            <a:spAutoFit/>
          </a:bodyPr>
          <a:lstStyle/>
          <a:p>
            <a:pPr marR="0" lvl="0" indent="0" algn="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主题可视化</a:t>
            </a:r>
          </a:p>
        </p:txBody>
      </p:sp>
      <p:sp>
        <p:nvSpPr>
          <p:cNvPr id="54" name="Freeform 23"/>
          <p:cNvSpPr/>
          <p:nvPr/>
        </p:nvSpPr>
        <p:spPr>
          <a:xfrm flipH="1">
            <a:off x="6959838" y="1833591"/>
            <a:ext cx="533223" cy="388491"/>
          </a:xfrm>
          <a:custGeom>
            <a:avLst/>
            <a:gdLst>
              <a:gd name="connsiteX0" fmla="*/ 889000 w 889000"/>
              <a:gd name="connsiteY0" fmla="*/ 647700 h 647700"/>
              <a:gd name="connsiteX1" fmla="*/ 0 w 889000"/>
              <a:gd name="connsiteY1" fmla="*/ 0 h 647700"/>
              <a:gd name="connsiteX0-1" fmla="*/ 889000 w 889000"/>
              <a:gd name="connsiteY0-2" fmla="*/ 647700 h 647700"/>
              <a:gd name="connsiteX1-3" fmla="*/ 0 w 889000"/>
              <a:gd name="connsiteY1-4" fmla="*/ 0 h 647700"/>
              <a:gd name="connsiteX0-5" fmla="*/ 889000 w 889000"/>
              <a:gd name="connsiteY0-6" fmla="*/ 647700 h 647700"/>
              <a:gd name="connsiteX1-7" fmla="*/ 0 w 889000"/>
              <a:gd name="connsiteY1-8" fmla="*/ 0 h 647700"/>
              <a:gd name="connsiteX0-9" fmla="*/ 889000 w 889000"/>
              <a:gd name="connsiteY0-10" fmla="*/ 647700 h 647700"/>
              <a:gd name="connsiteX1-11" fmla="*/ 0 w 889000"/>
              <a:gd name="connsiteY1-12" fmla="*/ 0 h 6477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89000" h="647700">
                <a:moveTo>
                  <a:pt x="889000" y="647700"/>
                </a:moveTo>
                <a:cubicBezTo>
                  <a:pt x="770467" y="431800"/>
                  <a:pt x="639233" y="95250"/>
                  <a:pt x="0" y="0"/>
                </a:cubicBezTo>
              </a:path>
            </a:pathLst>
          </a:custGeom>
          <a:ln w="19050">
            <a:solidFill>
              <a:srgbClr val="4365C7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Freeform 24"/>
          <p:cNvSpPr/>
          <p:nvPr/>
        </p:nvSpPr>
        <p:spPr>
          <a:xfrm flipH="1" flipV="1">
            <a:off x="6899482" y="3446167"/>
            <a:ext cx="593578" cy="388491"/>
          </a:xfrm>
          <a:custGeom>
            <a:avLst/>
            <a:gdLst>
              <a:gd name="connsiteX0" fmla="*/ 889000 w 889000"/>
              <a:gd name="connsiteY0" fmla="*/ 647700 h 647700"/>
              <a:gd name="connsiteX1" fmla="*/ 0 w 889000"/>
              <a:gd name="connsiteY1" fmla="*/ 0 h 647700"/>
              <a:gd name="connsiteX0-1" fmla="*/ 889000 w 889000"/>
              <a:gd name="connsiteY0-2" fmla="*/ 647700 h 647700"/>
              <a:gd name="connsiteX1-3" fmla="*/ 0 w 889000"/>
              <a:gd name="connsiteY1-4" fmla="*/ 0 h 647700"/>
              <a:gd name="connsiteX0-5" fmla="*/ 889000 w 889000"/>
              <a:gd name="connsiteY0-6" fmla="*/ 647700 h 647700"/>
              <a:gd name="connsiteX1-7" fmla="*/ 0 w 889000"/>
              <a:gd name="connsiteY1-8" fmla="*/ 0 h 647700"/>
              <a:gd name="connsiteX0-9" fmla="*/ 889000 w 889000"/>
              <a:gd name="connsiteY0-10" fmla="*/ 647700 h 647700"/>
              <a:gd name="connsiteX1-11" fmla="*/ 0 w 889000"/>
              <a:gd name="connsiteY1-12" fmla="*/ 0 h 6477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89000" h="647700">
                <a:moveTo>
                  <a:pt x="889000" y="647700"/>
                </a:moveTo>
                <a:cubicBezTo>
                  <a:pt x="770467" y="431800"/>
                  <a:pt x="639233" y="95250"/>
                  <a:pt x="0" y="0"/>
                </a:cubicBezTo>
              </a:path>
            </a:pathLst>
          </a:custGeom>
          <a:ln w="19050">
            <a:solidFill>
              <a:srgbClr val="284AC8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Freeform 25"/>
          <p:cNvSpPr/>
          <p:nvPr/>
        </p:nvSpPr>
        <p:spPr>
          <a:xfrm>
            <a:off x="4252299" y="1568030"/>
            <a:ext cx="533223" cy="388491"/>
          </a:xfrm>
          <a:custGeom>
            <a:avLst/>
            <a:gdLst>
              <a:gd name="connsiteX0" fmla="*/ 889000 w 889000"/>
              <a:gd name="connsiteY0" fmla="*/ 647700 h 647700"/>
              <a:gd name="connsiteX1" fmla="*/ 0 w 889000"/>
              <a:gd name="connsiteY1" fmla="*/ 0 h 647700"/>
              <a:gd name="connsiteX0-1" fmla="*/ 889000 w 889000"/>
              <a:gd name="connsiteY0-2" fmla="*/ 647700 h 647700"/>
              <a:gd name="connsiteX1-3" fmla="*/ 0 w 889000"/>
              <a:gd name="connsiteY1-4" fmla="*/ 0 h 647700"/>
              <a:gd name="connsiteX0-5" fmla="*/ 889000 w 889000"/>
              <a:gd name="connsiteY0-6" fmla="*/ 647700 h 647700"/>
              <a:gd name="connsiteX1-7" fmla="*/ 0 w 889000"/>
              <a:gd name="connsiteY1-8" fmla="*/ 0 h 647700"/>
              <a:gd name="connsiteX0-9" fmla="*/ 889000 w 889000"/>
              <a:gd name="connsiteY0-10" fmla="*/ 647700 h 647700"/>
              <a:gd name="connsiteX1-11" fmla="*/ 0 w 889000"/>
              <a:gd name="connsiteY1-12" fmla="*/ 0 h 6477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89000" h="647700">
                <a:moveTo>
                  <a:pt x="889000" y="647700"/>
                </a:moveTo>
                <a:cubicBezTo>
                  <a:pt x="770467" y="431800"/>
                  <a:pt x="639233" y="95250"/>
                  <a:pt x="0" y="0"/>
                </a:cubicBezTo>
              </a:path>
            </a:pathLst>
          </a:custGeom>
          <a:ln w="19050">
            <a:solidFill>
              <a:srgbClr val="4974F7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Freeform 26"/>
          <p:cNvSpPr/>
          <p:nvPr/>
        </p:nvSpPr>
        <p:spPr>
          <a:xfrm flipV="1">
            <a:off x="4191943" y="3180607"/>
            <a:ext cx="593578" cy="388491"/>
          </a:xfrm>
          <a:custGeom>
            <a:avLst/>
            <a:gdLst>
              <a:gd name="connsiteX0" fmla="*/ 889000 w 889000"/>
              <a:gd name="connsiteY0" fmla="*/ 647700 h 647700"/>
              <a:gd name="connsiteX1" fmla="*/ 0 w 889000"/>
              <a:gd name="connsiteY1" fmla="*/ 0 h 647700"/>
              <a:gd name="connsiteX0-1" fmla="*/ 889000 w 889000"/>
              <a:gd name="connsiteY0-2" fmla="*/ 647700 h 647700"/>
              <a:gd name="connsiteX1-3" fmla="*/ 0 w 889000"/>
              <a:gd name="connsiteY1-4" fmla="*/ 0 h 647700"/>
              <a:gd name="connsiteX0-5" fmla="*/ 889000 w 889000"/>
              <a:gd name="connsiteY0-6" fmla="*/ 647700 h 647700"/>
              <a:gd name="connsiteX1-7" fmla="*/ 0 w 889000"/>
              <a:gd name="connsiteY1-8" fmla="*/ 0 h 647700"/>
              <a:gd name="connsiteX0-9" fmla="*/ 889000 w 889000"/>
              <a:gd name="connsiteY0-10" fmla="*/ 647700 h 647700"/>
              <a:gd name="connsiteX1-11" fmla="*/ 0 w 889000"/>
              <a:gd name="connsiteY1-12" fmla="*/ 0 h 6477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89000" h="647700">
                <a:moveTo>
                  <a:pt x="889000" y="647700"/>
                </a:moveTo>
                <a:cubicBezTo>
                  <a:pt x="770467" y="431800"/>
                  <a:pt x="639233" y="95250"/>
                  <a:pt x="0" y="0"/>
                </a:cubicBezTo>
              </a:path>
            </a:pathLst>
          </a:custGeom>
          <a:ln w="19050">
            <a:solidFill>
              <a:srgbClr val="89ADFB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013075" y="1225550"/>
            <a:ext cx="1254125" cy="6813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1500">
                <a:solidFill>
                  <a:srgbClr val="2F4282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分词与停用词过滤。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885440" y="3459480"/>
            <a:ext cx="2059305" cy="6813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1500">
                <a:solidFill>
                  <a:srgbClr val="2F4282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通过 PyLDAvis 展示主题分布与关键词。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519670" y="1480185"/>
            <a:ext cx="1421765" cy="3860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1500">
                <a:solidFill>
                  <a:srgbClr val="2F4282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提取潜在主题。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568565" y="3481705"/>
            <a:ext cx="1224280" cy="6813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1500">
                <a:solidFill>
                  <a:srgbClr val="2F4282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困惑度与一致性分析。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83200" y="2428240"/>
            <a:ext cx="12192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0" grpId="0"/>
      <p:bldP spid="51" grpId="0"/>
      <p:bldP spid="52" grpId="0"/>
      <p:bldP spid="53" grpId="0"/>
      <p:bldP spid="54" grpId="0" bldLvl="0" animBg="1"/>
      <p:bldP spid="55" grpId="0" bldLvl="0" animBg="1"/>
      <p:bldP spid="56" grpId="0" bldLvl="0" animBg="1"/>
      <p:bldP spid="57" grpId="0" bldLvl="0" animBg="1"/>
      <p:bldP spid="58" grpId="0"/>
      <p:bldP spid="59" grpId="0"/>
      <p:bldP spid="60" grpId="0"/>
      <p:bldP spid="61" grpId="0"/>
      <p:bldP spid="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539354" y="186194"/>
            <a:ext cx="3103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3.2</a:t>
            </a:r>
            <a:r>
              <a:rPr lang="zh-CN" alt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数据预处理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429260" y="1325880"/>
            <a:ext cx="685800" cy="482600"/>
            <a:chOff x="1524001" y="547688"/>
            <a:chExt cx="2070100" cy="946150"/>
          </a:xfrm>
        </p:grpSpPr>
        <p:sp>
          <p:nvSpPr>
            <p:cNvPr id="13" name="Freeform 9"/>
            <p:cNvSpPr/>
            <p:nvPr/>
          </p:nvSpPr>
          <p:spPr bwMode="auto">
            <a:xfrm>
              <a:off x="1524001" y="547688"/>
              <a:ext cx="2070100" cy="946150"/>
            </a:xfrm>
            <a:custGeom>
              <a:avLst/>
              <a:gdLst>
                <a:gd name="T0" fmla="*/ 994 w 1304"/>
                <a:gd name="T1" fmla="*/ 34 h 596"/>
                <a:gd name="T2" fmla="*/ 0 w 1304"/>
                <a:gd name="T3" fmla="*/ 0 h 596"/>
                <a:gd name="T4" fmla="*/ 0 w 1304"/>
                <a:gd name="T5" fmla="*/ 34 h 596"/>
                <a:gd name="T6" fmla="*/ 256 w 1304"/>
                <a:gd name="T7" fmla="*/ 303 h 596"/>
                <a:gd name="T8" fmla="*/ 0 w 1304"/>
                <a:gd name="T9" fmla="*/ 561 h 596"/>
                <a:gd name="T10" fmla="*/ 0 w 1304"/>
                <a:gd name="T11" fmla="*/ 596 h 596"/>
                <a:gd name="T12" fmla="*/ 985 w 1304"/>
                <a:gd name="T13" fmla="*/ 596 h 596"/>
                <a:gd name="T14" fmla="*/ 1304 w 1304"/>
                <a:gd name="T15" fmla="*/ 324 h 596"/>
                <a:gd name="T16" fmla="*/ 1304 w 1304"/>
                <a:gd name="T17" fmla="*/ 282 h 596"/>
                <a:gd name="T18" fmla="*/ 994 w 1304"/>
                <a:gd name="T19" fmla="*/ 3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4" h="596">
                  <a:moveTo>
                    <a:pt x="994" y="34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256" y="303"/>
                  </a:lnTo>
                  <a:lnTo>
                    <a:pt x="0" y="561"/>
                  </a:lnTo>
                  <a:lnTo>
                    <a:pt x="0" y="596"/>
                  </a:lnTo>
                  <a:lnTo>
                    <a:pt x="985" y="596"/>
                  </a:lnTo>
                  <a:lnTo>
                    <a:pt x="1304" y="324"/>
                  </a:lnTo>
                  <a:lnTo>
                    <a:pt x="1304" y="282"/>
                  </a:lnTo>
                  <a:lnTo>
                    <a:pt x="994" y="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1524001" y="547688"/>
              <a:ext cx="2070100" cy="890588"/>
            </a:xfrm>
            <a:custGeom>
              <a:avLst/>
              <a:gdLst>
                <a:gd name="T0" fmla="*/ 985 w 1304"/>
                <a:gd name="T1" fmla="*/ 0 h 561"/>
                <a:gd name="T2" fmla="*/ 0 w 1304"/>
                <a:gd name="T3" fmla="*/ 0 h 561"/>
                <a:gd name="T4" fmla="*/ 266 w 1304"/>
                <a:gd name="T5" fmla="*/ 282 h 561"/>
                <a:gd name="T6" fmla="*/ 0 w 1304"/>
                <a:gd name="T7" fmla="*/ 561 h 561"/>
                <a:gd name="T8" fmla="*/ 985 w 1304"/>
                <a:gd name="T9" fmla="*/ 561 h 561"/>
                <a:gd name="T10" fmla="*/ 1304 w 1304"/>
                <a:gd name="T11" fmla="*/ 282 h 561"/>
                <a:gd name="T12" fmla="*/ 985 w 1304"/>
                <a:gd name="T13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561">
                  <a:moveTo>
                    <a:pt x="985" y="0"/>
                  </a:moveTo>
                  <a:lnTo>
                    <a:pt x="0" y="0"/>
                  </a:lnTo>
                  <a:lnTo>
                    <a:pt x="266" y="282"/>
                  </a:lnTo>
                  <a:lnTo>
                    <a:pt x="0" y="561"/>
                  </a:lnTo>
                  <a:lnTo>
                    <a:pt x="985" y="561"/>
                  </a:lnTo>
                  <a:lnTo>
                    <a:pt x="1304" y="282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0" name="TextBox 19"/>
          <p:cNvSpPr txBox="1"/>
          <p:nvPr/>
        </p:nvSpPr>
        <p:spPr>
          <a:xfrm>
            <a:off x="539750" y="1419225"/>
            <a:ext cx="5753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字魂31号-凝宋" panose="00000500000000000000" pitchFamily="2" charset="-122"/>
                <a:ea typeface="字魂31号-凝宋" panose="00000500000000000000" pitchFamily="2" charset="-122"/>
              </a:defRPr>
            </a:lvl1pPr>
          </a:lstStyle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115695" y="1313180"/>
            <a:ext cx="6357620" cy="12712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1500">
                <a:solidFill>
                  <a:srgbClr val="2F4282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</a:defRPr>
            </a:lvl1pPr>
          </a:lstStyle>
          <a:p>
            <a:pPr lvl="0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rgbClr val="1343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分词与停用词处理</a:t>
            </a:r>
          </a:p>
          <a:p>
            <a:pPr marL="0" lvl="0" indent="0">
              <a:lnSpc>
                <a:spcPct val="120000"/>
              </a:lnSpc>
              <a:buFont typeface="Wingdings" panose="05000000000000000000" charset="0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 infile 函数读取分词后的文本：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分词：基于中文自然语言处理，将句子切分为词汇单元。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停用词过滤：剔除无意义的高频词，如“的”、“了”、“是”。</a:t>
            </a:r>
          </a:p>
        </p:txBody>
      </p:sp>
      <p:sp>
        <p:nvSpPr>
          <p:cNvPr id="65" name="TextBox 7"/>
          <p:cNvSpPr txBox="1"/>
          <p:nvPr/>
        </p:nvSpPr>
        <p:spPr>
          <a:xfrm>
            <a:off x="323810" y="84320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1343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数据清洗</a:t>
            </a:r>
          </a:p>
        </p:txBody>
      </p:sp>
      <p:grpSp>
        <p:nvGrpSpPr>
          <p:cNvPr id="69" name="Group 2"/>
          <p:cNvGrpSpPr/>
          <p:nvPr/>
        </p:nvGrpSpPr>
        <p:grpSpPr>
          <a:xfrm>
            <a:off x="565150" y="2499360"/>
            <a:ext cx="685800" cy="482600"/>
            <a:chOff x="1524001" y="547688"/>
            <a:chExt cx="2070100" cy="946150"/>
          </a:xfrm>
        </p:grpSpPr>
        <p:sp>
          <p:nvSpPr>
            <p:cNvPr id="70" name="Freeform 9"/>
            <p:cNvSpPr/>
            <p:nvPr/>
          </p:nvSpPr>
          <p:spPr bwMode="auto">
            <a:xfrm>
              <a:off x="1524001" y="547688"/>
              <a:ext cx="2070100" cy="946150"/>
            </a:xfrm>
            <a:custGeom>
              <a:avLst/>
              <a:gdLst>
                <a:gd name="T0" fmla="*/ 994 w 1304"/>
                <a:gd name="T1" fmla="*/ 34 h 596"/>
                <a:gd name="T2" fmla="*/ 0 w 1304"/>
                <a:gd name="T3" fmla="*/ 0 h 596"/>
                <a:gd name="T4" fmla="*/ 0 w 1304"/>
                <a:gd name="T5" fmla="*/ 34 h 596"/>
                <a:gd name="T6" fmla="*/ 256 w 1304"/>
                <a:gd name="T7" fmla="*/ 303 h 596"/>
                <a:gd name="T8" fmla="*/ 0 w 1304"/>
                <a:gd name="T9" fmla="*/ 561 h 596"/>
                <a:gd name="T10" fmla="*/ 0 w 1304"/>
                <a:gd name="T11" fmla="*/ 596 h 596"/>
                <a:gd name="T12" fmla="*/ 985 w 1304"/>
                <a:gd name="T13" fmla="*/ 596 h 596"/>
                <a:gd name="T14" fmla="*/ 1304 w 1304"/>
                <a:gd name="T15" fmla="*/ 324 h 596"/>
                <a:gd name="T16" fmla="*/ 1304 w 1304"/>
                <a:gd name="T17" fmla="*/ 282 h 596"/>
                <a:gd name="T18" fmla="*/ 994 w 1304"/>
                <a:gd name="T19" fmla="*/ 3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4" h="596">
                  <a:moveTo>
                    <a:pt x="994" y="34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256" y="303"/>
                  </a:lnTo>
                  <a:lnTo>
                    <a:pt x="0" y="561"/>
                  </a:lnTo>
                  <a:lnTo>
                    <a:pt x="0" y="596"/>
                  </a:lnTo>
                  <a:lnTo>
                    <a:pt x="985" y="596"/>
                  </a:lnTo>
                  <a:lnTo>
                    <a:pt x="1304" y="324"/>
                  </a:lnTo>
                  <a:lnTo>
                    <a:pt x="1304" y="282"/>
                  </a:lnTo>
                  <a:lnTo>
                    <a:pt x="994" y="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Freeform 10"/>
            <p:cNvSpPr/>
            <p:nvPr/>
          </p:nvSpPr>
          <p:spPr bwMode="auto">
            <a:xfrm>
              <a:off x="1524001" y="547688"/>
              <a:ext cx="2070100" cy="890588"/>
            </a:xfrm>
            <a:custGeom>
              <a:avLst/>
              <a:gdLst>
                <a:gd name="T0" fmla="*/ 985 w 1304"/>
                <a:gd name="T1" fmla="*/ 0 h 561"/>
                <a:gd name="T2" fmla="*/ 0 w 1304"/>
                <a:gd name="T3" fmla="*/ 0 h 561"/>
                <a:gd name="T4" fmla="*/ 266 w 1304"/>
                <a:gd name="T5" fmla="*/ 282 h 561"/>
                <a:gd name="T6" fmla="*/ 0 w 1304"/>
                <a:gd name="T7" fmla="*/ 561 h 561"/>
                <a:gd name="T8" fmla="*/ 985 w 1304"/>
                <a:gd name="T9" fmla="*/ 561 h 561"/>
                <a:gd name="T10" fmla="*/ 1304 w 1304"/>
                <a:gd name="T11" fmla="*/ 282 h 561"/>
                <a:gd name="T12" fmla="*/ 985 w 1304"/>
                <a:gd name="T13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561">
                  <a:moveTo>
                    <a:pt x="985" y="0"/>
                  </a:moveTo>
                  <a:lnTo>
                    <a:pt x="0" y="0"/>
                  </a:lnTo>
                  <a:lnTo>
                    <a:pt x="266" y="282"/>
                  </a:lnTo>
                  <a:lnTo>
                    <a:pt x="0" y="561"/>
                  </a:lnTo>
                  <a:lnTo>
                    <a:pt x="985" y="561"/>
                  </a:lnTo>
                  <a:lnTo>
                    <a:pt x="1304" y="282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2" name="TextBox 19"/>
          <p:cNvSpPr txBox="1"/>
          <p:nvPr/>
        </p:nvSpPr>
        <p:spPr>
          <a:xfrm>
            <a:off x="675640" y="2592705"/>
            <a:ext cx="5753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字魂31号-凝宋" panose="00000500000000000000" pitchFamily="2" charset="-122"/>
                <a:ea typeface="字魂31号-凝宋" panose="00000500000000000000" pitchFamily="2" charset="-122"/>
              </a:defRPr>
            </a:lvl1pPr>
          </a:lstStyle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259840" y="2499360"/>
            <a:ext cx="6357620" cy="975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1500">
                <a:solidFill>
                  <a:srgbClr val="2F4282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</a:defRPr>
            </a:lvl1pPr>
          </a:lstStyle>
          <a:p>
            <a:pPr lvl="0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rgbClr val="1343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构建词典和语料库</a:t>
            </a:r>
          </a:p>
          <a:p>
            <a:pPr marL="285750" lvl="0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词典：使用 Dictionary 构建词汇与编号映射。</a:t>
            </a:r>
          </a:p>
          <a:p>
            <a:pPr marL="285750" lvl="0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语料库：将文本转化为 doc2bow 格式，计算每个词的频次。</a:t>
            </a:r>
          </a:p>
        </p:txBody>
      </p:sp>
      <p:grpSp>
        <p:nvGrpSpPr>
          <p:cNvPr id="75" name="Group 2"/>
          <p:cNvGrpSpPr/>
          <p:nvPr/>
        </p:nvGrpSpPr>
        <p:grpSpPr>
          <a:xfrm>
            <a:off x="836930" y="3507740"/>
            <a:ext cx="685800" cy="482600"/>
            <a:chOff x="1524001" y="547688"/>
            <a:chExt cx="2070100" cy="946150"/>
          </a:xfrm>
        </p:grpSpPr>
        <p:sp>
          <p:nvSpPr>
            <p:cNvPr id="76" name="Freeform 9"/>
            <p:cNvSpPr/>
            <p:nvPr/>
          </p:nvSpPr>
          <p:spPr bwMode="auto">
            <a:xfrm>
              <a:off x="1524001" y="547688"/>
              <a:ext cx="2070100" cy="946150"/>
            </a:xfrm>
            <a:custGeom>
              <a:avLst/>
              <a:gdLst>
                <a:gd name="T0" fmla="*/ 994 w 1304"/>
                <a:gd name="T1" fmla="*/ 34 h 596"/>
                <a:gd name="T2" fmla="*/ 0 w 1304"/>
                <a:gd name="T3" fmla="*/ 0 h 596"/>
                <a:gd name="T4" fmla="*/ 0 w 1304"/>
                <a:gd name="T5" fmla="*/ 34 h 596"/>
                <a:gd name="T6" fmla="*/ 256 w 1304"/>
                <a:gd name="T7" fmla="*/ 303 h 596"/>
                <a:gd name="T8" fmla="*/ 0 w 1304"/>
                <a:gd name="T9" fmla="*/ 561 h 596"/>
                <a:gd name="T10" fmla="*/ 0 w 1304"/>
                <a:gd name="T11" fmla="*/ 596 h 596"/>
                <a:gd name="T12" fmla="*/ 985 w 1304"/>
                <a:gd name="T13" fmla="*/ 596 h 596"/>
                <a:gd name="T14" fmla="*/ 1304 w 1304"/>
                <a:gd name="T15" fmla="*/ 324 h 596"/>
                <a:gd name="T16" fmla="*/ 1304 w 1304"/>
                <a:gd name="T17" fmla="*/ 282 h 596"/>
                <a:gd name="T18" fmla="*/ 994 w 1304"/>
                <a:gd name="T19" fmla="*/ 3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4" h="596">
                  <a:moveTo>
                    <a:pt x="994" y="34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256" y="303"/>
                  </a:lnTo>
                  <a:lnTo>
                    <a:pt x="0" y="561"/>
                  </a:lnTo>
                  <a:lnTo>
                    <a:pt x="0" y="596"/>
                  </a:lnTo>
                  <a:lnTo>
                    <a:pt x="985" y="596"/>
                  </a:lnTo>
                  <a:lnTo>
                    <a:pt x="1304" y="324"/>
                  </a:lnTo>
                  <a:lnTo>
                    <a:pt x="1304" y="282"/>
                  </a:lnTo>
                  <a:lnTo>
                    <a:pt x="994" y="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Freeform 10"/>
            <p:cNvSpPr/>
            <p:nvPr/>
          </p:nvSpPr>
          <p:spPr bwMode="auto">
            <a:xfrm>
              <a:off x="1524001" y="547688"/>
              <a:ext cx="2070100" cy="890588"/>
            </a:xfrm>
            <a:custGeom>
              <a:avLst/>
              <a:gdLst>
                <a:gd name="T0" fmla="*/ 985 w 1304"/>
                <a:gd name="T1" fmla="*/ 0 h 561"/>
                <a:gd name="T2" fmla="*/ 0 w 1304"/>
                <a:gd name="T3" fmla="*/ 0 h 561"/>
                <a:gd name="T4" fmla="*/ 266 w 1304"/>
                <a:gd name="T5" fmla="*/ 282 h 561"/>
                <a:gd name="T6" fmla="*/ 0 w 1304"/>
                <a:gd name="T7" fmla="*/ 561 h 561"/>
                <a:gd name="T8" fmla="*/ 985 w 1304"/>
                <a:gd name="T9" fmla="*/ 561 h 561"/>
                <a:gd name="T10" fmla="*/ 1304 w 1304"/>
                <a:gd name="T11" fmla="*/ 282 h 561"/>
                <a:gd name="T12" fmla="*/ 985 w 1304"/>
                <a:gd name="T13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561">
                  <a:moveTo>
                    <a:pt x="985" y="0"/>
                  </a:moveTo>
                  <a:lnTo>
                    <a:pt x="0" y="0"/>
                  </a:lnTo>
                  <a:lnTo>
                    <a:pt x="266" y="282"/>
                  </a:lnTo>
                  <a:lnTo>
                    <a:pt x="0" y="561"/>
                  </a:lnTo>
                  <a:lnTo>
                    <a:pt x="985" y="561"/>
                  </a:lnTo>
                  <a:lnTo>
                    <a:pt x="1304" y="282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8" name="TextBox 19"/>
          <p:cNvSpPr txBox="1"/>
          <p:nvPr/>
        </p:nvSpPr>
        <p:spPr>
          <a:xfrm>
            <a:off x="947420" y="3601085"/>
            <a:ext cx="5753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字魂31号-凝宋" panose="00000500000000000000" pitchFamily="2" charset="-122"/>
                <a:ea typeface="字魂31号-凝宋" panose="00000500000000000000" pitchFamily="2" charset="-122"/>
              </a:defRPr>
            </a:lvl1pPr>
          </a:lstStyle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522730" y="3507740"/>
            <a:ext cx="6357620" cy="6813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1500">
                <a:solidFill>
                  <a:srgbClr val="2F4282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</a:defRPr>
            </a:lvl1pPr>
          </a:lstStyle>
          <a:p>
            <a:pPr lvl="0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rgbClr val="1343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TF-IDF 转化</a:t>
            </a:r>
          </a:p>
          <a:p>
            <a:pPr marL="285750" lvl="0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提升重要词语的权重，减少高频干扰词对主题分析的影响。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65" y="555625"/>
            <a:ext cx="4610100" cy="1289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47" grpId="0"/>
      <p:bldP spid="65" grpId="0"/>
      <p:bldP spid="72" grpId="0"/>
      <p:bldP spid="73" grpId="0"/>
      <p:bldP spid="78" grpId="0"/>
      <p:bldP spid="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/>
          <p:nvPr/>
        </p:nvGrpSpPr>
        <p:grpSpPr>
          <a:xfrm>
            <a:off x="899478" y="915830"/>
            <a:ext cx="6984206" cy="1827609"/>
            <a:chOff x="1441450" y="2320926"/>
            <a:chExt cx="9312275" cy="2436812"/>
          </a:xfr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00" scaled="1"/>
          </a:gradFill>
        </p:grpSpPr>
        <p:sp>
          <p:nvSpPr>
            <p:cNvPr id="3" name="Freeform 59"/>
            <p:cNvSpPr/>
            <p:nvPr/>
          </p:nvSpPr>
          <p:spPr bwMode="auto">
            <a:xfrm>
              <a:off x="3740150" y="3910013"/>
              <a:ext cx="1606550" cy="847725"/>
            </a:xfrm>
            <a:custGeom>
              <a:avLst/>
              <a:gdLst>
                <a:gd name="T0" fmla="*/ 144 w 591"/>
                <a:gd name="T1" fmla="*/ 137 h 312"/>
                <a:gd name="T2" fmla="*/ 109 w 591"/>
                <a:gd name="T3" fmla="*/ 0 h 312"/>
                <a:gd name="T4" fmla="*/ 0 w 591"/>
                <a:gd name="T5" fmla="*/ 138 h 312"/>
                <a:gd name="T6" fmla="*/ 44 w 591"/>
                <a:gd name="T7" fmla="*/ 312 h 312"/>
                <a:gd name="T8" fmla="*/ 591 w 591"/>
                <a:gd name="T9" fmla="*/ 150 h 312"/>
                <a:gd name="T10" fmla="*/ 538 w 591"/>
                <a:gd name="T11" fmla="*/ 20 h 312"/>
                <a:gd name="T12" fmla="*/ 144 w 591"/>
                <a:gd name="T13" fmla="*/ 13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312">
                  <a:moveTo>
                    <a:pt x="144" y="137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92" y="58"/>
                    <a:pt x="53" y="108"/>
                    <a:pt x="0" y="138"/>
                  </a:cubicBezTo>
                  <a:cubicBezTo>
                    <a:pt x="44" y="312"/>
                    <a:pt x="44" y="312"/>
                    <a:pt x="44" y="312"/>
                  </a:cubicBezTo>
                  <a:cubicBezTo>
                    <a:pt x="226" y="258"/>
                    <a:pt x="408" y="204"/>
                    <a:pt x="591" y="150"/>
                  </a:cubicBezTo>
                  <a:cubicBezTo>
                    <a:pt x="562" y="113"/>
                    <a:pt x="544" y="68"/>
                    <a:pt x="538" y="20"/>
                  </a:cubicBezTo>
                  <a:cubicBezTo>
                    <a:pt x="407" y="59"/>
                    <a:pt x="275" y="98"/>
                    <a:pt x="144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Freeform 60"/>
            <p:cNvSpPr/>
            <p:nvPr/>
          </p:nvSpPr>
          <p:spPr bwMode="auto">
            <a:xfrm>
              <a:off x="6577013" y="3197226"/>
              <a:ext cx="1328738" cy="731838"/>
            </a:xfrm>
            <a:custGeom>
              <a:avLst/>
              <a:gdLst>
                <a:gd name="T0" fmla="*/ 26 w 489"/>
                <a:gd name="T1" fmla="*/ 270 h 270"/>
                <a:gd name="T2" fmla="*/ 489 w 489"/>
                <a:gd name="T3" fmla="*/ 132 h 270"/>
                <a:gd name="T4" fmla="*/ 446 w 489"/>
                <a:gd name="T5" fmla="*/ 0 h 270"/>
                <a:gd name="T6" fmla="*/ 0 w 489"/>
                <a:gd name="T7" fmla="*/ 133 h 270"/>
                <a:gd name="T8" fmla="*/ 26 w 489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270">
                  <a:moveTo>
                    <a:pt x="26" y="270"/>
                  </a:moveTo>
                  <a:cubicBezTo>
                    <a:pt x="181" y="224"/>
                    <a:pt x="335" y="178"/>
                    <a:pt x="489" y="132"/>
                  </a:cubicBezTo>
                  <a:cubicBezTo>
                    <a:pt x="466" y="93"/>
                    <a:pt x="451" y="48"/>
                    <a:pt x="446" y="0"/>
                  </a:cubicBezTo>
                  <a:cubicBezTo>
                    <a:pt x="297" y="44"/>
                    <a:pt x="148" y="89"/>
                    <a:pt x="0" y="133"/>
                  </a:cubicBezTo>
                  <a:cubicBezTo>
                    <a:pt x="21" y="175"/>
                    <a:pt x="30" y="223"/>
                    <a:pt x="26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Freeform 61"/>
            <p:cNvSpPr/>
            <p:nvPr/>
          </p:nvSpPr>
          <p:spPr bwMode="auto">
            <a:xfrm>
              <a:off x="9490075" y="2320926"/>
              <a:ext cx="1263650" cy="795338"/>
            </a:xfrm>
            <a:custGeom>
              <a:avLst/>
              <a:gdLst>
                <a:gd name="T0" fmla="*/ 36 w 465"/>
                <a:gd name="T1" fmla="*/ 271 h 293"/>
                <a:gd name="T2" fmla="*/ 231 w 465"/>
                <a:gd name="T3" fmla="*/ 213 h 293"/>
                <a:gd name="T4" fmla="*/ 255 w 465"/>
                <a:gd name="T5" fmla="*/ 293 h 293"/>
                <a:gd name="T6" fmla="*/ 465 w 465"/>
                <a:gd name="T7" fmla="*/ 72 h 293"/>
                <a:gd name="T8" fmla="*/ 168 w 465"/>
                <a:gd name="T9" fmla="*/ 0 h 293"/>
                <a:gd name="T10" fmla="*/ 192 w 465"/>
                <a:gd name="T11" fmla="*/ 80 h 293"/>
                <a:gd name="T12" fmla="*/ 0 w 465"/>
                <a:gd name="T13" fmla="*/ 137 h 293"/>
                <a:gd name="T14" fmla="*/ 36 w 465"/>
                <a:gd name="T15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5" h="293">
                  <a:moveTo>
                    <a:pt x="36" y="271"/>
                  </a:moveTo>
                  <a:cubicBezTo>
                    <a:pt x="101" y="252"/>
                    <a:pt x="166" y="233"/>
                    <a:pt x="231" y="213"/>
                  </a:cubicBezTo>
                  <a:cubicBezTo>
                    <a:pt x="255" y="293"/>
                    <a:pt x="255" y="293"/>
                    <a:pt x="255" y="293"/>
                  </a:cubicBezTo>
                  <a:cubicBezTo>
                    <a:pt x="465" y="72"/>
                    <a:pt x="465" y="72"/>
                    <a:pt x="465" y="7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28" y="99"/>
                    <a:pt x="64" y="118"/>
                    <a:pt x="0" y="137"/>
                  </a:cubicBezTo>
                  <a:cubicBezTo>
                    <a:pt x="21" y="178"/>
                    <a:pt x="34" y="223"/>
                    <a:pt x="36" y="2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Freeform 62"/>
            <p:cNvSpPr/>
            <p:nvPr/>
          </p:nvSpPr>
          <p:spPr bwMode="auto">
            <a:xfrm>
              <a:off x="1441450" y="3706813"/>
              <a:ext cx="1428750" cy="733425"/>
            </a:xfrm>
            <a:custGeom>
              <a:avLst/>
              <a:gdLst>
                <a:gd name="T0" fmla="*/ 489 w 526"/>
                <a:gd name="T1" fmla="*/ 0 h 270"/>
                <a:gd name="T2" fmla="*/ 0 w 526"/>
                <a:gd name="T3" fmla="*/ 136 h 270"/>
                <a:gd name="T4" fmla="*/ 38 w 526"/>
                <a:gd name="T5" fmla="*/ 270 h 270"/>
                <a:gd name="T6" fmla="*/ 526 w 526"/>
                <a:gd name="T7" fmla="*/ 135 h 270"/>
                <a:gd name="T8" fmla="*/ 489 w 526"/>
                <a:gd name="T9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270">
                  <a:moveTo>
                    <a:pt x="489" y="0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38" y="270"/>
                    <a:pt x="38" y="270"/>
                    <a:pt x="38" y="270"/>
                  </a:cubicBezTo>
                  <a:cubicBezTo>
                    <a:pt x="526" y="135"/>
                    <a:pt x="526" y="135"/>
                    <a:pt x="526" y="135"/>
                  </a:cubicBezTo>
                  <a:cubicBezTo>
                    <a:pt x="500" y="94"/>
                    <a:pt x="488" y="48"/>
                    <a:pt x="4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" name="Freeform 63"/>
          <p:cNvSpPr/>
          <p:nvPr/>
        </p:nvSpPr>
        <p:spPr bwMode="auto">
          <a:xfrm>
            <a:off x="1905556" y="1570673"/>
            <a:ext cx="346472" cy="706041"/>
          </a:xfrm>
          <a:custGeom>
            <a:avLst/>
            <a:gdLst>
              <a:gd name="T0" fmla="*/ 77 w 170"/>
              <a:gd name="T1" fmla="*/ 347 h 347"/>
              <a:gd name="T2" fmla="*/ 31 w 170"/>
              <a:gd name="T3" fmla="*/ 118 h 347"/>
              <a:gd name="T4" fmla="*/ 142 w 170"/>
              <a:gd name="T5" fmla="*/ 0 h 347"/>
              <a:gd name="T6" fmla="*/ 170 w 170"/>
              <a:gd name="T7" fmla="*/ 61 h 347"/>
              <a:gd name="T8" fmla="*/ 94 w 170"/>
              <a:gd name="T9" fmla="*/ 143 h 347"/>
              <a:gd name="T10" fmla="*/ 126 w 170"/>
              <a:gd name="T11" fmla="*/ 300 h 347"/>
              <a:gd name="T12" fmla="*/ 77 w 170"/>
              <a:gd name="T13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347">
                <a:moveTo>
                  <a:pt x="77" y="347"/>
                </a:moveTo>
                <a:cubicBezTo>
                  <a:pt x="19" y="287"/>
                  <a:pt x="0" y="197"/>
                  <a:pt x="31" y="118"/>
                </a:cubicBezTo>
                <a:cubicBezTo>
                  <a:pt x="51" y="68"/>
                  <a:pt x="89" y="25"/>
                  <a:pt x="142" y="0"/>
                </a:cubicBezTo>
                <a:cubicBezTo>
                  <a:pt x="170" y="61"/>
                  <a:pt x="170" y="61"/>
                  <a:pt x="170" y="61"/>
                </a:cubicBezTo>
                <a:cubicBezTo>
                  <a:pt x="133" y="78"/>
                  <a:pt x="107" y="108"/>
                  <a:pt x="94" y="143"/>
                </a:cubicBezTo>
                <a:cubicBezTo>
                  <a:pt x="72" y="197"/>
                  <a:pt x="85" y="259"/>
                  <a:pt x="126" y="300"/>
                </a:cubicBezTo>
                <a:cubicBezTo>
                  <a:pt x="77" y="347"/>
                  <a:pt x="77" y="347"/>
                  <a:pt x="77" y="34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Freeform 64"/>
          <p:cNvSpPr/>
          <p:nvPr/>
        </p:nvSpPr>
        <p:spPr bwMode="auto">
          <a:xfrm>
            <a:off x="2062719" y="1401605"/>
            <a:ext cx="876300" cy="1101329"/>
          </a:xfrm>
          <a:custGeom>
            <a:avLst/>
            <a:gdLst>
              <a:gd name="T0" fmla="*/ 65 w 430"/>
              <a:gd name="T1" fmla="*/ 83 h 541"/>
              <a:gd name="T2" fmla="*/ 356 w 430"/>
              <a:gd name="T3" fmla="*/ 362 h 541"/>
              <a:gd name="T4" fmla="*/ 0 w 430"/>
              <a:gd name="T5" fmla="*/ 430 h 541"/>
              <a:gd name="T6" fmla="*/ 49 w 430"/>
              <a:gd name="T7" fmla="*/ 383 h 541"/>
              <a:gd name="T8" fmla="*/ 294 w 430"/>
              <a:gd name="T9" fmla="*/ 337 h 541"/>
              <a:gd name="T10" fmla="*/ 93 w 430"/>
              <a:gd name="T11" fmla="*/ 144 h 541"/>
              <a:gd name="T12" fmla="*/ 65 w 430"/>
              <a:gd name="T13" fmla="*/ 83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0" h="541">
                <a:moveTo>
                  <a:pt x="65" y="83"/>
                </a:moveTo>
                <a:cubicBezTo>
                  <a:pt x="245" y="0"/>
                  <a:pt x="430" y="183"/>
                  <a:pt x="356" y="362"/>
                </a:cubicBezTo>
                <a:cubicBezTo>
                  <a:pt x="296" y="507"/>
                  <a:pt x="107" y="541"/>
                  <a:pt x="0" y="430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122" y="460"/>
                  <a:pt x="253" y="437"/>
                  <a:pt x="294" y="337"/>
                </a:cubicBezTo>
                <a:cubicBezTo>
                  <a:pt x="345" y="213"/>
                  <a:pt x="217" y="86"/>
                  <a:pt x="93" y="144"/>
                </a:cubicBezTo>
                <a:cubicBezTo>
                  <a:pt x="65" y="83"/>
                  <a:pt x="65" y="83"/>
                  <a:pt x="65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65"/>
          <p:cNvSpPr/>
          <p:nvPr/>
        </p:nvSpPr>
        <p:spPr bwMode="auto">
          <a:xfrm>
            <a:off x="3758169" y="1512332"/>
            <a:ext cx="858441" cy="1243013"/>
          </a:xfrm>
          <a:custGeom>
            <a:avLst/>
            <a:gdLst>
              <a:gd name="T0" fmla="*/ 421 w 421"/>
              <a:gd name="T1" fmla="*/ 455 h 611"/>
              <a:gd name="T2" fmla="*/ 0 w 421"/>
              <a:gd name="T3" fmla="*/ 280 h 611"/>
              <a:gd name="T4" fmla="*/ 312 w 421"/>
              <a:gd name="T5" fmla="*/ 43 h 611"/>
              <a:gd name="T6" fmla="*/ 294 w 421"/>
              <a:gd name="T7" fmla="*/ 108 h 611"/>
              <a:gd name="T8" fmla="*/ 67 w 421"/>
              <a:gd name="T9" fmla="*/ 280 h 611"/>
              <a:gd name="T10" fmla="*/ 373 w 421"/>
              <a:gd name="T11" fmla="*/ 407 h 611"/>
              <a:gd name="T12" fmla="*/ 421 w 421"/>
              <a:gd name="T13" fmla="*/ 455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611">
                <a:moveTo>
                  <a:pt x="421" y="455"/>
                </a:moveTo>
                <a:cubicBezTo>
                  <a:pt x="264" y="611"/>
                  <a:pt x="0" y="497"/>
                  <a:pt x="0" y="280"/>
                </a:cubicBezTo>
                <a:cubicBezTo>
                  <a:pt x="0" y="119"/>
                  <a:pt x="155" y="0"/>
                  <a:pt x="312" y="43"/>
                </a:cubicBezTo>
                <a:cubicBezTo>
                  <a:pt x="294" y="108"/>
                  <a:pt x="294" y="108"/>
                  <a:pt x="294" y="108"/>
                </a:cubicBezTo>
                <a:cubicBezTo>
                  <a:pt x="180" y="76"/>
                  <a:pt x="67" y="163"/>
                  <a:pt x="67" y="280"/>
                </a:cubicBezTo>
                <a:cubicBezTo>
                  <a:pt x="67" y="438"/>
                  <a:pt x="260" y="521"/>
                  <a:pt x="373" y="407"/>
                </a:cubicBezTo>
                <a:cubicBezTo>
                  <a:pt x="421" y="455"/>
                  <a:pt x="421" y="455"/>
                  <a:pt x="421" y="4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66"/>
          <p:cNvSpPr/>
          <p:nvPr/>
        </p:nvSpPr>
        <p:spPr bwMode="auto">
          <a:xfrm>
            <a:off x="4358244" y="1599248"/>
            <a:ext cx="531019" cy="838200"/>
          </a:xfrm>
          <a:custGeom>
            <a:avLst/>
            <a:gdLst>
              <a:gd name="T0" fmla="*/ 18 w 261"/>
              <a:gd name="T1" fmla="*/ 0 h 412"/>
              <a:gd name="T2" fmla="*/ 127 w 261"/>
              <a:gd name="T3" fmla="*/ 412 h 412"/>
              <a:gd name="T4" fmla="*/ 79 w 261"/>
              <a:gd name="T5" fmla="*/ 364 h 412"/>
              <a:gd name="T6" fmla="*/ 0 w 261"/>
              <a:gd name="T7" fmla="*/ 65 h 412"/>
              <a:gd name="T8" fmla="*/ 18 w 261"/>
              <a:gd name="T9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" h="412">
                <a:moveTo>
                  <a:pt x="18" y="0"/>
                </a:moveTo>
                <a:cubicBezTo>
                  <a:pt x="197" y="50"/>
                  <a:pt x="261" y="277"/>
                  <a:pt x="127" y="412"/>
                </a:cubicBezTo>
                <a:cubicBezTo>
                  <a:pt x="79" y="364"/>
                  <a:pt x="79" y="364"/>
                  <a:pt x="79" y="364"/>
                </a:cubicBezTo>
                <a:cubicBezTo>
                  <a:pt x="177" y="266"/>
                  <a:pt x="131" y="101"/>
                  <a:pt x="0" y="65"/>
                </a:cubicBezTo>
                <a:cubicBezTo>
                  <a:pt x="18" y="0"/>
                  <a:pt x="18" y="0"/>
                  <a:pt x="1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Freeform 67"/>
          <p:cNvSpPr/>
          <p:nvPr/>
        </p:nvSpPr>
        <p:spPr bwMode="auto">
          <a:xfrm>
            <a:off x="5698490" y="652145"/>
            <a:ext cx="1200785" cy="1433830"/>
          </a:xfrm>
          <a:custGeom>
            <a:avLst/>
            <a:gdLst>
              <a:gd name="T0" fmla="*/ 621 w 621"/>
              <a:gd name="T1" fmla="*/ 449 h 735"/>
              <a:gd name="T2" fmla="*/ 311 w 621"/>
              <a:gd name="T3" fmla="*/ 735 h 735"/>
              <a:gd name="T4" fmla="*/ 0 w 621"/>
              <a:gd name="T5" fmla="*/ 424 h 735"/>
              <a:gd name="T6" fmla="*/ 565 w 621"/>
              <a:gd name="T7" fmla="*/ 244 h 735"/>
              <a:gd name="T8" fmla="*/ 510 w 621"/>
              <a:gd name="T9" fmla="*/ 283 h 735"/>
              <a:gd name="T10" fmla="*/ 67 w 621"/>
              <a:gd name="T11" fmla="*/ 424 h 735"/>
              <a:gd name="T12" fmla="*/ 311 w 621"/>
              <a:gd name="T13" fmla="*/ 668 h 735"/>
              <a:gd name="T14" fmla="*/ 554 w 621"/>
              <a:gd name="T15" fmla="*/ 444 h 735"/>
              <a:gd name="T16" fmla="*/ 621 w 621"/>
              <a:gd name="T17" fmla="*/ 449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1" h="735">
                <a:moveTo>
                  <a:pt x="621" y="449"/>
                </a:moveTo>
                <a:cubicBezTo>
                  <a:pt x="608" y="610"/>
                  <a:pt x="473" y="735"/>
                  <a:pt x="311" y="735"/>
                </a:cubicBezTo>
                <a:cubicBezTo>
                  <a:pt x="139" y="735"/>
                  <a:pt x="0" y="596"/>
                  <a:pt x="0" y="424"/>
                </a:cubicBezTo>
                <a:cubicBezTo>
                  <a:pt x="0" y="119"/>
                  <a:pt x="392" y="0"/>
                  <a:pt x="565" y="244"/>
                </a:cubicBezTo>
                <a:cubicBezTo>
                  <a:pt x="510" y="283"/>
                  <a:pt x="510" y="283"/>
                  <a:pt x="510" y="283"/>
                </a:cubicBezTo>
                <a:cubicBezTo>
                  <a:pt x="375" y="91"/>
                  <a:pt x="67" y="185"/>
                  <a:pt x="67" y="424"/>
                </a:cubicBezTo>
                <a:cubicBezTo>
                  <a:pt x="67" y="558"/>
                  <a:pt x="177" y="668"/>
                  <a:pt x="311" y="668"/>
                </a:cubicBezTo>
                <a:cubicBezTo>
                  <a:pt x="438" y="668"/>
                  <a:pt x="544" y="570"/>
                  <a:pt x="554" y="444"/>
                </a:cubicBezTo>
                <a:cubicBezTo>
                  <a:pt x="621" y="449"/>
                  <a:pt x="621" y="449"/>
                  <a:pt x="621" y="44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68"/>
          <p:cNvSpPr/>
          <p:nvPr/>
        </p:nvSpPr>
        <p:spPr bwMode="auto">
          <a:xfrm>
            <a:off x="6688455" y="1123315"/>
            <a:ext cx="210820" cy="397510"/>
          </a:xfrm>
          <a:custGeom>
            <a:avLst/>
            <a:gdLst>
              <a:gd name="T0" fmla="*/ 55 w 117"/>
              <a:gd name="T1" fmla="*/ 0 h 205"/>
              <a:gd name="T2" fmla="*/ 111 w 117"/>
              <a:gd name="T3" fmla="*/ 205 h 205"/>
              <a:gd name="T4" fmla="*/ 44 w 117"/>
              <a:gd name="T5" fmla="*/ 200 h 205"/>
              <a:gd name="T6" fmla="*/ 0 w 117"/>
              <a:gd name="T7" fmla="*/ 39 h 205"/>
              <a:gd name="T8" fmla="*/ 55 w 117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205">
                <a:moveTo>
                  <a:pt x="55" y="0"/>
                </a:moveTo>
                <a:cubicBezTo>
                  <a:pt x="97" y="60"/>
                  <a:pt x="117" y="133"/>
                  <a:pt x="111" y="205"/>
                </a:cubicBezTo>
                <a:cubicBezTo>
                  <a:pt x="44" y="200"/>
                  <a:pt x="44" y="200"/>
                  <a:pt x="44" y="200"/>
                </a:cubicBezTo>
                <a:cubicBezTo>
                  <a:pt x="49" y="142"/>
                  <a:pt x="33" y="86"/>
                  <a:pt x="0" y="39"/>
                </a:cubicBezTo>
                <a:cubicBezTo>
                  <a:pt x="55" y="0"/>
                  <a:pt x="55" y="0"/>
                  <a:pt x="55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Oval 69"/>
          <p:cNvSpPr>
            <a:spLocks noChangeArrowheads="1"/>
          </p:cNvSpPr>
          <p:nvPr/>
        </p:nvSpPr>
        <p:spPr bwMode="auto">
          <a:xfrm>
            <a:off x="2160350" y="1751648"/>
            <a:ext cx="440531" cy="438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Oval 70"/>
          <p:cNvSpPr>
            <a:spLocks noChangeArrowheads="1"/>
          </p:cNvSpPr>
          <p:nvPr/>
        </p:nvSpPr>
        <p:spPr bwMode="auto">
          <a:xfrm>
            <a:off x="3984387" y="1807607"/>
            <a:ext cx="552450" cy="551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val 71"/>
          <p:cNvSpPr>
            <a:spLocks noChangeArrowheads="1"/>
          </p:cNvSpPr>
          <p:nvPr/>
        </p:nvSpPr>
        <p:spPr bwMode="auto">
          <a:xfrm>
            <a:off x="5956300" y="1123315"/>
            <a:ext cx="684530" cy="7118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Freeform 29"/>
          <p:cNvSpPr>
            <a:spLocks noChangeArrowheads="1"/>
          </p:cNvSpPr>
          <p:nvPr/>
        </p:nvSpPr>
        <p:spPr bwMode="auto">
          <a:xfrm>
            <a:off x="6125210" y="1285240"/>
            <a:ext cx="316230" cy="370205"/>
          </a:xfrm>
          <a:custGeom>
            <a:avLst/>
            <a:gdLst>
              <a:gd name="T0" fmla="*/ 111726 w 444"/>
              <a:gd name="T1" fmla="*/ 150538 h 462"/>
              <a:gd name="T2" fmla="*/ 111726 w 444"/>
              <a:gd name="T3" fmla="*/ 150538 h 462"/>
              <a:gd name="T4" fmla="*/ 144162 w 444"/>
              <a:gd name="T5" fmla="*/ 114802 h 462"/>
              <a:gd name="T6" fmla="*/ 199574 w 444"/>
              <a:gd name="T7" fmla="*/ 31716 h 462"/>
              <a:gd name="T8" fmla="*/ 191916 w 444"/>
              <a:gd name="T9" fmla="*/ 23675 h 462"/>
              <a:gd name="T10" fmla="*/ 155875 w 444"/>
              <a:gd name="T11" fmla="*/ 23675 h 462"/>
              <a:gd name="T12" fmla="*/ 100013 w 444"/>
              <a:gd name="T13" fmla="*/ 0 h 462"/>
              <a:gd name="T14" fmla="*/ 44150 w 444"/>
              <a:gd name="T15" fmla="*/ 23675 h 462"/>
              <a:gd name="T16" fmla="*/ 8109 w 444"/>
              <a:gd name="T17" fmla="*/ 23675 h 462"/>
              <a:gd name="T18" fmla="*/ 0 w 444"/>
              <a:gd name="T19" fmla="*/ 31716 h 462"/>
              <a:gd name="T20" fmla="*/ 55863 w 444"/>
              <a:gd name="T21" fmla="*/ 114802 h 462"/>
              <a:gd name="T22" fmla="*/ 87849 w 444"/>
              <a:gd name="T23" fmla="*/ 150538 h 462"/>
              <a:gd name="T24" fmla="*/ 87849 w 444"/>
              <a:gd name="T25" fmla="*/ 166172 h 462"/>
              <a:gd name="T26" fmla="*/ 48204 w 444"/>
              <a:gd name="T27" fmla="*/ 185827 h 462"/>
              <a:gd name="T28" fmla="*/ 100013 w 444"/>
              <a:gd name="T29" fmla="*/ 205928 h 462"/>
              <a:gd name="T30" fmla="*/ 147766 w 444"/>
              <a:gd name="T31" fmla="*/ 185827 h 462"/>
              <a:gd name="T32" fmla="*/ 111726 w 444"/>
              <a:gd name="T33" fmla="*/ 166172 h 462"/>
              <a:gd name="T34" fmla="*/ 111726 w 444"/>
              <a:gd name="T35" fmla="*/ 150538 h 462"/>
              <a:gd name="T36" fmla="*/ 144162 w 444"/>
              <a:gd name="T37" fmla="*/ 94700 h 462"/>
              <a:gd name="T38" fmla="*/ 144162 w 444"/>
              <a:gd name="T39" fmla="*/ 94700 h 462"/>
              <a:gd name="T40" fmla="*/ 155875 w 444"/>
              <a:gd name="T41" fmla="*/ 39756 h 462"/>
              <a:gd name="T42" fmla="*/ 183807 w 444"/>
              <a:gd name="T43" fmla="*/ 39756 h 462"/>
              <a:gd name="T44" fmla="*/ 144162 w 444"/>
              <a:gd name="T45" fmla="*/ 94700 h 462"/>
              <a:gd name="T46" fmla="*/ 100013 w 444"/>
              <a:gd name="T47" fmla="*/ 16081 h 462"/>
              <a:gd name="T48" fmla="*/ 100013 w 444"/>
              <a:gd name="T49" fmla="*/ 16081 h 462"/>
              <a:gd name="T50" fmla="*/ 144162 w 444"/>
              <a:gd name="T51" fmla="*/ 31716 h 462"/>
              <a:gd name="T52" fmla="*/ 100013 w 444"/>
              <a:gd name="T53" fmla="*/ 51370 h 462"/>
              <a:gd name="T54" fmla="*/ 55863 w 444"/>
              <a:gd name="T55" fmla="*/ 31716 h 462"/>
              <a:gd name="T56" fmla="*/ 100013 w 444"/>
              <a:gd name="T57" fmla="*/ 16081 h 462"/>
              <a:gd name="T58" fmla="*/ 16218 w 444"/>
              <a:gd name="T59" fmla="*/ 39756 h 462"/>
              <a:gd name="T60" fmla="*/ 16218 w 444"/>
              <a:gd name="T61" fmla="*/ 39756 h 462"/>
              <a:gd name="T62" fmla="*/ 44150 w 444"/>
              <a:gd name="T63" fmla="*/ 39756 h 462"/>
              <a:gd name="T64" fmla="*/ 55863 w 444"/>
              <a:gd name="T65" fmla="*/ 94700 h 462"/>
              <a:gd name="T66" fmla="*/ 16218 w 444"/>
              <a:gd name="T67" fmla="*/ 39756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890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25717" tIns="12858" rIns="25717" bIns="1285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Freeform 79"/>
          <p:cNvSpPr>
            <a:spLocks noChangeArrowheads="1"/>
          </p:cNvSpPr>
          <p:nvPr/>
        </p:nvSpPr>
        <p:spPr bwMode="auto">
          <a:xfrm>
            <a:off x="4111783" y="1933306"/>
            <a:ext cx="297659" cy="299863"/>
          </a:xfrm>
          <a:custGeom>
            <a:avLst/>
            <a:gdLst>
              <a:gd name="T0" fmla="*/ 106933 w 479"/>
              <a:gd name="T1" fmla="*/ 0 h 479"/>
              <a:gd name="T2" fmla="*/ 106933 w 479"/>
              <a:gd name="T3" fmla="*/ 0 h 479"/>
              <a:gd name="T4" fmla="*/ 0 w 479"/>
              <a:gd name="T5" fmla="*/ 107725 h 479"/>
              <a:gd name="T6" fmla="*/ 106933 w 479"/>
              <a:gd name="T7" fmla="*/ 215449 h 479"/>
              <a:gd name="T8" fmla="*/ 213866 w 479"/>
              <a:gd name="T9" fmla="*/ 107725 h 479"/>
              <a:gd name="T10" fmla="*/ 106933 w 479"/>
              <a:gd name="T11" fmla="*/ 0 h 479"/>
              <a:gd name="T12" fmla="*/ 198206 w 479"/>
              <a:gd name="T13" fmla="*/ 107725 h 479"/>
              <a:gd name="T14" fmla="*/ 198206 w 479"/>
              <a:gd name="T15" fmla="*/ 107725 h 479"/>
              <a:gd name="T16" fmla="*/ 178520 w 479"/>
              <a:gd name="T17" fmla="*/ 163615 h 479"/>
              <a:gd name="T18" fmla="*/ 174493 w 479"/>
              <a:gd name="T19" fmla="*/ 147840 h 479"/>
              <a:gd name="T20" fmla="*/ 178520 w 479"/>
              <a:gd name="T21" fmla="*/ 115838 h 479"/>
              <a:gd name="T22" fmla="*/ 166439 w 479"/>
              <a:gd name="T23" fmla="*/ 91949 h 479"/>
              <a:gd name="T24" fmla="*/ 142726 w 479"/>
              <a:gd name="T25" fmla="*/ 80230 h 479"/>
              <a:gd name="T26" fmla="*/ 154806 w 479"/>
              <a:gd name="T27" fmla="*/ 39664 h 479"/>
              <a:gd name="T28" fmla="*/ 131093 w 479"/>
              <a:gd name="T29" fmla="*/ 27945 h 479"/>
              <a:gd name="T30" fmla="*/ 134673 w 479"/>
              <a:gd name="T31" fmla="*/ 23889 h 479"/>
              <a:gd name="T32" fmla="*/ 198206 w 479"/>
              <a:gd name="T33" fmla="*/ 107725 h 479"/>
              <a:gd name="T34" fmla="*/ 94853 w 479"/>
              <a:gd name="T35" fmla="*/ 19832 h 479"/>
              <a:gd name="T36" fmla="*/ 94853 w 479"/>
              <a:gd name="T37" fmla="*/ 19832 h 479"/>
              <a:gd name="T38" fmla="*/ 83220 w 479"/>
              <a:gd name="T39" fmla="*/ 27945 h 479"/>
              <a:gd name="T40" fmla="*/ 67113 w 479"/>
              <a:gd name="T41" fmla="*/ 39664 h 479"/>
              <a:gd name="T42" fmla="*/ 51453 w 479"/>
              <a:gd name="T43" fmla="*/ 59947 h 479"/>
              <a:gd name="T44" fmla="*/ 59507 w 479"/>
              <a:gd name="T45" fmla="*/ 71666 h 479"/>
              <a:gd name="T46" fmla="*/ 79193 w 479"/>
              <a:gd name="T47" fmla="*/ 71666 h 479"/>
              <a:gd name="T48" fmla="*/ 110960 w 479"/>
              <a:gd name="T49" fmla="*/ 107725 h 479"/>
              <a:gd name="T50" fmla="*/ 83220 w 479"/>
              <a:gd name="T51" fmla="*/ 131613 h 479"/>
              <a:gd name="T52" fmla="*/ 79193 w 479"/>
              <a:gd name="T53" fmla="*/ 151896 h 479"/>
              <a:gd name="T54" fmla="*/ 79193 w 479"/>
              <a:gd name="T55" fmla="*/ 175785 h 479"/>
              <a:gd name="T56" fmla="*/ 59507 w 479"/>
              <a:gd name="T57" fmla="*/ 155502 h 479"/>
              <a:gd name="T58" fmla="*/ 55480 w 479"/>
              <a:gd name="T59" fmla="*/ 128008 h 479"/>
              <a:gd name="T60" fmla="*/ 39373 w 479"/>
              <a:gd name="T61" fmla="*/ 107725 h 479"/>
              <a:gd name="T62" fmla="*/ 47426 w 479"/>
              <a:gd name="T63" fmla="*/ 83836 h 479"/>
              <a:gd name="T64" fmla="*/ 23713 w 479"/>
              <a:gd name="T65" fmla="*/ 76173 h 479"/>
              <a:gd name="T66" fmla="*/ 94853 w 479"/>
              <a:gd name="T67" fmla="*/ 19832 h 479"/>
              <a:gd name="T68" fmla="*/ 79193 w 479"/>
              <a:gd name="T69" fmla="*/ 195617 h 479"/>
              <a:gd name="T70" fmla="*/ 79193 w 479"/>
              <a:gd name="T71" fmla="*/ 195617 h 479"/>
              <a:gd name="T72" fmla="*/ 91273 w 479"/>
              <a:gd name="T73" fmla="*/ 187504 h 479"/>
              <a:gd name="T74" fmla="*/ 106933 w 479"/>
              <a:gd name="T75" fmla="*/ 183447 h 479"/>
              <a:gd name="T76" fmla="*/ 131093 w 479"/>
              <a:gd name="T77" fmla="*/ 175785 h 479"/>
              <a:gd name="T78" fmla="*/ 158386 w 479"/>
              <a:gd name="T79" fmla="*/ 183447 h 479"/>
              <a:gd name="T80" fmla="*/ 106933 w 479"/>
              <a:gd name="T81" fmla="*/ 199674 h 479"/>
              <a:gd name="T82" fmla="*/ 79193 w 479"/>
              <a:gd name="T83" fmla="*/ 195617 h 47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79" h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6"/>
                  <a:pt x="0" y="239"/>
                </a:cubicBezTo>
                <a:cubicBezTo>
                  <a:pt x="0" y="372"/>
                  <a:pt x="106" y="478"/>
                  <a:pt x="239" y="478"/>
                </a:cubicBezTo>
                <a:cubicBezTo>
                  <a:pt x="372" y="478"/>
                  <a:pt x="478" y="372"/>
                  <a:pt x="478" y="239"/>
                </a:cubicBezTo>
                <a:cubicBezTo>
                  <a:pt x="478" y="106"/>
                  <a:pt x="372" y="0"/>
                  <a:pt x="239" y="0"/>
                </a:cubicBezTo>
                <a:close/>
                <a:moveTo>
                  <a:pt x="443" y="239"/>
                </a:moveTo>
                <a:lnTo>
                  <a:pt x="443" y="239"/>
                </a:lnTo>
                <a:cubicBezTo>
                  <a:pt x="443" y="292"/>
                  <a:pt x="425" y="328"/>
                  <a:pt x="399" y="363"/>
                </a:cubicBezTo>
                <a:cubicBezTo>
                  <a:pt x="390" y="363"/>
                  <a:pt x="381" y="345"/>
                  <a:pt x="390" y="328"/>
                </a:cubicBezTo>
                <a:cubicBezTo>
                  <a:pt x="399" y="310"/>
                  <a:pt x="399" y="275"/>
                  <a:pt x="399" y="257"/>
                </a:cubicBezTo>
                <a:cubicBezTo>
                  <a:pt x="399" y="239"/>
                  <a:pt x="390" y="204"/>
                  <a:pt x="372" y="204"/>
                </a:cubicBezTo>
                <a:cubicBezTo>
                  <a:pt x="346" y="204"/>
                  <a:pt x="337" y="204"/>
                  <a:pt x="319" y="178"/>
                </a:cubicBezTo>
                <a:cubicBezTo>
                  <a:pt x="301" y="124"/>
                  <a:pt x="372" y="115"/>
                  <a:pt x="346" y="88"/>
                </a:cubicBezTo>
                <a:cubicBezTo>
                  <a:pt x="337" y="80"/>
                  <a:pt x="301" y="115"/>
                  <a:pt x="293" y="62"/>
                </a:cubicBezTo>
                <a:lnTo>
                  <a:pt x="301" y="53"/>
                </a:lnTo>
                <a:cubicBezTo>
                  <a:pt x="381" y="80"/>
                  <a:pt x="443" y="150"/>
                  <a:pt x="443" y="239"/>
                </a:cubicBezTo>
                <a:close/>
                <a:moveTo>
                  <a:pt x="212" y="44"/>
                </a:moveTo>
                <a:lnTo>
                  <a:pt x="212" y="44"/>
                </a:lnTo>
                <a:cubicBezTo>
                  <a:pt x="204" y="53"/>
                  <a:pt x="194" y="53"/>
                  <a:pt x="186" y="62"/>
                </a:cubicBezTo>
                <a:cubicBezTo>
                  <a:pt x="168" y="80"/>
                  <a:pt x="159" y="71"/>
                  <a:pt x="150" y="88"/>
                </a:cubicBezTo>
                <a:cubicBezTo>
                  <a:pt x="141" y="106"/>
                  <a:pt x="115" y="124"/>
                  <a:pt x="115" y="133"/>
                </a:cubicBezTo>
                <a:cubicBezTo>
                  <a:pt x="115" y="142"/>
                  <a:pt x="133" y="159"/>
                  <a:pt x="133" y="159"/>
                </a:cubicBezTo>
                <a:cubicBezTo>
                  <a:pt x="141" y="150"/>
                  <a:pt x="159" y="150"/>
                  <a:pt x="177" y="159"/>
                </a:cubicBezTo>
                <a:cubicBezTo>
                  <a:pt x="186" y="159"/>
                  <a:pt x="275" y="169"/>
                  <a:pt x="248" y="239"/>
                </a:cubicBezTo>
                <a:cubicBezTo>
                  <a:pt x="239" y="266"/>
                  <a:pt x="194" y="257"/>
                  <a:pt x="186" y="292"/>
                </a:cubicBezTo>
                <a:cubicBezTo>
                  <a:pt x="186" y="301"/>
                  <a:pt x="186" y="328"/>
                  <a:pt x="177" y="337"/>
                </a:cubicBezTo>
                <a:cubicBezTo>
                  <a:pt x="177" y="345"/>
                  <a:pt x="186" y="390"/>
                  <a:pt x="177" y="390"/>
                </a:cubicBezTo>
                <a:cubicBezTo>
                  <a:pt x="168" y="390"/>
                  <a:pt x="133" y="345"/>
                  <a:pt x="133" y="345"/>
                </a:cubicBezTo>
                <a:cubicBezTo>
                  <a:pt x="133" y="337"/>
                  <a:pt x="124" y="310"/>
                  <a:pt x="124" y="284"/>
                </a:cubicBezTo>
                <a:cubicBezTo>
                  <a:pt x="124" y="266"/>
                  <a:pt x="88" y="266"/>
                  <a:pt x="88" y="239"/>
                </a:cubicBezTo>
                <a:cubicBezTo>
                  <a:pt x="88" y="213"/>
                  <a:pt x="106" y="195"/>
                  <a:pt x="106" y="186"/>
                </a:cubicBezTo>
                <a:cubicBezTo>
                  <a:pt x="97" y="169"/>
                  <a:pt x="62" y="169"/>
                  <a:pt x="53" y="169"/>
                </a:cubicBezTo>
                <a:cubicBezTo>
                  <a:pt x="80" y="97"/>
                  <a:pt x="141" y="53"/>
                  <a:pt x="212" y="44"/>
                </a:cubicBezTo>
                <a:close/>
                <a:moveTo>
                  <a:pt x="177" y="434"/>
                </a:moveTo>
                <a:lnTo>
                  <a:pt x="177" y="434"/>
                </a:lnTo>
                <a:cubicBezTo>
                  <a:pt x="186" y="425"/>
                  <a:pt x="186" y="416"/>
                  <a:pt x="204" y="416"/>
                </a:cubicBezTo>
                <a:cubicBezTo>
                  <a:pt x="212" y="416"/>
                  <a:pt x="221" y="416"/>
                  <a:pt x="239" y="407"/>
                </a:cubicBezTo>
                <a:cubicBezTo>
                  <a:pt x="248" y="407"/>
                  <a:pt x="275" y="398"/>
                  <a:pt x="293" y="390"/>
                </a:cubicBezTo>
                <a:cubicBezTo>
                  <a:pt x="310" y="390"/>
                  <a:pt x="346" y="398"/>
                  <a:pt x="354" y="407"/>
                </a:cubicBezTo>
                <a:cubicBezTo>
                  <a:pt x="319" y="434"/>
                  <a:pt x="284" y="443"/>
                  <a:pt x="239" y="443"/>
                </a:cubicBezTo>
                <a:cubicBezTo>
                  <a:pt x="221" y="443"/>
                  <a:pt x="194" y="443"/>
                  <a:pt x="177" y="4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890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25717" tIns="12858" rIns="25717" bIns="1285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47"/>
          <p:cNvSpPr>
            <a:spLocks noChangeArrowheads="1"/>
          </p:cNvSpPr>
          <p:nvPr/>
        </p:nvSpPr>
        <p:spPr bwMode="auto">
          <a:xfrm>
            <a:off x="2249522" y="1855549"/>
            <a:ext cx="262187" cy="230349"/>
          </a:xfrm>
          <a:custGeom>
            <a:avLst/>
            <a:gdLst>
              <a:gd name="T0" fmla="*/ 221804 w 498"/>
              <a:gd name="T1" fmla="*/ 194813 h 435"/>
              <a:gd name="T2" fmla="*/ 221804 w 498"/>
              <a:gd name="T3" fmla="*/ 194813 h 435"/>
              <a:gd name="T4" fmla="*/ 217341 w 498"/>
              <a:gd name="T5" fmla="*/ 147232 h 435"/>
              <a:gd name="T6" fmla="*/ 189671 w 498"/>
              <a:gd name="T7" fmla="*/ 131521 h 435"/>
              <a:gd name="T8" fmla="*/ 166018 w 498"/>
              <a:gd name="T9" fmla="*/ 103691 h 435"/>
              <a:gd name="T10" fmla="*/ 174051 w 498"/>
              <a:gd name="T11" fmla="*/ 87980 h 435"/>
              <a:gd name="T12" fmla="*/ 182084 w 498"/>
              <a:gd name="T13" fmla="*/ 71372 h 435"/>
              <a:gd name="T14" fmla="*/ 178068 w 498"/>
              <a:gd name="T15" fmla="*/ 67781 h 435"/>
              <a:gd name="T16" fmla="*/ 182084 w 498"/>
              <a:gd name="T17" fmla="*/ 51621 h 435"/>
              <a:gd name="T18" fmla="*/ 154415 w 498"/>
              <a:gd name="T19" fmla="*/ 27830 h 435"/>
              <a:gd name="T20" fmla="*/ 126745 w 498"/>
              <a:gd name="T21" fmla="*/ 51621 h 435"/>
              <a:gd name="T22" fmla="*/ 130762 w 498"/>
              <a:gd name="T23" fmla="*/ 67781 h 435"/>
              <a:gd name="T24" fmla="*/ 126745 w 498"/>
              <a:gd name="T25" fmla="*/ 71372 h 435"/>
              <a:gd name="T26" fmla="*/ 134778 w 498"/>
              <a:gd name="T27" fmla="*/ 87980 h 435"/>
              <a:gd name="T28" fmla="*/ 138795 w 498"/>
              <a:gd name="T29" fmla="*/ 103691 h 435"/>
              <a:gd name="T30" fmla="*/ 130762 w 498"/>
              <a:gd name="T31" fmla="*/ 123441 h 435"/>
              <a:gd name="T32" fmla="*/ 170035 w 498"/>
              <a:gd name="T33" fmla="*/ 163392 h 435"/>
              <a:gd name="T34" fmla="*/ 170035 w 498"/>
              <a:gd name="T35" fmla="*/ 194813 h 435"/>
              <a:gd name="T36" fmla="*/ 221804 w 498"/>
              <a:gd name="T37" fmla="*/ 194813 h 435"/>
              <a:gd name="T38" fmla="*/ 115142 w 498"/>
              <a:gd name="T39" fmla="*/ 135561 h 435"/>
              <a:gd name="T40" fmla="*/ 115142 w 498"/>
              <a:gd name="T41" fmla="*/ 135561 h 435"/>
              <a:gd name="T42" fmla="*/ 83455 w 498"/>
              <a:gd name="T43" fmla="*/ 103691 h 435"/>
              <a:gd name="T44" fmla="*/ 95059 w 498"/>
              <a:gd name="T45" fmla="*/ 75412 h 435"/>
              <a:gd name="T46" fmla="*/ 103092 w 498"/>
              <a:gd name="T47" fmla="*/ 59701 h 435"/>
              <a:gd name="T48" fmla="*/ 99075 w 498"/>
              <a:gd name="T49" fmla="*/ 51621 h 435"/>
              <a:gd name="T50" fmla="*/ 103092 w 498"/>
              <a:gd name="T51" fmla="*/ 31870 h 435"/>
              <a:gd name="T52" fmla="*/ 67389 w 498"/>
              <a:gd name="T53" fmla="*/ 0 h 435"/>
              <a:gd name="T54" fmla="*/ 31686 w 498"/>
              <a:gd name="T55" fmla="*/ 31870 h 435"/>
              <a:gd name="T56" fmla="*/ 31686 w 498"/>
              <a:gd name="T57" fmla="*/ 51621 h 435"/>
              <a:gd name="T58" fmla="*/ 31686 w 498"/>
              <a:gd name="T59" fmla="*/ 59701 h 435"/>
              <a:gd name="T60" fmla="*/ 39719 w 498"/>
              <a:gd name="T61" fmla="*/ 75412 h 435"/>
              <a:gd name="T62" fmla="*/ 47753 w 498"/>
              <a:gd name="T63" fmla="*/ 103691 h 435"/>
              <a:gd name="T64" fmla="*/ 20083 w 498"/>
              <a:gd name="T65" fmla="*/ 135561 h 435"/>
              <a:gd name="T66" fmla="*/ 0 w 498"/>
              <a:gd name="T67" fmla="*/ 155312 h 435"/>
              <a:gd name="T68" fmla="*/ 0 w 498"/>
              <a:gd name="T69" fmla="*/ 194813 h 435"/>
              <a:gd name="T70" fmla="*/ 154415 w 498"/>
              <a:gd name="T71" fmla="*/ 194813 h 435"/>
              <a:gd name="T72" fmla="*/ 154415 w 498"/>
              <a:gd name="T73" fmla="*/ 163392 h 435"/>
              <a:gd name="T74" fmla="*/ 115142 w 498"/>
              <a:gd name="T75" fmla="*/ 135561 h 43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890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25717" tIns="12858" rIns="25717" bIns="1285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7950" y="2747645"/>
            <a:ext cx="3444240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1500">
                <a:solidFill>
                  <a:srgbClr val="2F4282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</a:defRPr>
            </a:lvl1pPr>
          </a:lstStyle>
          <a:p>
            <a:pPr marL="285750" lvl="0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题数 (num_topics)：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，通过训练调整。</a:t>
            </a:r>
          </a:p>
          <a:p>
            <a:pPr marL="285750" lvl="0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迭代次数 (passes)：60，保证模型收敛。</a:t>
            </a:r>
          </a:p>
          <a:p>
            <a:pPr marL="285750" lvl="0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超参数 (alpha 和 eta)：控制主题分布和词分布的稀疏性。</a:t>
            </a:r>
          </a:p>
        </p:txBody>
      </p:sp>
      <p:sp>
        <p:nvSpPr>
          <p:cNvPr id="21" name="TextBox 7"/>
          <p:cNvSpPr txBox="1"/>
          <p:nvPr/>
        </p:nvSpPr>
        <p:spPr>
          <a:xfrm>
            <a:off x="226003" y="2437761"/>
            <a:ext cx="1639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LDA 模型参数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726055" y="918210"/>
            <a:ext cx="3070225" cy="6813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1500">
                <a:solidFill>
                  <a:srgbClr val="2F4282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</a:defRPr>
            </a:lvl1pPr>
          </a:lstStyle>
          <a:p>
            <a:pPr marL="285750" lvl="0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每个主题的关键词及其权重。</a:t>
            </a:r>
          </a:p>
          <a:p>
            <a:pPr marL="285750" lvl="0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文本的主题分布。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363845" y="2499360"/>
            <a:ext cx="3780155" cy="6813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1500">
                <a:solidFill>
                  <a:srgbClr val="2F4282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</a:defRPr>
            </a:lvl1pPr>
          </a:lstStyle>
          <a:p>
            <a:pPr marL="285750" lvl="0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 LdaModel 模型，基于 corpus 和 id2word 构建主题模型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5942919" y="213506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代码实现</a:t>
            </a:r>
          </a:p>
        </p:txBody>
      </p:sp>
      <p:sp>
        <p:nvSpPr>
          <p:cNvPr id="19" name="文本框 19"/>
          <p:cNvSpPr txBox="1"/>
          <p:nvPr/>
        </p:nvSpPr>
        <p:spPr>
          <a:xfrm>
            <a:off x="35799" y="195719"/>
            <a:ext cx="3696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3LDA 模型训练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55" y="3363595"/>
            <a:ext cx="3850640" cy="1489710"/>
          </a:xfrm>
          <a:prstGeom prst="rect">
            <a:avLst/>
          </a:prstGeom>
        </p:spPr>
      </p:pic>
      <p:sp>
        <p:nvSpPr>
          <p:cNvPr id="49" name="TextBox 7"/>
          <p:cNvSpPr txBox="1"/>
          <p:nvPr/>
        </p:nvSpPr>
        <p:spPr>
          <a:xfrm>
            <a:off x="3348298" y="639441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模型输出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0" grpId="0"/>
      <p:bldP spid="21" grpId="0"/>
      <p:bldP spid="23" grpId="0"/>
      <p:bldP spid="26" grpId="0"/>
      <p:bldP spid="27" grpId="0"/>
      <p:bldP spid="19" grpId="0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2"/>
          <a:srcRect l="7439" t="6519" r="7491"/>
          <a:stretch>
            <a:fillRect/>
          </a:stretch>
        </p:blipFill>
        <p:spPr>
          <a:xfrm>
            <a:off x="173355" y="915035"/>
            <a:ext cx="4762500" cy="287401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" name="组合 27"/>
          <p:cNvGrpSpPr/>
          <p:nvPr/>
        </p:nvGrpSpPr>
        <p:grpSpPr>
          <a:xfrm>
            <a:off x="1781609" y="3796034"/>
            <a:ext cx="6820535" cy="1206590"/>
            <a:chOff x="9261696" y="2088529"/>
            <a:chExt cx="7158559" cy="1608786"/>
          </a:xfrm>
        </p:grpSpPr>
        <p:sp>
          <p:nvSpPr>
            <p:cNvPr id="29" name="Rectangle: Rounded Corners 52"/>
            <p:cNvSpPr/>
            <p:nvPr/>
          </p:nvSpPr>
          <p:spPr>
            <a:xfrm>
              <a:off x="9261696" y="2213955"/>
              <a:ext cx="7074747" cy="1483360"/>
            </a:xfrm>
            <a:prstGeom prst="roundRect">
              <a:avLst>
                <a:gd name="adj" fmla="val 50000"/>
              </a:avLst>
            </a:prstGeom>
            <a:solidFill>
              <a:srgbClr val="1F4E9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1" name="TextBox 60"/>
            <p:cNvSpPr txBox="1"/>
            <p:nvPr/>
          </p:nvSpPr>
          <p:spPr>
            <a:xfrm>
              <a:off x="9261696" y="2088529"/>
              <a:ext cx="7158559" cy="1537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kern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结果展示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：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困惑度随主题数增加逐渐降低，表明模型预测能力提升；一致性在主题数较少时较高，随后下降，再在主题数较大时回升。综合考虑困惑度与一致性，最终选择主题数为 4。</a:t>
              </a:r>
            </a:p>
          </p:txBody>
        </p:sp>
      </p:grpSp>
      <p:sp>
        <p:nvSpPr>
          <p:cNvPr id="39" name="文本框 19"/>
          <p:cNvSpPr txBox="1"/>
          <p:nvPr/>
        </p:nvSpPr>
        <p:spPr>
          <a:xfrm>
            <a:off x="179944" y="246519"/>
            <a:ext cx="2646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4模型评估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999990" y="600710"/>
            <a:ext cx="3798570" cy="1059180"/>
            <a:chOff x="7874" y="946"/>
            <a:chExt cx="5982" cy="1668"/>
          </a:xfrm>
        </p:grpSpPr>
        <p:grpSp>
          <p:nvGrpSpPr>
            <p:cNvPr id="11" name="组合 10"/>
            <p:cNvGrpSpPr/>
            <p:nvPr/>
          </p:nvGrpSpPr>
          <p:grpSpPr>
            <a:xfrm>
              <a:off x="9134" y="946"/>
              <a:ext cx="4723" cy="1668"/>
              <a:chOff x="5657128" y="3453379"/>
              <a:chExt cx="5704840" cy="1412241"/>
            </a:xfrm>
          </p:grpSpPr>
          <p:sp>
            <p:nvSpPr>
              <p:cNvPr id="12" name="Rectangle: Rounded Corners 55"/>
              <p:cNvSpPr/>
              <p:nvPr/>
            </p:nvSpPr>
            <p:spPr>
              <a:xfrm>
                <a:off x="5657128" y="3453379"/>
                <a:ext cx="5704840" cy="1412241"/>
              </a:xfrm>
              <a:prstGeom prst="roundRect">
                <a:avLst>
                  <a:gd name="adj" fmla="val 50000"/>
                </a:avLst>
              </a:prstGeom>
              <a:solidFill>
                <a:srgbClr val="1F4E9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76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3" name="TextBox 71"/>
              <p:cNvSpPr txBox="1"/>
              <p:nvPr/>
            </p:nvSpPr>
            <p:spPr>
              <a:xfrm>
                <a:off x="6752398" y="3759026"/>
                <a:ext cx="4235027" cy="1106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kern="0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rPr>
                  <a:t>根据困惑度与一致性折线图，选择平衡点。</a:t>
                </a: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0354" y="1024"/>
              <a:ext cx="2880" cy="4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800" b="1" kern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最佳主题数选择：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874" y="1160"/>
              <a:ext cx="1260" cy="1218"/>
              <a:chOff x="7874" y="1160"/>
              <a:chExt cx="1260" cy="1218"/>
            </a:xfrm>
          </p:grpSpPr>
          <p:sp>
            <p:nvSpPr>
              <p:cNvPr id="8" name="Freeform: Shape 56"/>
              <p:cNvSpPr/>
              <p:nvPr/>
            </p:nvSpPr>
            <p:spPr>
              <a:xfrm>
                <a:off x="7874" y="1160"/>
                <a:ext cx="1260" cy="1219"/>
              </a:xfrm>
              <a:custGeom>
                <a:avLst/>
                <a:gdLst>
                  <a:gd name="connsiteX0" fmla="*/ 674199 w 1459057"/>
                  <a:gd name="connsiteY0" fmla="*/ 0 h 1348398"/>
                  <a:gd name="connsiteX1" fmla="*/ 1334701 w 1459057"/>
                  <a:gd name="connsiteY1" fmla="*/ 538324 h 1348398"/>
                  <a:gd name="connsiteX2" fmla="*/ 1336896 w 1459057"/>
                  <a:gd name="connsiteY2" fmla="*/ 560098 h 1348398"/>
                  <a:gd name="connsiteX3" fmla="*/ 1459057 w 1459057"/>
                  <a:gd name="connsiteY3" fmla="*/ 684262 h 1348398"/>
                  <a:gd name="connsiteX4" fmla="*/ 1334436 w 1459057"/>
                  <a:gd name="connsiteY4" fmla="*/ 810925 h 1348398"/>
                  <a:gd name="connsiteX5" fmla="*/ 1295416 w 1459057"/>
                  <a:gd name="connsiteY5" fmla="*/ 936628 h 1348398"/>
                  <a:gd name="connsiteX6" fmla="*/ 674199 w 1459057"/>
                  <a:gd name="connsiteY6" fmla="*/ 1348398 h 1348398"/>
                  <a:gd name="connsiteX7" fmla="*/ 0 w 1459057"/>
                  <a:gd name="connsiteY7" fmla="*/ 674199 h 1348398"/>
                  <a:gd name="connsiteX8" fmla="*/ 674199 w 1459057"/>
                  <a:gd name="connsiteY8" fmla="*/ 0 h 13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9057" h="1348398">
                    <a:moveTo>
                      <a:pt x="674199" y="0"/>
                    </a:moveTo>
                    <a:cubicBezTo>
                      <a:pt x="1000005" y="0"/>
                      <a:pt x="1271834" y="231103"/>
                      <a:pt x="1334701" y="538324"/>
                    </a:cubicBezTo>
                    <a:lnTo>
                      <a:pt x="1336896" y="560098"/>
                    </a:lnTo>
                    <a:lnTo>
                      <a:pt x="1459057" y="684262"/>
                    </a:lnTo>
                    <a:lnTo>
                      <a:pt x="1334436" y="810925"/>
                    </a:lnTo>
                    <a:lnTo>
                      <a:pt x="1295416" y="936628"/>
                    </a:lnTo>
                    <a:cubicBezTo>
                      <a:pt x="1193067" y="1178608"/>
                      <a:pt x="953461" y="1348398"/>
                      <a:pt x="674199" y="1348398"/>
                    </a:cubicBezTo>
                    <a:cubicBezTo>
                      <a:pt x="301849" y="1348398"/>
                      <a:pt x="0" y="1046549"/>
                      <a:pt x="0" y="674199"/>
                    </a:cubicBezTo>
                    <a:cubicBezTo>
                      <a:pt x="0" y="301849"/>
                      <a:pt x="301849" y="0"/>
                      <a:pt x="674199" y="0"/>
                    </a:cubicBezTo>
                    <a:close/>
                  </a:path>
                </a:pathLst>
              </a:custGeom>
              <a:solidFill>
                <a:srgbClr val="1B467D"/>
              </a:solidFill>
              <a:ln w="635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pic>
            <p:nvPicPr>
              <p:cNvPr id="9" name="图片 8" descr="E:\云计算\52EF5919FCA1C2CA18A5C50650A96EA4.png52EF5919FCA1C2CA18A5C50650A96EA4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8132" y="1381"/>
                <a:ext cx="705" cy="855"/>
              </a:xfrm>
              <a:prstGeom prst="rect">
                <a:avLst/>
              </a:prstGeom>
            </p:spPr>
          </p:pic>
        </p:grpSp>
      </p:grpSp>
      <p:grpSp>
        <p:nvGrpSpPr>
          <p:cNvPr id="18" name="组合 17"/>
          <p:cNvGrpSpPr/>
          <p:nvPr/>
        </p:nvGrpSpPr>
        <p:grpSpPr>
          <a:xfrm>
            <a:off x="5006975" y="1986915"/>
            <a:ext cx="4126230" cy="1558290"/>
            <a:chOff x="7885" y="3129"/>
            <a:chExt cx="6498" cy="2454"/>
          </a:xfrm>
        </p:grpSpPr>
        <p:sp>
          <p:nvSpPr>
            <p:cNvPr id="14" name="Freeform: Shape 56"/>
            <p:cNvSpPr/>
            <p:nvPr/>
          </p:nvSpPr>
          <p:spPr>
            <a:xfrm>
              <a:off x="7885" y="3474"/>
              <a:ext cx="1367" cy="1170"/>
            </a:xfrm>
            <a:custGeom>
              <a:avLst/>
              <a:gdLst>
                <a:gd name="connsiteX0" fmla="*/ 674199 w 1459057"/>
                <a:gd name="connsiteY0" fmla="*/ 0 h 1348398"/>
                <a:gd name="connsiteX1" fmla="*/ 1334701 w 1459057"/>
                <a:gd name="connsiteY1" fmla="*/ 538324 h 1348398"/>
                <a:gd name="connsiteX2" fmla="*/ 1336896 w 1459057"/>
                <a:gd name="connsiteY2" fmla="*/ 560098 h 1348398"/>
                <a:gd name="connsiteX3" fmla="*/ 1459057 w 1459057"/>
                <a:gd name="connsiteY3" fmla="*/ 684262 h 1348398"/>
                <a:gd name="connsiteX4" fmla="*/ 1334436 w 1459057"/>
                <a:gd name="connsiteY4" fmla="*/ 810925 h 1348398"/>
                <a:gd name="connsiteX5" fmla="*/ 1295416 w 1459057"/>
                <a:gd name="connsiteY5" fmla="*/ 936628 h 1348398"/>
                <a:gd name="connsiteX6" fmla="*/ 674199 w 1459057"/>
                <a:gd name="connsiteY6" fmla="*/ 1348398 h 1348398"/>
                <a:gd name="connsiteX7" fmla="*/ 0 w 1459057"/>
                <a:gd name="connsiteY7" fmla="*/ 674199 h 1348398"/>
                <a:gd name="connsiteX8" fmla="*/ 674199 w 1459057"/>
                <a:gd name="connsiteY8" fmla="*/ 0 h 134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9057" h="1348398">
                  <a:moveTo>
                    <a:pt x="674199" y="0"/>
                  </a:moveTo>
                  <a:cubicBezTo>
                    <a:pt x="1000005" y="0"/>
                    <a:pt x="1271834" y="231103"/>
                    <a:pt x="1334701" y="538324"/>
                  </a:cubicBezTo>
                  <a:lnTo>
                    <a:pt x="1336896" y="560098"/>
                  </a:lnTo>
                  <a:lnTo>
                    <a:pt x="1459057" y="684262"/>
                  </a:lnTo>
                  <a:lnTo>
                    <a:pt x="1334436" y="810925"/>
                  </a:lnTo>
                  <a:lnTo>
                    <a:pt x="1295416" y="936628"/>
                  </a:lnTo>
                  <a:cubicBezTo>
                    <a:pt x="1193067" y="1178608"/>
                    <a:pt x="953461" y="1348398"/>
                    <a:pt x="674199" y="1348398"/>
                  </a:cubicBezTo>
                  <a:cubicBezTo>
                    <a:pt x="301849" y="1348398"/>
                    <a:pt x="0" y="1046549"/>
                    <a:pt x="0" y="674199"/>
                  </a:cubicBezTo>
                  <a:cubicBezTo>
                    <a:pt x="0" y="301849"/>
                    <a:pt x="301849" y="0"/>
                    <a:pt x="674199" y="0"/>
                  </a:cubicBezTo>
                  <a:close/>
                </a:path>
              </a:pathLst>
            </a:custGeom>
            <a:solidFill>
              <a:srgbClr val="1B467D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8215" y="3129"/>
              <a:ext cx="6168" cy="2454"/>
              <a:chOff x="8215" y="3129"/>
              <a:chExt cx="6168" cy="2454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9085" y="3129"/>
                <a:ext cx="5298" cy="2455"/>
                <a:chOff x="6720610" y="4618042"/>
                <a:chExt cx="4690854" cy="1540934"/>
              </a:xfrm>
            </p:grpSpPr>
            <p:sp>
              <p:nvSpPr>
                <p:cNvPr id="34" name="Rectangle: Rounded Corners 59"/>
                <p:cNvSpPr/>
                <p:nvPr/>
              </p:nvSpPr>
              <p:spPr>
                <a:xfrm flipH="1">
                  <a:off x="6720610" y="4618042"/>
                  <a:ext cx="4641358" cy="15409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F4E91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762000" algn="ctr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  <p:sp>
              <p:nvSpPr>
                <p:cNvPr id="35" name="TextBox 75"/>
                <p:cNvSpPr txBox="1"/>
                <p:nvPr/>
              </p:nvSpPr>
              <p:spPr>
                <a:xfrm flipH="1">
                  <a:off x="6967190" y="4864421"/>
                  <a:ext cx="4444274" cy="975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1200" kern="0" dirty="0">
                      <a:solidFill>
                        <a:schemeClr val="bg1"/>
                      </a:solidFill>
                      <a:latin typeface="Arial" panose="020B0604020202020204"/>
                      <a:ea typeface="微软雅黑" panose="020B0503020204020204" pitchFamily="34" charset="-122"/>
                      <a:cs typeface="+mn-ea"/>
                      <a:sym typeface="Arial" panose="020B0604020202020204"/>
                    </a:rPr>
                    <a:t>困惑度 (Perplexity)：衡量模型生成新文本的能力，值越低越好。</a:t>
                  </a:r>
                </a:p>
                <a:p>
                  <a:pPr marL="0" marR="0" lvl="0" indent="0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1200" kern="0" dirty="0">
                      <a:solidFill>
                        <a:schemeClr val="bg1"/>
                      </a:solidFill>
                      <a:latin typeface="Arial" panose="020B0604020202020204"/>
                      <a:ea typeface="微软雅黑" panose="020B0503020204020204" pitchFamily="34" charset="-122"/>
                      <a:cs typeface="+mn-ea"/>
                      <a:sym typeface="Arial" panose="020B0604020202020204"/>
                    </a:rPr>
                    <a:t>一致性 (Coherence)：衡量主题语义的清晰程度，值越高越好。</a:t>
                  </a:r>
                </a:p>
              </p:txBody>
            </p:sp>
          </p:grpSp>
          <p:sp>
            <p:nvSpPr>
              <p:cNvPr id="10" name="文本框 9"/>
              <p:cNvSpPr txBox="1"/>
              <p:nvPr/>
            </p:nvSpPr>
            <p:spPr>
              <a:xfrm>
                <a:off x="10806" y="3134"/>
                <a:ext cx="1952" cy="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rPr>
                  <a:t>评估指标</a:t>
                </a:r>
                <a:r>
                  <a:rPr lang="zh-CN" altLang="en-US" sz="1800" b="1" kern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rPr>
                  <a:t>：</a:t>
                </a:r>
                <a:endParaRPr lang="zh-CN" altLang="en-US" sz="18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" name="图片 2" descr="E:\云计算\52EF5919FCA1C2CA18A5C50650A96EA4.png52EF5919FCA1C2CA18A5C50650A96EA4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8215" y="3710"/>
                <a:ext cx="705" cy="855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/>
          <p:cNvGrpSpPr/>
          <p:nvPr/>
        </p:nvGrpSpPr>
        <p:grpSpPr>
          <a:xfrm>
            <a:off x="981710" y="4060825"/>
            <a:ext cx="800100" cy="774065"/>
            <a:chOff x="1546" y="6395"/>
            <a:chExt cx="1260" cy="1219"/>
          </a:xfrm>
        </p:grpSpPr>
        <p:sp>
          <p:nvSpPr>
            <p:cNvPr id="5" name="Freeform: Shape 56"/>
            <p:cNvSpPr/>
            <p:nvPr/>
          </p:nvSpPr>
          <p:spPr>
            <a:xfrm>
              <a:off x="1546" y="6395"/>
              <a:ext cx="1260" cy="1219"/>
            </a:xfrm>
            <a:custGeom>
              <a:avLst/>
              <a:gdLst>
                <a:gd name="connsiteX0" fmla="*/ 674199 w 1459057"/>
                <a:gd name="connsiteY0" fmla="*/ 0 h 1348398"/>
                <a:gd name="connsiteX1" fmla="*/ 1334701 w 1459057"/>
                <a:gd name="connsiteY1" fmla="*/ 538324 h 1348398"/>
                <a:gd name="connsiteX2" fmla="*/ 1336896 w 1459057"/>
                <a:gd name="connsiteY2" fmla="*/ 560098 h 1348398"/>
                <a:gd name="connsiteX3" fmla="*/ 1459057 w 1459057"/>
                <a:gd name="connsiteY3" fmla="*/ 684262 h 1348398"/>
                <a:gd name="connsiteX4" fmla="*/ 1334436 w 1459057"/>
                <a:gd name="connsiteY4" fmla="*/ 810925 h 1348398"/>
                <a:gd name="connsiteX5" fmla="*/ 1295416 w 1459057"/>
                <a:gd name="connsiteY5" fmla="*/ 936628 h 1348398"/>
                <a:gd name="connsiteX6" fmla="*/ 674199 w 1459057"/>
                <a:gd name="connsiteY6" fmla="*/ 1348398 h 1348398"/>
                <a:gd name="connsiteX7" fmla="*/ 0 w 1459057"/>
                <a:gd name="connsiteY7" fmla="*/ 674199 h 1348398"/>
                <a:gd name="connsiteX8" fmla="*/ 674199 w 1459057"/>
                <a:gd name="connsiteY8" fmla="*/ 0 h 134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9057" h="1348398">
                  <a:moveTo>
                    <a:pt x="674199" y="0"/>
                  </a:moveTo>
                  <a:cubicBezTo>
                    <a:pt x="1000005" y="0"/>
                    <a:pt x="1271834" y="231103"/>
                    <a:pt x="1334701" y="538324"/>
                  </a:cubicBezTo>
                  <a:lnTo>
                    <a:pt x="1336896" y="560098"/>
                  </a:lnTo>
                  <a:lnTo>
                    <a:pt x="1459057" y="684262"/>
                  </a:lnTo>
                  <a:lnTo>
                    <a:pt x="1334436" y="810925"/>
                  </a:lnTo>
                  <a:lnTo>
                    <a:pt x="1295416" y="936628"/>
                  </a:lnTo>
                  <a:cubicBezTo>
                    <a:pt x="1193067" y="1178608"/>
                    <a:pt x="953461" y="1348398"/>
                    <a:pt x="674199" y="1348398"/>
                  </a:cubicBezTo>
                  <a:cubicBezTo>
                    <a:pt x="301849" y="1348398"/>
                    <a:pt x="0" y="1046549"/>
                    <a:pt x="0" y="674199"/>
                  </a:cubicBezTo>
                  <a:cubicBezTo>
                    <a:pt x="0" y="301849"/>
                    <a:pt x="301849" y="0"/>
                    <a:pt x="674199" y="0"/>
                  </a:cubicBezTo>
                  <a:close/>
                </a:path>
              </a:pathLst>
            </a:custGeom>
            <a:solidFill>
              <a:srgbClr val="1B467D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pic>
          <p:nvPicPr>
            <p:cNvPr id="4" name="图片 3" descr="E:\云计算\52EF5919FCA1C2CA18A5C50650A96EA4.png52EF5919FCA1C2CA18A5C50650A96EA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808" y="6658"/>
              <a:ext cx="705" cy="8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0"/>
          <p:cNvSpPr/>
          <p:nvPr/>
        </p:nvSpPr>
        <p:spPr>
          <a:xfrm>
            <a:off x="108232" y="1083390"/>
            <a:ext cx="2913008" cy="50444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accent1">
                <a:lumMod val="75000"/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705325" y="1898291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最相关词语列表</a:t>
            </a:r>
            <a:endParaRPr lang="zh-CN" altLang="en-US" sz="157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3100" y="1124128"/>
            <a:ext cx="2611748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左侧的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主题距离图通过多维尺度分析展示了不同主题间的距离关系。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5325" y="796675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主题距离图</a:t>
            </a:r>
            <a:endParaRPr lang="zh-CN" altLang="en-US" sz="157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5325" y="3647836"/>
            <a:ext cx="2611158" cy="119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右上角的滑动条，调节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值改变词语与主题的相关性度量。当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值为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时，关键词更偏向特定主题，如“菩萨”、“师父”、“齐天大圣”。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31" name="图片 30"/>
          <p:cNvPicPr/>
          <p:nvPr/>
        </p:nvPicPr>
        <p:blipFill>
          <a:blip r:embed="rId2"/>
          <a:srcRect l="-3897" t="2194" r="3897" b="-2194"/>
          <a:stretch>
            <a:fillRect/>
          </a:stretch>
        </p:blipFill>
        <p:spPr>
          <a:xfrm>
            <a:off x="3348355" y="987425"/>
            <a:ext cx="5540375" cy="3270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文本框 19"/>
          <p:cNvSpPr txBox="1"/>
          <p:nvPr/>
        </p:nvSpPr>
        <p:spPr>
          <a:xfrm>
            <a:off x="179512" y="183721"/>
            <a:ext cx="3103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5主题可视化</a:t>
            </a:r>
          </a:p>
        </p:txBody>
      </p:sp>
      <p:sp>
        <p:nvSpPr>
          <p:cNvPr id="2" name="矩形 1"/>
          <p:cNvSpPr/>
          <p:nvPr/>
        </p:nvSpPr>
        <p:spPr>
          <a:xfrm>
            <a:off x="683100" y="2254145"/>
            <a:ext cx="2714547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右侧的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最相关词语列表展示了主题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个相关术语，红色表示词语在主题中的频率，蓝色表示其在整体语料库中的频率。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705325" y="3160378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滑动条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Freeform 20"/>
          <p:cNvSpPr/>
          <p:nvPr/>
        </p:nvSpPr>
        <p:spPr>
          <a:xfrm>
            <a:off x="108232" y="2219220"/>
            <a:ext cx="2913008" cy="50444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accent1">
                <a:lumMod val="75000"/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20"/>
          <p:cNvSpPr/>
          <p:nvPr/>
        </p:nvSpPr>
        <p:spPr>
          <a:xfrm>
            <a:off x="108232" y="3462346"/>
            <a:ext cx="2913008" cy="50444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accent1">
                <a:lumMod val="75000"/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09459" y="42897"/>
            <a:ext cx="1376972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可视化工具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15353" y="372652"/>
            <a:ext cx="2890972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使用 PyLDAvis 库生成主题分布图。</a:t>
            </a:r>
          </a:p>
          <a:p>
            <a:pPr marL="228600" indent="-2286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展示每个主题的相关词汇及其权重。</a:t>
            </a:r>
          </a:p>
        </p:txBody>
      </p:sp>
      <p:sp>
        <p:nvSpPr>
          <p:cNvPr id="8" name="Freeform: Shape 56"/>
          <p:cNvSpPr/>
          <p:nvPr/>
        </p:nvSpPr>
        <p:spPr>
          <a:xfrm>
            <a:off x="3903869" y="55006"/>
            <a:ext cx="800100" cy="774065"/>
          </a:xfrm>
          <a:custGeom>
            <a:avLst/>
            <a:gdLst>
              <a:gd name="connsiteX0" fmla="*/ 674199 w 1459057"/>
              <a:gd name="connsiteY0" fmla="*/ 0 h 1348398"/>
              <a:gd name="connsiteX1" fmla="*/ 1334701 w 1459057"/>
              <a:gd name="connsiteY1" fmla="*/ 538324 h 1348398"/>
              <a:gd name="connsiteX2" fmla="*/ 1336896 w 1459057"/>
              <a:gd name="connsiteY2" fmla="*/ 560098 h 1348398"/>
              <a:gd name="connsiteX3" fmla="*/ 1459057 w 1459057"/>
              <a:gd name="connsiteY3" fmla="*/ 684262 h 1348398"/>
              <a:gd name="connsiteX4" fmla="*/ 1334436 w 1459057"/>
              <a:gd name="connsiteY4" fmla="*/ 810925 h 1348398"/>
              <a:gd name="connsiteX5" fmla="*/ 1295416 w 1459057"/>
              <a:gd name="connsiteY5" fmla="*/ 936628 h 1348398"/>
              <a:gd name="connsiteX6" fmla="*/ 674199 w 1459057"/>
              <a:gd name="connsiteY6" fmla="*/ 1348398 h 1348398"/>
              <a:gd name="connsiteX7" fmla="*/ 0 w 1459057"/>
              <a:gd name="connsiteY7" fmla="*/ 674199 h 1348398"/>
              <a:gd name="connsiteX8" fmla="*/ 674199 w 1459057"/>
              <a:gd name="connsiteY8" fmla="*/ 0 h 1348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9057" h="1348398">
                <a:moveTo>
                  <a:pt x="674199" y="0"/>
                </a:moveTo>
                <a:cubicBezTo>
                  <a:pt x="1000005" y="0"/>
                  <a:pt x="1271834" y="231103"/>
                  <a:pt x="1334701" y="538324"/>
                </a:cubicBezTo>
                <a:lnTo>
                  <a:pt x="1336896" y="560098"/>
                </a:lnTo>
                <a:lnTo>
                  <a:pt x="1459057" y="684262"/>
                </a:lnTo>
                <a:lnTo>
                  <a:pt x="1334436" y="810925"/>
                </a:lnTo>
                <a:lnTo>
                  <a:pt x="1295416" y="936628"/>
                </a:lnTo>
                <a:cubicBezTo>
                  <a:pt x="1193067" y="1178608"/>
                  <a:pt x="953461" y="1348398"/>
                  <a:pt x="674199" y="1348398"/>
                </a:cubicBezTo>
                <a:cubicBezTo>
                  <a:pt x="301849" y="1348398"/>
                  <a:pt x="0" y="1046549"/>
                  <a:pt x="0" y="674199"/>
                </a:cubicBezTo>
                <a:cubicBezTo>
                  <a:pt x="0" y="301849"/>
                  <a:pt x="301849" y="0"/>
                  <a:pt x="674199" y="0"/>
                </a:cubicBezTo>
                <a:close/>
              </a:path>
            </a:pathLst>
          </a:custGeom>
          <a:solidFill>
            <a:srgbClr val="8395A5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6" name="图片 5" descr="E:\云计算\52EF5919FCA1C2CA18A5C50650A96EA4.png52EF5919FCA1C2CA18A5C50650A96EA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067810" y="195580"/>
            <a:ext cx="447675" cy="542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7885" y="2723515"/>
            <a:ext cx="2540000" cy="8845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主题 1：师徒关系及取经情节。</a:t>
            </a:r>
          </a:p>
          <a:p>
            <a:pPr marL="171450" indent="-171450" algn="l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主题 2：佛教理念与神佛人物。</a:t>
            </a:r>
          </a:p>
          <a:p>
            <a:pPr marL="171450" indent="-171450" algn="l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主题 3：妖怪与战斗场景。</a:t>
            </a:r>
          </a:p>
          <a:p>
            <a:pPr marL="171450" indent="-171450" algn="l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主题 4：取经路上的冒险与挑战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/>
      <p:bldP spid="20" grpId="0"/>
      <p:bldP spid="21" grpId="0"/>
      <p:bldP spid="22" grpId="0"/>
      <p:bldP spid="28" grpId="0"/>
      <p:bldP spid="2" grpId="0"/>
      <p:bldP spid="3" grpId="0"/>
      <p:bldP spid="4" grpId="0" bldLvl="0" animBg="1"/>
      <p:bldP spid="5" grpId="0" bldLvl="0" animBg="1"/>
      <p:bldP spid="27" grpId="0"/>
      <p:bldP spid="29" grpId="0"/>
      <p:bldP spid="8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 rot="16200000">
            <a:off x="4423410" y="127635"/>
            <a:ext cx="1770380" cy="4785995"/>
          </a:xfrm>
          <a:prstGeom prst="rect">
            <a:avLst/>
          </a:prstGeom>
          <a:solidFill>
            <a:srgbClr val="13436C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tIns="2160000" anchor="t" anchorCtr="1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TextBox 40"/>
          <p:cNvSpPr txBox="1"/>
          <p:nvPr/>
        </p:nvSpPr>
        <p:spPr>
          <a:xfrm>
            <a:off x="4757301" y="2067851"/>
            <a:ext cx="1102622" cy="70854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zh-CN" sz="6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分工</a:t>
            </a:r>
          </a:p>
        </p:txBody>
      </p:sp>
      <p:sp>
        <p:nvSpPr>
          <p:cNvPr id="16" name="TextBox 2"/>
          <p:cNvSpPr txBox="1"/>
          <p:nvPr/>
        </p:nvSpPr>
        <p:spPr>
          <a:xfrm>
            <a:off x="1061537" y="1814586"/>
            <a:ext cx="2160240" cy="2016223"/>
          </a:xfrm>
          <a:prstGeom prst="rect">
            <a:avLst/>
          </a:prstGeom>
          <a:noFill/>
        </p:spPr>
        <p:txBody>
          <a:bodyPr wrap="square" lIns="0" tIns="0" rIns="0" bIns="0">
            <a:normAutofit fontScale="80000" lnSpcReduction="20000"/>
          </a:bodyPr>
          <a:lstStyle/>
          <a:p>
            <a:r>
              <a:rPr lang="en-US" altLang="zh-CN" sz="19200" dirty="0">
                <a:solidFill>
                  <a:srgbClr val="13436C"/>
                </a:solidFill>
                <a:latin typeface="Bernard MT Condensed" panose="02050806060905020404" pitchFamily="18" charset="0"/>
                <a:ea typeface="汉真广标" pitchFamily="49" charset="-122"/>
                <a:sym typeface="Arial" panose="020B0604020202020204"/>
              </a:rPr>
              <a:t>04</a:t>
            </a:r>
            <a:endParaRPr lang="zh-CN" altLang="en-US" sz="19200" dirty="0">
              <a:solidFill>
                <a:srgbClr val="13436C"/>
              </a:solidFill>
              <a:latin typeface="Bernard MT Condensed" panose="02050806060905020404" pitchFamily="18" charset="0"/>
              <a:ea typeface="汉真广标" pitchFamily="49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7" grpId="0"/>
      <p:bldP spid="16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94970" y="699770"/>
          <a:ext cx="846582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44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5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李家泽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202214870211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3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张保营</a:t>
                      </a: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202214870213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3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田东旭</a:t>
                      </a: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202214870129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3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贾慧爽</a:t>
                      </a: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202214870206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部署分布式</a:t>
                      </a:r>
                      <a:r>
                        <a:rPr lang="en-US" altLang="zh-CN" sz="3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Hadoop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词频、词云分析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LDA</a:t>
                      </a:r>
                      <a:r>
                        <a:rPr lang="zh-CN" altLang="en-US" sz="3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主题分析</a:t>
                      </a:r>
                      <a:endParaRPr lang="zh-CN" altLang="en-US" sz="3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3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制作汇报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延时符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1275606"/>
            <a:ext cx="9144000" cy="2880319"/>
          </a:xfrm>
          <a:prstGeom prst="rect">
            <a:avLst/>
          </a:prstGeom>
          <a:solidFill>
            <a:srgbClr val="134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44455" y="2116309"/>
            <a:ext cx="4319952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spc="3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感谢聆听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0" y="1131590"/>
            <a:ext cx="916757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0" y="4299942"/>
            <a:ext cx="916757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/>
          <p:cNvSpPr/>
          <p:nvPr/>
        </p:nvSpPr>
        <p:spPr>
          <a:xfrm>
            <a:off x="-1476672" y="1635646"/>
            <a:ext cx="3888432" cy="21602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8D0474-25D8-4AAE-BD60-B5666A456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1615"/>
            <a:ext cx="1900524" cy="188830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 rot="16200000">
            <a:off x="4265295" y="286385"/>
            <a:ext cx="1770380" cy="4468495"/>
          </a:xfrm>
          <a:prstGeom prst="rect">
            <a:avLst/>
          </a:prstGeom>
          <a:solidFill>
            <a:srgbClr val="13436C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tIns="2160000" anchor="t" anchorCtr="1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TextBox 40"/>
          <p:cNvSpPr txBox="1"/>
          <p:nvPr/>
        </p:nvSpPr>
        <p:spPr>
          <a:xfrm>
            <a:off x="2987556" y="2067851"/>
            <a:ext cx="1102622" cy="70854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Hadoop</a:t>
            </a:r>
            <a:r>
              <a:rPr lang="zh-CN" altLang="en-US" sz="6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部署</a:t>
            </a:r>
          </a:p>
        </p:txBody>
      </p:sp>
      <p:sp>
        <p:nvSpPr>
          <p:cNvPr id="16" name="TextBox 2"/>
          <p:cNvSpPr txBox="1"/>
          <p:nvPr/>
        </p:nvSpPr>
        <p:spPr>
          <a:xfrm>
            <a:off x="1061537" y="1814586"/>
            <a:ext cx="2160240" cy="2016223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CN" sz="19200" dirty="0">
                <a:solidFill>
                  <a:srgbClr val="13436C"/>
                </a:solidFill>
                <a:latin typeface="Bernard MT Condensed" panose="02050806060905020404" pitchFamily="18" charset="0"/>
                <a:ea typeface="汉真广标" pitchFamily="49" charset="-122"/>
                <a:sym typeface="Arial" panose="020B0604020202020204"/>
              </a:rPr>
              <a:t>01</a:t>
            </a:r>
            <a:endParaRPr lang="zh-CN" altLang="en-US" sz="19200" dirty="0">
              <a:solidFill>
                <a:srgbClr val="13436C"/>
              </a:solidFill>
              <a:latin typeface="Bernard MT Condensed" panose="02050806060905020404" pitchFamily="18" charset="0"/>
              <a:ea typeface="汉真广标" pitchFamily="49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7" grpId="0"/>
      <p:bldP spid="16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39750" y="831215"/>
            <a:ext cx="7571740" cy="457835"/>
          </a:xfrm>
          <a:prstGeom prst="rect">
            <a:avLst/>
          </a:prstGeom>
          <a:solidFill>
            <a:srgbClr val="13436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目标：部署一个支持HDFS和MapReduce操作的分布式集群</a:t>
            </a:r>
          </a:p>
        </p:txBody>
      </p:sp>
      <p:sp>
        <p:nvSpPr>
          <p:cNvPr id="16" name="文本框 19"/>
          <p:cNvSpPr txBox="1"/>
          <p:nvPr/>
        </p:nvSpPr>
        <p:spPr>
          <a:xfrm>
            <a:off x="539354" y="186194"/>
            <a:ext cx="3561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1.1</a:t>
            </a:r>
            <a:r>
              <a:rPr lang="zh-CN" alt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部署环境概述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4526915" y="1635760"/>
            <a:ext cx="3690620" cy="1304290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9750" y="1419225"/>
            <a:ext cx="3606800" cy="2877185"/>
          </a:xfrm>
          <a:prstGeom prst="rect">
            <a:avLst/>
          </a:prstGeom>
          <a:solidFill>
            <a:srgbClr val="13436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id-ID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algn="ctr"/>
            <a:r>
              <a:rPr lang="zh-CN" altLang="id-ID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使用工具：</a:t>
            </a:r>
          </a:p>
          <a:p>
            <a:pPr algn="ctr"/>
            <a:r>
              <a:rPr lang="zh-CN" altLang="id-ID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Hadoop 3.3.6</a:t>
            </a:r>
          </a:p>
          <a:p>
            <a:pPr algn="ctr"/>
            <a:r>
              <a:rPr lang="zh-CN" altLang="id-ID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Docker  </a:t>
            </a:r>
          </a:p>
          <a:p>
            <a:pPr algn="ctr"/>
            <a:r>
              <a:rPr lang="zh-CN" altLang="id-ID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Docker Compose</a:t>
            </a:r>
          </a:p>
          <a:p>
            <a:pPr algn="ctr"/>
            <a:r>
              <a:rPr lang="zh-CN" altLang="id-ID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JDK 8</a:t>
            </a:r>
          </a:p>
          <a:p>
            <a:pPr algn="ctr"/>
            <a:endParaRPr lang="zh-CN" altLang="id-ID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" name="矩形: 圆角 16"/>
          <p:cNvSpPr/>
          <p:nvPr/>
        </p:nvSpPr>
        <p:spPr>
          <a:xfrm>
            <a:off x="4453255" y="2940050"/>
            <a:ext cx="3775710" cy="1304290"/>
          </a:xfrm>
          <a:prstGeom prst="roundRect">
            <a:avLst>
              <a:gd name="adj" fmla="val 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/>
      <p:bldP spid="17" grpId="0" bldLvl="0" animBg="1"/>
      <p:bldP spid="19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 bwMode="auto">
          <a:xfrm>
            <a:off x="895985" y="2568575"/>
            <a:ext cx="3615055" cy="17913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91440" tIns="45720" rIns="91440" bIns="45720" anchor="ctr" anchorCtr="1" compatLnSpc="1"/>
          <a:lstStyle/>
          <a:p>
            <a:pPr algn="ctr"/>
            <a:r>
              <a:rPr lang="zh-CN" altLang="en-US" sz="2000" b="1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Master</a:t>
            </a:r>
          </a:p>
          <a:p>
            <a:pPr algn="ctr"/>
            <a:r>
              <a:rPr lang="en-US" altLang="zh-CN" sz="18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</a:t>
            </a:r>
            <a:r>
              <a:rPr lang="zh-CN" altLang="en-US" sz="18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NameNode：存储元数据（目录结构、文件块位置）</a:t>
            </a:r>
          </a:p>
          <a:p>
            <a:pPr algn="ctr"/>
            <a:r>
              <a:rPr lang="zh-CN" altLang="en-US" sz="18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Resource Manager：负责资源分配与任务调度。</a:t>
            </a:r>
          </a:p>
        </p:txBody>
      </p:sp>
      <p:sp>
        <p:nvSpPr>
          <p:cNvPr id="16" name="文本框 19"/>
          <p:cNvSpPr txBox="1"/>
          <p:nvPr/>
        </p:nvSpPr>
        <p:spPr>
          <a:xfrm>
            <a:off x="539354" y="186194"/>
            <a:ext cx="3561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1.2</a:t>
            </a:r>
            <a:r>
              <a:rPr lang="zh-CN" alt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集群架构设计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2095" y="690245"/>
            <a:ext cx="1729105" cy="855980"/>
            <a:chOff x="855" y="1215"/>
            <a:chExt cx="2255" cy="1348"/>
          </a:xfrm>
        </p:grpSpPr>
        <p:sp>
          <p:nvSpPr>
            <p:cNvPr id="6" name="燕尾形箭头 5"/>
            <p:cNvSpPr/>
            <p:nvPr/>
          </p:nvSpPr>
          <p:spPr>
            <a:xfrm>
              <a:off x="855" y="1215"/>
              <a:ext cx="2218" cy="1348"/>
            </a:xfrm>
            <a:prstGeom prst="notchedRightArrow">
              <a:avLst/>
            </a:prstGeom>
            <a:solidFill>
              <a:srgbClr val="2E5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90" y="1647"/>
              <a:ext cx="1920" cy="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集群架构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23850" y="1546225"/>
            <a:ext cx="830643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 集群由一个主节点（Master）和两个从节点（Worker）组成。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10820" y="1864995"/>
            <a:ext cx="1729105" cy="855980"/>
            <a:chOff x="855" y="1215"/>
            <a:chExt cx="2255" cy="1348"/>
          </a:xfrm>
        </p:grpSpPr>
        <p:sp>
          <p:nvSpPr>
            <p:cNvPr id="12" name="燕尾形箭头 11"/>
            <p:cNvSpPr/>
            <p:nvPr/>
          </p:nvSpPr>
          <p:spPr>
            <a:xfrm>
              <a:off x="855" y="1215"/>
              <a:ext cx="2218" cy="1348"/>
            </a:xfrm>
            <a:prstGeom prst="notchedRightArrow">
              <a:avLst/>
            </a:prstGeom>
            <a:solidFill>
              <a:srgbClr val="2E5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90" y="1647"/>
              <a:ext cx="1920" cy="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节点功能</a:t>
              </a:r>
            </a:p>
          </p:txBody>
        </p:sp>
      </p:grpSp>
      <p:sp>
        <p:nvSpPr>
          <p:cNvPr id="17" name="矩形 16"/>
          <p:cNvSpPr/>
          <p:nvPr/>
        </p:nvSpPr>
        <p:spPr bwMode="auto">
          <a:xfrm>
            <a:off x="4860290" y="2568575"/>
            <a:ext cx="3318510" cy="17913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91440" tIns="45720" rIns="91440" bIns="45720" anchor="ctr" anchorCtr="1" compatLnSpc="1"/>
          <a:lstStyle/>
          <a:p>
            <a:pPr algn="ctr"/>
            <a:r>
              <a:rPr lang="zh-CN" altLang="en-US" sz="2000" b="1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Worker</a:t>
            </a:r>
          </a:p>
          <a:p>
            <a:pPr algn="ctr"/>
            <a:r>
              <a:rPr lang="zh-CN" altLang="en-US" sz="18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DataNode：存储实际数据</a:t>
            </a:r>
          </a:p>
          <a:p>
            <a:pPr algn="ctr"/>
            <a:r>
              <a:rPr lang="zh-CN" altLang="en-US" sz="18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Node Manager：管理计算任务的容器。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ldLvl="0" animBg="1"/>
      <p:bldP spid="16" grpId="0"/>
      <p:bldP spid="9" grpId="0"/>
      <p:bldP spid="1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39"/>
          <p:cNvSpPr txBox="1"/>
          <p:nvPr/>
        </p:nvSpPr>
        <p:spPr>
          <a:xfrm>
            <a:off x="2121535" y="1569720"/>
            <a:ext cx="1809115" cy="306705"/>
          </a:xfrm>
          <a:prstGeom prst="rect">
            <a:avLst/>
          </a:prstGeom>
        </p:spPr>
        <p:txBody>
          <a:bodyPr vert="horz" wrap="non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基础镜像</a:t>
            </a:r>
          </a:p>
        </p:txBody>
      </p:sp>
      <p:sp>
        <p:nvSpPr>
          <p:cNvPr id="3" name="文本框 19"/>
          <p:cNvSpPr txBox="1"/>
          <p:nvPr/>
        </p:nvSpPr>
        <p:spPr>
          <a:xfrm>
            <a:off x="468189" y="948785"/>
            <a:ext cx="1656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Dockerfile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539354" y="186194"/>
            <a:ext cx="432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1.3</a:t>
            </a:r>
            <a:r>
              <a:rPr lang="zh-CN" alt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Docker 环境搭建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96925" y="1447165"/>
            <a:ext cx="946150" cy="614680"/>
            <a:chOff x="1255" y="2279"/>
            <a:chExt cx="1490" cy="968"/>
          </a:xfrm>
        </p:grpSpPr>
        <p:grpSp>
          <p:nvGrpSpPr>
            <p:cNvPr id="13" name="Group 2"/>
            <p:cNvGrpSpPr/>
            <p:nvPr/>
          </p:nvGrpSpPr>
          <p:grpSpPr>
            <a:xfrm>
              <a:off x="1255" y="2279"/>
              <a:ext cx="1491" cy="969"/>
              <a:chOff x="1524001" y="547688"/>
              <a:chExt cx="2070100" cy="946150"/>
            </a:xfrm>
          </p:grpSpPr>
          <p:sp>
            <p:nvSpPr>
              <p:cNvPr id="14" name="Freeform 9"/>
              <p:cNvSpPr/>
              <p:nvPr/>
            </p:nvSpPr>
            <p:spPr bwMode="auto">
              <a:xfrm>
                <a:off x="1524001" y="547688"/>
                <a:ext cx="2070100" cy="946150"/>
              </a:xfrm>
              <a:custGeom>
                <a:avLst/>
                <a:gdLst>
                  <a:gd name="T0" fmla="*/ 994 w 1304"/>
                  <a:gd name="T1" fmla="*/ 34 h 596"/>
                  <a:gd name="T2" fmla="*/ 0 w 1304"/>
                  <a:gd name="T3" fmla="*/ 0 h 596"/>
                  <a:gd name="T4" fmla="*/ 0 w 1304"/>
                  <a:gd name="T5" fmla="*/ 34 h 596"/>
                  <a:gd name="T6" fmla="*/ 256 w 1304"/>
                  <a:gd name="T7" fmla="*/ 303 h 596"/>
                  <a:gd name="T8" fmla="*/ 0 w 1304"/>
                  <a:gd name="T9" fmla="*/ 561 h 596"/>
                  <a:gd name="T10" fmla="*/ 0 w 1304"/>
                  <a:gd name="T11" fmla="*/ 596 h 596"/>
                  <a:gd name="T12" fmla="*/ 985 w 1304"/>
                  <a:gd name="T13" fmla="*/ 596 h 596"/>
                  <a:gd name="T14" fmla="*/ 1304 w 1304"/>
                  <a:gd name="T15" fmla="*/ 324 h 596"/>
                  <a:gd name="T16" fmla="*/ 1304 w 1304"/>
                  <a:gd name="T17" fmla="*/ 282 h 596"/>
                  <a:gd name="T18" fmla="*/ 994 w 1304"/>
                  <a:gd name="T19" fmla="*/ 34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4" h="596">
                    <a:moveTo>
                      <a:pt x="994" y="34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256" y="303"/>
                    </a:lnTo>
                    <a:lnTo>
                      <a:pt x="0" y="561"/>
                    </a:lnTo>
                    <a:lnTo>
                      <a:pt x="0" y="596"/>
                    </a:lnTo>
                    <a:lnTo>
                      <a:pt x="985" y="596"/>
                    </a:lnTo>
                    <a:lnTo>
                      <a:pt x="1304" y="324"/>
                    </a:lnTo>
                    <a:lnTo>
                      <a:pt x="1304" y="282"/>
                    </a:lnTo>
                    <a:lnTo>
                      <a:pt x="994" y="3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Freeform 10"/>
              <p:cNvSpPr/>
              <p:nvPr/>
            </p:nvSpPr>
            <p:spPr bwMode="auto">
              <a:xfrm>
                <a:off x="1524001" y="547688"/>
                <a:ext cx="2070100" cy="890588"/>
              </a:xfrm>
              <a:custGeom>
                <a:avLst/>
                <a:gdLst>
                  <a:gd name="T0" fmla="*/ 985 w 1304"/>
                  <a:gd name="T1" fmla="*/ 0 h 561"/>
                  <a:gd name="T2" fmla="*/ 0 w 1304"/>
                  <a:gd name="T3" fmla="*/ 0 h 561"/>
                  <a:gd name="T4" fmla="*/ 266 w 1304"/>
                  <a:gd name="T5" fmla="*/ 282 h 561"/>
                  <a:gd name="T6" fmla="*/ 0 w 1304"/>
                  <a:gd name="T7" fmla="*/ 561 h 561"/>
                  <a:gd name="T8" fmla="*/ 985 w 1304"/>
                  <a:gd name="T9" fmla="*/ 561 h 561"/>
                  <a:gd name="T10" fmla="*/ 1304 w 1304"/>
                  <a:gd name="T11" fmla="*/ 282 h 561"/>
                  <a:gd name="T12" fmla="*/ 985 w 1304"/>
                  <a:gd name="T13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4" h="561">
                    <a:moveTo>
                      <a:pt x="985" y="0"/>
                    </a:moveTo>
                    <a:lnTo>
                      <a:pt x="0" y="0"/>
                    </a:lnTo>
                    <a:lnTo>
                      <a:pt x="266" y="282"/>
                    </a:lnTo>
                    <a:lnTo>
                      <a:pt x="0" y="561"/>
                    </a:lnTo>
                    <a:lnTo>
                      <a:pt x="985" y="561"/>
                    </a:lnTo>
                    <a:lnTo>
                      <a:pt x="1304" y="282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2" name="TextBox 19"/>
            <p:cNvSpPr txBox="1"/>
            <p:nvPr/>
          </p:nvSpPr>
          <p:spPr>
            <a:xfrm>
              <a:off x="1534" y="2289"/>
              <a:ext cx="836" cy="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字魂31号-凝宋" panose="00000500000000000000" pitchFamily="2" charset="-122"/>
                  <a:ea typeface="字魂31号-凝宋" panose="00000500000000000000" pitchFamily="2" charset="-122"/>
                </a:defRPr>
              </a:lvl1pPr>
            </a:lstStyle>
            <a:p>
              <a:r>
                <a:rPr lang="en-US" sz="2700" dirty="0">
                  <a:latin typeface="+mn-lt"/>
                  <a:ea typeface="+mn-ea"/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03020" y="2559050"/>
            <a:ext cx="946150" cy="614680"/>
            <a:chOff x="2052" y="4030"/>
            <a:chExt cx="1490" cy="968"/>
          </a:xfrm>
        </p:grpSpPr>
        <p:grpSp>
          <p:nvGrpSpPr>
            <p:cNvPr id="16" name="Group 5"/>
            <p:cNvGrpSpPr/>
            <p:nvPr/>
          </p:nvGrpSpPr>
          <p:grpSpPr>
            <a:xfrm>
              <a:off x="2052" y="4030"/>
              <a:ext cx="1491" cy="969"/>
              <a:chOff x="1524001" y="547688"/>
              <a:chExt cx="2070100" cy="946150"/>
            </a:xfrm>
          </p:grpSpPr>
          <p:sp>
            <p:nvSpPr>
              <p:cNvPr id="17" name="Freeform 9"/>
              <p:cNvSpPr/>
              <p:nvPr/>
            </p:nvSpPr>
            <p:spPr bwMode="auto">
              <a:xfrm>
                <a:off x="1524001" y="547688"/>
                <a:ext cx="2070100" cy="946150"/>
              </a:xfrm>
              <a:custGeom>
                <a:avLst/>
                <a:gdLst>
                  <a:gd name="T0" fmla="*/ 994 w 1304"/>
                  <a:gd name="T1" fmla="*/ 34 h 596"/>
                  <a:gd name="T2" fmla="*/ 0 w 1304"/>
                  <a:gd name="T3" fmla="*/ 0 h 596"/>
                  <a:gd name="T4" fmla="*/ 0 w 1304"/>
                  <a:gd name="T5" fmla="*/ 34 h 596"/>
                  <a:gd name="T6" fmla="*/ 256 w 1304"/>
                  <a:gd name="T7" fmla="*/ 303 h 596"/>
                  <a:gd name="T8" fmla="*/ 0 w 1304"/>
                  <a:gd name="T9" fmla="*/ 561 h 596"/>
                  <a:gd name="T10" fmla="*/ 0 w 1304"/>
                  <a:gd name="T11" fmla="*/ 596 h 596"/>
                  <a:gd name="T12" fmla="*/ 985 w 1304"/>
                  <a:gd name="T13" fmla="*/ 596 h 596"/>
                  <a:gd name="T14" fmla="*/ 1304 w 1304"/>
                  <a:gd name="T15" fmla="*/ 324 h 596"/>
                  <a:gd name="T16" fmla="*/ 1304 w 1304"/>
                  <a:gd name="T17" fmla="*/ 282 h 596"/>
                  <a:gd name="T18" fmla="*/ 994 w 1304"/>
                  <a:gd name="T19" fmla="*/ 34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4" h="596">
                    <a:moveTo>
                      <a:pt x="994" y="34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256" y="303"/>
                    </a:lnTo>
                    <a:lnTo>
                      <a:pt x="0" y="561"/>
                    </a:lnTo>
                    <a:lnTo>
                      <a:pt x="0" y="596"/>
                    </a:lnTo>
                    <a:lnTo>
                      <a:pt x="985" y="596"/>
                    </a:lnTo>
                    <a:lnTo>
                      <a:pt x="1304" y="324"/>
                    </a:lnTo>
                    <a:lnTo>
                      <a:pt x="1304" y="282"/>
                    </a:lnTo>
                    <a:lnTo>
                      <a:pt x="994" y="3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 bwMode="auto">
              <a:xfrm>
                <a:off x="1524001" y="547688"/>
                <a:ext cx="2070100" cy="890588"/>
              </a:xfrm>
              <a:custGeom>
                <a:avLst/>
                <a:gdLst>
                  <a:gd name="T0" fmla="*/ 985 w 1304"/>
                  <a:gd name="T1" fmla="*/ 0 h 561"/>
                  <a:gd name="T2" fmla="*/ 0 w 1304"/>
                  <a:gd name="T3" fmla="*/ 0 h 561"/>
                  <a:gd name="T4" fmla="*/ 266 w 1304"/>
                  <a:gd name="T5" fmla="*/ 282 h 561"/>
                  <a:gd name="T6" fmla="*/ 0 w 1304"/>
                  <a:gd name="T7" fmla="*/ 561 h 561"/>
                  <a:gd name="T8" fmla="*/ 985 w 1304"/>
                  <a:gd name="T9" fmla="*/ 561 h 561"/>
                  <a:gd name="T10" fmla="*/ 1304 w 1304"/>
                  <a:gd name="T11" fmla="*/ 282 h 561"/>
                  <a:gd name="T12" fmla="*/ 985 w 1304"/>
                  <a:gd name="T13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4" h="561">
                    <a:moveTo>
                      <a:pt x="985" y="0"/>
                    </a:moveTo>
                    <a:lnTo>
                      <a:pt x="0" y="0"/>
                    </a:lnTo>
                    <a:lnTo>
                      <a:pt x="266" y="282"/>
                    </a:lnTo>
                    <a:lnTo>
                      <a:pt x="0" y="561"/>
                    </a:lnTo>
                    <a:lnTo>
                      <a:pt x="985" y="561"/>
                    </a:lnTo>
                    <a:lnTo>
                      <a:pt x="1304" y="282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19"/>
            <p:cNvSpPr txBox="1"/>
            <p:nvPr/>
          </p:nvSpPr>
          <p:spPr>
            <a:xfrm>
              <a:off x="2379" y="4120"/>
              <a:ext cx="836" cy="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字魂31号-凝宋" panose="00000500000000000000" pitchFamily="2" charset="-122"/>
                  <a:ea typeface="字魂31号-凝宋" panose="00000500000000000000" pitchFamily="2" charset="-122"/>
                </a:defRPr>
              </a:lvl1pPr>
            </a:lstStyle>
            <a:p>
              <a:r>
                <a:rPr lang="en-US" sz="2700" dirty="0">
                  <a:latin typeface="+mn-lt"/>
                  <a:ea typeface="+mn-ea"/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97965" y="3898265"/>
            <a:ext cx="946150" cy="614680"/>
            <a:chOff x="2359" y="6139"/>
            <a:chExt cx="1490" cy="968"/>
          </a:xfrm>
        </p:grpSpPr>
        <p:grpSp>
          <p:nvGrpSpPr>
            <p:cNvPr id="19" name="Group 8"/>
            <p:cNvGrpSpPr/>
            <p:nvPr/>
          </p:nvGrpSpPr>
          <p:grpSpPr>
            <a:xfrm>
              <a:off x="2359" y="6139"/>
              <a:ext cx="1491" cy="969"/>
              <a:chOff x="1524001" y="547688"/>
              <a:chExt cx="2070100" cy="946150"/>
            </a:xfrm>
          </p:grpSpPr>
          <p:sp>
            <p:nvSpPr>
              <p:cNvPr id="20" name="Freeform 9"/>
              <p:cNvSpPr/>
              <p:nvPr/>
            </p:nvSpPr>
            <p:spPr bwMode="auto">
              <a:xfrm>
                <a:off x="1524001" y="547688"/>
                <a:ext cx="2070100" cy="946150"/>
              </a:xfrm>
              <a:custGeom>
                <a:avLst/>
                <a:gdLst>
                  <a:gd name="T0" fmla="*/ 994 w 1304"/>
                  <a:gd name="T1" fmla="*/ 34 h 596"/>
                  <a:gd name="T2" fmla="*/ 0 w 1304"/>
                  <a:gd name="T3" fmla="*/ 0 h 596"/>
                  <a:gd name="T4" fmla="*/ 0 w 1304"/>
                  <a:gd name="T5" fmla="*/ 34 h 596"/>
                  <a:gd name="T6" fmla="*/ 256 w 1304"/>
                  <a:gd name="T7" fmla="*/ 303 h 596"/>
                  <a:gd name="T8" fmla="*/ 0 w 1304"/>
                  <a:gd name="T9" fmla="*/ 561 h 596"/>
                  <a:gd name="T10" fmla="*/ 0 w 1304"/>
                  <a:gd name="T11" fmla="*/ 596 h 596"/>
                  <a:gd name="T12" fmla="*/ 985 w 1304"/>
                  <a:gd name="T13" fmla="*/ 596 h 596"/>
                  <a:gd name="T14" fmla="*/ 1304 w 1304"/>
                  <a:gd name="T15" fmla="*/ 324 h 596"/>
                  <a:gd name="T16" fmla="*/ 1304 w 1304"/>
                  <a:gd name="T17" fmla="*/ 282 h 596"/>
                  <a:gd name="T18" fmla="*/ 994 w 1304"/>
                  <a:gd name="T19" fmla="*/ 34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4" h="596">
                    <a:moveTo>
                      <a:pt x="994" y="34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256" y="303"/>
                    </a:lnTo>
                    <a:lnTo>
                      <a:pt x="0" y="561"/>
                    </a:lnTo>
                    <a:lnTo>
                      <a:pt x="0" y="596"/>
                    </a:lnTo>
                    <a:lnTo>
                      <a:pt x="985" y="596"/>
                    </a:lnTo>
                    <a:lnTo>
                      <a:pt x="1304" y="324"/>
                    </a:lnTo>
                    <a:lnTo>
                      <a:pt x="1304" y="282"/>
                    </a:lnTo>
                    <a:lnTo>
                      <a:pt x="994" y="3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Freeform 10"/>
              <p:cNvSpPr/>
              <p:nvPr/>
            </p:nvSpPr>
            <p:spPr bwMode="auto">
              <a:xfrm>
                <a:off x="1524001" y="547688"/>
                <a:ext cx="2070100" cy="890588"/>
              </a:xfrm>
              <a:custGeom>
                <a:avLst/>
                <a:gdLst>
                  <a:gd name="T0" fmla="*/ 985 w 1304"/>
                  <a:gd name="T1" fmla="*/ 0 h 561"/>
                  <a:gd name="T2" fmla="*/ 0 w 1304"/>
                  <a:gd name="T3" fmla="*/ 0 h 561"/>
                  <a:gd name="T4" fmla="*/ 266 w 1304"/>
                  <a:gd name="T5" fmla="*/ 282 h 561"/>
                  <a:gd name="T6" fmla="*/ 0 w 1304"/>
                  <a:gd name="T7" fmla="*/ 561 h 561"/>
                  <a:gd name="T8" fmla="*/ 985 w 1304"/>
                  <a:gd name="T9" fmla="*/ 561 h 561"/>
                  <a:gd name="T10" fmla="*/ 1304 w 1304"/>
                  <a:gd name="T11" fmla="*/ 282 h 561"/>
                  <a:gd name="T12" fmla="*/ 985 w 1304"/>
                  <a:gd name="T13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4" h="561">
                    <a:moveTo>
                      <a:pt x="985" y="0"/>
                    </a:moveTo>
                    <a:lnTo>
                      <a:pt x="0" y="0"/>
                    </a:lnTo>
                    <a:lnTo>
                      <a:pt x="266" y="282"/>
                    </a:lnTo>
                    <a:lnTo>
                      <a:pt x="0" y="561"/>
                    </a:lnTo>
                    <a:lnTo>
                      <a:pt x="985" y="561"/>
                    </a:lnTo>
                    <a:lnTo>
                      <a:pt x="1304" y="282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TextBox 19"/>
            <p:cNvSpPr txBox="1"/>
            <p:nvPr/>
          </p:nvSpPr>
          <p:spPr>
            <a:xfrm>
              <a:off x="2619" y="6264"/>
              <a:ext cx="836" cy="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字魂31号-凝宋" panose="00000500000000000000" pitchFamily="2" charset="-122"/>
                  <a:ea typeface="字魂31号-凝宋" panose="00000500000000000000" pitchFamily="2" charset="-122"/>
                </a:defRPr>
              </a:lvl1pPr>
            </a:lstStyle>
            <a:p>
              <a:r>
                <a:rPr lang="en-US" sz="2700" dirty="0">
                  <a:latin typeface="+mn-lt"/>
                  <a:ea typeface="+mn-ea"/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47" name="TextBox 39"/>
          <p:cNvSpPr txBox="1"/>
          <p:nvPr/>
        </p:nvSpPr>
        <p:spPr>
          <a:xfrm>
            <a:off x="1616075" y="1282065"/>
            <a:ext cx="1809115" cy="306705"/>
          </a:xfrm>
          <a:prstGeom prst="rect">
            <a:avLst/>
          </a:prstGeom>
        </p:spPr>
        <p:txBody>
          <a:bodyPr vert="horz" wrap="non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基础镜像</a:t>
            </a:r>
          </a:p>
        </p:txBody>
      </p:sp>
      <p:sp>
        <p:nvSpPr>
          <p:cNvPr id="48" name="TextBox 40"/>
          <p:cNvSpPr txBox="1"/>
          <p:nvPr/>
        </p:nvSpPr>
        <p:spPr>
          <a:xfrm>
            <a:off x="1835150" y="1635760"/>
            <a:ext cx="3265170" cy="33274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指定操作系统版本，确保环境一致性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60" y="1549400"/>
            <a:ext cx="2705100" cy="419100"/>
          </a:xfrm>
          <a:prstGeom prst="rect">
            <a:avLst/>
          </a:prstGeom>
        </p:spPr>
      </p:pic>
      <p:sp>
        <p:nvSpPr>
          <p:cNvPr id="50" name="TextBox 39"/>
          <p:cNvSpPr txBox="1"/>
          <p:nvPr/>
        </p:nvSpPr>
        <p:spPr>
          <a:xfrm>
            <a:off x="2489200" y="2204085"/>
            <a:ext cx="1809115" cy="306705"/>
          </a:xfrm>
          <a:prstGeom prst="rect">
            <a:avLst/>
          </a:prstGeom>
        </p:spPr>
        <p:txBody>
          <a:bodyPr vert="horz" wrap="non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环境变量设置</a:t>
            </a:r>
          </a:p>
        </p:txBody>
      </p:sp>
      <p:sp>
        <p:nvSpPr>
          <p:cNvPr id="51" name="TextBox 40"/>
          <p:cNvSpPr txBox="1"/>
          <p:nvPr/>
        </p:nvSpPr>
        <p:spPr>
          <a:xfrm>
            <a:off x="2478405" y="2428240"/>
            <a:ext cx="6162675" cy="391795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定义 Hadoop 和 Java 的路径，避免重复设置，提升脚本可维护性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240" y="2827655"/>
            <a:ext cx="4641215" cy="859790"/>
          </a:xfrm>
          <a:prstGeom prst="rect">
            <a:avLst/>
          </a:prstGeom>
        </p:spPr>
      </p:pic>
      <p:sp>
        <p:nvSpPr>
          <p:cNvPr id="53" name="TextBox 39"/>
          <p:cNvSpPr txBox="1"/>
          <p:nvPr/>
        </p:nvSpPr>
        <p:spPr>
          <a:xfrm>
            <a:off x="2195195" y="3978275"/>
            <a:ext cx="1809115" cy="306705"/>
          </a:xfrm>
          <a:prstGeom prst="rect">
            <a:avLst/>
          </a:prstGeom>
        </p:spPr>
        <p:txBody>
          <a:bodyPr vert="horz" wrap="non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75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SSH 安装</a:t>
            </a:r>
          </a:p>
        </p:txBody>
      </p:sp>
      <p:sp>
        <p:nvSpPr>
          <p:cNvPr id="54" name="TextBox 40"/>
          <p:cNvSpPr txBox="1"/>
          <p:nvPr/>
        </p:nvSpPr>
        <p:spPr>
          <a:xfrm>
            <a:off x="1579245" y="4546600"/>
            <a:ext cx="3638550" cy="44069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用于节点间通信，是 Hadoop 必需服务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2357755" y="4022725"/>
            <a:ext cx="1270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465" y="3887470"/>
            <a:ext cx="3720465" cy="608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7" grpId="0"/>
      <p:bldP spid="48" grpId="0"/>
      <p:bldP spid="50" grpId="0"/>
      <p:bldP spid="51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39"/>
          <p:cNvSpPr txBox="1"/>
          <p:nvPr/>
        </p:nvSpPr>
        <p:spPr>
          <a:xfrm>
            <a:off x="2121535" y="1569720"/>
            <a:ext cx="1809115" cy="306705"/>
          </a:xfrm>
          <a:prstGeom prst="rect">
            <a:avLst/>
          </a:prstGeom>
        </p:spPr>
        <p:txBody>
          <a:bodyPr vert="horz" wrap="non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基础镜像</a:t>
            </a:r>
          </a:p>
        </p:txBody>
      </p:sp>
      <p:sp>
        <p:nvSpPr>
          <p:cNvPr id="3" name="文本框 19"/>
          <p:cNvSpPr txBox="1"/>
          <p:nvPr/>
        </p:nvSpPr>
        <p:spPr>
          <a:xfrm>
            <a:off x="468189" y="948785"/>
            <a:ext cx="1656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Dockerfile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539354" y="186194"/>
            <a:ext cx="432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1.3</a:t>
            </a:r>
            <a:r>
              <a:rPr lang="zh-CN" alt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Docker 环境搭建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96925" y="1447165"/>
            <a:ext cx="946150" cy="614680"/>
            <a:chOff x="1255" y="2279"/>
            <a:chExt cx="1490" cy="968"/>
          </a:xfrm>
        </p:grpSpPr>
        <p:grpSp>
          <p:nvGrpSpPr>
            <p:cNvPr id="13" name="Group 2"/>
            <p:cNvGrpSpPr/>
            <p:nvPr/>
          </p:nvGrpSpPr>
          <p:grpSpPr>
            <a:xfrm>
              <a:off x="1255" y="2279"/>
              <a:ext cx="1491" cy="969"/>
              <a:chOff x="1524001" y="547688"/>
              <a:chExt cx="2070100" cy="946150"/>
            </a:xfrm>
          </p:grpSpPr>
          <p:sp>
            <p:nvSpPr>
              <p:cNvPr id="14" name="Freeform 9"/>
              <p:cNvSpPr/>
              <p:nvPr/>
            </p:nvSpPr>
            <p:spPr bwMode="auto">
              <a:xfrm>
                <a:off x="1524001" y="547688"/>
                <a:ext cx="2070100" cy="946150"/>
              </a:xfrm>
              <a:custGeom>
                <a:avLst/>
                <a:gdLst>
                  <a:gd name="T0" fmla="*/ 994 w 1304"/>
                  <a:gd name="T1" fmla="*/ 34 h 596"/>
                  <a:gd name="T2" fmla="*/ 0 w 1304"/>
                  <a:gd name="T3" fmla="*/ 0 h 596"/>
                  <a:gd name="T4" fmla="*/ 0 w 1304"/>
                  <a:gd name="T5" fmla="*/ 34 h 596"/>
                  <a:gd name="T6" fmla="*/ 256 w 1304"/>
                  <a:gd name="T7" fmla="*/ 303 h 596"/>
                  <a:gd name="T8" fmla="*/ 0 w 1304"/>
                  <a:gd name="T9" fmla="*/ 561 h 596"/>
                  <a:gd name="T10" fmla="*/ 0 w 1304"/>
                  <a:gd name="T11" fmla="*/ 596 h 596"/>
                  <a:gd name="T12" fmla="*/ 985 w 1304"/>
                  <a:gd name="T13" fmla="*/ 596 h 596"/>
                  <a:gd name="T14" fmla="*/ 1304 w 1304"/>
                  <a:gd name="T15" fmla="*/ 324 h 596"/>
                  <a:gd name="T16" fmla="*/ 1304 w 1304"/>
                  <a:gd name="T17" fmla="*/ 282 h 596"/>
                  <a:gd name="T18" fmla="*/ 994 w 1304"/>
                  <a:gd name="T19" fmla="*/ 34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4" h="596">
                    <a:moveTo>
                      <a:pt x="994" y="34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256" y="303"/>
                    </a:lnTo>
                    <a:lnTo>
                      <a:pt x="0" y="561"/>
                    </a:lnTo>
                    <a:lnTo>
                      <a:pt x="0" y="596"/>
                    </a:lnTo>
                    <a:lnTo>
                      <a:pt x="985" y="596"/>
                    </a:lnTo>
                    <a:lnTo>
                      <a:pt x="1304" y="324"/>
                    </a:lnTo>
                    <a:lnTo>
                      <a:pt x="1304" y="282"/>
                    </a:lnTo>
                    <a:lnTo>
                      <a:pt x="994" y="3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Freeform 10"/>
              <p:cNvSpPr/>
              <p:nvPr/>
            </p:nvSpPr>
            <p:spPr bwMode="auto">
              <a:xfrm>
                <a:off x="1524001" y="547688"/>
                <a:ext cx="2070100" cy="890588"/>
              </a:xfrm>
              <a:custGeom>
                <a:avLst/>
                <a:gdLst>
                  <a:gd name="T0" fmla="*/ 985 w 1304"/>
                  <a:gd name="T1" fmla="*/ 0 h 561"/>
                  <a:gd name="T2" fmla="*/ 0 w 1304"/>
                  <a:gd name="T3" fmla="*/ 0 h 561"/>
                  <a:gd name="T4" fmla="*/ 266 w 1304"/>
                  <a:gd name="T5" fmla="*/ 282 h 561"/>
                  <a:gd name="T6" fmla="*/ 0 w 1304"/>
                  <a:gd name="T7" fmla="*/ 561 h 561"/>
                  <a:gd name="T8" fmla="*/ 985 w 1304"/>
                  <a:gd name="T9" fmla="*/ 561 h 561"/>
                  <a:gd name="T10" fmla="*/ 1304 w 1304"/>
                  <a:gd name="T11" fmla="*/ 282 h 561"/>
                  <a:gd name="T12" fmla="*/ 985 w 1304"/>
                  <a:gd name="T13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4" h="561">
                    <a:moveTo>
                      <a:pt x="985" y="0"/>
                    </a:moveTo>
                    <a:lnTo>
                      <a:pt x="0" y="0"/>
                    </a:lnTo>
                    <a:lnTo>
                      <a:pt x="266" y="282"/>
                    </a:lnTo>
                    <a:lnTo>
                      <a:pt x="0" y="561"/>
                    </a:lnTo>
                    <a:lnTo>
                      <a:pt x="985" y="561"/>
                    </a:lnTo>
                    <a:lnTo>
                      <a:pt x="1304" y="282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2" name="TextBox 19"/>
            <p:cNvSpPr txBox="1"/>
            <p:nvPr/>
          </p:nvSpPr>
          <p:spPr>
            <a:xfrm>
              <a:off x="1534" y="2289"/>
              <a:ext cx="836" cy="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字魂31号-凝宋" panose="00000500000000000000" pitchFamily="2" charset="-122"/>
                  <a:ea typeface="字魂31号-凝宋" panose="00000500000000000000" pitchFamily="2" charset="-122"/>
                </a:defRPr>
              </a:lvl1pPr>
            </a:lstStyle>
            <a:p>
              <a:r>
                <a:rPr lang="en-US" sz="2700" dirty="0">
                  <a:latin typeface="+mn-lt"/>
                  <a:ea typeface="+mn-ea"/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7" name="TextBox 39"/>
          <p:cNvSpPr txBox="1"/>
          <p:nvPr/>
        </p:nvSpPr>
        <p:spPr>
          <a:xfrm>
            <a:off x="1743710" y="1329055"/>
            <a:ext cx="2270760" cy="306705"/>
          </a:xfrm>
          <a:prstGeom prst="rect">
            <a:avLst/>
          </a:prstGeom>
        </p:spPr>
        <p:txBody>
          <a:bodyPr vert="horz" wrap="non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Hadoop 和 JDK 安装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8" name="TextBox 40"/>
          <p:cNvSpPr txBox="1"/>
          <p:nvPr/>
        </p:nvSpPr>
        <p:spPr>
          <a:xfrm>
            <a:off x="1835150" y="1635760"/>
            <a:ext cx="4765675" cy="324485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拷贝压缩包，解压到指定目录提供必要的运行环境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1" name="TextBox 40"/>
          <p:cNvSpPr txBox="1"/>
          <p:nvPr/>
        </p:nvSpPr>
        <p:spPr>
          <a:xfrm>
            <a:off x="2121535" y="2327910"/>
            <a:ext cx="6749415" cy="391795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写入 workers 文件，指定从节点名称指定操作系统版本，确保环境一致性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65" y="820420"/>
            <a:ext cx="4991100" cy="815340"/>
          </a:xfrm>
          <a:prstGeom prst="rect">
            <a:avLst/>
          </a:prstGeom>
        </p:spPr>
      </p:pic>
      <p:sp>
        <p:nvSpPr>
          <p:cNvPr id="27" name="TextBox 39"/>
          <p:cNvSpPr txBox="1"/>
          <p:nvPr/>
        </p:nvSpPr>
        <p:spPr>
          <a:xfrm>
            <a:off x="2051685" y="1973580"/>
            <a:ext cx="1428115" cy="455930"/>
          </a:xfrm>
          <a:prstGeom prst="rect">
            <a:avLst/>
          </a:prstGeom>
        </p:spPr>
        <p:txBody>
          <a:bodyPr vert="horz" wrap="non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75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从节点配置</a:t>
            </a:r>
            <a:endParaRPr kumimoji="0" lang="zh-CN" altLang="en-US" sz="17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50950" y="2103755"/>
            <a:ext cx="946150" cy="614680"/>
            <a:chOff x="1970" y="3313"/>
            <a:chExt cx="1490" cy="968"/>
          </a:xfrm>
        </p:grpSpPr>
        <p:grpSp>
          <p:nvGrpSpPr>
            <p:cNvPr id="29" name="Group 5"/>
            <p:cNvGrpSpPr/>
            <p:nvPr/>
          </p:nvGrpSpPr>
          <p:grpSpPr>
            <a:xfrm>
              <a:off x="1970" y="3313"/>
              <a:ext cx="1491" cy="969"/>
              <a:chOff x="1524001" y="547688"/>
              <a:chExt cx="2070100" cy="946150"/>
            </a:xfrm>
          </p:grpSpPr>
          <p:sp>
            <p:nvSpPr>
              <p:cNvPr id="30" name="Freeform 9"/>
              <p:cNvSpPr/>
              <p:nvPr/>
            </p:nvSpPr>
            <p:spPr bwMode="auto">
              <a:xfrm>
                <a:off x="1524001" y="547688"/>
                <a:ext cx="2070100" cy="946150"/>
              </a:xfrm>
              <a:custGeom>
                <a:avLst/>
                <a:gdLst>
                  <a:gd name="T0" fmla="*/ 994 w 1304"/>
                  <a:gd name="T1" fmla="*/ 34 h 596"/>
                  <a:gd name="T2" fmla="*/ 0 w 1304"/>
                  <a:gd name="T3" fmla="*/ 0 h 596"/>
                  <a:gd name="T4" fmla="*/ 0 w 1304"/>
                  <a:gd name="T5" fmla="*/ 34 h 596"/>
                  <a:gd name="T6" fmla="*/ 256 w 1304"/>
                  <a:gd name="T7" fmla="*/ 303 h 596"/>
                  <a:gd name="T8" fmla="*/ 0 w 1304"/>
                  <a:gd name="T9" fmla="*/ 561 h 596"/>
                  <a:gd name="T10" fmla="*/ 0 w 1304"/>
                  <a:gd name="T11" fmla="*/ 596 h 596"/>
                  <a:gd name="T12" fmla="*/ 985 w 1304"/>
                  <a:gd name="T13" fmla="*/ 596 h 596"/>
                  <a:gd name="T14" fmla="*/ 1304 w 1304"/>
                  <a:gd name="T15" fmla="*/ 324 h 596"/>
                  <a:gd name="T16" fmla="*/ 1304 w 1304"/>
                  <a:gd name="T17" fmla="*/ 282 h 596"/>
                  <a:gd name="T18" fmla="*/ 994 w 1304"/>
                  <a:gd name="T19" fmla="*/ 34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4" h="596">
                    <a:moveTo>
                      <a:pt x="994" y="34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256" y="303"/>
                    </a:lnTo>
                    <a:lnTo>
                      <a:pt x="0" y="561"/>
                    </a:lnTo>
                    <a:lnTo>
                      <a:pt x="0" y="596"/>
                    </a:lnTo>
                    <a:lnTo>
                      <a:pt x="985" y="596"/>
                    </a:lnTo>
                    <a:lnTo>
                      <a:pt x="1304" y="324"/>
                    </a:lnTo>
                    <a:lnTo>
                      <a:pt x="1304" y="282"/>
                    </a:lnTo>
                    <a:lnTo>
                      <a:pt x="994" y="3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Freeform 10"/>
              <p:cNvSpPr/>
              <p:nvPr/>
            </p:nvSpPr>
            <p:spPr bwMode="auto">
              <a:xfrm>
                <a:off x="1524001" y="547688"/>
                <a:ext cx="2070100" cy="890588"/>
              </a:xfrm>
              <a:custGeom>
                <a:avLst/>
                <a:gdLst>
                  <a:gd name="T0" fmla="*/ 985 w 1304"/>
                  <a:gd name="T1" fmla="*/ 0 h 561"/>
                  <a:gd name="T2" fmla="*/ 0 w 1304"/>
                  <a:gd name="T3" fmla="*/ 0 h 561"/>
                  <a:gd name="T4" fmla="*/ 266 w 1304"/>
                  <a:gd name="T5" fmla="*/ 282 h 561"/>
                  <a:gd name="T6" fmla="*/ 0 w 1304"/>
                  <a:gd name="T7" fmla="*/ 561 h 561"/>
                  <a:gd name="T8" fmla="*/ 985 w 1304"/>
                  <a:gd name="T9" fmla="*/ 561 h 561"/>
                  <a:gd name="T10" fmla="*/ 1304 w 1304"/>
                  <a:gd name="T11" fmla="*/ 282 h 561"/>
                  <a:gd name="T12" fmla="*/ 985 w 1304"/>
                  <a:gd name="T13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4" h="561">
                    <a:moveTo>
                      <a:pt x="985" y="0"/>
                    </a:moveTo>
                    <a:lnTo>
                      <a:pt x="0" y="0"/>
                    </a:lnTo>
                    <a:lnTo>
                      <a:pt x="266" y="282"/>
                    </a:lnTo>
                    <a:lnTo>
                      <a:pt x="0" y="561"/>
                    </a:lnTo>
                    <a:lnTo>
                      <a:pt x="985" y="561"/>
                    </a:lnTo>
                    <a:lnTo>
                      <a:pt x="1304" y="282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TextBox 19"/>
            <p:cNvSpPr txBox="1"/>
            <p:nvPr/>
          </p:nvSpPr>
          <p:spPr>
            <a:xfrm>
              <a:off x="2297" y="3370"/>
              <a:ext cx="836" cy="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字魂31号-凝宋" panose="00000500000000000000" pitchFamily="2" charset="-122"/>
                  <a:ea typeface="字魂31号-凝宋" panose="00000500000000000000" pitchFamily="2" charset="-122"/>
                </a:defRPr>
              </a:lvl1pPr>
            </a:lstStyle>
            <a:p>
              <a:r>
                <a:rPr lang="en-US" sz="2700" dirty="0">
                  <a:latin typeface="+mn-lt"/>
                  <a:ea typeface="+mn-ea"/>
                  <a:cs typeface="+mn-ea"/>
                  <a:sym typeface="+mn-lt"/>
                </a:rPr>
                <a:t>05</a:t>
              </a:r>
            </a:p>
          </p:txBody>
        </p:sp>
      </p:grpSp>
      <p:sp>
        <p:nvSpPr>
          <p:cNvPr id="33" name="Rectangle 21"/>
          <p:cNvSpPr/>
          <p:nvPr/>
        </p:nvSpPr>
        <p:spPr>
          <a:xfrm>
            <a:off x="757555" y="3267075"/>
            <a:ext cx="6791960" cy="1610360"/>
          </a:xfrm>
          <a:prstGeom prst="roundRect">
            <a:avLst/>
          </a:prstGeom>
          <a:solidFill>
            <a:srgbClr val="ADB5BF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5" name="文本框 19"/>
          <p:cNvSpPr txBox="1"/>
          <p:nvPr/>
        </p:nvSpPr>
        <p:spPr>
          <a:xfrm>
            <a:off x="611505" y="2809240"/>
            <a:ext cx="3040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配置 SSH 免密登录</a:t>
            </a:r>
          </a:p>
        </p:txBody>
      </p:sp>
      <p:sp>
        <p:nvSpPr>
          <p:cNvPr id="36" name="TextBox 40"/>
          <p:cNvSpPr txBox="1"/>
          <p:nvPr/>
        </p:nvSpPr>
        <p:spPr>
          <a:xfrm>
            <a:off x="1195705" y="3395345"/>
            <a:ext cx="6044565" cy="474345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为 Hadoop 提供免密通信功能，简化节点间数据交换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295" y="3796030"/>
            <a:ext cx="3848100" cy="96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7" grpId="0"/>
      <p:bldP spid="48" grpId="0"/>
      <p:bldP spid="51" grpId="0"/>
      <p:bldP spid="27" grpId="0"/>
      <p:bldP spid="33" grpId="0" animBg="1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3203363" y="1851804"/>
            <a:ext cx="2693511" cy="2694311"/>
            <a:chOff x="4674737" y="2106204"/>
            <a:chExt cx="2829891" cy="2830733"/>
          </a:xfrm>
        </p:grpSpPr>
        <p:sp>
          <p:nvSpPr>
            <p:cNvPr id="81" name="任意多边形 77"/>
            <p:cNvSpPr/>
            <p:nvPr/>
          </p:nvSpPr>
          <p:spPr>
            <a:xfrm>
              <a:off x="5311626" y="2751864"/>
              <a:ext cx="1687692" cy="1518922"/>
            </a:xfrm>
            <a:custGeom>
              <a:avLst/>
              <a:gdLst>
                <a:gd name="T0" fmla="*/ 116 w 257"/>
                <a:gd name="T1" fmla="*/ 232 h 232"/>
                <a:gd name="T2" fmla="*/ 124 w 257"/>
                <a:gd name="T3" fmla="*/ 224 h 232"/>
                <a:gd name="T4" fmla="*/ 116 w 257"/>
                <a:gd name="T5" fmla="*/ 216 h 232"/>
                <a:gd name="T6" fmla="*/ 16 w 257"/>
                <a:gd name="T7" fmla="*/ 116 h 232"/>
                <a:gd name="T8" fmla="*/ 116 w 257"/>
                <a:gd name="T9" fmla="*/ 16 h 232"/>
                <a:gd name="T10" fmla="*/ 216 w 257"/>
                <a:gd name="T11" fmla="*/ 116 h 232"/>
                <a:gd name="T12" fmla="*/ 212 w 257"/>
                <a:gd name="T13" fmla="*/ 150 h 232"/>
                <a:gd name="T14" fmla="*/ 204 w 257"/>
                <a:gd name="T15" fmla="*/ 132 h 232"/>
                <a:gd name="T16" fmla="*/ 194 w 257"/>
                <a:gd name="T17" fmla="*/ 127 h 232"/>
                <a:gd name="T18" fmla="*/ 189 w 257"/>
                <a:gd name="T19" fmla="*/ 138 h 232"/>
                <a:gd name="T20" fmla="*/ 204 w 257"/>
                <a:gd name="T21" fmla="*/ 174 h 232"/>
                <a:gd name="T22" fmla="*/ 204 w 257"/>
                <a:gd name="T23" fmla="*/ 175 h 232"/>
                <a:gd name="T24" fmla="*/ 204 w 257"/>
                <a:gd name="T25" fmla="*/ 175 h 232"/>
                <a:gd name="T26" fmla="*/ 205 w 257"/>
                <a:gd name="T27" fmla="*/ 176 h 232"/>
                <a:gd name="T28" fmla="*/ 205 w 257"/>
                <a:gd name="T29" fmla="*/ 176 h 232"/>
                <a:gd name="T30" fmla="*/ 206 w 257"/>
                <a:gd name="T31" fmla="*/ 177 h 232"/>
                <a:gd name="T32" fmla="*/ 207 w 257"/>
                <a:gd name="T33" fmla="*/ 178 h 232"/>
                <a:gd name="T34" fmla="*/ 208 w 257"/>
                <a:gd name="T35" fmla="*/ 178 h 232"/>
                <a:gd name="T36" fmla="*/ 209 w 257"/>
                <a:gd name="T37" fmla="*/ 179 h 232"/>
                <a:gd name="T38" fmla="*/ 210 w 257"/>
                <a:gd name="T39" fmla="*/ 179 h 232"/>
                <a:gd name="T40" fmla="*/ 210 w 257"/>
                <a:gd name="T41" fmla="*/ 179 h 232"/>
                <a:gd name="T42" fmla="*/ 211 w 257"/>
                <a:gd name="T43" fmla="*/ 179 h 232"/>
                <a:gd name="T44" fmla="*/ 211 w 257"/>
                <a:gd name="T45" fmla="*/ 179 h 232"/>
                <a:gd name="T46" fmla="*/ 212 w 257"/>
                <a:gd name="T47" fmla="*/ 179 h 232"/>
                <a:gd name="T48" fmla="*/ 213 w 257"/>
                <a:gd name="T49" fmla="*/ 179 h 232"/>
                <a:gd name="T50" fmla="*/ 214 w 257"/>
                <a:gd name="T51" fmla="*/ 179 h 232"/>
                <a:gd name="T52" fmla="*/ 215 w 257"/>
                <a:gd name="T53" fmla="*/ 178 h 232"/>
                <a:gd name="T54" fmla="*/ 215 w 257"/>
                <a:gd name="T55" fmla="*/ 178 h 232"/>
                <a:gd name="T56" fmla="*/ 252 w 257"/>
                <a:gd name="T57" fmla="*/ 157 h 232"/>
                <a:gd name="T58" fmla="*/ 255 w 257"/>
                <a:gd name="T59" fmla="*/ 146 h 232"/>
                <a:gd name="T60" fmla="*/ 244 w 257"/>
                <a:gd name="T61" fmla="*/ 143 h 232"/>
                <a:gd name="T62" fmla="*/ 228 w 257"/>
                <a:gd name="T63" fmla="*/ 152 h 232"/>
                <a:gd name="T64" fmla="*/ 232 w 257"/>
                <a:gd name="T65" fmla="*/ 116 h 232"/>
                <a:gd name="T66" fmla="*/ 116 w 257"/>
                <a:gd name="T67" fmla="*/ 0 h 232"/>
                <a:gd name="T68" fmla="*/ 0 w 257"/>
                <a:gd name="T69" fmla="*/ 116 h 232"/>
                <a:gd name="T70" fmla="*/ 116 w 257"/>
                <a:gd name="T7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" h="232">
                  <a:moveTo>
                    <a:pt x="116" y="232"/>
                  </a:moveTo>
                  <a:cubicBezTo>
                    <a:pt x="121" y="232"/>
                    <a:pt x="124" y="229"/>
                    <a:pt x="124" y="224"/>
                  </a:cubicBezTo>
                  <a:cubicBezTo>
                    <a:pt x="124" y="220"/>
                    <a:pt x="121" y="216"/>
                    <a:pt x="116" y="216"/>
                  </a:cubicBezTo>
                  <a:cubicBezTo>
                    <a:pt x="61" y="216"/>
                    <a:pt x="16" y="171"/>
                    <a:pt x="16" y="116"/>
                  </a:cubicBezTo>
                  <a:cubicBezTo>
                    <a:pt x="16" y="61"/>
                    <a:pt x="61" y="16"/>
                    <a:pt x="116" y="16"/>
                  </a:cubicBezTo>
                  <a:cubicBezTo>
                    <a:pt x="171" y="16"/>
                    <a:pt x="216" y="61"/>
                    <a:pt x="216" y="116"/>
                  </a:cubicBezTo>
                  <a:cubicBezTo>
                    <a:pt x="216" y="117"/>
                    <a:pt x="217" y="134"/>
                    <a:pt x="212" y="150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2" y="128"/>
                    <a:pt x="198" y="126"/>
                    <a:pt x="194" y="127"/>
                  </a:cubicBezTo>
                  <a:cubicBezTo>
                    <a:pt x="189" y="129"/>
                    <a:pt x="187" y="134"/>
                    <a:pt x="189" y="138"/>
                  </a:cubicBezTo>
                  <a:cubicBezTo>
                    <a:pt x="204" y="174"/>
                    <a:pt x="204" y="174"/>
                    <a:pt x="204" y="174"/>
                  </a:cubicBezTo>
                  <a:cubicBezTo>
                    <a:pt x="204" y="174"/>
                    <a:pt x="204" y="174"/>
                    <a:pt x="204" y="175"/>
                  </a:cubicBezTo>
                  <a:cubicBezTo>
                    <a:pt x="204" y="175"/>
                    <a:pt x="204" y="175"/>
                    <a:pt x="204" y="175"/>
                  </a:cubicBezTo>
                  <a:cubicBezTo>
                    <a:pt x="204" y="175"/>
                    <a:pt x="204" y="175"/>
                    <a:pt x="205" y="176"/>
                  </a:cubicBezTo>
                  <a:cubicBezTo>
                    <a:pt x="205" y="176"/>
                    <a:pt x="205" y="176"/>
                    <a:pt x="205" y="176"/>
                  </a:cubicBezTo>
                  <a:cubicBezTo>
                    <a:pt x="205" y="177"/>
                    <a:pt x="206" y="177"/>
                    <a:pt x="206" y="177"/>
                  </a:cubicBezTo>
                  <a:cubicBezTo>
                    <a:pt x="206" y="177"/>
                    <a:pt x="207" y="178"/>
                    <a:pt x="207" y="178"/>
                  </a:cubicBezTo>
                  <a:cubicBezTo>
                    <a:pt x="207" y="178"/>
                    <a:pt x="207" y="178"/>
                    <a:pt x="208" y="178"/>
                  </a:cubicBezTo>
                  <a:cubicBezTo>
                    <a:pt x="208" y="178"/>
                    <a:pt x="208" y="179"/>
                    <a:pt x="209" y="179"/>
                  </a:cubicBezTo>
                  <a:cubicBezTo>
                    <a:pt x="209" y="179"/>
                    <a:pt x="209" y="179"/>
                    <a:pt x="210" y="179"/>
                  </a:cubicBezTo>
                  <a:cubicBezTo>
                    <a:pt x="210" y="179"/>
                    <a:pt x="210" y="179"/>
                    <a:pt x="210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11" y="179"/>
                    <a:pt x="212" y="179"/>
                    <a:pt x="212" y="179"/>
                  </a:cubicBezTo>
                  <a:cubicBezTo>
                    <a:pt x="212" y="179"/>
                    <a:pt x="213" y="179"/>
                    <a:pt x="213" y="179"/>
                  </a:cubicBezTo>
                  <a:cubicBezTo>
                    <a:pt x="213" y="179"/>
                    <a:pt x="214" y="179"/>
                    <a:pt x="214" y="179"/>
                  </a:cubicBezTo>
                  <a:cubicBezTo>
                    <a:pt x="214" y="178"/>
                    <a:pt x="215" y="178"/>
                    <a:pt x="215" y="178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6" y="154"/>
                    <a:pt x="257" y="149"/>
                    <a:pt x="255" y="146"/>
                  </a:cubicBezTo>
                  <a:cubicBezTo>
                    <a:pt x="253" y="142"/>
                    <a:pt x="248" y="140"/>
                    <a:pt x="244" y="143"/>
                  </a:cubicBezTo>
                  <a:cubicBezTo>
                    <a:pt x="228" y="152"/>
                    <a:pt x="228" y="152"/>
                    <a:pt x="228" y="152"/>
                  </a:cubicBezTo>
                  <a:cubicBezTo>
                    <a:pt x="233" y="134"/>
                    <a:pt x="232" y="117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82" name="任意多边形 2"/>
            <p:cNvSpPr/>
            <p:nvPr/>
          </p:nvSpPr>
          <p:spPr>
            <a:xfrm rot="10800000">
              <a:off x="4674737" y="2106204"/>
              <a:ext cx="1664820" cy="1398714"/>
            </a:xfrm>
            <a:custGeom>
              <a:avLst/>
              <a:gdLst>
                <a:gd name="connsiteX0" fmla="*/ 370825 w 2466521"/>
                <a:gd name="connsiteY0" fmla="*/ 2072270 h 2072270"/>
                <a:gd name="connsiteX1" fmla="*/ 303147 w 2466521"/>
                <a:gd name="connsiteY1" fmla="*/ 2068853 h 2072270"/>
                <a:gd name="connsiteX2" fmla="*/ 284239 w 2466521"/>
                <a:gd name="connsiteY2" fmla="*/ 2066281 h 2072270"/>
                <a:gd name="connsiteX3" fmla="*/ 47099 w 2466521"/>
                <a:gd name="connsiteY3" fmla="*/ 1877727 h 2072270"/>
                <a:gd name="connsiteX4" fmla="*/ 62381 w 2466521"/>
                <a:gd name="connsiteY4" fmla="*/ 1481505 h 2072270"/>
                <a:gd name="connsiteX5" fmla="*/ 215929 w 2466521"/>
                <a:gd name="connsiteY5" fmla="*/ 1344762 h 2072270"/>
                <a:gd name="connsiteX6" fmla="*/ 307716 w 2466521"/>
                <a:gd name="connsiteY6" fmla="*/ 1313682 h 2072270"/>
                <a:gd name="connsiteX7" fmla="*/ 370825 w 2466521"/>
                <a:gd name="connsiteY7" fmla="*/ 1316868 h 2072270"/>
                <a:gd name="connsiteX8" fmla="*/ 1705439 w 2466521"/>
                <a:gd name="connsiteY8" fmla="*/ 112493 h 2072270"/>
                <a:gd name="connsiteX9" fmla="*/ 1709142 w 2466521"/>
                <a:gd name="connsiteY9" fmla="*/ 39163 h 2072270"/>
                <a:gd name="connsiteX10" fmla="*/ 1718451 w 2466521"/>
                <a:gd name="connsiteY10" fmla="*/ 53001 h 2072270"/>
                <a:gd name="connsiteX11" fmla="*/ 1815545 w 2466521"/>
                <a:gd name="connsiteY11" fmla="*/ 136486 h 2072270"/>
                <a:gd name="connsiteX12" fmla="*/ 2300446 w 2466521"/>
                <a:gd name="connsiteY12" fmla="*/ 155189 h 2072270"/>
                <a:gd name="connsiteX13" fmla="*/ 2403682 w 2466521"/>
                <a:gd name="connsiteY13" fmla="*/ 79431 h 2072270"/>
                <a:gd name="connsiteX14" fmla="*/ 2466521 w 2466521"/>
                <a:gd name="connsiteY14" fmla="*/ 0 h 2072270"/>
                <a:gd name="connsiteX15" fmla="*/ 2456941 w 2466521"/>
                <a:gd name="connsiteY15" fmla="*/ 189728 h 2072270"/>
                <a:gd name="connsiteX16" fmla="*/ 370825 w 2466521"/>
                <a:gd name="connsiteY16" fmla="*/ 2072270 h 207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66521" h="2072270">
                  <a:moveTo>
                    <a:pt x="370825" y="2072270"/>
                  </a:moveTo>
                  <a:lnTo>
                    <a:pt x="303147" y="2068853"/>
                  </a:lnTo>
                  <a:lnTo>
                    <a:pt x="284239" y="2066281"/>
                  </a:lnTo>
                  <a:cubicBezTo>
                    <a:pt x="184305" y="2038557"/>
                    <a:pt x="98017" y="1971400"/>
                    <a:pt x="47099" y="1877727"/>
                  </a:cubicBezTo>
                  <a:cubicBezTo>
                    <a:pt x="-20793" y="1752830"/>
                    <a:pt x="-14929" y="1600802"/>
                    <a:pt x="62381" y="1481505"/>
                  </a:cubicBezTo>
                  <a:cubicBezTo>
                    <a:pt x="101036" y="1421857"/>
                    <a:pt x="154456" y="1375169"/>
                    <a:pt x="215929" y="1344762"/>
                  </a:cubicBezTo>
                  <a:lnTo>
                    <a:pt x="307716" y="1313682"/>
                  </a:lnTo>
                  <a:lnTo>
                    <a:pt x="370825" y="1316868"/>
                  </a:lnTo>
                  <a:cubicBezTo>
                    <a:pt x="1065430" y="1316868"/>
                    <a:pt x="1636739" y="788972"/>
                    <a:pt x="1705439" y="112493"/>
                  </a:cubicBezTo>
                  <a:lnTo>
                    <a:pt x="1709142" y="39163"/>
                  </a:lnTo>
                  <a:lnTo>
                    <a:pt x="1718451" y="53001"/>
                  </a:lnTo>
                  <a:cubicBezTo>
                    <a:pt x="1746512" y="84662"/>
                    <a:pt x="1779046" y="112833"/>
                    <a:pt x="1815545" y="136486"/>
                  </a:cubicBezTo>
                  <a:cubicBezTo>
                    <a:pt x="1961542" y="231099"/>
                    <a:pt x="2147595" y="238275"/>
                    <a:pt x="2300446" y="155189"/>
                  </a:cubicBezTo>
                  <a:cubicBezTo>
                    <a:pt x="2338659" y="134418"/>
                    <a:pt x="2373266" y="108837"/>
                    <a:pt x="2403682" y="79431"/>
                  </a:cubicBezTo>
                  <a:lnTo>
                    <a:pt x="2466521" y="0"/>
                  </a:lnTo>
                  <a:lnTo>
                    <a:pt x="2456941" y="189728"/>
                  </a:lnTo>
                  <a:cubicBezTo>
                    <a:pt x="2349556" y="1247124"/>
                    <a:pt x="1456552" y="2072270"/>
                    <a:pt x="370825" y="20722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83" name="任意多边形 3"/>
            <p:cNvSpPr/>
            <p:nvPr/>
          </p:nvSpPr>
          <p:spPr>
            <a:xfrm rot="10800000">
              <a:off x="6247940" y="2121237"/>
              <a:ext cx="1256688" cy="1620066"/>
            </a:xfrm>
            <a:custGeom>
              <a:avLst/>
              <a:gdLst>
                <a:gd name="connsiteX0" fmla="*/ 1807547 w 1861852"/>
                <a:gd name="connsiteY0" fmla="*/ 2400216 h 2400216"/>
                <a:gd name="connsiteX1" fmla="*/ 1674335 w 1861852"/>
                <a:gd name="connsiteY1" fmla="*/ 2379885 h 2400216"/>
                <a:gd name="connsiteX2" fmla="*/ 0 w 1861852"/>
                <a:gd name="connsiteY2" fmla="*/ 325545 h 2400216"/>
                <a:gd name="connsiteX3" fmla="*/ 1464 w 1861852"/>
                <a:gd name="connsiteY3" fmla="*/ 296556 h 2400216"/>
                <a:gd name="connsiteX4" fmla="*/ 3139 w 1861852"/>
                <a:gd name="connsiteY4" fmla="*/ 284239 h 2400216"/>
                <a:gd name="connsiteX5" fmla="*/ 191693 w 1861852"/>
                <a:gd name="connsiteY5" fmla="*/ 47099 h 2400216"/>
                <a:gd name="connsiteX6" fmla="*/ 587915 w 1861852"/>
                <a:gd name="connsiteY6" fmla="*/ 62381 h 2400216"/>
                <a:gd name="connsiteX7" fmla="*/ 724658 w 1861852"/>
                <a:gd name="connsiteY7" fmla="*/ 215929 h 2400216"/>
                <a:gd name="connsiteX8" fmla="*/ 756229 w 1861852"/>
                <a:gd name="connsiteY8" fmla="*/ 309165 h 2400216"/>
                <a:gd name="connsiteX9" fmla="*/ 755402 w 1861852"/>
                <a:gd name="connsiteY9" fmla="*/ 325545 h 2400216"/>
                <a:gd name="connsiteX10" fmla="*/ 1826575 w 1861852"/>
                <a:gd name="connsiteY10" fmla="*/ 1639830 h 2400216"/>
                <a:gd name="connsiteX11" fmla="*/ 1861852 w 1861852"/>
                <a:gd name="connsiteY11" fmla="*/ 1645214 h 2400216"/>
                <a:gd name="connsiteX12" fmla="*/ 1799125 w 1861852"/>
                <a:gd name="connsiteY12" fmla="*/ 1687413 h 2400216"/>
                <a:gd name="connsiteX13" fmla="*/ 1715640 w 1861852"/>
                <a:gd name="connsiteY13" fmla="*/ 1784507 h 2400216"/>
                <a:gd name="connsiteX14" fmla="*/ 1696937 w 1861852"/>
                <a:gd name="connsiteY14" fmla="*/ 2269408 h 2400216"/>
                <a:gd name="connsiteX15" fmla="*/ 1772695 w 1861852"/>
                <a:gd name="connsiteY15" fmla="*/ 2372644 h 2400216"/>
                <a:gd name="connsiteX16" fmla="*/ 1807547 w 1861852"/>
                <a:gd name="connsiteY16" fmla="*/ 2400216 h 240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1852" h="2400216">
                  <a:moveTo>
                    <a:pt x="1807547" y="2400216"/>
                  </a:moveTo>
                  <a:lnTo>
                    <a:pt x="1674335" y="2379885"/>
                  </a:lnTo>
                  <a:cubicBezTo>
                    <a:pt x="718794" y="2184353"/>
                    <a:pt x="0" y="1338891"/>
                    <a:pt x="0" y="325545"/>
                  </a:cubicBezTo>
                  <a:lnTo>
                    <a:pt x="1464" y="296556"/>
                  </a:lnTo>
                  <a:lnTo>
                    <a:pt x="3139" y="284239"/>
                  </a:lnTo>
                  <a:cubicBezTo>
                    <a:pt x="30863" y="184305"/>
                    <a:pt x="98020" y="98017"/>
                    <a:pt x="191693" y="47099"/>
                  </a:cubicBezTo>
                  <a:cubicBezTo>
                    <a:pt x="316590" y="-20793"/>
                    <a:pt x="468618" y="-14929"/>
                    <a:pt x="587915" y="62381"/>
                  </a:cubicBezTo>
                  <a:cubicBezTo>
                    <a:pt x="647564" y="101036"/>
                    <a:pt x="694251" y="154456"/>
                    <a:pt x="724658" y="215929"/>
                  </a:cubicBezTo>
                  <a:lnTo>
                    <a:pt x="756229" y="309165"/>
                  </a:lnTo>
                  <a:lnTo>
                    <a:pt x="755402" y="325545"/>
                  </a:lnTo>
                  <a:cubicBezTo>
                    <a:pt x="755402" y="973843"/>
                    <a:pt x="1215258" y="1514736"/>
                    <a:pt x="1826575" y="1639830"/>
                  </a:cubicBezTo>
                  <a:lnTo>
                    <a:pt x="1861852" y="1645214"/>
                  </a:lnTo>
                  <a:lnTo>
                    <a:pt x="1799125" y="1687413"/>
                  </a:lnTo>
                  <a:cubicBezTo>
                    <a:pt x="1767464" y="1715474"/>
                    <a:pt x="1739293" y="1748008"/>
                    <a:pt x="1715640" y="1784507"/>
                  </a:cubicBezTo>
                  <a:cubicBezTo>
                    <a:pt x="1621027" y="1930504"/>
                    <a:pt x="1613851" y="2116557"/>
                    <a:pt x="1696937" y="2269408"/>
                  </a:cubicBezTo>
                  <a:cubicBezTo>
                    <a:pt x="1717709" y="2307621"/>
                    <a:pt x="1743290" y="2342228"/>
                    <a:pt x="1772695" y="2372644"/>
                  </a:cubicBezTo>
                  <a:lnTo>
                    <a:pt x="1807547" y="24002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84" name="任意多边形 4"/>
            <p:cNvSpPr/>
            <p:nvPr/>
          </p:nvSpPr>
          <p:spPr>
            <a:xfrm rot="10800000">
              <a:off x="4680913" y="3419867"/>
              <a:ext cx="1243855" cy="1499149"/>
            </a:xfrm>
            <a:custGeom>
              <a:avLst/>
              <a:gdLst>
                <a:gd name="connsiteX0" fmla="*/ 1444238 w 1842839"/>
                <a:gd name="connsiteY0" fmla="*/ 2220782 h 2221070"/>
                <a:gd name="connsiteX1" fmla="*/ 1248227 w 1842839"/>
                <a:gd name="connsiteY1" fmla="*/ 2158690 h 2221070"/>
                <a:gd name="connsiteX2" fmla="*/ 1111484 w 1842839"/>
                <a:gd name="connsiteY2" fmla="*/ 2005141 h 2221070"/>
                <a:gd name="connsiteX3" fmla="*/ 1091568 w 1842839"/>
                <a:gd name="connsiteY3" fmla="*/ 1946324 h 2221070"/>
                <a:gd name="connsiteX4" fmla="*/ 1090906 w 1842839"/>
                <a:gd name="connsiteY4" fmla="*/ 1933225 h 2221070"/>
                <a:gd name="connsiteX5" fmla="*/ 1073259 w 1842839"/>
                <a:gd name="connsiteY5" fmla="*/ 1817593 h 2221070"/>
                <a:gd name="connsiteX6" fmla="*/ 1072426 w 1842839"/>
                <a:gd name="connsiteY6" fmla="*/ 1803275 h 2221070"/>
                <a:gd name="connsiteX7" fmla="*/ 1071057 w 1842839"/>
                <a:gd name="connsiteY7" fmla="*/ 1803169 h 2221070"/>
                <a:gd name="connsiteX8" fmla="*/ 1070577 w 1842839"/>
                <a:gd name="connsiteY8" fmla="*/ 1800023 h 2221070"/>
                <a:gd name="connsiteX9" fmla="*/ 26659 w 1842839"/>
                <a:gd name="connsiteY9" fmla="*/ 756105 h 2221070"/>
                <a:gd name="connsiteX10" fmla="*/ 0 w 1842839"/>
                <a:gd name="connsiteY10" fmla="*/ 752036 h 2221070"/>
                <a:gd name="connsiteX11" fmla="*/ 71201 w 1842839"/>
                <a:gd name="connsiteY11" fmla="*/ 704136 h 2221070"/>
                <a:gd name="connsiteX12" fmla="*/ 154686 w 1842839"/>
                <a:gd name="connsiteY12" fmla="*/ 607042 h 2221070"/>
                <a:gd name="connsiteX13" fmla="*/ 173389 w 1842839"/>
                <a:gd name="connsiteY13" fmla="*/ 122141 h 2221070"/>
                <a:gd name="connsiteX14" fmla="*/ 97631 w 1842839"/>
                <a:gd name="connsiteY14" fmla="*/ 18905 h 2221070"/>
                <a:gd name="connsiteX15" fmla="*/ 73735 w 1842839"/>
                <a:gd name="connsiteY15" fmla="*/ 0 h 2221070"/>
                <a:gd name="connsiteX16" fmla="*/ 178899 w 1842839"/>
                <a:gd name="connsiteY16" fmla="*/ 16050 h 2221070"/>
                <a:gd name="connsiteX17" fmla="*/ 1842408 w 1842839"/>
                <a:gd name="connsiteY17" fmla="*/ 1855990 h 2221070"/>
                <a:gd name="connsiteX18" fmla="*/ 1842839 w 1842839"/>
                <a:gd name="connsiteY18" fmla="*/ 1864516 h 2221070"/>
                <a:gd name="connsiteX19" fmla="*/ 1833003 w 1842839"/>
                <a:gd name="connsiteY19" fmla="*/ 1936832 h 2221070"/>
                <a:gd name="connsiteX20" fmla="*/ 1644449 w 1842839"/>
                <a:gd name="connsiteY20" fmla="*/ 2173972 h 2221070"/>
                <a:gd name="connsiteX21" fmla="*/ 1444238 w 1842839"/>
                <a:gd name="connsiteY21" fmla="*/ 2220782 h 222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2839" h="2221070">
                  <a:moveTo>
                    <a:pt x="1444238" y="2220782"/>
                  </a:moveTo>
                  <a:cubicBezTo>
                    <a:pt x="1375707" y="2218139"/>
                    <a:pt x="1307876" y="2197345"/>
                    <a:pt x="1248227" y="2158690"/>
                  </a:cubicBezTo>
                  <a:cubicBezTo>
                    <a:pt x="1188579" y="2120035"/>
                    <a:pt x="1141891" y="2066615"/>
                    <a:pt x="1111484" y="2005141"/>
                  </a:cubicBezTo>
                  <a:lnTo>
                    <a:pt x="1091568" y="1946324"/>
                  </a:lnTo>
                  <a:lnTo>
                    <a:pt x="1090906" y="1933225"/>
                  </a:lnTo>
                  <a:lnTo>
                    <a:pt x="1073259" y="1817593"/>
                  </a:lnTo>
                  <a:lnTo>
                    <a:pt x="1072426" y="1803275"/>
                  </a:lnTo>
                  <a:lnTo>
                    <a:pt x="1071057" y="1803169"/>
                  </a:lnTo>
                  <a:lnTo>
                    <a:pt x="1070577" y="1800023"/>
                  </a:lnTo>
                  <a:cubicBezTo>
                    <a:pt x="963354" y="1276037"/>
                    <a:pt x="550645" y="863328"/>
                    <a:pt x="26659" y="756105"/>
                  </a:cubicBezTo>
                  <a:lnTo>
                    <a:pt x="0" y="752036"/>
                  </a:lnTo>
                  <a:lnTo>
                    <a:pt x="71201" y="704136"/>
                  </a:lnTo>
                  <a:cubicBezTo>
                    <a:pt x="102862" y="676075"/>
                    <a:pt x="131033" y="643541"/>
                    <a:pt x="154686" y="607042"/>
                  </a:cubicBezTo>
                  <a:cubicBezTo>
                    <a:pt x="249299" y="461045"/>
                    <a:pt x="256475" y="274992"/>
                    <a:pt x="173389" y="122141"/>
                  </a:cubicBezTo>
                  <a:cubicBezTo>
                    <a:pt x="152618" y="83928"/>
                    <a:pt x="127037" y="49321"/>
                    <a:pt x="97631" y="18905"/>
                  </a:cubicBezTo>
                  <a:lnTo>
                    <a:pt x="73735" y="0"/>
                  </a:lnTo>
                  <a:lnTo>
                    <a:pt x="178899" y="16050"/>
                  </a:lnTo>
                  <a:cubicBezTo>
                    <a:pt x="1066187" y="197616"/>
                    <a:pt x="1749341" y="939580"/>
                    <a:pt x="1842408" y="1855990"/>
                  </a:cubicBezTo>
                  <a:lnTo>
                    <a:pt x="1842839" y="1864516"/>
                  </a:lnTo>
                  <a:lnTo>
                    <a:pt x="1833003" y="1936832"/>
                  </a:lnTo>
                  <a:cubicBezTo>
                    <a:pt x="1805279" y="2036766"/>
                    <a:pt x="1738122" y="2123054"/>
                    <a:pt x="1644449" y="2173972"/>
                  </a:cubicBezTo>
                  <a:cubicBezTo>
                    <a:pt x="1582001" y="2207918"/>
                    <a:pt x="1512769" y="2223425"/>
                    <a:pt x="1444238" y="22207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85" name="任意多边形 5"/>
            <p:cNvSpPr/>
            <p:nvPr/>
          </p:nvSpPr>
          <p:spPr>
            <a:xfrm rot="10800000">
              <a:off x="5827432" y="3653007"/>
              <a:ext cx="1667483" cy="1283930"/>
            </a:xfrm>
            <a:custGeom>
              <a:avLst/>
              <a:gdLst>
                <a:gd name="connsiteX0" fmla="*/ 756723 w 2470467"/>
                <a:gd name="connsiteY0" fmla="*/ 1902212 h 1902212"/>
                <a:gd name="connsiteX1" fmla="*/ 717833 w 2470467"/>
                <a:gd name="connsiteY1" fmla="*/ 1844405 h 1902212"/>
                <a:gd name="connsiteX2" fmla="*/ 620739 w 2470467"/>
                <a:gd name="connsiteY2" fmla="*/ 1760920 h 1902212"/>
                <a:gd name="connsiteX3" fmla="*/ 135838 w 2470467"/>
                <a:gd name="connsiteY3" fmla="*/ 1742217 h 1902212"/>
                <a:gd name="connsiteX4" fmla="*/ 32602 w 2470467"/>
                <a:gd name="connsiteY4" fmla="*/ 1817975 h 1902212"/>
                <a:gd name="connsiteX5" fmla="*/ 0 w 2470467"/>
                <a:gd name="connsiteY5" fmla="*/ 1859186 h 1902212"/>
                <a:gd name="connsiteX6" fmla="*/ 28211 w 2470467"/>
                <a:gd name="connsiteY6" fmla="*/ 1674335 h 1902212"/>
                <a:gd name="connsiteX7" fmla="*/ 2082551 w 2470467"/>
                <a:gd name="connsiteY7" fmla="*/ 0 h 1902212"/>
                <a:gd name="connsiteX8" fmla="*/ 2195875 w 2470467"/>
                <a:gd name="connsiteY8" fmla="*/ 5722 h 1902212"/>
                <a:gd name="connsiteX9" fmla="*/ 2280810 w 2470467"/>
                <a:gd name="connsiteY9" fmla="*/ 41993 h 1902212"/>
                <a:gd name="connsiteX10" fmla="*/ 2423369 w 2470467"/>
                <a:gd name="connsiteY10" fmla="*/ 190157 h 1902212"/>
                <a:gd name="connsiteX11" fmla="*/ 2408087 w 2470467"/>
                <a:gd name="connsiteY11" fmla="*/ 586379 h 1902212"/>
                <a:gd name="connsiteX12" fmla="*/ 2157128 w 2470467"/>
                <a:gd name="connsiteY12" fmla="*/ 756107 h 1902212"/>
                <a:gd name="connsiteX13" fmla="*/ 2128954 w 2470467"/>
                <a:gd name="connsiteY13" fmla="*/ 757745 h 1902212"/>
                <a:gd name="connsiteX14" fmla="*/ 2082551 w 2470467"/>
                <a:gd name="connsiteY14" fmla="*/ 755402 h 1902212"/>
                <a:gd name="connsiteX15" fmla="*/ 768266 w 2470467"/>
                <a:gd name="connsiteY15" fmla="*/ 1826575 h 1902212"/>
                <a:gd name="connsiteX16" fmla="*/ 756723 w 2470467"/>
                <a:gd name="connsiteY16" fmla="*/ 1902212 h 190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0467" h="1902212">
                  <a:moveTo>
                    <a:pt x="756723" y="1902212"/>
                  </a:moveTo>
                  <a:lnTo>
                    <a:pt x="717833" y="1844405"/>
                  </a:lnTo>
                  <a:cubicBezTo>
                    <a:pt x="689772" y="1812744"/>
                    <a:pt x="657238" y="1784573"/>
                    <a:pt x="620739" y="1760920"/>
                  </a:cubicBezTo>
                  <a:cubicBezTo>
                    <a:pt x="474742" y="1666307"/>
                    <a:pt x="288689" y="1659131"/>
                    <a:pt x="135838" y="1742217"/>
                  </a:cubicBezTo>
                  <a:cubicBezTo>
                    <a:pt x="97625" y="1762989"/>
                    <a:pt x="63018" y="1788570"/>
                    <a:pt x="32602" y="1817975"/>
                  </a:cubicBezTo>
                  <a:lnTo>
                    <a:pt x="0" y="1859186"/>
                  </a:lnTo>
                  <a:lnTo>
                    <a:pt x="28211" y="1674335"/>
                  </a:lnTo>
                  <a:cubicBezTo>
                    <a:pt x="223744" y="718794"/>
                    <a:pt x="1069206" y="0"/>
                    <a:pt x="2082551" y="0"/>
                  </a:cubicBezTo>
                  <a:lnTo>
                    <a:pt x="2195875" y="5722"/>
                  </a:lnTo>
                  <a:lnTo>
                    <a:pt x="2280810" y="41993"/>
                  </a:lnTo>
                  <a:cubicBezTo>
                    <a:pt x="2339758" y="77045"/>
                    <a:pt x="2389424" y="127708"/>
                    <a:pt x="2423369" y="190157"/>
                  </a:cubicBezTo>
                  <a:cubicBezTo>
                    <a:pt x="2491261" y="315054"/>
                    <a:pt x="2485397" y="467082"/>
                    <a:pt x="2408087" y="586379"/>
                  </a:cubicBezTo>
                  <a:cubicBezTo>
                    <a:pt x="2350105" y="675852"/>
                    <a:pt x="2258900" y="736163"/>
                    <a:pt x="2157128" y="756107"/>
                  </a:cubicBezTo>
                  <a:lnTo>
                    <a:pt x="2128954" y="757745"/>
                  </a:lnTo>
                  <a:lnTo>
                    <a:pt x="2082551" y="755402"/>
                  </a:lnTo>
                  <a:cubicBezTo>
                    <a:pt x="1434253" y="755402"/>
                    <a:pt x="893360" y="1215258"/>
                    <a:pt x="768266" y="1826575"/>
                  </a:cubicBezTo>
                  <a:lnTo>
                    <a:pt x="756723" y="1902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28040" y="1606549"/>
            <a:ext cx="8023860" cy="2342595"/>
            <a:chOff x="752294" y="2478083"/>
            <a:chExt cx="10698860" cy="1715562"/>
          </a:xfrm>
        </p:grpSpPr>
        <p:grpSp>
          <p:nvGrpSpPr>
            <p:cNvPr id="58" name="组合 57"/>
            <p:cNvGrpSpPr/>
            <p:nvPr/>
          </p:nvGrpSpPr>
          <p:grpSpPr>
            <a:xfrm>
              <a:off x="1145841" y="2514452"/>
              <a:ext cx="10266128" cy="1679193"/>
              <a:chOff x="1145841" y="2514452"/>
              <a:chExt cx="10266128" cy="1679193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7639088" y="2514452"/>
                <a:ext cx="3772881" cy="1679193"/>
                <a:chOff x="7639088" y="1801903"/>
                <a:chExt cx="3772881" cy="1679193"/>
              </a:xfrm>
            </p:grpSpPr>
            <p:grpSp>
              <p:nvGrpSpPr>
                <p:cNvPr id="73" name="组合 72"/>
                <p:cNvGrpSpPr/>
                <p:nvPr/>
              </p:nvGrpSpPr>
              <p:grpSpPr>
                <a:xfrm>
                  <a:off x="7639088" y="1801903"/>
                  <a:ext cx="3772881" cy="1679193"/>
                  <a:chOff x="427591" y="1381424"/>
                  <a:chExt cx="5434538" cy="1679193"/>
                </a:xfrm>
              </p:grpSpPr>
              <p:grpSp>
                <p:nvGrpSpPr>
                  <p:cNvPr id="75" name="组合 74"/>
                  <p:cNvGrpSpPr/>
                  <p:nvPr/>
                </p:nvGrpSpPr>
                <p:grpSpPr>
                  <a:xfrm>
                    <a:off x="427591" y="1381424"/>
                    <a:ext cx="5434538" cy="444572"/>
                    <a:chOff x="551348" y="1714662"/>
                    <a:chExt cx="5434538" cy="444572"/>
                  </a:xfrm>
                </p:grpSpPr>
                <p:sp>
                  <p:nvSpPr>
                    <p:cNvPr id="79" name="文本框 66"/>
                    <p:cNvSpPr txBox="1"/>
                    <p:nvPr/>
                  </p:nvSpPr>
                  <p:spPr>
                    <a:xfrm>
                      <a:off x="551348" y="1856963"/>
                      <a:ext cx="5434538" cy="3022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latin typeface="Arial" panose="020B0604020202020204"/>
                          <a:ea typeface="微软雅黑" panose="020B0503020204020204" pitchFamily="34" charset="-122"/>
                          <a:sym typeface="Arial" panose="020B0604020202020204"/>
                        </a:rPr>
                        <a:t>配置 HDFS 的存储属性和副本策略。</a:t>
                      </a: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2442948" y="1714662"/>
                      <a:ext cx="2635556" cy="197174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pPr algn="r"/>
                      <a:r>
                        <a:rPr lang="zh-CN" altLang="en-US" sz="1600" b="1">
                          <a:solidFill>
                            <a:schemeClr val="accent1"/>
                          </a:solidFill>
                          <a:latin typeface="Arial" panose="020B0604020202020204"/>
                          <a:ea typeface="微软雅黑" panose="020B0503020204020204" pitchFamily="34" charset="-122"/>
                          <a:sym typeface="Arial" panose="020B0604020202020204"/>
                        </a:rPr>
                        <a:t>hdfs-site.xml</a:t>
                      </a:r>
                    </a:p>
                  </p:txBody>
                </p:sp>
              </p:grpSp>
              <p:grpSp>
                <p:nvGrpSpPr>
                  <p:cNvPr id="76" name="组合 75"/>
                  <p:cNvGrpSpPr/>
                  <p:nvPr/>
                </p:nvGrpSpPr>
                <p:grpSpPr>
                  <a:xfrm>
                    <a:off x="1297166" y="2648133"/>
                    <a:ext cx="4532034" cy="412484"/>
                    <a:chOff x="1420923" y="1657463"/>
                    <a:chExt cx="4532034" cy="412484"/>
                  </a:xfrm>
                </p:grpSpPr>
                <p:sp>
                  <p:nvSpPr>
                    <p:cNvPr id="77" name="文本框 64"/>
                    <p:cNvSpPr txBox="1"/>
                    <p:nvPr/>
                  </p:nvSpPr>
                  <p:spPr>
                    <a:xfrm>
                      <a:off x="1420923" y="1799298"/>
                      <a:ext cx="4532034" cy="270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rmAutofit/>
                    </a:bodyPr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zh-CN" altLang="en-US" sz="1600">
                          <a:latin typeface="Arial" panose="020B0604020202020204"/>
                          <a:ea typeface="微软雅黑" panose="020B0503020204020204" pitchFamily="34" charset="-122"/>
                          <a:sym typeface="Arial" panose="020B0604020202020204"/>
                        </a:rPr>
                        <a:t>配置 </a:t>
                      </a:r>
                      <a:r>
                        <a:rPr lang="en-US" altLang="zh-CN" sz="1600">
                          <a:latin typeface="Arial" panose="020B0604020202020204"/>
                          <a:ea typeface="微软雅黑" panose="020B0503020204020204" pitchFamily="34" charset="-122"/>
                          <a:sym typeface="Arial" panose="020B0604020202020204"/>
                        </a:rPr>
                        <a:t>Mapreduce</a:t>
                      </a:r>
                      <a:r>
                        <a:rPr lang="zh-CN" altLang="en-US" sz="1600">
                          <a:latin typeface="Arial" panose="020B0604020202020204"/>
                          <a:ea typeface="微软雅黑" panose="020B0503020204020204" pitchFamily="34" charset="-122"/>
                          <a:sym typeface="Arial" panose="020B0604020202020204"/>
                        </a:rPr>
                        <a:t>相关属性</a:t>
                      </a:r>
                    </a:p>
                  </p:txBody>
                </p:sp>
                <p:sp>
                  <p:nvSpPr>
                    <p:cNvPr id="78" name="矩形 77"/>
                    <p:cNvSpPr/>
                    <p:nvPr/>
                  </p:nvSpPr>
                  <p:spPr>
                    <a:xfrm>
                      <a:off x="2702722" y="1657463"/>
                      <a:ext cx="2569697" cy="191128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pPr algn="r"/>
                      <a:r>
                        <a:rPr lang="zh-CN" altLang="en-US" sz="1600" b="1">
                          <a:solidFill>
                            <a:schemeClr val="accent3"/>
                          </a:solidFill>
                          <a:latin typeface="Arial" panose="020B0604020202020204"/>
                          <a:ea typeface="微软雅黑" panose="020B0503020204020204" pitchFamily="34" charset="-122"/>
                          <a:sym typeface="Arial" panose="020B0604020202020204"/>
                        </a:rPr>
                        <a:t>yarn-site.xml</a:t>
                      </a:r>
                    </a:p>
                  </p:txBody>
                </p:sp>
              </p:grpSp>
            </p:grpSp>
            <p:cxnSp>
              <p:nvCxnSpPr>
                <p:cNvPr id="74" name="直接连接符 73"/>
                <p:cNvCxnSpPr/>
                <p:nvPr/>
              </p:nvCxnSpPr>
              <p:spPr>
                <a:xfrm>
                  <a:off x="8472264" y="2924944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组合 63"/>
              <p:cNvGrpSpPr/>
              <p:nvPr/>
            </p:nvGrpSpPr>
            <p:grpSpPr>
              <a:xfrm>
                <a:off x="1145841" y="2658981"/>
                <a:ext cx="2836434" cy="1432357"/>
                <a:chOff x="1145841" y="1731604"/>
                <a:chExt cx="2836434" cy="1432357"/>
              </a:xfrm>
            </p:grpSpPr>
            <p:grpSp>
              <p:nvGrpSpPr>
                <p:cNvPr id="65" name="组合 64"/>
                <p:cNvGrpSpPr/>
                <p:nvPr/>
              </p:nvGrpSpPr>
              <p:grpSpPr>
                <a:xfrm>
                  <a:off x="1145841" y="1731604"/>
                  <a:ext cx="2836434" cy="1432357"/>
                  <a:chOff x="812985" y="1525953"/>
                  <a:chExt cx="4085660" cy="1432357"/>
                </a:xfrm>
              </p:grpSpPr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812985" y="1525953"/>
                    <a:ext cx="4085660" cy="393882"/>
                    <a:chOff x="936742" y="1859191"/>
                    <a:chExt cx="4085660" cy="393882"/>
                  </a:xfrm>
                </p:grpSpPr>
                <p:sp>
                  <p:nvSpPr>
                    <p:cNvPr id="71" name="文本框 58"/>
                    <p:cNvSpPr txBox="1"/>
                    <p:nvPr/>
                  </p:nvSpPr>
                  <p:spPr>
                    <a:xfrm>
                      <a:off x="936742" y="1997305"/>
                      <a:ext cx="4085660" cy="2557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rm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latin typeface="Arial" panose="020B0604020202020204"/>
                          <a:ea typeface="微软雅黑" panose="020B0503020204020204" pitchFamily="34" charset="-122"/>
                          <a:sym typeface="Arial" panose="020B0604020202020204"/>
                        </a:rPr>
                        <a:t>设置默认文件系统（HDFS）</a:t>
                      </a:r>
                    </a:p>
                  </p:txBody>
                </p:sp>
                <p:sp>
                  <p:nvSpPr>
                    <p:cNvPr id="72" name="矩形 71"/>
                    <p:cNvSpPr/>
                    <p:nvPr/>
                  </p:nvSpPr>
                  <p:spPr>
                    <a:xfrm>
                      <a:off x="1317257" y="1859191"/>
                      <a:ext cx="2740441" cy="219030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pPr algn="l"/>
                      <a:r>
                        <a:rPr lang="zh-CN" altLang="en-US" sz="1600" b="1">
                          <a:solidFill>
                            <a:schemeClr val="accent1"/>
                          </a:solidFill>
                          <a:latin typeface="Arial" panose="020B0604020202020204"/>
                          <a:ea typeface="微软雅黑" panose="020B0503020204020204" pitchFamily="34" charset="-122"/>
                          <a:sym typeface="Arial" panose="020B0604020202020204"/>
                        </a:rPr>
                        <a:t>core-site.xml</a:t>
                      </a:r>
                    </a:p>
                  </p:txBody>
                </p:sp>
              </p:grpSp>
              <p:sp>
                <p:nvSpPr>
                  <p:cNvPr id="70" name="矩形 69"/>
                  <p:cNvSpPr/>
                  <p:nvPr/>
                </p:nvSpPr>
                <p:spPr>
                  <a:xfrm>
                    <a:off x="937384" y="2739745"/>
                    <a:ext cx="3761247" cy="218565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l"/>
                    <a:r>
                      <a:rPr lang="zh-CN" altLang="en-US" sz="1600" b="1">
                        <a:solidFill>
                          <a:schemeClr val="accent3"/>
                        </a:solidFill>
                        <a:latin typeface="Arial" panose="020B0604020202020204"/>
                        <a:ea typeface="微软雅黑" panose="020B0503020204020204" pitchFamily="34" charset="-122"/>
                        <a:sym typeface="Arial" panose="020B0604020202020204"/>
                      </a:rPr>
                      <a:t>mapred-site.xml</a:t>
                    </a:r>
                  </a:p>
                </p:txBody>
              </p:sp>
            </p:grpSp>
            <p:cxnSp>
              <p:nvCxnSpPr>
                <p:cNvPr id="66" name="直接连接符 65"/>
                <p:cNvCxnSpPr/>
                <p:nvPr/>
              </p:nvCxnSpPr>
              <p:spPr>
                <a:xfrm>
                  <a:off x="1303235" y="2705883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椭圆 58"/>
            <p:cNvSpPr/>
            <p:nvPr/>
          </p:nvSpPr>
          <p:spPr>
            <a:xfrm>
              <a:off x="935181" y="2619453"/>
              <a:ext cx="372547" cy="2353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 fontScale="25000" lnSpcReduction="20000"/>
            </a:bodyPr>
            <a:lstStyle/>
            <a:p>
              <a:pPr algn="ctr"/>
              <a:r>
                <a:rPr lang="en-US" altLang="zh-CN" sz="640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1</a:t>
              </a:r>
            </a:p>
          </p:txBody>
        </p:sp>
        <p:sp>
          <p:nvSpPr>
            <p:cNvPr id="60" name="椭圆 59"/>
            <p:cNvSpPr/>
            <p:nvPr/>
          </p:nvSpPr>
          <p:spPr>
            <a:xfrm>
              <a:off x="11016799" y="2478083"/>
              <a:ext cx="395407" cy="270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Autofit/>
            </a:bodyPr>
            <a:lstStyle/>
            <a:p>
              <a:pPr algn="ctr"/>
              <a:r>
                <a:rPr lang="en-US" altLang="zh-CN" sz="150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2</a:t>
              </a:r>
            </a:p>
          </p:txBody>
        </p:sp>
        <p:sp>
          <p:nvSpPr>
            <p:cNvPr id="61" name="椭圆 60"/>
            <p:cNvSpPr/>
            <p:nvPr/>
          </p:nvSpPr>
          <p:spPr>
            <a:xfrm>
              <a:off x="752294" y="3892710"/>
              <a:ext cx="372547" cy="2036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 fontScale="25000" lnSpcReduction="20000"/>
            </a:bodyPr>
            <a:lstStyle/>
            <a:p>
              <a:pPr algn="ctr"/>
              <a:r>
                <a:rPr lang="en-US" altLang="zh-CN" sz="640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4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11016799" y="3712278"/>
              <a:ext cx="434355" cy="2780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Autofit/>
            </a:bodyPr>
            <a:lstStyle/>
            <a:p>
              <a:pPr algn="ctr"/>
              <a:r>
                <a:rPr lang="en-US" altLang="zh-CN" sz="150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3</a:t>
              </a:r>
            </a:p>
          </p:txBody>
        </p:sp>
      </p:grpSp>
      <p:sp>
        <p:nvSpPr>
          <p:cNvPr id="16" name="文本框 19"/>
          <p:cNvSpPr txBox="1"/>
          <p:nvPr/>
        </p:nvSpPr>
        <p:spPr>
          <a:xfrm>
            <a:off x="539354" y="186194"/>
            <a:ext cx="434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1.4</a:t>
            </a:r>
            <a:r>
              <a:rPr lang="zh-CN" alt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Hadoop配置文件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1455" y="926465"/>
            <a:ext cx="500443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 Hadoop 集群运行环境和核心服务的参数。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1455" y="1251585"/>
            <a:ext cx="500443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用于管理 HDFS 和 YARN 的工作模式、网络设置及资源分配。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40" y="2332990"/>
            <a:ext cx="2462530" cy="1034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370" y="2204085"/>
            <a:ext cx="1537335" cy="1018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850" y="2211705"/>
            <a:ext cx="1564005" cy="10394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470" y="3867785"/>
            <a:ext cx="2363470" cy="1087120"/>
          </a:xfrm>
          <a:prstGeom prst="rect">
            <a:avLst/>
          </a:prstGeom>
        </p:spPr>
      </p:pic>
      <p:sp>
        <p:nvSpPr>
          <p:cNvPr id="9" name="文本框 64"/>
          <p:cNvSpPr txBox="1"/>
          <p:nvPr/>
        </p:nvSpPr>
        <p:spPr>
          <a:xfrm>
            <a:off x="855167" y="3737689"/>
            <a:ext cx="2359660" cy="36957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配置 YARN 的资源分配。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95" y="4083685"/>
            <a:ext cx="2778125" cy="960120"/>
          </a:xfrm>
          <a:prstGeom prst="rect">
            <a:avLst/>
          </a:prstGeom>
        </p:spPr>
      </p:pic>
      <p:pic>
        <p:nvPicPr>
          <p:cNvPr id="11" name="图片 10" descr="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4345" y="1889760"/>
            <a:ext cx="490220" cy="368300"/>
          </a:xfrm>
          <a:prstGeom prst="rect">
            <a:avLst/>
          </a:prstGeom>
        </p:spPr>
      </p:pic>
      <p:pic>
        <p:nvPicPr>
          <p:cNvPr id="12" name="图片 11" descr="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5915" y="2923540"/>
            <a:ext cx="490220" cy="368300"/>
          </a:xfrm>
          <a:prstGeom prst="rect">
            <a:avLst/>
          </a:prstGeom>
        </p:spPr>
      </p:pic>
      <p:pic>
        <p:nvPicPr>
          <p:cNvPr id="13" name="图片 12" descr="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6590" y="3229610"/>
            <a:ext cx="490220" cy="368300"/>
          </a:xfrm>
          <a:prstGeom prst="rect">
            <a:avLst/>
          </a:prstGeom>
        </p:spPr>
      </p:pic>
      <p:pic>
        <p:nvPicPr>
          <p:cNvPr id="14" name="图片 13" descr="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3240" y="4119880"/>
            <a:ext cx="490220" cy="368300"/>
          </a:xfrm>
          <a:prstGeom prst="rect">
            <a:avLst/>
          </a:prstGeom>
        </p:spPr>
      </p:pic>
      <p:pic>
        <p:nvPicPr>
          <p:cNvPr id="17" name="图片 16" descr="微信图片_20241124225855"/>
          <p:cNvPicPr>
            <a:picLocks noChangeAspect="1"/>
          </p:cNvPicPr>
          <p:nvPr/>
        </p:nvPicPr>
        <p:blipFill>
          <a:blip r:embed="rId3"/>
          <a:srcRect l="29202" t="21493"/>
          <a:stretch>
            <a:fillRect/>
          </a:stretch>
        </p:blipFill>
        <p:spPr>
          <a:xfrm>
            <a:off x="3909060" y="2925445"/>
            <a:ext cx="1283970" cy="526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53"/>
          <p:cNvSpPr/>
          <p:nvPr/>
        </p:nvSpPr>
        <p:spPr>
          <a:xfrm>
            <a:off x="2987675" y="1275715"/>
            <a:ext cx="5024120" cy="3112770"/>
          </a:xfrm>
          <a:prstGeom prst="roundRect">
            <a:avLst>
              <a:gd name="adj" fmla="val 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文本框 19"/>
          <p:cNvSpPr txBox="1"/>
          <p:nvPr/>
        </p:nvSpPr>
        <p:spPr>
          <a:xfrm>
            <a:off x="539354" y="186194"/>
            <a:ext cx="551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1.5</a:t>
            </a:r>
            <a:r>
              <a:rPr lang="zh-CN" altLang="en-US" sz="3600" b="1" dirty="0">
                <a:solidFill>
                  <a:srgbClr val="13436C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docker-compose 配置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731135"/>
            <a:ext cx="1849120" cy="14217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rcRect b="25702"/>
          <a:stretch>
            <a:fillRect/>
          </a:stretch>
        </p:blipFill>
        <p:spPr>
          <a:xfrm>
            <a:off x="3049270" y="1491615"/>
            <a:ext cx="2284730" cy="2413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90" y="1347470"/>
            <a:ext cx="1824990" cy="138366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55015" y="1105535"/>
            <a:ext cx="2312670" cy="3322320"/>
            <a:chOff x="1189" y="1741"/>
            <a:chExt cx="3642" cy="5232"/>
          </a:xfrm>
        </p:grpSpPr>
        <p:grpSp>
          <p:nvGrpSpPr>
            <p:cNvPr id="2" name="组合 1"/>
            <p:cNvGrpSpPr/>
            <p:nvPr/>
          </p:nvGrpSpPr>
          <p:grpSpPr>
            <a:xfrm>
              <a:off x="1189" y="1741"/>
              <a:ext cx="3642" cy="5233"/>
              <a:chOff x="1473833" y="1238250"/>
              <a:chExt cx="1790065" cy="3322955"/>
            </a:xfrm>
          </p:grpSpPr>
          <p:sp>
            <p:nvSpPr>
              <p:cNvPr id="31" name="Rectangle: Rounded Corners 41"/>
              <p:cNvSpPr/>
              <p:nvPr/>
            </p:nvSpPr>
            <p:spPr>
              <a:xfrm>
                <a:off x="1473833" y="1238250"/>
                <a:ext cx="1707983" cy="3322955"/>
              </a:xfrm>
              <a:prstGeom prst="roundRect">
                <a:avLst>
                  <a:gd name="adj" fmla="val 5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4" name="Rectangle 15"/>
              <p:cNvSpPr/>
              <p:nvPr/>
            </p:nvSpPr>
            <p:spPr bwMode="auto">
              <a:xfrm>
                <a:off x="1545467" y="1995645"/>
                <a:ext cx="1551385" cy="242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 eaLnBrk="1" fontAlgn="auto" hangingPunct="1">
                  <a:defRPr/>
                </a:pPr>
                <a:r>
                  <a:rPr lang="en-US" altLang="zh-CN" sz="1700" b="1" dirty="0">
                    <a:solidFill>
                      <a:srgbClr val="13436C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master</a:t>
                </a:r>
              </a:p>
            </p:txBody>
          </p:sp>
          <p:sp>
            <p:nvSpPr>
              <p:cNvPr id="42" name="TextBox 43"/>
              <p:cNvSpPr txBox="1"/>
              <p:nvPr/>
            </p:nvSpPr>
            <p:spPr bwMode="auto">
              <a:xfrm>
                <a:off x="1555748" y="1664666"/>
                <a:ext cx="1708150" cy="232469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1">
                <a:noAutofit/>
              </a:bodyPr>
              <a:lstStyle/>
              <a:p>
                <a:pPr algn="ctr" latinLnBrk="0"/>
                <a:r>
                  <a:rPr lang="zh-CN" altLang="en-US" sz="2000">
                    <a:solidFill>
                      <a:schemeClr val="bg1">
                        <a:lumMod val="100000"/>
                      </a:schemeClr>
                    </a:solidFill>
                    <a:effectLst/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服务定义：</a:t>
                </a:r>
              </a:p>
            </p:txBody>
          </p:sp>
          <p:sp>
            <p:nvSpPr>
              <p:cNvPr id="43" name="TextBox 44"/>
              <p:cNvSpPr txBox="1"/>
              <p:nvPr/>
            </p:nvSpPr>
            <p:spPr bwMode="auto">
              <a:xfrm>
                <a:off x="1503324" y="2355850"/>
                <a:ext cx="1707983" cy="695960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800" b="0">
                    <a:solidFill>
                      <a:schemeClr val="bg1">
                        <a:lumMod val="100000"/>
                      </a:schemeClr>
                    </a:solidFill>
                    <a:effectLst/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主节点，分配资源、管理任务。</a:t>
                </a:r>
              </a:p>
            </p:txBody>
          </p:sp>
        </p:grpSp>
        <p:sp>
          <p:nvSpPr>
            <p:cNvPr id="5" name="TextBox 44"/>
            <p:cNvSpPr txBox="1"/>
            <p:nvPr/>
          </p:nvSpPr>
          <p:spPr bwMode="auto">
            <a:xfrm>
              <a:off x="1327" y="5410"/>
              <a:ext cx="3475" cy="106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800" b="0">
                  <a:solidFill>
                    <a:schemeClr val="bg1">
                      <a:lumMod val="100000"/>
                    </a:schemeClr>
                  </a:solidFill>
                  <a:effectLst/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从节点，执行计算任务。</a:t>
              </a:r>
            </a:p>
          </p:txBody>
        </p:sp>
        <p:sp>
          <p:nvSpPr>
            <p:cNvPr id="6" name="Rectangle 15"/>
            <p:cNvSpPr/>
            <p:nvPr/>
          </p:nvSpPr>
          <p:spPr bwMode="auto">
            <a:xfrm>
              <a:off x="1335" y="4812"/>
              <a:ext cx="3156" cy="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 eaLnBrk="1" fontAlgn="auto" hangingPunct="1">
                <a:defRPr/>
              </a:pPr>
              <a:r>
                <a:rPr lang="zh-CN" altLang="en-US" sz="1700" b="1">
                  <a:solidFill>
                    <a:srgbClr val="13436C"/>
                  </a:solidFill>
                  <a:effectLst/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worker1 、worker2</a:t>
              </a:r>
              <a:endParaRPr lang="zh-CN" altLang="en-US" sz="1700" b="1" dirty="0">
                <a:solidFill>
                  <a:srgbClr val="13436C"/>
                </a:solidFill>
                <a:effectLst/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pic>
          <p:nvPicPr>
            <p:cNvPr id="9" name="图片 8" descr="微信图片_2024112500474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26846" t="4398" r="28237" b="35764"/>
            <a:stretch>
              <a:fillRect/>
            </a:stretch>
          </p:blipFill>
          <p:spPr>
            <a:xfrm>
              <a:off x="2612" y="1741"/>
              <a:ext cx="904" cy="658"/>
            </a:xfrm>
            <a:prstGeom prst="rect">
              <a:avLst/>
            </a:prstGeom>
            <a:ln>
              <a:solidFill>
                <a:srgbClr val="00468E"/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6*252"/>
  <p:tag name="TABLE_ENDDRAG_RECT" val="17*89*666*2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13436C"/>
      </a:accent1>
      <a:accent2>
        <a:srgbClr val="13436C"/>
      </a:accent2>
      <a:accent3>
        <a:srgbClr val="13436C"/>
      </a:accent3>
      <a:accent4>
        <a:srgbClr val="13436C"/>
      </a:accent4>
      <a:accent5>
        <a:srgbClr val="13436C"/>
      </a:accent5>
      <a:accent6>
        <a:srgbClr val="13436C"/>
      </a:accent6>
      <a:hlink>
        <a:srgbClr val="13436C"/>
      </a:hlink>
      <a:folHlink>
        <a:srgbClr val="13436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1650</Words>
  <Application>Microsoft Office PowerPoint</Application>
  <PresentationFormat>全屏显示(16:9)</PresentationFormat>
  <Paragraphs>258</Paragraphs>
  <Slides>27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微软雅黑</vt:lpstr>
      <vt:lpstr>Arial</vt:lpstr>
      <vt:lpstr>Bernard MT Condensed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Alan Williams</cp:lastModifiedBy>
  <cp:revision>1075</cp:revision>
  <dcterms:created xsi:type="dcterms:W3CDTF">2015-04-24T01:01:00Z</dcterms:created>
  <dcterms:modified xsi:type="dcterms:W3CDTF">2024-11-27T10:21:47Z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06BBD79C469643AD867086097B6631F0_12</vt:lpwstr>
  </property>
  <property fmtid="{D5CDD505-2E9C-101B-9397-08002B2CF9AE}" pid="3" name="KSOProductBuildVer">
    <vt:lpwstr>2052-11.8.2.11734</vt:lpwstr>
  </property>
</Properties>
</file>