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291" r:id="rId4"/>
    <p:sldId id="310" r:id="rId5"/>
    <p:sldId id="309" r:id="rId6"/>
    <p:sldId id="308" r:id="rId7"/>
    <p:sldId id="312" r:id="rId8"/>
    <p:sldId id="311" r:id="rId9"/>
    <p:sldId id="313" r:id="rId10"/>
    <p:sldId id="314" r:id="rId11"/>
    <p:sldId id="315" r:id="rId12"/>
    <p:sldId id="292" r:id="rId13"/>
    <p:sldId id="316" r:id="rId14"/>
    <p:sldId id="293" r:id="rId15"/>
    <p:sldId id="317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-81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DA7B-A8EA-47D6-A133-8FBE37593715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0EBFE-C702-4912-9480-25E38BE9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0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6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7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7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647C-4F87-4145-A0D4-3451A479694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FBCF-8071-463D-BF6F-EC67EC980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8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775" y="1923678"/>
            <a:ext cx="7990656" cy="1062119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Proving NP-Completeness </a:t>
            </a:r>
            <a:br>
              <a:rPr lang="en-IN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(Six Basic NP-Complete problems)</a:t>
            </a:r>
            <a:endParaRPr lang="en-I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568" y="2571750"/>
            <a:ext cx="799065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10" name="Picture 9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11" name="Picture 10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12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88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sz="2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</a:t>
                </a: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 A 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). </m:t>
                    </m:r>
                  </m:oMath>
                </a14:m>
                <a:endParaRPr lang="en-US" sz="24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QUESTION: Does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contain a Hamiltonian  circuit?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HAMILTONIAN </a:t>
            </a:r>
            <a:r>
              <a:rPr lang="en-US" sz="3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CIRCUIT(HC) </a:t>
            </a:r>
            <a:r>
              <a:rPr lang="en-US" sz="3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br>
              <a:rPr lang="en-US" sz="3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883248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2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endParaRPr lang="en-US" sz="28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Let set 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𝑴⊆𝑾 ×𝑿 ×𝒀, </a:t>
                </a: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Where </a:t>
                </a:r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𝑾,𝑿 and Y  are disjoint sets </a:t>
                </a:r>
                <a:endParaRPr lang="en-IN" sz="20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Have </a:t>
                </a:r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the same number of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elements.</a:t>
                </a:r>
              </a:p>
              <a:p>
                <a:pPr lvl="1" algn="just"/>
                <a:endParaRPr lang="en-US" sz="2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Matching</a:t>
                </a:r>
              </a:p>
              <a:p>
                <a:pPr lvl="1"/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Subset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IN" sz="20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’⊆</m:t>
                    </m:r>
                    <m:r>
                      <a:rPr lang="en-IN" sz="20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such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′| = 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 </a:t>
                </a:r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and </a:t>
                </a:r>
                <a:endParaRPr lang="en-IN" sz="20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2"/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No </a:t>
                </a:r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two elements of </a:t>
                </a:r>
                <a14:m>
                  <m:oMath xmlns:m="http://schemas.openxmlformats.org/officeDocument/2006/math"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agree in any coordinate?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b="-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576064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US" sz="3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883248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3638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A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IN" sz="24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4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and </a:t>
                </a:r>
                <a:r>
                  <a:rPr lang="en-IN" sz="2400" b="1" i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Y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are disjoint sets having the same number of </a:t>
                </a:r>
                <a:r>
                  <a:rPr lang="en-IN" sz="2400" b="1" i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elements.</a:t>
                </a:r>
                <a:endParaRPr lang="en-IN" sz="24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QUESTION: 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Does M contain a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matching?</a:t>
                </a:r>
              </a:p>
              <a:p>
                <a:pPr marL="514350" indent="-457200"/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7150" indent="0">
                  <a:buNone/>
                </a:pPr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3638"/>
                <a:ext cx="8229600" cy="3394472"/>
              </a:xfrm>
              <a:blipFill rotWithShape="1"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3-DIMENSIONAL MATCHING (3DM)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8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3638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finite set A and a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“size”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)∈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14350" indent="-457200"/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QUESTION: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Is there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such that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                    </a:t>
                </a:r>
                <a:endParaRPr lang="en-US" sz="2000" b="1" i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Cambria Math"/>
                  <a:ea typeface="+mj-ea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000" b="1" i="1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𝒔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+mj-ea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IN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effectLst>
                                  <a:outerShdw blurRad="31750" dist="25400" dir="540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 ? </a:t>
                </a:r>
              </a:p>
              <a:p>
                <a:pPr marL="514350" indent="-457200"/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57150" indent="0">
                  <a:buNone/>
                </a:pPr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3638"/>
                <a:ext cx="8229600" cy="3394472"/>
              </a:xfrm>
              <a:blipFill rotWithShape="1"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59582"/>
            <a:ext cx="8229600" cy="576064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394472"/>
          </a:xfrm>
        </p:spPr>
        <p:txBody>
          <a:bodyPr>
            <a:normAutofit/>
          </a:bodyPr>
          <a:lstStyle/>
          <a:p>
            <a:pPr marL="514350" indent="-457200"/>
            <a:endParaRPr lang="en-US" sz="20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endParaRPr lang="en-US" sz="2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r>
              <a:rPr lang="en-US" sz="2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</a:t>
            </a:r>
            <a:r>
              <a:rPr lang="en-IN" sz="2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appeared Karp’s </a:t>
            </a:r>
            <a:r>
              <a:rPr lang="en-IN" sz="20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 list of 21 NP-complete </a:t>
            </a:r>
            <a:r>
              <a:rPr lang="en-IN" sz="2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problems.</a:t>
            </a:r>
          </a:p>
          <a:p>
            <a:pPr marL="514350" indent="-457200"/>
            <a:endParaRPr lang="en-US" sz="26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/>
            <a:endParaRPr lang="en-US" sz="12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/>
            <a:endParaRPr lang="en-US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popular?</a:t>
            </a:r>
            <a:endParaRPr 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4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394472"/>
          </a:xfrm>
        </p:spPr>
        <p:txBody>
          <a:bodyPr>
            <a:normAutofit/>
          </a:bodyPr>
          <a:lstStyle/>
          <a:p>
            <a:pPr marL="514350" indent="-457200"/>
            <a:endParaRPr lang="en-US" sz="20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endParaRPr lang="en-US" sz="2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26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/>
            <a:endParaRPr lang="en-US" sz="12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/>
            <a:endParaRPr lang="en-US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Michael Gary and David S Johnson’s Sequence</a:t>
            </a:r>
            <a:endParaRPr 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51670"/>
            <a:ext cx="351334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5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059582"/>
            <a:ext cx="8229600" cy="63758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</a:t>
            </a:r>
            <a:endParaRPr lang="en-I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14" name="Picture 13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15" name="Picture 14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16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5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85918"/>
            <a:ext cx="8229600" cy="649728"/>
          </a:xfrm>
        </p:spPr>
        <p:txBody>
          <a:bodyPr>
            <a:normAutofit/>
          </a:bodyPr>
          <a:lstStyle/>
          <a:p>
            <a:pPr marL="400050" lvl="2" algn="ctr" rtl="0">
              <a:spcBef>
                <a:spcPct val="20000"/>
              </a:spcBef>
            </a:pPr>
            <a:r>
              <a:rPr lang="en-US" sz="32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Steps of NP-Completeness Proof</a:t>
            </a:r>
            <a:endParaRPr lang="en-IN" sz="32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302" y="1923678"/>
                <a:ext cx="8229600" cy="3034432"/>
              </a:xfrm>
            </p:spPr>
            <p:txBody>
              <a:bodyPr/>
              <a:lstStyle/>
              <a:p>
                <a:r>
                  <a:rPr lang="en-US" sz="26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Recipe</a:t>
                </a:r>
              </a:p>
              <a:p>
                <a:pPr marL="742950" lvl="2" indent="-342900"/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Show that </a:t>
                </a:r>
                <a:r>
                  <a:rPr lang="en-US" sz="2200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𝚷</a:t>
                </a: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is in class </a:t>
                </a:r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NP.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742950" lvl="2" indent="-342900"/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Select </a:t>
                </a: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known NP-complete problem 𝚷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742950" lvl="2" indent="-342900"/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Construct a transformation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from</a:t>
                </a:r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𝚷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0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to </a:t>
                </a:r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𝚷</a:t>
                </a:r>
                <a:r>
                  <a:rPr lang="en-US" sz="22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742950" lvl="2" indent="-342900"/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is a polynomial transformation.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302" y="1923678"/>
                <a:ext cx="8229600" cy="3034432"/>
              </a:xfrm>
              <a:blipFill rotWithShape="1">
                <a:blip r:embed="rId2"/>
                <a:stretch>
                  <a:fillRect l="-1333" t="-20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6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394472"/>
          </a:xfrm>
        </p:spPr>
        <p:txBody>
          <a:bodyPr>
            <a:normAutofit/>
          </a:bodyPr>
          <a:lstStyle/>
          <a:p>
            <a:pPr marL="514350" indent="-457200"/>
            <a:endParaRPr lang="en-IN" sz="2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3-SATISFIABILITY (3SAT) </a:t>
            </a:r>
            <a:endParaRPr lang="en-IN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3-DIMENSIONAL MATCHING (3DM) </a:t>
            </a: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VERTEX COVER (VC) </a:t>
            </a: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CLIQUE </a:t>
            </a: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HAMILTONIAN CIRCUIT (HC) </a:t>
            </a:r>
            <a:endParaRPr lang="en-IN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r>
              <a:rPr lang="en-I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PARTITION </a:t>
            </a:r>
          </a:p>
          <a:p>
            <a:pPr marL="514350" indent="-457200"/>
            <a:endParaRPr lang="en-IN" sz="2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457200"/>
            <a:endParaRPr lang="en-IN" sz="2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sz="24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43558"/>
            <a:ext cx="8229600" cy="8572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Six Basic NP-Complete Problems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0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250" y="985918"/>
            <a:ext cx="8229600" cy="6497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3-SATISFIABILITY (3SAT)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961" y="1995686"/>
                <a:ext cx="8229600" cy="3250456"/>
              </a:xfrm>
            </p:spPr>
            <p:txBody>
              <a:bodyPr/>
              <a:lstStyle/>
              <a:p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INSTANCE: Collection </a:t>
                </a:r>
                <a14:m>
                  <m:oMath xmlns:m="http://schemas.openxmlformats.org/officeDocument/2006/math"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= {</m:t>
                    </m:r>
                    <m:sSub>
                      <m:sSubPr>
                        <m:ctrlPr>
                          <a:rPr lang="en-IN" sz="2000" b="1" i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1" dirty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}</m:t>
                    </m:r>
                    <m:r>
                      <a:rPr lang="en-IN" sz="2000" b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of clauses on a finite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of variables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=3, 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1≤ 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en-US" sz="20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QUESTION: Is there a truth assignment for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that satisfies all the clauses in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IN" sz="20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?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961" y="1995686"/>
                <a:ext cx="8229600" cy="3250456"/>
              </a:xfrm>
              <a:blipFill rotWithShape="1">
                <a:blip r:embed="rId2"/>
                <a:stretch>
                  <a:fillRect l="-815" t="-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050" y="32318"/>
            <a:ext cx="9144000" cy="955256"/>
            <a:chOff x="0" y="228600"/>
            <a:chExt cx="9144000" cy="915988"/>
          </a:xfrm>
        </p:grpSpPr>
        <p:pic>
          <p:nvPicPr>
            <p:cNvPr id="5" name="Picture 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6" name="Picture 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35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87574"/>
            <a:ext cx="8229600" cy="73042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Vertex Cover 	</a:t>
            </a:r>
            <a:endParaRPr lang="en-IN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902" y="1563638"/>
                <a:ext cx="8229600" cy="3394472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be a graph.</a:t>
                </a:r>
              </a:p>
              <a:p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Vertex cover of a graph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is </a:t>
                </a: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subset of vertices</a:t>
                </a:r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 i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such </a:t>
                </a:r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that,</a:t>
                </a:r>
                <a:endParaRPr lang="en-US" sz="24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742950" lvl="2" indent="-342900"/>
                <a:r>
                  <a:rPr lang="en-US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en-US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atleast one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belongs 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  <a:endParaRPr lang="en-IN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02" y="1563638"/>
                <a:ext cx="8229600" cy="3394472"/>
              </a:xfrm>
              <a:blipFill rotWithShape="1">
                <a:blip r:embed="rId2"/>
                <a:stretch>
                  <a:fillRect l="-1185" r="-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15" name="Picture 1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16" name="Picture 1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1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16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375" y="987574"/>
            <a:ext cx="8229600" cy="8572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I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IN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 (VC) </a:t>
            </a:r>
            <a:r>
              <a:rPr lang="en-I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63638"/>
                <a:ext cx="8712968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A graph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and a positive integer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≤ |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|.  </m:t>
                    </m:r>
                  </m:oMath>
                </a14:m>
                <a:endParaRPr lang="en-IN" sz="24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Is there a vertex cover of size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or less for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? </a:t>
                </a: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63638"/>
                <a:ext cx="8712968" cy="3394472"/>
              </a:xfrm>
              <a:blipFill rotWithShape="1"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7" name="Picture 6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8" name="Picture 7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9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3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87574"/>
            <a:ext cx="8229600" cy="73042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Clique</a:t>
            </a:r>
            <a:endParaRPr lang="en-IN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4902" y="1563638"/>
                <a:ext cx="8229600" cy="3394472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be a graph.</a:t>
                </a:r>
              </a:p>
              <a:p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Clique of </a:t>
                </a: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is </a:t>
                </a: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subset of vertices</a:t>
                </a:r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 i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such </a:t>
                </a:r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that,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742950" lvl="2" indent="-342900"/>
                <a:r>
                  <a:rPr lang="en-US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Every vertices in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are joined by an edge in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IN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  <a:endParaRPr lang="en-IN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02" y="1563638"/>
                <a:ext cx="8229600" cy="3394472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15" name="Picture 14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16" name="Picture 15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17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0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375" y="987574"/>
            <a:ext cx="8229600" cy="85725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IN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CLIQUE Problem</a:t>
            </a:r>
            <a:endParaRPr lang="en-IN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63638"/>
                <a:ext cx="8712968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INSTANCE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A graph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and a positive integer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≤ |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|.  </m:t>
                    </m:r>
                  </m:oMath>
                </a14:m>
                <a:endParaRPr lang="en-IN" sz="24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QUESTION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 </a:t>
                </a:r>
                <a:r>
                  <a:rPr lang="en-IN" sz="2400" b="1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Does </a:t>
                </a:r>
                <a:r>
                  <a:rPr lang="en-IN" sz="2400" b="1" i="1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Cambria Math"/>
                    <a:cs typeface="Times New Roman" panose="02020603050405020304" pitchFamily="18" charset="0"/>
                  </a:rPr>
                  <a:t>  </a:t>
                </a:r>
                <a:r>
                  <a:rPr lang="en-IN" sz="2400" b="1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contain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clique of 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or </a:t>
                </a:r>
                <a:r>
                  <a:rPr lang="en-IN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more? </a:t>
                </a:r>
              </a:p>
              <a:p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63638"/>
                <a:ext cx="8712968" cy="3394472"/>
              </a:xfrm>
              <a:blipFill rotWithShape="1"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0" y="32318"/>
            <a:ext cx="9144000" cy="955256"/>
            <a:chOff x="0" y="228600"/>
            <a:chExt cx="9144000" cy="915988"/>
          </a:xfrm>
        </p:grpSpPr>
        <p:pic>
          <p:nvPicPr>
            <p:cNvPr id="7" name="Picture 6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8" name="Picture 7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9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68023" y="1491630"/>
                <a:ext cx="8763000" cy="352408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ts val="2880"/>
                  </a:lnSpc>
                  <a:spcBef>
                    <a:spcPts val="0"/>
                  </a:spcBef>
                </a:pPr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be a graph with vertex set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and edge set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ts val="2880"/>
                  </a:lnSpc>
                  <a:spcBef>
                    <a:spcPts val="0"/>
                  </a:spcBef>
                </a:pPr>
                <a:endParaRPr lang="en-US" sz="24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880"/>
                  </a:lnSpc>
                  <a:spcBef>
                    <a:spcPts val="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Simple Circuit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lnSpc>
                    <a:spcPts val="2880"/>
                  </a:lnSpc>
                  <a:spcBef>
                    <a:spcPts val="0"/>
                  </a:spcBef>
                </a:pPr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It  is a sequence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 . . . , </m:t>
                    </m:r>
                    <m:r>
                      <a:rPr lang="en-GB" sz="2400" b="0" i="1" dirty="0" err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 err="1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&gt; </m:t>
                    </m:r>
                  </m:oMath>
                </a14:m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of </a:t>
                </a:r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distinct vertices from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such </a:t>
                </a:r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that</a:t>
                </a:r>
              </a:p>
              <a:p>
                <a:pPr marL="457200" lvl="1" indent="0" algn="just">
                  <a:lnSpc>
                    <a:spcPts val="2880"/>
                  </a:lnSpc>
                  <a:spcBef>
                    <a:spcPts val="0"/>
                  </a:spcBef>
                  <a:buNone/>
                </a:pPr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{ 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effectLst>
                              <a:outerShdw blurRad="31750" dist="25400" dir="540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/>
                            <a:ea typeface="+mj-ea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} 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{ 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b="0" i="1" baseline="-25000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} </m:t>
                    </m:r>
                    <m:r>
                      <a:rPr lang="az-Cyrl-AZ" sz="240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2400" b="0" i="1" dirty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GB" sz="24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ts val="2880"/>
                  </a:lnSpc>
                  <a:spcBef>
                    <a:spcPts val="0"/>
                  </a:spcBef>
                </a:pPr>
                <a:endParaRPr lang="en-US" sz="20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880"/>
                  </a:lnSpc>
                </a:pPr>
                <a:r>
                  <a:rPr lang="en-GB" sz="28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</a:t>
                </a:r>
                <a:r>
                  <a:rPr lang="en-GB" sz="28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Hamiltonian circuit in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GB" sz="28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8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ts val="2880"/>
                  </a:lnSpc>
                </a:pPr>
                <a:r>
                  <a:rPr lang="en-GB" sz="2400" b="1" dirty="0" smtClean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A </a:t>
                </a:r>
                <a:r>
                  <a:rPr lang="en-GB" sz="2400" b="1" dirty="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simple circuit that includes all the vertices of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GB" sz="2400" b="0" i="1" dirty="0" smtClean="0">
                        <a:solidFill>
                          <a:schemeClr val="tx2"/>
                        </a:solidFill>
                        <a:effectLst>
                          <a:outerShdw blurRad="31750" dist="25400" dir="540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/>
                        <a:ea typeface="+mj-ea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400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65760" lvl="1" indent="-256032" algn="just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sz="32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023" y="1491630"/>
                <a:ext cx="8763000" cy="3524083"/>
              </a:xfrm>
              <a:blipFill rotWithShape="1">
                <a:blip r:embed="rId2"/>
                <a:stretch>
                  <a:fillRect l="-1183" t="-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539552" y="951571"/>
            <a:ext cx="8229600" cy="46805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9234"/>
            <a:ext cx="9144000" cy="896332"/>
            <a:chOff x="0" y="228600"/>
            <a:chExt cx="9144000" cy="915988"/>
          </a:xfrm>
        </p:grpSpPr>
        <p:pic>
          <p:nvPicPr>
            <p:cNvPr id="10" name="Picture 9" descr="C:\Users\karkala\Desktop\logos\NITK_Embl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228600"/>
              <a:ext cx="717047" cy="685800"/>
            </a:xfrm>
            <a:prstGeom prst="rect">
              <a:avLst/>
            </a:prstGeom>
            <a:noFill/>
          </p:spPr>
        </p:pic>
        <p:pic>
          <p:nvPicPr>
            <p:cNvPr id="11" name="Picture 10" descr="C:\Users\karkala\Desktop\logos\NIT_Goa_logo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228600"/>
              <a:ext cx="838200" cy="767080"/>
            </a:xfrm>
            <a:prstGeom prst="rect">
              <a:avLst/>
            </a:prstGeom>
            <a:noFill/>
          </p:spPr>
        </p:pic>
        <p:pic>
          <p:nvPicPr>
            <p:cNvPr id="14" name="Picture 2" descr="C:\Users\karkala\Downloads\ISEA LOGO_revised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" y="228600"/>
              <a:ext cx="1104900" cy="838200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0" y="1143000"/>
              <a:ext cx="9144000" cy="1588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587</Words>
  <Application>Microsoft Office PowerPoint</Application>
  <PresentationFormat>On-screen Show (16:9)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Proving NP-Completeness  (Six Basic NP-Complete problems)</vt:lpstr>
      <vt:lpstr>Steps of NP-Completeness Proof</vt:lpstr>
      <vt:lpstr>Six Basic NP-Complete Problems </vt:lpstr>
      <vt:lpstr> 3-SATISFIABILITY (3SAT)  </vt:lpstr>
      <vt:lpstr>Vertex Cover  </vt:lpstr>
      <vt:lpstr>VERTEX COVER (VC) Problem</vt:lpstr>
      <vt:lpstr>Clique</vt:lpstr>
      <vt:lpstr>CLIQUE Problem</vt:lpstr>
      <vt:lpstr>Basics</vt:lpstr>
      <vt:lpstr> HAMILTONIAN CIRCUIT(HC) Problem </vt:lpstr>
      <vt:lpstr> Matching </vt:lpstr>
      <vt:lpstr>3-DIMENSIONAL MATCHING (3DM) </vt:lpstr>
      <vt:lpstr> PARTITION   </vt:lpstr>
      <vt:lpstr>Why popular?</vt:lpstr>
      <vt:lpstr>Michael Gary and David S Johnson’s Sequence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80</cp:revision>
  <dcterms:created xsi:type="dcterms:W3CDTF">2022-07-27T16:17:17Z</dcterms:created>
  <dcterms:modified xsi:type="dcterms:W3CDTF">2022-09-24T09:41:50Z</dcterms:modified>
</cp:coreProperties>
</file>