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69" r:id="rId2"/>
    <p:sldId id="480" r:id="rId3"/>
    <p:sldId id="481" r:id="rId4"/>
    <p:sldId id="482" r:id="rId5"/>
    <p:sldId id="652" r:id="rId6"/>
    <p:sldId id="608" r:id="rId7"/>
    <p:sldId id="648" r:id="rId8"/>
    <p:sldId id="504" r:id="rId9"/>
    <p:sldId id="658" r:id="rId10"/>
    <p:sldId id="484" r:id="rId11"/>
    <p:sldId id="656" r:id="rId12"/>
    <p:sldId id="649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509" r:id="rId23"/>
    <p:sldId id="521" r:id="rId24"/>
    <p:sldId id="497" r:id="rId25"/>
    <p:sldId id="609" r:id="rId26"/>
    <p:sldId id="523" r:id="rId27"/>
    <p:sldId id="527" r:id="rId28"/>
    <p:sldId id="548" r:id="rId29"/>
    <p:sldId id="524" r:id="rId30"/>
    <p:sldId id="585" r:id="rId31"/>
    <p:sldId id="498" r:id="rId32"/>
    <p:sldId id="712" r:id="rId33"/>
    <p:sldId id="563" r:id="rId34"/>
    <p:sldId id="564" r:id="rId35"/>
    <p:sldId id="606" r:id="rId36"/>
    <p:sldId id="519" r:id="rId37"/>
    <p:sldId id="610" r:id="rId38"/>
    <p:sldId id="611" r:id="rId39"/>
    <p:sldId id="612" r:id="rId40"/>
    <p:sldId id="635" r:id="rId41"/>
    <p:sldId id="614" r:id="rId42"/>
    <p:sldId id="617" r:id="rId43"/>
    <p:sldId id="618" r:id="rId44"/>
    <p:sldId id="619" r:id="rId45"/>
    <p:sldId id="620" r:id="rId46"/>
    <p:sldId id="639" r:id="rId47"/>
    <p:sldId id="641" r:id="rId48"/>
    <p:sldId id="711" r:id="rId49"/>
    <p:sldId id="633" r:id="rId50"/>
    <p:sldId id="634" r:id="rId51"/>
    <p:sldId id="566" r:id="rId52"/>
    <p:sldId id="696" r:id="rId53"/>
    <p:sldId id="657" r:id="rId54"/>
    <p:sldId id="697" r:id="rId55"/>
    <p:sldId id="698" r:id="rId56"/>
    <p:sldId id="699" r:id="rId57"/>
    <p:sldId id="713" r:id="rId58"/>
    <p:sldId id="700" r:id="rId59"/>
    <p:sldId id="701" r:id="rId60"/>
    <p:sldId id="702" r:id="rId61"/>
    <p:sldId id="703" r:id="rId62"/>
    <p:sldId id="704" r:id="rId63"/>
    <p:sldId id="705" r:id="rId64"/>
    <p:sldId id="706" r:id="rId65"/>
    <p:sldId id="707" r:id="rId66"/>
    <p:sldId id="708" r:id="rId67"/>
    <p:sldId id="709" r:id="rId68"/>
    <p:sldId id="710" r:id="rId69"/>
    <p:sldId id="71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2FBA-0C04-423F-8FC4-51482EDAD73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FF3A-D7AB-4B34-B075-4B24AA6D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2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DCEEE-CE10-4A5B-9744-AF7E738B6EA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29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8294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8578C8-8727-4B7C-906E-A688149B0B5C}" type="slidenum">
              <a:rPr lang="en-US" altLang="zh-CN" sz="1200">
                <a:latin typeface="Calibri" pitchFamily="34" charset="0"/>
              </a:rPr>
              <a:pPr algn="r"/>
              <a:t>12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F611-E603-0DA2-E143-ACA2ECC5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0CC59-3C87-81BA-3BA1-AAB6C7E59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DCEB-9CC1-76F1-4E18-BE9827EB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D4BC-E182-5630-87A9-C12CC1FC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ACE5-DCC4-D0A7-516B-4DB6C782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4696-2A17-C77E-22CB-9B51EDBF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E4E59-87BB-D9BC-5BE7-1554A58BC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0293-49D8-444F-CA5E-F6166122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36DD-805F-EA7A-F617-712D407B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C2DB-7469-533F-7574-830D6442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60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0023A-9D05-45BE-3352-379D8FE5A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EFD0-E6C7-2710-1FA2-2D92E233F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F6690-B43E-2A42-F499-DB246AB0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72A3-1E1F-8FC0-2AA5-3A32A7F6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3B2F-EDBC-009B-FB70-273815F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0C1E-A899-F54D-ACDC-661F0BF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756-FD4F-06C3-FC5E-64D1553D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54A7-BA3E-FFF5-45BD-CD35ADA0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95A2-9B52-62B7-F3DA-0014C243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A6D3-643F-B689-CBA3-5BCD915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28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DB07-F54D-91A6-CF42-DEB69E91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1A5C-C9E8-97E9-F43B-075035FD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B792-CCF9-4660-1853-031D7CA5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ADE9-1CB0-8FBF-B49A-B672D66E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931C9-175B-22B3-5F2A-193FBDDE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4C5E-8C9F-3F41-331D-635C716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E071-5BA3-20B2-43F7-00D374A01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5C3F2-BD6F-678A-EA60-8D3C58C2F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047B-166D-35D6-5C31-C5BB9481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37B91-FC03-39A4-9B0A-13331CC3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BB44-C49C-82E5-CB3F-0CC2396B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70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46A3-86EC-CE1B-F905-1538754A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E930-074B-C2B3-039B-40C1CD163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FFD-F39C-138E-4939-9B73EA282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30CBA-1AF1-0362-BAE0-412E21EF9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515BC-65E1-A115-8025-486849A30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E0D59-9756-C139-C449-8E9580B3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B7F51-81BD-6560-6EA4-679244E5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DA877-F081-C644-C7A1-EB0CE95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F613-5F21-22F2-9627-B6ED80FC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8D6B5-2474-AA30-7019-D5B3BFEC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8994B-1E96-A875-6F9E-8F1A801B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1F55E-6049-FE20-D0CD-19FC99CB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86E17-BC4E-F5A3-4312-CECC2770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8F843-AC53-828C-3B43-7ADC6A95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F16A6-8C7B-7D14-8E84-9C4740BE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05C1-21A1-BD74-1B46-E9083684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0ABD-8CE0-0E58-217C-EBC51888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A0D98-72C0-4791-83F6-383282D65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9233-6AF8-BF57-7FF8-5AB3C01A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DDEC-6005-8969-8FB7-03952564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F8BD7-8DA5-0005-64B7-74E1E3AC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577E-391E-B25C-0764-3AE1269B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49CB6-DFA2-2FEF-81E6-C3361A925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AE061-551B-CD20-B06D-928D4FC5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F9B9F-4E4D-1E0B-80DB-5D038A1A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E1595-0971-C4B4-E4FE-57E4F22E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D80AA-06FB-FFD2-29FA-20EC6E6E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B5F66-0E98-B62F-AB68-C5BA97DC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A8F4-D08E-B6A7-48E5-BF01F0BA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6FCD-01A0-605C-AB02-9B41AD17A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4BD8-4A3E-4873-A3AC-E608113E5B7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7B17-94E7-29E9-BEDB-C14EF862F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C20-D0D1-8A91-80BA-3A9FFF95B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20ED-9233-499E-B824-FF3B4F93D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9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BFF8071-50AC-4CF1-1CCB-D06CEED5F187}"/>
              </a:ext>
            </a:extLst>
          </p:cNvPr>
          <p:cNvSpPr txBox="1">
            <a:spLocks/>
          </p:cNvSpPr>
          <p:nvPr/>
        </p:nvSpPr>
        <p:spPr>
          <a:xfrm>
            <a:off x="3048000" y="1122364"/>
            <a:ext cx="6000328" cy="21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b="1" dirty="0"/>
              <a:t>8051 Microcontroller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8D1822-92DC-0CAB-F1D0-BE389717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AA3B8C-DFDB-75AD-EEE3-3FAD5650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NIT Goa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C5FF01-4BF2-F8BE-B383-7D13491E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0E92B-C567-477E-B3F9-9B11DA11F0E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7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28670"/>
          </a:xfrm>
        </p:spPr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Pin Description of the 8051</a:t>
            </a:r>
          </a:p>
        </p:txBody>
      </p:sp>
      <p:sp>
        <p:nvSpPr>
          <p:cNvPr id="368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ea typeface="Calibri" pitchFamily="34" charset="0"/>
              </a:rPr>
              <a:t>8051 family members (e.g., 8751, 89C51, 89C52, DS89C4x0)</a:t>
            </a:r>
          </a:p>
          <a:p>
            <a:pPr lvl="1" algn="just"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ea typeface="Calibri" pitchFamily="34" charset="0"/>
              </a:rPr>
              <a:t>Have </a:t>
            </a: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40 pins </a:t>
            </a:r>
            <a:r>
              <a:rPr lang="en-US" dirty="0">
                <a:ea typeface="Calibri" pitchFamily="34" charset="0"/>
              </a:rPr>
              <a:t>dedicated for various functions such as I/O, RD, WR, address, data, and interrupts.</a:t>
            </a:r>
          </a:p>
          <a:p>
            <a:pPr lvl="1" algn="just" eaLnBrk="1" hangingPunct="1"/>
            <a:r>
              <a:rPr lang="en-US" dirty="0">
                <a:ea typeface="Calibri" pitchFamily="34" charset="0"/>
              </a:rPr>
              <a:t>Come in different packages, such as </a:t>
            </a:r>
          </a:p>
          <a:p>
            <a:pPr lvl="2" algn="just" eaLnBrk="1" hangingPunct="1"/>
            <a:r>
              <a:rPr lang="en-US" i="1" dirty="0">
                <a:solidFill>
                  <a:srgbClr val="CC99FF"/>
                </a:solidFill>
                <a:ea typeface="Calibri" pitchFamily="34" charset="0"/>
              </a:rPr>
              <a:t>DIP(dual in-line package),</a:t>
            </a:r>
          </a:p>
          <a:p>
            <a:pPr lvl="2" algn="just" eaLnBrk="1" hangingPunct="1"/>
            <a:r>
              <a:rPr lang="en-US" i="1" dirty="0">
                <a:solidFill>
                  <a:srgbClr val="CC99FF"/>
                </a:solidFill>
                <a:ea typeface="Calibri" pitchFamily="34" charset="0"/>
              </a:rPr>
              <a:t>QFP(quad flat package), and</a:t>
            </a:r>
          </a:p>
          <a:p>
            <a:pPr lvl="2" algn="just">
              <a:spcBef>
                <a:spcPct val="0"/>
              </a:spcBef>
              <a:spcAft>
                <a:spcPts val="2400"/>
              </a:spcAft>
            </a:pPr>
            <a:r>
              <a:rPr lang="en-US" i="1" dirty="0">
                <a:solidFill>
                  <a:srgbClr val="CC99FF"/>
                </a:solidFill>
                <a:ea typeface="Calibri" pitchFamily="34" charset="0"/>
              </a:rPr>
              <a:t>LLC(leadless chip carrier)</a:t>
            </a:r>
          </a:p>
          <a:p>
            <a:pPr algn="just" eaLnBrk="1" hangingPunct="1"/>
            <a:r>
              <a:rPr lang="en-US" dirty="0">
                <a:ea typeface="Calibri" pitchFamily="34" charset="0"/>
              </a:rPr>
              <a:t>Some companies provide a 20-pin version of the 8051 with a reduced number of I/O ports for less demanding applications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3686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149C1-7247-4054-831F-771B128CC8C2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8051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0E92B-C567-477E-B3F9-9B11DA11F0E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663" y="1571612"/>
            <a:ext cx="75342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13F1-C040-6EF1-0CC0-E6226491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NIT Goa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1524000" y="0"/>
            <a:ext cx="8229600" cy="68580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altLang="zh-CN" sz="2000" dirty="0">
                <a:latin typeface="Calibri" pitchFamily="34" charset="0"/>
                <a:ea typeface="SimSun" pitchFamily="2" charset="-122"/>
              </a:rPr>
              <a:t>Separate read instructions for external data and code memory.</a:t>
            </a:r>
            <a:r>
              <a:rPr lang="en-US" altLang="zh-CN" dirty="0">
                <a:latin typeface="Calibri" pitchFamily="34" charset="0"/>
                <a:ea typeface="SimSun" pitchFamily="2" charset="-122"/>
              </a:rPr>
              <a:t> 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>
              <a:ea typeface="SimSun" pitchFamily="2" charset="-122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927648" y="451250"/>
          <a:ext cx="6477024" cy="647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70755" imgH="6371396" progId="">
                  <p:embed/>
                </p:oleObj>
              </mc:Choice>
              <mc:Fallback>
                <p:oleObj name="Visio" r:id="rId3" imgW="6070755" imgH="6371396" progId="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51250"/>
                        <a:ext cx="6477024" cy="6477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A7E47-34F6-91C8-1228-7A7A1784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E19EB-4611-1D1F-C9B2-4C15DFF4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NIT Goa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B4CD2-5517-94B7-2D0D-E2F412B4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29FDA-7A42-463A-A50C-CE2B7301AC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XTAL1 and XTAL2</a:t>
            </a:r>
          </a:p>
        </p:txBody>
      </p:sp>
      <p:sp>
        <p:nvSpPr>
          <p:cNvPr id="38915" name="Content Placeholder 8"/>
          <p:cNvSpPr>
            <a:spLocks noGrp="1"/>
          </p:cNvSpPr>
          <p:nvPr>
            <p:ph idx="1"/>
          </p:nvPr>
        </p:nvSpPr>
        <p:spPr>
          <a:xfrm>
            <a:off x="1697038" y="1214439"/>
            <a:ext cx="8786812" cy="26431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ea typeface="Calibri" pitchFamily="34" charset="0"/>
              </a:rPr>
              <a:t>The 8051 has an on-chip oscillator but requires an external crystal to run it</a:t>
            </a:r>
          </a:p>
          <a:p>
            <a:pPr lvl="1" eaLnBrk="1" hangingPunct="1"/>
            <a:r>
              <a:rPr lang="en-US" dirty="0">
                <a:ea typeface="Calibri" pitchFamily="34" charset="0"/>
              </a:rPr>
              <a:t>A quartz crystal oscillator is connected to inputs XTAL1 (pin19) and XTAL2 (pin18)</a:t>
            </a:r>
          </a:p>
          <a:p>
            <a:pPr lvl="1" eaLnBrk="1" hangingPunct="1"/>
            <a:r>
              <a:rPr lang="en-US" dirty="0">
                <a:ea typeface="Calibri" pitchFamily="34" charset="0"/>
              </a:rPr>
              <a:t>The quartz crystal oscillator also needs two capacitors of 30 pF value</a:t>
            </a:r>
          </a:p>
          <a:p>
            <a:pPr lvl="1" eaLnBrk="1" hangingPunct="1"/>
            <a:r>
              <a:rPr lang="en-US" dirty="0">
                <a:ea typeface="Calibri" pitchFamily="34" charset="0"/>
              </a:rPr>
              <a:t>The original 8051 operates at </a:t>
            </a:r>
            <a:r>
              <a:rPr lang="en-US" b="1" dirty="0">
                <a:ea typeface="Calibri" pitchFamily="34" charset="0"/>
              </a:rPr>
              <a:t>12 MHZ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3891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930F2-7A15-4D36-8BB5-49A4AFE7E81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7014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60" y="3643314"/>
            <a:ext cx="2857520" cy="27860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RST</a:t>
            </a:r>
          </a:p>
        </p:txBody>
      </p:sp>
      <p:sp>
        <p:nvSpPr>
          <p:cNvPr id="41987" name="Content Placeholder 8"/>
          <p:cNvSpPr>
            <a:spLocks noGrp="1"/>
          </p:cNvSpPr>
          <p:nvPr>
            <p:ph idx="1"/>
          </p:nvPr>
        </p:nvSpPr>
        <p:spPr>
          <a:xfrm>
            <a:off x="1697038" y="1214439"/>
            <a:ext cx="8786812" cy="2428875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400" dirty="0">
                <a:ea typeface="Calibri" pitchFamily="34" charset="0"/>
              </a:rPr>
              <a:t>RESET pin is an input and is active high (normally low)</a:t>
            </a:r>
          </a:p>
          <a:p>
            <a:pPr algn="just" eaLnBrk="1" hangingPunct="1"/>
            <a:r>
              <a:rPr lang="en-US" sz="2400" dirty="0">
                <a:ea typeface="Calibri" pitchFamily="34" charset="0"/>
              </a:rPr>
              <a:t>Upon applying a high pulse to this pin, the microcontroller will reset and terminate all activities</a:t>
            </a:r>
          </a:p>
          <a:p>
            <a:pPr algn="just" eaLnBrk="1" hangingPunct="1"/>
            <a:r>
              <a:rPr lang="en-US" sz="2400" dirty="0">
                <a:ea typeface="Calibri" pitchFamily="34" charset="0"/>
              </a:rPr>
              <a:t>This is often referred to as a power-on reset</a:t>
            </a:r>
          </a:p>
          <a:p>
            <a:pPr algn="just" eaLnBrk="1" hangingPunct="1"/>
            <a:r>
              <a:rPr lang="en-US" sz="2400" dirty="0">
                <a:ea typeface="Calibri" pitchFamily="34" charset="0"/>
              </a:rPr>
              <a:t>Activating a power-on reset will cause all values in the registers to be lost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4198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DFCC2-218C-479B-B330-F12ED3CC5DC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70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7188" y="3714750"/>
            <a:ext cx="5453062" cy="2636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EA’</a:t>
            </a:r>
          </a:p>
        </p:txBody>
      </p:sp>
      <p:sp>
        <p:nvSpPr>
          <p:cNvPr id="44035" name="Content Placeholder 8"/>
          <p:cNvSpPr>
            <a:spLocks noGrp="1"/>
          </p:cNvSpPr>
          <p:nvPr>
            <p:ph idx="1"/>
          </p:nvPr>
        </p:nvSpPr>
        <p:spPr>
          <a:xfrm>
            <a:off x="2166910" y="1214438"/>
            <a:ext cx="8316940" cy="51435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dirty="0">
                <a:ea typeface="Calibri" pitchFamily="34" charset="0"/>
              </a:rPr>
              <a:t>EA’, </a:t>
            </a:r>
            <a:r>
              <a:rPr lang="en-US" b="1" dirty="0">
                <a:ea typeface="Calibri" pitchFamily="34" charset="0"/>
              </a:rPr>
              <a:t>“external access’’</a:t>
            </a:r>
            <a:r>
              <a:rPr lang="en-US" dirty="0">
                <a:ea typeface="Calibri" pitchFamily="34" charset="0"/>
              </a:rPr>
              <a:t>, is an input pin and must be connected to </a:t>
            </a:r>
            <a:r>
              <a:rPr lang="en-US" dirty="0" err="1">
                <a:ea typeface="Calibri" pitchFamily="34" charset="0"/>
              </a:rPr>
              <a:t>Vcc</a:t>
            </a:r>
            <a:r>
              <a:rPr lang="en-US" dirty="0">
                <a:ea typeface="Calibri" pitchFamily="34" charset="0"/>
              </a:rPr>
              <a:t> or GND</a:t>
            </a:r>
          </a:p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dirty="0">
                <a:ea typeface="Calibri" pitchFamily="34" charset="0"/>
              </a:rPr>
              <a:t>The 8051 family members all come with on-chip ROM to store programs and also have an external code and data memory.</a:t>
            </a:r>
          </a:p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dirty="0">
                <a:ea typeface="Calibri" pitchFamily="34" charset="0"/>
              </a:rPr>
              <a:t>Normally EA pin is connected to </a:t>
            </a:r>
            <a:r>
              <a:rPr lang="en-US" dirty="0" err="1">
                <a:ea typeface="Calibri" pitchFamily="34" charset="0"/>
              </a:rPr>
              <a:t>Vcc</a:t>
            </a:r>
            <a:r>
              <a:rPr lang="en-US" dirty="0">
                <a:ea typeface="Calibri" pitchFamily="34" charset="0"/>
              </a:rPr>
              <a:t> (Internal Access)</a:t>
            </a:r>
          </a:p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dirty="0">
                <a:ea typeface="Calibri" pitchFamily="34" charset="0"/>
              </a:rPr>
              <a:t>EA pin must be connected to GND to indicate that the code or data is stored externally.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8051 Microcontroller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3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48EA9-D1F1-4698-AD9F-27B0EE34FD7F}" type="slidenum">
              <a:rPr 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PSEN’ and ALE</a:t>
            </a:r>
          </a:p>
        </p:txBody>
      </p:sp>
      <p:sp>
        <p:nvSpPr>
          <p:cNvPr id="45059" name="Content Placeholder 8"/>
          <p:cNvSpPr>
            <a:spLocks noGrp="1"/>
          </p:cNvSpPr>
          <p:nvPr>
            <p:ph idx="1"/>
          </p:nvPr>
        </p:nvSpPr>
        <p:spPr>
          <a:xfrm>
            <a:off x="1881159" y="1214438"/>
            <a:ext cx="8602692" cy="51435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ea typeface="Calibri" pitchFamily="34" charset="0"/>
              </a:rPr>
              <a:t>PSEN, </a:t>
            </a: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“program store enable’’</a:t>
            </a:r>
            <a:r>
              <a:rPr lang="en-US" dirty="0">
                <a:ea typeface="Calibri" pitchFamily="34" charset="0"/>
              </a:rPr>
              <a:t>, is an output pin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ea typeface="Calibri" pitchFamily="34" charset="0"/>
              </a:rPr>
              <a:t>This pin is connected to the OE pin of the external memory.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ea typeface="Calibri" pitchFamily="34" charset="0"/>
              </a:rPr>
              <a:t>For External Code Memory, PSEN’ = 0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ea typeface="Calibri" pitchFamily="34" charset="0"/>
              </a:rPr>
              <a:t>For External Data Memory, PSEN’ = 1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ea typeface="Calibri" pitchFamily="34" charset="0"/>
              </a:rPr>
              <a:t>ALE pin is used for </a:t>
            </a:r>
            <a:r>
              <a:rPr lang="en-US" dirty="0" err="1">
                <a:ea typeface="Calibri" pitchFamily="34" charset="0"/>
              </a:rPr>
              <a:t>demultiplexing</a:t>
            </a:r>
            <a:r>
              <a:rPr lang="en-US" dirty="0">
                <a:ea typeface="Calibri" pitchFamily="34" charset="0"/>
              </a:rPr>
              <a:t> the address and data.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4506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821BA-9A8E-4525-852A-D9619D03FB2B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7"/>
          <p:cNvSpPr>
            <a:spLocks noGrp="1"/>
          </p:cNvSpPr>
          <p:nvPr>
            <p:ph type="title"/>
          </p:nvPr>
        </p:nvSpPr>
        <p:spPr>
          <a:xfrm>
            <a:off x="1991544" y="-17506"/>
            <a:ext cx="7886700" cy="1325563"/>
          </a:xfrm>
        </p:spPr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I/O Port Pins</a:t>
            </a:r>
          </a:p>
        </p:txBody>
      </p:sp>
      <p:sp>
        <p:nvSpPr>
          <p:cNvPr id="46083" name="Content Placeholder 8"/>
          <p:cNvSpPr>
            <a:spLocks noGrp="1"/>
          </p:cNvSpPr>
          <p:nvPr>
            <p:ph idx="1"/>
          </p:nvPr>
        </p:nvSpPr>
        <p:spPr>
          <a:xfrm>
            <a:off x="4655841" y="1376772"/>
            <a:ext cx="5751297" cy="4104456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sz="3200" dirty="0">
                <a:ea typeface="Calibri" pitchFamily="34" charset="0"/>
              </a:rPr>
              <a:t>The four 8-bit I/O ports </a:t>
            </a:r>
            <a:r>
              <a:rPr lang="en-US" sz="3200" b="1" dirty="0">
                <a:ea typeface="Calibri" pitchFamily="34" charset="0"/>
              </a:rPr>
              <a:t>P0, P1, P2 and P3</a:t>
            </a:r>
            <a:r>
              <a:rPr lang="en-US" sz="3200" dirty="0">
                <a:ea typeface="Calibri" pitchFamily="34" charset="0"/>
              </a:rPr>
              <a:t> each uses 8 pins.</a:t>
            </a:r>
          </a:p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sz="3200" dirty="0">
                <a:ea typeface="Calibri" pitchFamily="34" charset="0"/>
              </a:rPr>
              <a:t>All the ports upon RESET are configured as output, ready to be used as input ports by the external device.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52650" y="6539906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8051 Microcontroller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085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755804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1950" y="6539906"/>
            <a:ext cx="2057400" cy="365125"/>
          </a:xfrm>
        </p:spPr>
        <p:txBody>
          <a:bodyPr/>
          <a:lstStyle/>
          <a:p>
            <a:pPr>
              <a:defRPr/>
            </a:pPr>
            <a:fld id="{AD45B72C-EB47-4C4F-9322-FBFB9B67A779}" type="slidenum">
              <a:rPr 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4608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6887" y="1377022"/>
            <a:ext cx="2928927" cy="54054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7"/>
          <p:cNvSpPr>
            <a:spLocks noGrp="1"/>
          </p:cNvSpPr>
          <p:nvPr>
            <p:ph type="title"/>
          </p:nvPr>
        </p:nvSpPr>
        <p:spPr>
          <a:xfrm>
            <a:off x="2184277" y="-111124"/>
            <a:ext cx="7886700" cy="830244"/>
          </a:xfrm>
        </p:spPr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Port 0</a:t>
            </a:r>
          </a:p>
        </p:txBody>
      </p:sp>
      <p:sp>
        <p:nvSpPr>
          <p:cNvPr id="47107" name="Content Placeholder 8"/>
          <p:cNvSpPr>
            <a:spLocks noGrp="1"/>
          </p:cNvSpPr>
          <p:nvPr>
            <p:ph idx="1"/>
          </p:nvPr>
        </p:nvSpPr>
        <p:spPr>
          <a:xfrm>
            <a:off x="3595688" y="1214438"/>
            <a:ext cx="6888162" cy="51435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ea typeface="Calibri" pitchFamily="34" charset="0"/>
              </a:rPr>
              <a:t>Port 0 is </a:t>
            </a:r>
            <a:r>
              <a:rPr lang="en-US" b="1" dirty="0">
                <a:ea typeface="Calibri" pitchFamily="34" charset="0"/>
              </a:rPr>
              <a:t>also</a:t>
            </a:r>
            <a:r>
              <a:rPr lang="en-US" dirty="0">
                <a:ea typeface="Calibri" pitchFamily="34" charset="0"/>
              </a:rPr>
              <a:t> designated as </a:t>
            </a:r>
            <a:r>
              <a:rPr lang="en-US" b="1" dirty="0">
                <a:ea typeface="Calibri" pitchFamily="34" charset="0"/>
              </a:rPr>
              <a:t>AD0-AD7</a:t>
            </a:r>
            <a:r>
              <a:rPr lang="en-US" dirty="0">
                <a:ea typeface="Calibri" pitchFamily="34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ea typeface="Calibri" pitchFamily="34" charset="0"/>
              </a:rPr>
              <a:t>When connecting an 8051 to an external memory, port 0 provides both address and data.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ea typeface="Calibri" pitchFamily="34" charset="0"/>
              </a:rPr>
              <a:t>The 8051 multiplexes address and data through port 0 to save pins.</a:t>
            </a:r>
          </a:p>
          <a:p>
            <a:pPr algn="just" eaLnBrk="1" hangingPunct="1"/>
            <a:r>
              <a:rPr lang="en-US" dirty="0">
                <a:ea typeface="Calibri" pitchFamily="34" charset="0"/>
              </a:rPr>
              <a:t> </a:t>
            </a:r>
            <a:r>
              <a:rPr lang="en-US" b="1" dirty="0">
                <a:ea typeface="Calibri" pitchFamily="34" charset="0"/>
              </a:rPr>
              <a:t>ALE</a:t>
            </a:r>
            <a:r>
              <a:rPr lang="en-US" dirty="0">
                <a:ea typeface="Calibri" pitchFamily="34" charset="0"/>
              </a:rPr>
              <a:t> indicates if P0 has address or data.</a:t>
            </a:r>
          </a:p>
          <a:p>
            <a:pPr lvl="1" algn="just" eaLnBrk="1" hangingPunct="1"/>
            <a:r>
              <a:rPr lang="en-US" sz="2800" i="1" dirty="0">
                <a:ea typeface="Calibri" pitchFamily="34" charset="0"/>
              </a:rPr>
              <a:t>When ALE=0, it provides data D0-D7</a:t>
            </a:r>
          </a:p>
          <a:p>
            <a:pPr lvl="1" algn="just" eaLnBrk="1" hangingPunct="1"/>
            <a:r>
              <a:rPr lang="en-US" sz="2800" i="1" dirty="0">
                <a:ea typeface="Calibri" pitchFamily="34" charset="0"/>
              </a:rPr>
              <a:t>When ALE=1, it has address A0-A7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4710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A4C47-B1F1-43D2-A13F-40A93C4C667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71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785795"/>
            <a:ext cx="1928795" cy="56388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7"/>
          <p:cNvSpPr>
            <a:spLocks noGrp="1"/>
          </p:cNvSpPr>
          <p:nvPr>
            <p:ph type="title"/>
          </p:nvPr>
        </p:nvSpPr>
        <p:spPr>
          <a:xfrm>
            <a:off x="2063552" y="44624"/>
            <a:ext cx="788670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ea typeface="Calibri" pitchFamily="34" charset="0"/>
              </a:rPr>
              <a:t>Port 1 and Port 2</a:t>
            </a:r>
          </a:p>
        </p:txBody>
      </p:sp>
      <p:sp>
        <p:nvSpPr>
          <p:cNvPr id="48131" name="Content Placeholder 8"/>
          <p:cNvSpPr>
            <a:spLocks noGrp="1"/>
          </p:cNvSpPr>
          <p:nvPr>
            <p:ph idx="1"/>
          </p:nvPr>
        </p:nvSpPr>
        <p:spPr>
          <a:xfrm>
            <a:off x="3738564" y="1214438"/>
            <a:ext cx="6745287" cy="51435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>
                <a:ea typeface="Calibri" pitchFamily="34" charset="0"/>
              </a:rPr>
              <a:t>In 8051-based systems </a:t>
            </a:r>
            <a:r>
              <a:rPr lang="en-US" b="1" dirty="0">
                <a:ea typeface="Calibri" pitchFamily="34" charset="0"/>
              </a:rPr>
              <a:t>with no external memory connection</a:t>
            </a:r>
            <a:r>
              <a:rPr lang="en-US" dirty="0">
                <a:ea typeface="Calibri" pitchFamily="34" charset="0"/>
              </a:rPr>
              <a:t>:</a:t>
            </a:r>
          </a:p>
          <a:p>
            <a:pPr lvl="1" algn="just" eaLnBrk="1" hangingPunct="1"/>
            <a:r>
              <a:rPr lang="en-US" sz="2800" dirty="0">
                <a:ea typeface="Calibri" pitchFamily="34" charset="0"/>
              </a:rPr>
              <a:t>Both P1 and P2 are used as simple I/O.</a:t>
            </a:r>
          </a:p>
          <a:p>
            <a:pPr algn="just" eaLnBrk="1" hangingPunct="1"/>
            <a:r>
              <a:rPr lang="en-US" dirty="0">
                <a:ea typeface="Calibri" pitchFamily="34" charset="0"/>
              </a:rPr>
              <a:t>In 8051-based systems </a:t>
            </a:r>
            <a:r>
              <a:rPr lang="en-US" b="1" dirty="0">
                <a:ea typeface="Calibri" pitchFamily="34" charset="0"/>
              </a:rPr>
              <a:t>with external memory connections</a:t>
            </a:r>
            <a:r>
              <a:rPr lang="en-US" dirty="0">
                <a:ea typeface="Calibri" pitchFamily="34" charset="0"/>
              </a:rPr>
              <a:t>:</a:t>
            </a:r>
          </a:p>
          <a:p>
            <a:pPr lvl="1" algn="just" eaLnBrk="1" hangingPunct="1"/>
            <a:r>
              <a:rPr lang="en-US" sz="2800" dirty="0">
                <a:ea typeface="Calibri" pitchFamily="34" charset="0"/>
              </a:rPr>
              <a:t>Port 2 must be used along with P0 to provide the 16-bit address for the external memory.</a:t>
            </a:r>
          </a:p>
          <a:p>
            <a:pPr lvl="1" algn="just" eaLnBrk="1" hangingPunct="1"/>
            <a:r>
              <a:rPr lang="en-US" sz="2800" dirty="0">
                <a:ea typeface="Calibri" pitchFamily="34" charset="0"/>
              </a:rPr>
              <a:t>P0 provides the lower 8 bits via A0 – A7.</a:t>
            </a:r>
          </a:p>
          <a:p>
            <a:pPr lvl="1" algn="just" eaLnBrk="1" hangingPunct="1"/>
            <a:r>
              <a:rPr lang="en-US" sz="2800" dirty="0">
                <a:ea typeface="Calibri" pitchFamily="34" charset="0"/>
              </a:rPr>
              <a:t>P2 is used for the upper 8 bits of the 16-bit address, designated as A8 – A15, and it cannot be used for I/O.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4813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35551-D149-4F00-A1FC-7F61F915B7F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813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51" y="785794"/>
            <a:ext cx="1971675" cy="55007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title"/>
          </p:nvPr>
        </p:nvSpPr>
        <p:spPr>
          <a:xfrm>
            <a:off x="1981200" y="-31328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Microprocessor Based System</a:t>
            </a:r>
          </a:p>
        </p:txBody>
      </p:sp>
      <p:sp>
        <p:nvSpPr>
          <p:cNvPr id="23555" name="Content Placeholder 8"/>
          <p:cNvSpPr>
            <a:spLocks noGrp="1"/>
          </p:cNvSpPr>
          <p:nvPr>
            <p:ph idx="1"/>
          </p:nvPr>
        </p:nvSpPr>
        <p:spPr>
          <a:xfrm>
            <a:off x="1981200" y="1071563"/>
            <a:ext cx="8229600" cy="18288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>
                <a:ea typeface="Calibri" pitchFamily="34" charset="0"/>
              </a:rPr>
              <a:t>CPU</a:t>
            </a:r>
          </a:p>
          <a:p>
            <a:pPr eaLnBrk="1" hangingPunct="1">
              <a:buNone/>
            </a:pPr>
            <a:r>
              <a:rPr lang="en-US" dirty="0">
                <a:ea typeface="Calibri" pitchFamily="34" charset="0"/>
              </a:rPr>
              <a:t>External RAM, ROM, I/O </a:t>
            </a:r>
          </a:p>
          <a:p>
            <a:pPr eaLnBrk="1" hangingPunct="1">
              <a:buNone/>
            </a:pPr>
            <a:r>
              <a:rPr lang="en-US" dirty="0">
                <a:ea typeface="Calibri" pitchFamily="34" charset="0"/>
              </a:rPr>
              <a:t> (No internal RAM, ROM, I/O ports in the CPU)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2355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14034-1DA4-4073-93C1-30136CBD513F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68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4" y="2714621"/>
            <a:ext cx="7986742" cy="3454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7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49312"/>
          </a:xfrm>
        </p:spPr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Port 3</a:t>
            </a:r>
          </a:p>
        </p:txBody>
      </p:sp>
      <p:sp>
        <p:nvSpPr>
          <p:cNvPr id="49155" name="Content Placeholder 8"/>
          <p:cNvSpPr>
            <a:spLocks noGrp="1"/>
          </p:cNvSpPr>
          <p:nvPr>
            <p:ph idx="1"/>
          </p:nvPr>
        </p:nvSpPr>
        <p:spPr>
          <a:xfrm>
            <a:off x="3524250" y="1214438"/>
            <a:ext cx="6959600" cy="3071812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sz="3200">
                <a:ea typeface="Calibri" pitchFamily="34" charset="0"/>
              </a:rPr>
              <a:t>Port 3 can be used as </a:t>
            </a:r>
            <a:r>
              <a:rPr lang="en-US" sz="3200" b="1">
                <a:solidFill>
                  <a:srgbClr val="CC99FF"/>
                </a:solidFill>
                <a:ea typeface="Calibri" pitchFamily="34" charset="0"/>
              </a:rPr>
              <a:t>input or output</a:t>
            </a:r>
            <a:r>
              <a:rPr lang="en-US" sz="3200">
                <a:ea typeface="Calibri" pitchFamily="34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sz="3200">
                <a:ea typeface="Calibri" pitchFamily="34" charset="0"/>
              </a:rPr>
              <a:t>Port 3 has the </a:t>
            </a:r>
            <a:r>
              <a:rPr lang="en-US" sz="3200" b="1">
                <a:solidFill>
                  <a:srgbClr val="CC99FF"/>
                </a:solidFill>
                <a:ea typeface="Calibri" pitchFamily="34" charset="0"/>
              </a:rPr>
              <a:t>additional function </a:t>
            </a:r>
            <a:r>
              <a:rPr lang="en-US" sz="3200">
                <a:ea typeface="Calibri" pitchFamily="34" charset="0"/>
              </a:rPr>
              <a:t>of providing some extremely important signals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4915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1A5E8-A8DC-4D46-9D8A-3C4CFF4AC2D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4915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524125"/>
            <a:ext cx="1752600" cy="3976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4" y="1000108"/>
            <a:ext cx="8905875" cy="55721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7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34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ea typeface="Calibri" pitchFamily="34" charset="0"/>
              </a:rPr>
              <a:t>Pin Description Summary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50180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6945F-E709-4312-A175-40ECF76F423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10" name="Group 99"/>
          <p:cNvGraphicFramePr>
            <a:graphicFrameLocks noGrp="1"/>
          </p:cNvGraphicFramePr>
          <p:nvPr>
            <p:ph idx="4294967295"/>
          </p:nvPr>
        </p:nvGraphicFramePr>
        <p:xfrm>
          <a:off x="1825625" y="999551"/>
          <a:ext cx="8540750" cy="521595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1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6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PIN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NAME AND FUNCTION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2">
                <a:tc>
                  <a:txBody>
                    <a:bodyPr/>
                    <a:lstStyle/>
                    <a:p>
                      <a:pPr marL="533400" marR="0" lvl="0" indent="-533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Vss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Ground: </a:t>
                      </a: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 V reference.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65">
                <a:tc>
                  <a:txBody>
                    <a:bodyPr/>
                    <a:lstStyle/>
                    <a:p>
                      <a:pPr marL="533400" marR="0" lvl="0" indent="-533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Vcc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Power Supply: </a:t>
                      </a: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This is the power supply voltage for normal, idle, and power-down operation.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58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P0.0 - P0.7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I/O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Port 0: </a:t>
                      </a: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Port 0 is an open-drain, bi-directional I/O port. Port 0 is also the multiplexed low-order address and data bus during accesses to external program and data memory.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P1.0 - P1.7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I/O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Port 1: </a:t>
                      </a: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Port I is an 8-bit bi-directional I/O port.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31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P2.0 - P2.7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I/O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Port 2: </a:t>
                      </a: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Port 2 is an 8-bit bidirectional I/O. Port 2 emits the high order address byte during fetches from external program memory and during accesses to external data memory that use 16 bit addresses.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P3.0 - P3.7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I/O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Port 3: </a:t>
                      </a: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Port 3 is an 8 bit bidirectional I/O port. Port 3 also serves special features as explained.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7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39957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ea typeface="Calibri" pitchFamily="34" charset="0"/>
              </a:rPr>
              <a:t>Pin Description Summary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51204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40391-E7BA-4E22-972F-53D1AA35591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10" name="Group 99"/>
          <p:cNvGraphicFramePr>
            <a:graphicFrameLocks noGrp="1"/>
          </p:cNvGraphicFramePr>
          <p:nvPr>
            <p:ph idx="4294967295"/>
          </p:nvPr>
        </p:nvGraphicFramePr>
        <p:xfrm>
          <a:off x="1991544" y="1064174"/>
          <a:ext cx="8540750" cy="563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6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6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6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PIN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NAME AND FUNCTION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RST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Reset: </a:t>
                      </a: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 high on this pin for two machine cycles while the oscillator is running, resets the device.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ALE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Address Latch Enable: </a:t>
                      </a: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Output pulse for latching the low byte of the address during an access to external memory.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6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PSEN*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Program Store Enable: </a:t>
                      </a: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The read strobe to external program memory. When executing code from the external program memory, PSEN* is activated twice each machine cycle, except that two PSEN* activations are skipped during each access to external data memory.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58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EA*/VPP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External Access Enable/Programming Supply Voltage: </a:t>
                      </a: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EA* must be externally held low to enable the device to fetch code from external program memory locations. If EA* Is held high, the device executes from internal program memory. This pin also receives the programming supply voltage Vpp during Flash programming. (applies for 89c5x MCU's)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7" name="AutoShape 5"/>
          <p:cNvSpPr>
            <a:spLocks noChangeArrowheads="1"/>
          </p:cNvSpPr>
          <p:nvPr/>
        </p:nvSpPr>
        <p:spPr bwMode="auto">
          <a:xfrm>
            <a:off x="2438400" y="1371600"/>
            <a:ext cx="1371600" cy="990600"/>
          </a:xfrm>
          <a:prstGeom prst="cube">
            <a:avLst>
              <a:gd name="adj" fmla="val 13944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Interrupt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Control</a:t>
            </a:r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2133600" y="2743200"/>
            <a:ext cx="1752600" cy="1600200"/>
          </a:xfrm>
          <a:prstGeom prst="cube">
            <a:avLst>
              <a:gd name="adj" fmla="val 20032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218119" name="AutoShape 7"/>
          <p:cNvSpPr>
            <a:spLocks noChangeArrowheads="1"/>
          </p:cNvSpPr>
          <p:nvPr/>
        </p:nvSpPr>
        <p:spPr bwMode="auto">
          <a:xfrm>
            <a:off x="4648200" y="1143001"/>
            <a:ext cx="1295400" cy="1357313"/>
          </a:xfrm>
          <a:prstGeom prst="cube">
            <a:avLst>
              <a:gd name="adj" fmla="val 13944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ROM</a:t>
            </a:r>
          </a:p>
        </p:txBody>
      </p:sp>
      <p:sp>
        <p:nvSpPr>
          <p:cNvPr id="218120" name="AutoShape 8"/>
          <p:cNvSpPr>
            <a:spLocks noChangeArrowheads="1"/>
          </p:cNvSpPr>
          <p:nvPr/>
        </p:nvSpPr>
        <p:spPr bwMode="auto">
          <a:xfrm>
            <a:off x="6613525" y="1357313"/>
            <a:ext cx="1066800" cy="1143000"/>
          </a:xfrm>
          <a:prstGeom prst="cube">
            <a:avLst>
              <a:gd name="adj" fmla="val 13944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128 B</a:t>
            </a:r>
          </a:p>
          <a:p>
            <a:pPr algn="ctr"/>
            <a:r>
              <a:rPr lang="en-US" sz="2400" b="1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218121" name="AutoShape 9"/>
          <p:cNvSpPr>
            <a:spLocks noChangeArrowheads="1"/>
          </p:cNvSpPr>
          <p:nvPr/>
        </p:nvSpPr>
        <p:spPr bwMode="auto">
          <a:xfrm>
            <a:off x="2438400" y="4876800"/>
            <a:ext cx="1219200" cy="838200"/>
          </a:xfrm>
          <a:prstGeom prst="cube">
            <a:avLst>
              <a:gd name="adj" fmla="val 13944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OSC</a:t>
            </a:r>
          </a:p>
        </p:txBody>
      </p:sp>
      <p:sp>
        <p:nvSpPr>
          <p:cNvPr id="218122" name="AutoShape 10"/>
          <p:cNvSpPr>
            <a:spLocks noChangeArrowheads="1"/>
          </p:cNvSpPr>
          <p:nvPr/>
        </p:nvSpPr>
        <p:spPr bwMode="auto">
          <a:xfrm>
            <a:off x="4343400" y="4745038"/>
            <a:ext cx="1143000" cy="990600"/>
          </a:xfrm>
          <a:prstGeom prst="cube">
            <a:avLst>
              <a:gd name="adj" fmla="val 13944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Bus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Control</a:t>
            </a:r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auto">
          <a:xfrm>
            <a:off x="6019800" y="4724400"/>
            <a:ext cx="2286000" cy="990600"/>
          </a:xfrm>
          <a:prstGeom prst="cube">
            <a:avLst>
              <a:gd name="adj" fmla="val 13944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4 I/O Ports</a:t>
            </a:r>
          </a:p>
        </p:txBody>
      </p:sp>
      <p:sp>
        <p:nvSpPr>
          <p:cNvPr id="218124" name="AutoShape 12"/>
          <p:cNvSpPr>
            <a:spLocks noChangeArrowheads="1"/>
          </p:cNvSpPr>
          <p:nvPr/>
        </p:nvSpPr>
        <p:spPr bwMode="auto">
          <a:xfrm>
            <a:off x="8686800" y="4724400"/>
            <a:ext cx="1371600" cy="990600"/>
          </a:xfrm>
          <a:prstGeom prst="cube">
            <a:avLst>
              <a:gd name="adj" fmla="val 13944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Serial</a:t>
            </a:r>
          </a:p>
          <a:p>
            <a:pPr algn="ctr"/>
            <a:r>
              <a:rPr lang="en-US" sz="2400" b="1">
                <a:solidFill>
                  <a:srgbClr val="FF0000"/>
                </a:solidFill>
              </a:rPr>
              <a:t>Port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610600" y="1357306"/>
            <a:ext cx="1371600" cy="1143000"/>
            <a:chOff x="4656" y="1296"/>
            <a:chExt cx="864" cy="72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grpSpPr>
        <p:sp>
          <p:nvSpPr>
            <p:cNvPr id="218125" name="AutoShape 13"/>
            <p:cNvSpPr>
              <a:spLocks noChangeArrowheads="1"/>
            </p:cNvSpPr>
            <p:nvPr/>
          </p:nvSpPr>
          <p:spPr bwMode="auto">
            <a:xfrm>
              <a:off x="4656" y="1632"/>
              <a:ext cx="864" cy="384"/>
            </a:xfrm>
            <a:prstGeom prst="cube">
              <a:avLst>
                <a:gd name="adj" fmla="val 13944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Timer 1</a:t>
              </a:r>
            </a:p>
          </p:txBody>
        </p:sp>
        <p:sp>
          <p:nvSpPr>
            <p:cNvPr id="218126" name="AutoShape 14"/>
            <p:cNvSpPr>
              <a:spLocks noChangeArrowheads="1"/>
            </p:cNvSpPr>
            <p:nvPr/>
          </p:nvSpPr>
          <p:spPr bwMode="auto">
            <a:xfrm>
              <a:off x="4656" y="1296"/>
              <a:ext cx="864" cy="384"/>
            </a:xfrm>
            <a:prstGeom prst="cube">
              <a:avLst>
                <a:gd name="adj" fmla="val 13944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Timer 0</a:t>
              </a:r>
            </a:p>
          </p:txBody>
        </p:sp>
      </p:grpSp>
      <p:sp>
        <p:nvSpPr>
          <p:cNvPr id="52235" name="Rectangle 16"/>
          <p:cNvSpPr>
            <a:spLocks noChangeArrowheads="1"/>
          </p:cNvSpPr>
          <p:nvPr/>
        </p:nvSpPr>
        <p:spPr bwMode="auto">
          <a:xfrm>
            <a:off x="1981200" y="-203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>
                <a:solidFill>
                  <a:srgbClr val="FFC000"/>
                </a:solidFill>
                <a:latin typeface="Calibri" pitchFamily="34" charset="0"/>
              </a:rPr>
              <a:t>General Block Diagram of 8051</a:t>
            </a:r>
          </a:p>
        </p:txBody>
      </p:sp>
      <p:sp>
        <p:nvSpPr>
          <p:cNvPr id="218130" name="AutoShape 18"/>
          <p:cNvSpPr>
            <a:spLocks noChangeArrowheads="1"/>
          </p:cNvSpPr>
          <p:nvPr/>
        </p:nvSpPr>
        <p:spPr bwMode="auto">
          <a:xfrm>
            <a:off x="3667125" y="3429000"/>
            <a:ext cx="5638800" cy="457200"/>
          </a:xfrm>
          <a:prstGeom prst="leftArrow">
            <a:avLst>
              <a:gd name="adj1" fmla="val 50000"/>
              <a:gd name="adj2" fmla="val 103120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1" name="AutoShape 19"/>
          <p:cNvSpPr>
            <a:spLocks noChangeArrowheads="1"/>
          </p:cNvSpPr>
          <p:nvPr/>
        </p:nvSpPr>
        <p:spPr bwMode="auto">
          <a:xfrm rot="10800000">
            <a:off x="5410200" y="50292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2" name="AutoShape 20"/>
          <p:cNvSpPr>
            <a:spLocks noChangeArrowheads="1"/>
          </p:cNvSpPr>
          <p:nvPr/>
        </p:nvSpPr>
        <p:spPr bwMode="auto">
          <a:xfrm rot="-5400000">
            <a:off x="4381500" y="4114800"/>
            <a:ext cx="1066800" cy="381000"/>
          </a:xfrm>
          <a:prstGeom prst="leftArrow">
            <a:avLst>
              <a:gd name="adj1" fmla="val 61676"/>
              <a:gd name="adj2" fmla="val 81239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3" name="AutoShape 21"/>
          <p:cNvSpPr>
            <a:spLocks noChangeArrowheads="1"/>
          </p:cNvSpPr>
          <p:nvPr/>
        </p:nvSpPr>
        <p:spPr bwMode="auto">
          <a:xfrm rot="-5400000">
            <a:off x="4666457" y="2850357"/>
            <a:ext cx="1081087" cy="381000"/>
          </a:xfrm>
          <a:prstGeom prst="leftArrow">
            <a:avLst>
              <a:gd name="adj1" fmla="val 60843"/>
              <a:gd name="adj2" fmla="val 76034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4" name="AutoShape 22"/>
          <p:cNvSpPr>
            <a:spLocks noChangeArrowheads="1"/>
          </p:cNvSpPr>
          <p:nvPr/>
        </p:nvSpPr>
        <p:spPr bwMode="auto">
          <a:xfrm rot="-5400000">
            <a:off x="6622257" y="4102894"/>
            <a:ext cx="1014412" cy="381000"/>
          </a:xfrm>
          <a:prstGeom prst="leftArrow">
            <a:avLst>
              <a:gd name="adj1" fmla="val 67509"/>
              <a:gd name="adj2" fmla="val 87912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5" name="AutoShape 23"/>
          <p:cNvSpPr>
            <a:spLocks noChangeArrowheads="1"/>
          </p:cNvSpPr>
          <p:nvPr/>
        </p:nvSpPr>
        <p:spPr bwMode="auto">
          <a:xfrm>
            <a:off x="9144000" y="2500314"/>
            <a:ext cx="381000" cy="2300287"/>
          </a:xfrm>
          <a:prstGeom prst="upDownArrow">
            <a:avLst>
              <a:gd name="adj1" fmla="val 50000"/>
              <a:gd name="adj2" fmla="val 100429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6" name="AutoShape 24"/>
          <p:cNvSpPr>
            <a:spLocks noChangeArrowheads="1"/>
          </p:cNvSpPr>
          <p:nvPr/>
        </p:nvSpPr>
        <p:spPr bwMode="auto">
          <a:xfrm>
            <a:off x="6934200" y="2500314"/>
            <a:ext cx="381000" cy="1093787"/>
          </a:xfrm>
          <a:prstGeom prst="upDownArrow">
            <a:avLst>
              <a:gd name="adj1" fmla="val 44167"/>
              <a:gd name="adj2" fmla="val 60832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45" name="AutoShape 33"/>
          <p:cNvSpPr>
            <a:spLocks noChangeArrowheads="1"/>
          </p:cNvSpPr>
          <p:nvPr/>
        </p:nvSpPr>
        <p:spPr bwMode="auto">
          <a:xfrm rot="-5400000">
            <a:off x="2819400" y="2514600"/>
            <a:ext cx="533400" cy="228600"/>
          </a:xfrm>
          <a:prstGeom prst="leftArrow">
            <a:avLst>
              <a:gd name="adj1" fmla="val 63889"/>
              <a:gd name="adj2" fmla="val 49302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46" name="AutoShape 34"/>
          <p:cNvSpPr>
            <a:spLocks noChangeArrowheads="1"/>
          </p:cNvSpPr>
          <p:nvPr/>
        </p:nvSpPr>
        <p:spPr bwMode="auto">
          <a:xfrm>
            <a:off x="3713163" y="2028826"/>
            <a:ext cx="933450" cy="180975"/>
          </a:xfrm>
          <a:prstGeom prst="leftArrow">
            <a:avLst>
              <a:gd name="adj1" fmla="val 62509"/>
              <a:gd name="adj2" fmla="val 57358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47" name="AutoShape 35"/>
          <p:cNvSpPr>
            <a:spLocks noChangeArrowheads="1"/>
          </p:cNvSpPr>
          <p:nvPr/>
        </p:nvSpPr>
        <p:spPr bwMode="auto">
          <a:xfrm>
            <a:off x="3713163" y="1571626"/>
            <a:ext cx="933450" cy="180975"/>
          </a:xfrm>
          <a:prstGeom prst="leftArrow">
            <a:avLst>
              <a:gd name="adj1" fmla="val 62509"/>
              <a:gd name="adj2" fmla="val 57358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48" name="AutoShape 36"/>
          <p:cNvSpPr>
            <a:spLocks noChangeArrowheads="1"/>
          </p:cNvSpPr>
          <p:nvPr/>
        </p:nvSpPr>
        <p:spPr bwMode="auto">
          <a:xfrm>
            <a:off x="3713163" y="1800226"/>
            <a:ext cx="933450" cy="180975"/>
          </a:xfrm>
          <a:prstGeom prst="leftArrow">
            <a:avLst>
              <a:gd name="adj1" fmla="val 62509"/>
              <a:gd name="adj2" fmla="val 57358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49" name="AutoShape 37"/>
          <p:cNvSpPr>
            <a:spLocks noChangeArrowheads="1"/>
          </p:cNvSpPr>
          <p:nvPr/>
        </p:nvSpPr>
        <p:spPr bwMode="auto">
          <a:xfrm rot="-5400000">
            <a:off x="2628900" y="1104900"/>
            <a:ext cx="533400" cy="152400"/>
          </a:xfrm>
          <a:prstGeom prst="leftArrow">
            <a:avLst>
              <a:gd name="adj1" fmla="val 62509"/>
              <a:gd name="adj2" fmla="val 57345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50" name="AutoShape 38"/>
          <p:cNvSpPr>
            <a:spLocks noChangeArrowheads="1"/>
          </p:cNvSpPr>
          <p:nvPr/>
        </p:nvSpPr>
        <p:spPr bwMode="auto">
          <a:xfrm rot="-5400000">
            <a:off x="3009900" y="1104900"/>
            <a:ext cx="533400" cy="152400"/>
          </a:xfrm>
          <a:prstGeom prst="leftArrow">
            <a:avLst>
              <a:gd name="adj1" fmla="val 62509"/>
              <a:gd name="adj2" fmla="val 57345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54" name="AutoShape 42"/>
          <p:cNvSpPr>
            <a:spLocks noChangeArrowheads="1"/>
          </p:cNvSpPr>
          <p:nvPr/>
        </p:nvSpPr>
        <p:spPr bwMode="auto">
          <a:xfrm>
            <a:off x="9906000" y="2119313"/>
            <a:ext cx="533400" cy="152400"/>
          </a:xfrm>
          <a:prstGeom prst="leftArrow">
            <a:avLst>
              <a:gd name="adj1" fmla="val 62509"/>
              <a:gd name="adj2" fmla="val 57345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55" name="AutoShape 43"/>
          <p:cNvSpPr>
            <a:spLocks noChangeArrowheads="1"/>
          </p:cNvSpPr>
          <p:nvPr/>
        </p:nvSpPr>
        <p:spPr bwMode="auto">
          <a:xfrm>
            <a:off x="9906000" y="1585913"/>
            <a:ext cx="533400" cy="152400"/>
          </a:xfrm>
          <a:prstGeom prst="leftArrow">
            <a:avLst>
              <a:gd name="adj1" fmla="val 62509"/>
              <a:gd name="adj2" fmla="val 57345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57" name="AutoShape 45"/>
          <p:cNvSpPr>
            <a:spLocks noChangeArrowheads="1"/>
          </p:cNvSpPr>
          <p:nvPr/>
        </p:nvSpPr>
        <p:spPr bwMode="auto">
          <a:xfrm rot="5400000">
            <a:off x="2725738" y="4487863"/>
            <a:ext cx="611188" cy="271463"/>
          </a:xfrm>
          <a:prstGeom prst="leftArrow">
            <a:avLst>
              <a:gd name="adj1" fmla="val 54176"/>
              <a:gd name="adj2" fmla="val 70129"/>
            </a:avLst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666164" y="5716591"/>
            <a:ext cx="928687" cy="896938"/>
            <a:chOff x="4557" y="3601"/>
            <a:chExt cx="444" cy="565"/>
          </a:xfrm>
        </p:grpSpPr>
        <p:sp>
          <p:nvSpPr>
            <p:cNvPr id="52288" name="AutoShape 65"/>
            <p:cNvSpPr>
              <a:spLocks noChangeArrowheads="1"/>
            </p:cNvSpPr>
            <p:nvPr/>
          </p:nvSpPr>
          <p:spPr bwMode="auto">
            <a:xfrm rot="-5400000">
              <a:off x="4558" y="3698"/>
              <a:ext cx="336" cy="141"/>
            </a:xfrm>
            <a:prstGeom prst="leftArrow">
              <a:avLst>
                <a:gd name="adj1" fmla="val 62509"/>
                <a:gd name="adj2" fmla="val 57346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9" name="Text Box 67"/>
            <p:cNvSpPr txBox="1">
              <a:spLocks noChangeArrowheads="1"/>
            </p:cNvSpPr>
            <p:nvPr/>
          </p:nvSpPr>
          <p:spPr bwMode="auto">
            <a:xfrm>
              <a:off x="4557" y="3933"/>
              <a:ext cx="4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B0F0"/>
                  </a:solidFill>
                </a:rPr>
                <a:t>TXD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9310689" y="5714998"/>
            <a:ext cx="866775" cy="898525"/>
            <a:chOff x="4905" y="3600"/>
            <a:chExt cx="546" cy="566"/>
          </a:xfrm>
        </p:grpSpPr>
        <p:sp>
          <p:nvSpPr>
            <p:cNvPr id="52286" name="AutoShape 66"/>
            <p:cNvSpPr>
              <a:spLocks noChangeArrowheads="1"/>
            </p:cNvSpPr>
            <p:nvPr/>
          </p:nvSpPr>
          <p:spPr bwMode="auto">
            <a:xfrm rot="5400000">
              <a:off x="4961" y="3679"/>
              <a:ext cx="336" cy="177"/>
            </a:xfrm>
            <a:prstGeom prst="leftArrow">
              <a:avLst>
                <a:gd name="adj1" fmla="val 62509"/>
                <a:gd name="adj2" fmla="val 57345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7" name="Text Box 68"/>
            <p:cNvSpPr txBox="1">
              <a:spLocks noChangeArrowheads="1"/>
            </p:cNvSpPr>
            <p:nvPr/>
          </p:nvSpPr>
          <p:spPr bwMode="auto">
            <a:xfrm>
              <a:off x="4905" y="3933"/>
              <a:ext cx="5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B0F0"/>
                  </a:solidFill>
                </a:rPr>
                <a:t>RXD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981700" y="5714998"/>
            <a:ext cx="533400" cy="1069975"/>
            <a:chOff x="2808" y="3600"/>
            <a:chExt cx="336" cy="674"/>
          </a:xfrm>
        </p:grpSpPr>
        <p:sp>
          <p:nvSpPr>
            <p:cNvPr id="52284" name="AutoShape 25"/>
            <p:cNvSpPr>
              <a:spLocks noChangeArrowheads="1"/>
            </p:cNvSpPr>
            <p:nvPr/>
          </p:nvSpPr>
          <p:spPr bwMode="auto">
            <a:xfrm>
              <a:off x="2832" y="3600"/>
              <a:ext cx="240" cy="480"/>
            </a:xfrm>
            <a:prstGeom prst="upDownArrow">
              <a:avLst>
                <a:gd name="adj1" fmla="val 44167"/>
                <a:gd name="adj2" fmla="val 46796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5" name="Text Box 69"/>
            <p:cNvSpPr txBox="1">
              <a:spLocks noChangeArrowheads="1"/>
            </p:cNvSpPr>
            <p:nvPr/>
          </p:nvSpPr>
          <p:spPr bwMode="auto">
            <a:xfrm>
              <a:off x="2808" y="4041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B0F0"/>
                  </a:solidFill>
                </a:rPr>
                <a:t>P0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6616700" y="5714998"/>
            <a:ext cx="533400" cy="1069975"/>
            <a:chOff x="3208" y="3600"/>
            <a:chExt cx="336" cy="674"/>
          </a:xfrm>
        </p:grpSpPr>
        <p:sp>
          <p:nvSpPr>
            <p:cNvPr id="52282" name="AutoShape 29"/>
            <p:cNvSpPr>
              <a:spLocks noChangeArrowheads="1"/>
            </p:cNvSpPr>
            <p:nvPr/>
          </p:nvSpPr>
          <p:spPr bwMode="auto">
            <a:xfrm>
              <a:off x="3216" y="3600"/>
              <a:ext cx="240" cy="480"/>
            </a:xfrm>
            <a:prstGeom prst="upDownArrow">
              <a:avLst>
                <a:gd name="adj1" fmla="val 44167"/>
                <a:gd name="adj2" fmla="val 46796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3" name="Text Box 70"/>
            <p:cNvSpPr txBox="1">
              <a:spLocks noChangeArrowheads="1"/>
            </p:cNvSpPr>
            <p:nvPr/>
          </p:nvSpPr>
          <p:spPr bwMode="auto">
            <a:xfrm>
              <a:off x="3208" y="4041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B0F0"/>
                  </a:solidFill>
                </a:rPr>
                <a:t>P1</a:t>
              </a:r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7226300" y="5714998"/>
            <a:ext cx="533400" cy="1069975"/>
            <a:chOff x="3592" y="3600"/>
            <a:chExt cx="336" cy="674"/>
          </a:xfrm>
        </p:grpSpPr>
        <p:sp>
          <p:nvSpPr>
            <p:cNvPr id="52280" name="AutoShape 30"/>
            <p:cNvSpPr>
              <a:spLocks noChangeArrowheads="1"/>
            </p:cNvSpPr>
            <p:nvPr/>
          </p:nvSpPr>
          <p:spPr bwMode="auto">
            <a:xfrm>
              <a:off x="3600" y="3600"/>
              <a:ext cx="240" cy="480"/>
            </a:xfrm>
            <a:prstGeom prst="upDownArrow">
              <a:avLst>
                <a:gd name="adj1" fmla="val 44167"/>
                <a:gd name="adj2" fmla="val 46796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1" name="Text Box 71"/>
            <p:cNvSpPr txBox="1">
              <a:spLocks noChangeArrowheads="1"/>
            </p:cNvSpPr>
            <p:nvPr/>
          </p:nvSpPr>
          <p:spPr bwMode="auto">
            <a:xfrm>
              <a:off x="3592" y="4041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B0F0"/>
                  </a:solidFill>
                </a:rPr>
                <a:t>P2</a:t>
              </a:r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7848600" y="5714998"/>
            <a:ext cx="533400" cy="1069975"/>
            <a:chOff x="3984" y="3600"/>
            <a:chExt cx="336" cy="674"/>
          </a:xfrm>
        </p:grpSpPr>
        <p:sp>
          <p:nvSpPr>
            <p:cNvPr id="52278" name="AutoShape 31"/>
            <p:cNvSpPr>
              <a:spLocks noChangeArrowheads="1"/>
            </p:cNvSpPr>
            <p:nvPr/>
          </p:nvSpPr>
          <p:spPr bwMode="auto">
            <a:xfrm>
              <a:off x="3984" y="3600"/>
              <a:ext cx="240" cy="480"/>
            </a:xfrm>
            <a:prstGeom prst="upDownArrow">
              <a:avLst>
                <a:gd name="adj1" fmla="val 44167"/>
                <a:gd name="adj2" fmla="val 46796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9" name="Text Box 72"/>
            <p:cNvSpPr txBox="1">
              <a:spLocks noChangeArrowheads="1"/>
            </p:cNvSpPr>
            <p:nvPr/>
          </p:nvSpPr>
          <p:spPr bwMode="auto">
            <a:xfrm>
              <a:off x="3984" y="4041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B0F0"/>
                  </a:solidFill>
                </a:rPr>
                <a:t>P3</a:t>
              </a: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2601913" y="5715000"/>
            <a:ext cx="850900" cy="947738"/>
            <a:chOff x="648" y="3408"/>
            <a:chExt cx="536" cy="768"/>
          </a:xfrm>
        </p:grpSpPr>
        <p:sp>
          <p:nvSpPr>
            <p:cNvPr id="89" name="Line 44"/>
            <p:cNvSpPr>
              <a:spLocks noChangeShapeType="1"/>
            </p:cNvSpPr>
            <p:nvPr/>
          </p:nvSpPr>
          <p:spPr bwMode="auto">
            <a:xfrm>
              <a:off x="728" y="3408"/>
              <a:ext cx="0" cy="288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>
              <a:off x="728" y="3776"/>
              <a:ext cx="0" cy="288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>
              <a:off x="1104" y="3408"/>
              <a:ext cx="0" cy="288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Line 48"/>
            <p:cNvSpPr>
              <a:spLocks noChangeShapeType="1"/>
            </p:cNvSpPr>
            <p:nvPr/>
          </p:nvSpPr>
          <p:spPr bwMode="auto">
            <a:xfrm>
              <a:off x="1104" y="3776"/>
              <a:ext cx="0" cy="288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49"/>
            <p:cNvSpPr>
              <a:spLocks noChangeArrowheads="1"/>
            </p:cNvSpPr>
            <p:nvPr/>
          </p:nvSpPr>
          <p:spPr bwMode="auto">
            <a:xfrm>
              <a:off x="896" y="3504"/>
              <a:ext cx="48" cy="144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Line 50"/>
            <p:cNvSpPr>
              <a:spLocks noChangeShapeType="1"/>
            </p:cNvSpPr>
            <p:nvPr/>
          </p:nvSpPr>
          <p:spPr bwMode="auto">
            <a:xfrm>
              <a:off x="848" y="3504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Line 51"/>
            <p:cNvSpPr>
              <a:spLocks noChangeShapeType="1"/>
            </p:cNvSpPr>
            <p:nvPr/>
          </p:nvSpPr>
          <p:spPr bwMode="auto">
            <a:xfrm>
              <a:off x="1040" y="3721"/>
              <a:ext cx="144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Line 52"/>
            <p:cNvSpPr>
              <a:spLocks noChangeShapeType="1"/>
            </p:cNvSpPr>
            <p:nvPr/>
          </p:nvSpPr>
          <p:spPr bwMode="auto">
            <a:xfrm>
              <a:off x="992" y="3504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Line 53"/>
            <p:cNvSpPr>
              <a:spLocks noChangeShapeType="1"/>
            </p:cNvSpPr>
            <p:nvPr/>
          </p:nvSpPr>
          <p:spPr bwMode="auto">
            <a:xfrm>
              <a:off x="1040" y="3768"/>
              <a:ext cx="144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Line 54"/>
            <p:cNvSpPr>
              <a:spLocks noChangeShapeType="1"/>
            </p:cNvSpPr>
            <p:nvPr/>
          </p:nvSpPr>
          <p:spPr bwMode="auto">
            <a:xfrm>
              <a:off x="656" y="3704"/>
              <a:ext cx="144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Line 55"/>
            <p:cNvSpPr>
              <a:spLocks noChangeShapeType="1"/>
            </p:cNvSpPr>
            <p:nvPr/>
          </p:nvSpPr>
          <p:spPr bwMode="auto">
            <a:xfrm>
              <a:off x="656" y="3751"/>
              <a:ext cx="144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Line 56"/>
            <p:cNvSpPr>
              <a:spLocks noChangeShapeType="1"/>
            </p:cNvSpPr>
            <p:nvPr/>
          </p:nvSpPr>
          <p:spPr bwMode="auto">
            <a:xfrm>
              <a:off x="1032" y="4064"/>
              <a:ext cx="144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57"/>
            <p:cNvSpPr>
              <a:spLocks noChangeShapeType="1"/>
            </p:cNvSpPr>
            <p:nvPr/>
          </p:nvSpPr>
          <p:spPr bwMode="auto">
            <a:xfrm>
              <a:off x="1000" y="3577"/>
              <a:ext cx="9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Line 58"/>
            <p:cNvSpPr>
              <a:spLocks noChangeShapeType="1"/>
            </p:cNvSpPr>
            <p:nvPr/>
          </p:nvSpPr>
          <p:spPr bwMode="auto">
            <a:xfrm>
              <a:off x="736" y="3577"/>
              <a:ext cx="9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59"/>
            <p:cNvSpPr>
              <a:spLocks noChangeShapeType="1"/>
            </p:cNvSpPr>
            <p:nvPr/>
          </p:nvSpPr>
          <p:spPr bwMode="auto">
            <a:xfrm>
              <a:off x="1056" y="4112"/>
              <a:ext cx="9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Line 60"/>
            <p:cNvSpPr>
              <a:spLocks noChangeShapeType="1"/>
            </p:cNvSpPr>
            <p:nvPr/>
          </p:nvSpPr>
          <p:spPr bwMode="auto">
            <a:xfrm>
              <a:off x="1088" y="4161"/>
              <a:ext cx="48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Line 61"/>
            <p:cNvSpPr>
              <a:spLocks noChangeShapeType="1"/>
            </p:cNvSpPr>
            <p:nvPr/>
          </p:nvSpPr>
          <p:spPr bwMode="auto">
            <a:xfrm>
              <a:off x="648" y="4080"/>
              <a:ext cx="144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62"/>
            <p:cNvSpPr>
              <a:spLocks noChangeShapeType="1"/>
            </p:cNvSpPr>
            <p:nvPr/>
          </p:nvSpPr>
          <p:spPr bwMode="auto">
            <a:xfrm>
              <a:off x="672" y="4128"/>
              <a:ext cx="9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Line 63"/>
            <p:cNvSpPr>
              <a:spLocks noChangeShapeType="1"/>
            </p:cNvSpPr>
            <p:nvPr/>
          </p:nvSpPr>
          <p:spPr bwMode="auto">
            <a:xfrm>
              <a:off x="704" y="4176"/>
              <a:ext cx="48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DE7722D-88FD-25DE-6F54-6C36AA5F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17159FD-D09E-E726-8B6F-CA7B5996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NIT Goa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386E1E-BF57-063A-D8C7-CBC8B23E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29FDA-7A42-463A-A50C-CE2B7301ACC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Detailed Block Diagram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53252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F3F04-0009-45DE-9258-00D1F72632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6922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524000" y="2714625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1500" dirty="0">
                <a:latin typeface="Browallia New" pitchFamily="34" charset="-34"/>
                <a:ea typeface="Calibri" pitchFamily="34" charset="0"/>
                <a:cs typeface="Browallia New" pitchFamily="34" charset="-34"/>
              </a:rPr>
              <a:t>8051 </a:t>
            </a:r>
            <a:br>
              <a:rPr lang="en-US" sz="11500" dirty="0">
                <a:latin typeface="Browallia New" pitchFamily="34" charset="-34"/>
                <a:ea typeface="Calibri" pitchFamily="34" charset="0"/>
                <a:cs typeface="Browallia New" pitchFamily="34" charset="-34"/>
              </a:rPr>
            </a:br>
            <a:r>
              <a:rPr lang="en-US" sz="11500" dirty="0">
                <a:latin typeface="Browallia New" pitchFamily="34" charset="-34"/>
                <a:ea typeface="Calibri" pitchFamily="34" charset="0"/>
                <a:cs typeface="Browallia New" pitchFamily="34" charset="-34"/>
              </a:rPr>
              <a:t>Memory 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3D5DE-4FFA-426C-A12D-0A898516067C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2875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Internal RAM Structure</a:t>
            </a:r>
          </a:p>
        </p:txBody>
      </p:sp>
      <p:sp>
        <p:nvSpPr>
          <p:cNvPr id="5632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AEDEF"/>
                </a:solidFill>
                <a:cs typeface="Arial" charset="0"/>
              </a:rPr>
              <a:t>8051 Microcontroller</a:t>
            </a:r>
          </a:p>
        </p:txBody>
      </p:sp>
      <p:sp>
        <p:nvSpPr>
          <p:cNvPr id="563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BFB29D-D3CB-4707-BCEF-0D31EEFE411B}" type="slidenum">
              <a:rPr lang="en-US" smtClean="0">
                <a:solidFill>
                  <a:srgbClr val="DAEDEF"/>
                </a:solidFill>
                <a:cs typeface="Arial" charset="0"/>
              </a:rPr>
              <a:pPr/>
              <a:t>26</a:t>
            </a:fld>
            <a:endParaRPr lang="en-US">
              <a:solidFill>
                <a:srgbClr val="DAEDEF"/>
              </a:solidFill>
              <a:cs typeface="Arial" charset="0"/>
            </a:endParaRPr>
          </a:p>
        </p:txBody>
      </p:sp>
      <p:sp>
        <p:nvSpPr>
          <p:cNvPr id="56323" name="AutoShape 14"/>
          <p:cNvSpPr>
            <a:spLocks noChangeArrowheads="1"/>
          </p:cNvSpPr>
          <p:nvPr/>
        </p:nvSpPr>
        <p:spPr bwMode="auto">
          <a:xfrm>
            <a:off x="2524125" y="3449638"/>
            <a:ext cx="1371600" cy="1524000"/>
          </a:xfrm>
          <a:prstGeom prst="cube">
            <a:avLst>
              <a:gd name="adj" fmla="val 9375"/>
            </a:avLst>
          </a:prstGeom>
          <a:gradFill rotWithShape="1">
            <a:gsLst>
              <a:gs pos="0">
                <a:srgbClr val="00CC00"/>
              </a:gs>
              <a:gs pos="50000">
                <a:srgbClr val="005E00"/>
              </a:gs>
              <a:gs pos="100000">
                <a:srgbClr val="00CC00"/>
              </a:gs>
            </a:gsLst>
            <a:lin ang="2700000" scaled="1"/>
          </a:gradFill>
          <a:ln w="25400">
            <a:solidFill>
              <a:srgbClr val="ED13D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Direct &amp;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Indirect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Addressing</a:t>
            </a:r>
          </a:p>
          <a:p>
            <a:pPr algn="ctr"/>
            <a:endParaRPr lang="en-US" dirty="0">
              <a:solidFill>
                <a:srgbClr val="DADF21"/>
              </a:solidFill>
            </a:endParaRP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2524125" y="2078038"/>
            <a:ext cx="1371600" cy="1524000"/>
          </a:xfrm>
          <a:prstGeom prst="cube">
            <a:avLst>
              <a:gd name="adj" fmla="val 9375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solidFill>
              <a:srgbClr val="ED13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Direct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Addressing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Only</a:t>
            </a:r>
          </a:p>
          <a:p>
            <a:pPr algn="ctr">
              <a:defRPr/>
            </a:pPr>
            <a:endParaRPr lang="en-US" dirty="0">
              <a:solidFill>
                <a:srgbClr val="DADF2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 flipV="1">
            <a:off x="3484564" y="3352801"/>
            <a:ext cx="2897187" cy="349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>
            <a:off x="3471864" y="4745038"/>
            <a:ext cx="290988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375400" y="3078164"/>
            <a:ext cx="4292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SFR [ Special Function Registers]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6253163" y="4476751"/>
            <a:ext cx="3771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128 Byte Internal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0C1353-CA11-36FD-0221-942EE5BF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NIT Goa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5734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11D09-7ED9-44BF-955B-7F0848FF65F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9" y="2214563"/>
            <a:ext cx="20859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0039" y="3357564"/>
            <a:ext cx="207168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0039" y="2214564"/>
            <a:ext cx="207168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6976" y="2214564"/>
            <a:ext cx="404812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76975" y="3357563"/>
            <a:ext cx="3048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81189" y="3357564"/>
            <a:ext cx="9810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2914" y="3357563"/>
            <a:ext cx="9810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81189" y="5429251"/>
            <a:ext cx="207168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81189" y="4429126"/>
            <a:ext cx="207168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10038" y="4429126"/>
            <a:ext cx="43942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22739" y="1000126"/>
            <a:ext cx="44021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66844" y="1000108"/>
            <a:ext cx="8786874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Program Status Word [PSW]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9A37F81A-4760-4587-8A62-FDFA60FD3C0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59150" y="2481263"/>
            <a:ext cx="5761038" cy="647700"/>
          </a:xfrm>
          <a:prstGeom prst="rect">
            <a:avLst/>
          </a:prstGeom>
          <a:noFill/>
          <a:ln w="38100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3400" b="1">
                <a:latin typeface="Calibri" pitchFamily="34" charset="0"/>
              </a:rPr>
              <a:t>C   AC  F0   RS1   RS0  OV   F1   P 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863975" y="2481264"/>
            <a:ext cx="0" cy="649287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511675" y="2481264"/>
            <a:ext cx="0" cy="649287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159375" y="2481264"/>
            <a:ext cx="0" cy="649287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154738" y="2468564"/>
            <a:ext cx="0" cy="649287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104063" y="2481264"/>
            <a:ext cx="0" cy="649287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824788" y="2481264"/>
            <a:ext cx="0" cy="649287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8543925" y="2481264"/>
            <a:ext cx="0" cy="649287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664200" y="3130551"/>
            <a:ext cx="0" cy="57467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672263" y="3130551"/>
            <a:ext cx="0" cy="57467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664201" y="3705225"/>
            <a:ext cx="1008063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167438" y="3705225"/>
            <a:ext cx="0" cy="649288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765675" y="4357689"/>
            <a:ext cx="2808288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Register Bank Select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847851" y="3346451"/>
            <a:ext cx="1223963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Carry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1847851" y="3778251"/>
            <a:ext cx="1871663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Auxiliary Carry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2279651" y="4354513"/>
            <a:ext cx="1871663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User Flag 0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3071813" y="3130550"/>
            <a:ext cx="431800" cy="4318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V="1">
            <a:off x="3719513" y="3130550"/>
            <a:ext cx="431800" cy="8636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3935414" y="3130551"/>
            <a:ext cx="936625" cy="1223963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9336088" y="3346451"/>
            <a:ext cx="1008062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Parity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8616950" y="3849688"/>
            <a:ext cx="1511300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User Flag 1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7967663" y="4425951"/>
            <a:ext cx="1511300" cy="28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Overflow</a:t>
            </a: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 flipV="1">
            <a:off x="7608888" y="3130550"/>
            <a:ext cx="647700" cy="12954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H="1" flipV="1">
            <a:off x="8256588" y="3130550"/>
            <a:ext cx="576262" cy="719138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H="1" flipV="1">
            <a:off x="8904288" y="3130551"/>
            <a:ext cx="431800" cy="35877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128 Byte RAM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697038" y="1214438"/>
            <a:ext cx="6684962" cy="51435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/>
              <a:t>There are 128 bytes of RAM in the 8051.</a:t>
            </a:r>
          </a:p>
          <a:p>
            <a:pPr lvl="1" algn="just" eaLnBrk="1" hangingPunct="1">
              <a:defRPr/>
            </a:pPr>
            <a:r>
              <a:rPr lang="en-US" dirty="0"/>
              <a:t>Assigned addresses 00 to 7FH</a:t>
            </a:r>
          </a:p>
          <a:p>
            <a:pPr algn="just" eaLnBrk="1" hangingPunct="1">
              <a:defRPr/>
            </a:pPr>
            <a:r>
              <a:rPr lang="en-US" dirty="0"/>
              <a:t>The </a:t>
            </a:r>
            <a:r>
              <a:rPr lang="en-US" b="1" dirty="0"/>
              <a:t>128 bytes are divided into 3 different groups</a:t>
            </a:r>
            <a:r>
              <a:rPr lang="en-US" dirty="0"/>
              <a:t> as follows: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dirty="0"/>
              <a:t>A total of </a:t>
            </a:r>
            <a:r>
              <a:rPr lang="en-US" b="1" dirty="0"/>
              <a:t>32 bytes </a:t>
            </a:r>
            <a:r>
              <a:rPr lang="en-US" dirty="0"/>
              <a:t>from locations 00 to 1F hex are set aside for </a:t>
            </a:r>
            <a:r>
              <a:rPr lang="en-US" b="1" i="1" dirty="0"/>
              <a:t>register banks </a:t>
            </a:r>
            <a:r>
              <a:rPr lang="en-US" dirty="0"/>
              <a:t>and the </a:t>
            </a:r>
            <a:r>
              <a:rPr lang="en-US" b="1" i="1" dirty="0"/>
              <a:t>stack.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dirty="0"/>
              <a:t>A total of </a:t>
            </a:r>
            <a:r>
              <a:rPr lang="en-US" b="1" dirty="0"/>
              <a:t>16 bytes </a:t>
            </a:r>
            <a:r>
              <a:rPr lang="en-US" dirty="0"/>
              <a:t>from locations 20H to 2FH are set aside for </a:t>
            </a:r>
            <a:r>
              <a:rPr lang="en-US" b="1" i="1" dirty="0"/>
              <a:t>bit-addressable</a:t>
            </a:r>
            <a:r>
              <a:rPr lang="en-US" dirty="0"/>
              <a:t> read/write memory.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dirty="0"/>
              <a:t>A total of </a:t>
            </a:r>
            <a:r>
              <a:rPr lang="en-US" b="1" dirty="0"/>
              <a:t>80 bytes </a:t>
            </a:r>
            <a:r>
              <a:rPr lang="en-US" dirty="0"/>
              <a:t>from locations 30H to 7FH are used for read and write storage, called </a:t>
            </a:r>
            <a:r>
              <a:rPr lang="en-US" b="1" i="1" dirty="0"/>
              <a:t>scratch pad.</a:t>
            </a:r>
          </a:p>
        </p:txBody>
      </p:sp>
      <p:sp>
        <p:nvSpPr>
          <p:cNvPr id="604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8051 Microcontroller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F75321-3BC2-4245-AC2B-236D955BDA9C}" type="slidenum">
              <a:rPr lang="en-US" smtClean="0">
                <a:solidFill>
                  <a:schemeClr val="tx1"/>
                </a:solidFill>
                <a:cs typeface="Arial" charset="0"/>
              </a:rPr>
              <a:pPr/>
              <a:t>29</a:t>
            </a:fld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8467725" y="5429251"/>
            <a:ext cx="2057400" cy="639763"/>
          </a:xfrm>
          <a:prstGeom prst="cube">
            <a:avLst>
              <a:gd name="adj" fmla="val 11324"/>
            </a:avLst>
          </a:prstGeom>
          <a:noFill/>
          <a:ln w="25400">
            <a:solidFill>
              <a:srgbClr val="ED13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Reg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Bank 0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8467725" y="4902201"/>
            <a:ext cx="2057400" cy="639763"/>
          </a:xfrm>
          <a:prstGeom prst="cube">
            <a:avLst>
              <a:gd name="adj" fmla="val 11324"/>
            </a:avLst>
          </a:prstGeom>
          <a:noFill/>
          <a:ln w="25400">
            <a:solidFill>
              <a:srgbClr val="ED13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Reg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Bank 1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8467725" y="4402138"/>
            <a:ext cx="2057400" cy="639762"/>
          </a:xfrm>
          <a:prstGeom prst="cube">
            <a:avLst>
              <a:gd name="adj" fmla="val 11324"/>
            </a:avLst>
          </a:prstGeom>
          <a:noFill/>
          <a:ln w="25400">
            <a:solidFill>
              <a:srgbClr val="ED13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Reg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Bank 2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8467725" y="3830638"/>
            <a:ext cx="2057400" cy="639762"/>
          </a:xfrm>
          <a:prstGeom prst="cube">
            <a:avLst>
              <a:gd name="adj" fmla="val 11324"/>
            </a:avLst>
          </a:prstGeom>
          <a:noFill/>
          <a:ln w="25400">
            <a:solidFill>
              <a:srgbClr val="ED13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Reg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Bank 3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8462963" y="2667000"/>
            <a:ext cx="2057400" cy="1219200"/>
          </a:xfrm>
          <a:prstGeom prst="cube">
            <a:avLst>
              <a:gd name="adj" fmla="val 5000"/>
            </a:avLst>
          </a:prstGeom>
          <a:noFill/>
          <a:ln w="25400">
            <a:solidFill>
              <a:srgbClr val="ED13D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BIT Addressable</a:t>
            </a:r>
          </a:p>
          <a:p>
            <a:pPr algn="ctr"/>
            <a:r>
              <a:rPr lang="en-US" b="1" dirty="0">
                <a:latin typeface="Calibri" pitchFamily="34" charset="0"/>
              </a:rPr>
              <a:t>Area</a:t>
            </a: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8462963" y="1524000"/>
            <a:ext cx="2057400" cy="1219200"/>
          </a:xfrm>
          <a:prstGeom prst="cube">
            <a:avLst>
              <a:gd name="adj" fmla="val 5000"/>
            </a:avLst>
          </a:prstGeom>
          <a:noFill/>
          <a:ln w="25400">
            <a:solidFill>
              <a:srgbClr val="ED13D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General Purpose</a:t>
            </a:r>
          </a:p>
          <a:p>
            <a:pPr algn="ctr"/>
            <a:r>
              <a:rPr lang="en-US" b="1" dirty="0">
                <a:latin typeface="Calibri" pitchFamily="34" charset="0"/>
              </a:rPr>
              <a:t>Area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F0EF61-2167-3205-D668-6D27636E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NIT Goa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7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Microcontroller</a:t>
            </a:r>
            <a:endParaRPr lang="en-US" dirty="0">
              <a:ea typeface="PMingLiU" pitchFamily="18" charset="-120"/>
            </a:endParaRPr>
          </a:p>
        </p:txBody>
      </p:sp>
      <p:sp>
        <p:nvSpPr>
          <p:cNvPr id="24579" name="Content Placeholder 8"/>
          <p:cNvSpPr>
            <a:spLocks noGrp="1"/>
          </p:cNvSpPr>
          <p:nvPr>
            <p:ph idx="1"/>
          </p:nvPr>
        </p:nvSpPr>
        <p:spPr>
          <a:xfrm>
            <a:off x="1809721" y="1285860"/>
            <a:ext cx="8643967" cy="2043112"/>
          </a:xfrm>
        </p:spPr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A smaller computer on a CHIP</a:t>
            </a:r>
          </a:p>
          <a:p>
            <a:pPr eaLnBrk="1" hangingPunct="1"/>
            <a:r>
              <a:rPr lang="en-US" dirty="0">
                <a:ea typeface="Calibri" pitchFamily="34" charset="0"/>
              </a:rPr>
              <a:t>On-chip RAM, ROM, I/O Ports, Timer, Serial Controller…</a:t>
            </a:r>
          </a:p>
          <a:p>
            <a:pPr eaLnBrk="1" hangingPunct="1"/>
            <a:r>
              <a:rPr lang="en-US" dirty="0">
                <a:ea typeface="Calibri" pitchFamily="34" charset="0"/>
              </a:rPr>
              <a:t>Example: Motorola’s 6811, Intel’s 8051, Atmel 32, Atmel 89S51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2458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D9BC8-C5E2-45D3-AC4E-B9D1E5447029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68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38" y="3357563"/>
            <a:ext cx="6680200" cy="2857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7"/>
          <p:cNvSpPr>
            <a:spLocks noGrp="1"/>
          </p:cNvSpPr>
          <p:nvPr>
            <p:ph type="title"/>
          </p:nvPr>
        </p:nvSpPr>
        <p:spPr>
          <a:xfrm>
            <a:off x="1919536" y="19837"/>
            <a:ext cx="7886700" cy="804077"/>
          </a:xfrm>
        </p:spPr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8051 RAM with addresses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61444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AD846-91D2-44DD-8D58-9C932B8C0B8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2814" y="895351"/>
            <a:ext cx="5260975" cy="560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48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Calibri" pitchFamily="34" charset="0"/>
              </a:rPr>
              <a:t>8051 Programming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2AE54-DE03-4868-92FB-E6CF5605321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835EAA-4679-1F1B-2529-8D9FB810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NIT Goa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CB1D30E-6EE9-10FC-FE65-23654AD0D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3120"/>
          <a:stretch/>
        </p:blipFill>
        <p:spPr bwMode="auto">
          <a:xfrm>
            <a:off x="2299335" y="470466"/>
            <a:ext cx="8595167" cy="625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1C10-F196-5664-959B-D86C76B5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4" descr="8051 programming model">
            <a:extLst>
              <a:ext uri="{FF2B5EF4-FFF2-40B4-BE49-F238E27FC236}">
                <a16:creationId xmlns:a16="http://schemas.microsoft.com/office/drawing/2014/main" id="{1E7F166E-86DB-EAFB-135D-C4DCB3457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4989" y="365125"/>
            <a:ext cx="7902021" cy="592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9878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8051 Stack</a:t>
            </a:r>
          </a:p>
        </p:txBody>
      </p:sp>
      <p:sp>
        <p:nvSpPr>
          <p:cNvPr id="655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>
                <a:ea typeface="Calibri" pitchFamily="34" charset="0"/>
              </a:rPr>
              <a:t>The </a:t>
            </a:r>
            <a:r>
              <a:rPr lang="en-US" b="1" dirty="0">
                <a:ea typeface="Calibri" pitchFamily="34" charset="0"/>
              </a:rPr>
              <a:t>stack</a:t>
            </a:r>
            <a:r>
              <a:rPr lang="en-US" dirty="0">
                <a:ea typeface="Calibri" pitchFamily="34" charset="0"/>
              </a:rPr>
              <a:t> is a section of RAM used by the CPU to store information </a:t>
            </a:r>
            <a:r>
              <a:rPr lang="en-US" b="1" dirty="0">
                <a:ea typeface="Calibri" pitchFamily="34" charset="0"/>
              </a:rPr>
              <a:t>temporarily.</a:t>
            </a:r>
          </a:p>
          <a:p>
            <a:pPr lvl="1" algn="just" eaLnBrk="1" hangingPunct="1"/>
            <a:r>
              <a:rPr lang="en-US" dirty="0">
                <a:ea typeface="Calibri" pitchFamily="34" charset="0"/>
              </a:rPr>
              <a:t>This information could be data or an address</a:t>
            </a:r>
          </a:p>
          <a:p>
            <a:pPr algn="just" eaLnBrk="1" hangingPunct="1"/>
            <a:endParaRPr lang="en-US" dirty="0">
              <a:ea typeface="Calibri" pitchFamily="34" charset="0"/>
            </a:endParaRPr>
          </a:p>
          <a:p>
            <a:pPr algn="just" eaLnBrk="1" hangingPunct="1"/>
            <a:r>
              <a:rPr lang="en-US" dirty="0">
                <a:ea typeface="Calibri" pitchFamily="34" charset="0"/>
              </a:rPr>
              <a:t>The register used to access the stack is called the </a:t>
            </a:r>
            <a:r>
              <a:rPr lang="en-US" b="1" dirty="0">
                <a:ea typeface="Calibri" pitchFamily="34" charset="0"/>
              </a:rPr>
              <a:t>SP (stack pointer) register</a:t>
            </a:r>
          </a:p>
          <a:p>
            <a:pPr lvl="1" algn="just" eaLnBrk="1" hangingPunct="1"/>
            <a:r>
              <a:rPr lang="en-US" dirty="0">
                <a:ea typeface="Calibri" pitchFamily="34" charset="0"/>
              </a:rPr>
              <a:t>The stack pointer in the 8051 is </a:t>
            </a:r>
            <a:r>
              <a:rPr lang="en-US" b="1" dirty="0">
                <a:ea typeface="Calibri" pitchFamily="34" charset="0"/>
              </a:rPr>
              <a:t>only 8 bit wide</a:t>
            </a:r>
            <a:r>
              <a:rPr lang="en-US" dirty="0">
                <a:ea typeface="Calibri" pitchFamily="34" charset="0"/>
              </a:rPr>
              <a:t>, which means that it can take value of 00 to FFH</a:t>
            </a:r>
          </a:p>
          <a:p>
            <a:pPr lvl="1" algn="just" eaLnBrk="1" hangingPunct="1"/>
            <a:r>
              <a:rPr lang="en-US" dirty="0">
                <a:ea typeface="Calibri" pitchFamily="34" charset="0"/>
              </a:rPr>
              <a:t>When the 8051 is powered up, the SP register contains value 07</a:t>
            </a:r>
          </a:p>
          <a:p>
            <a:pPr lvl="1" algn="just" eaLnBrk="1" hangingPunct="1"/>
            <a:r>
              <a:rPr lang="en-US" dirty="0">
                <a:ea typeface="Calibri" pitchFamily="34" charset="0"/>
              </a:rPr>
              <a:t>RAM location 08 is the first location begin used for the stack by the 8051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8051 Microcontroller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4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307D6-30DF-4E46-8ABC-6531748D4DC8}" type="slidenum">
              <a:rPr 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8051 Stack</a:t>
            </a:r>
          </a:p>
        </p:txBody>
      </p:sp>
      <p:sp>
        <p:nvSpPr>
          <p:cNvPr id="6656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>
                <a:ea typeface="Calibri" pitchFamily="34" charset="0"/>
              </a:rPr>
              <a:t>The storing of a CPU register in the stack is called a </a:t>
            </a:r>
            <a:r>
              <a:rPr lang="en-US" b="1" dirty="0">
                <a:ea typeface="Calibri" pitchFamily="34" charset="0"/>
              </a:rPr>
              <a:t>PUSH</a:t>
            </a:r>
          </a:p>
          <a:p>
            <a:pPr lvl="1" algn="just" eaLnBrk="1" hangingPunct="1"/>
            <a:r>
              <a:rPr lang="en-US" dirty="0">
                <a:ea typeface="Calibri" pitchFamily="34" charset="0"/>
              </a:rPr>
              <a:t>SP is pointing to the last used location of the stack</a:t>
            </a:r>
          </a:p>
          <a:p>
            <a:pPr lvl="1" algn="just" eaLnBrk="1" hangingPunct="1"/>
            <a:r>
              <a:rPr lang="en-US" dirty="0">
                <a:ea typeface="Calibri" pitchFamily="34" charset="0"/>
              </a:rPr>
              <a:t>As we push data onto the stack, the </a:t>
            </a:r>
            <a:r>
              <a:rPr lang="en-US" b="1" dirty="0">
                <a:ea typeface="Calibri" pitchFamily="34" charset="0"/>
              </a:rPr>
              <a:t>SP is incremented </a:t>
            </a:r>
            <a:r>
              <a:rPr lang="en-US" dirty="0">
                <a:ea typeface="Calibri" pitchFamily="34" charset="0"/>
              </a:rPr>
              <a:t>by one</a:t>
            </a:r>
          </a:p>
          <a:p>
            <a:pPr algn="just" eaLnBrk="1" hangingPunct="1"/>
            <a:endParaRPr lang="en-US" dirty="0">
              <a:ea typeface="Calibri" pitchFamily="34" charset="0"/>
            </a:endParaRPr>
          </a:p>
          <a:p>
            <a:pPr algn="just" eaLnBrk="1" hangingPunct="1"/>
            <a:r>
              <a:rPr lang="en-US" dirty="0">
                <a:ea typeface="Calibri" pitchFamily="34" charset="0"/>
              </a:rPr>
              <a:t>Loading the contents of the stack back into a CPU register is called a </a:t>
            </a:r>
            <a:r>
              <a:rPr lang="en-US" b="1" dirty="0">
                <a:ea typeface="Calibri" pitchFamily="34" charset="0"/>
              </a:rPr>
              <a:t>POP</a:t>
            </a:r>
          </a:p>
          <a:p>
            <a:pPr lvl="1" algn="just" eaLnBrk="1" hangingPunct="1"/>
            <a:r>
              <a:rPr lang="en-US" dirty="0">
                <a:ea typeface="Calibri" pitchFamily="34" charset="0"/>
              </a:rPr>
              <a:t>With every pop, the top byte of the stack is copied to the register specified by the instruction and the stack pointer is </a:t>
            </a:r>
            <a:r>
              <a:rPr lang="en-US" b="1" dirty="0">
                <a:ea typeface="Calibri" pitchFamily="34" charset="0"/>
              </a:rPr>
              <a:t>decremented </a:t>
            </a:r>
            <a:r>
              <a:rPr lang="en-US" dirty="0">
                <a:ea typeface="Calibri" pitchFamily="34" charset="0"/>
              </a:rPr>
              <a:t>once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8051 Microcontroller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6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8B1C9-44B5-4E62-AB6B-FABC8D0863B7}" type="slidenum">
              <a:rPr 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>
          <a:xfrm>
            <a:off x="1524000" y="1785938"/>
            <a:ext cx="9144000" cy="1143000"/>
          </a:xfrm>
        </p:spPr>
        <p:txBody>
          <a:bodyPr/>
          <a:lstStyle/>
          <a:p>
            <a:pPr eaLnBrk="1" hangingPunct="1"/>
            <a:r>
              <a:rPr lang="en-US" sz="600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8051 Software Overview</a:t>
            </a:r>
          </a:p>
        </p:txBody>
      </p:sp>
      <p:sp>
        <p:nvSpPr>
          <p:cNvPr id="113667" name="Content Placeholder 5"/>
          <p:cNvSpPr>
            <a:spLocks noGrp="1"/>
          </p:cNvSpPr>
          <p:nvPr>
            <p:ph idx="1"/>
          </p:nvPr>
        </p:nvSpPr>
        <p:spPr>
          <a:xfrm>
            <a:off x="3381375" y="3214689"/>
            <a:ext cx="5429250" cy="2428875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44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Addressing Modes</a:t>
            </a:r>
          </a:p>
          <a:p>
            <a:pPr marL="514350" indent="-514350">
              <a:buFontTx/>
              <a:buAutoNum type="arabicPeriod"/>
            </a:pPr>
            <a:r>
              <a:rPr lang="en-US" sz="44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Instruction Set</a:t>
            </a:r>
          </a:p>
          <a:p>
            <a:pPr marL="514350" indent="-514350">
              <a:buFontTx/>
              <a:buAutoNum type="arabicPeriod"/>
            </a:pPr>
            <a:r>
              <a:rPr lang="en-US" sz="44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8051 Microcontroller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6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F19B8-11C8-4E74-9103-234A614D556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8051 Addressing Modes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CPU can access data in various ways, which are called addressing modes</a:t>
            </a:r>
          </a:p>
          <a:p>
            <a:pPr eaLnBrk="1" hangingPunct="1">
              <a:defRPr/>
            </a:pPr>
            <a:endParaRPr lang="en-US" dirty="0"/>
          </a:p>
          <a:p>
            <a:pPr marL="3143250" lvl="6" indent="-514350">
              <a:buFont typeface="+mj-lt"/>
              <a:buAutoNum type="arabicPeriod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Immediate</a:t>
            </a:r>
          </a:p>
          <a:p>
            <a:pPr marL="3143250" lvl="6" indent="-514350">
              <a:buFont typeface="+mj-lt"/>
              <a:buAutoNum type="arabicPeriod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Register</a:t>
            </a:r>
          </a:p>
          <a:p>
            <a:pPr marL="3143250" lvl="6" indent="-514350">
              <a:buFont typeface="+mj-lt"/>
              <a:buAutoNum type="arabicPeriod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Direct</a:t>
            </a:r>
          </a:p>
          <a:p>
            <a:pPr marL="3143250" lvl="6" indent="-514350">
              <a:buFont typeface="+mj-lt"/>
              <a:buAutoNum type="arabicPeriod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Register indirect</a:t>
            </a:r>
          </a:p>
          <a:p>
            <a:pPr marL="3143250" lvl="6" indent="-514350">
              <a:buFont typeface="+mj-lt"/>
              <a:buAutoNum type="arabicPeriod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External Direct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8051 Microcontroller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69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EDE88-F824-43DB-A1B1-F10FD136D18E}" type="slidenum">
              <a:rPr lang="en-US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7"/>
          <p:cNvSpPr>
            <a:spLocks noGrp="1"/>
          </p:cNvSpPr>
          <p:nvPr>
            <p:ph type="title"/>
          </p:nvPr>
        </p:nvSpPr>
        <p:spPr>
          <a:xfrm>
            <a:off x="1847528" y="1"/>
            <a:ext cx="7886700" cy="1325563"/>
          </a:xfrm>
        </p:spPr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Immediate Addressing Mode</a:t>
            </a:r>
          </a:p>
        </p:txBody>
      </p:sp>
      <p:sp>
        <p:nvSpPr>
          <p:cNvPr id="115715" name="Content Placeholder 8"/>
          <p:cNvSpPr>
            <a:spLocks noGrp="1"/>
          </p:cNvSpPr>
          <p:nvPr>
            <p:ph idx="1"/>
          </p:nvPr>
        </p:nvSpPr>
        <p:spPr>
          <a:xfrm>
            <a:off x="1524000" y="1071563"/>
            <a:ext cx="9113838" cy="2571750"/>
          </a:xfrm>
        </p:spPr>
        <p:txBody>
          <a:bodyPr/>
          <a:lstStyle/>
          <a:p>
            <a:pPr algn="just" eaLnBrk="1" hangingPunct="1"/>
            <a:r>
              <a:rPr lang="en-US" sz="2600">
                <a:ea typeface="Calibri" pitchFamily="34" charset="0"/>
              </a:rPr>
              <a:t>The source operand is a </a:t>
            </a:r>
            <a:r>
              <a:rPr lang="en-US" sz="2600" b="1">
                <a:solidFill>
                  <a:srgbClr val="CC99FF"/>
                </a:solidFill>
                <a:ea typeface="Calibri" pitchFamily="34" charset="0"/>
              </a:rPr>
              <a:t>constant.</a:t>
            </a:r>
          </a:p>
          <a:p>
            <a:pPr algn="just" eaLnBrk="1" hangingPunct="1"/>
            <a:r>
              <a:rPr lang="en-US" sz="2600">
                <a:ea typeface="Calibri" pitchFamily="34" charset="0"/>
              </a:rPr>
              <a:t>The immediate data must be preceded by the pound sign, </a:t>
            </a:r>
            <a:r>
              <a:rPr lang="en-US" sz="2600" b="1">
                <a:solidFill>
                  <a:srgbClr val="CC99FF"/>
                </a:solidFill>
                <a:ea typeface="Calibri" pitchFamily="34" charset="0"/>
              </a:rPr>
              <a:t>“#”</a:t>
            </a:r>
          </a:p>
          <a:p>
            <a:pPr algn="just" eaLnBrk="1" hangingPunct="1"/>
            <a:r>
              <a:rPr lang="en-US" sz="2600">
                <a:ea typeface="Calibri" pitchFamily="34" charset="0"/>
              </a:rPr>
              <a:t>Can load information into </a:t>
            </a:r>
            <a:r>
              <a:rPr lang="en-US" sz="2600" b="1">
                <a:solidFill>
                  <a:srgbClr val="CC99FF"/>
                </a:solidFill>
                <a:ea typeface="Calibri" pitchFamily="34" charset="0"/>
              </a:rPr>
              <a:t>any registers</a:t>
            </a:r>
            <a:r>
              <a:rPr lang="en-US" sz="2600">
                <a:ea typeface="Calibri" pitchFamily="34" charset="0"/>
              </a:rPr>
              <a:t>, including 16-bit DPTR register</a:t>
            </a:r>
          </a:p>
          <a:p>
            <a:pPr lvl="1" algn="just" eaLnBrk="1" hangingPunct="1"/>
            <a:r>
              <a:rPr lang="en-US" sz="2200">
                <a:ea typeface="Calibri" pitchFamily="34" charset="0"/>
              </a:rPr>
              <a:t>DPTR can also be accessed as two 8-bit registers, the high byte DPH and low byte DPL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1571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1DD25-B513-4830-BE45-BB29890383CE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26769"/>
          <a:stretch/>
        </p:blipFill>
        <p:spPr bwMode="auto">
          <a:xfrm>
            <a:off x="2940050" y="3929063"/>
            <a:ext cx="6311900" cy="17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7"/>
          <p:cNvSpPr>
            <a:spLocks noGrp="1"/>
          </p:cNvSpPr>
          <p:nvPr>
            <p:ph type="title"/>
          </p:nvPr>
        </p:nvSpPr>
        <p:spPr>
          <a:xfrm>
            <a:off x="1775520" y="1"/>
            <a:ext cx="7886700" cy="1208087"/>
          </a:xfrm>
        </p:spPr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Register Addressing Mode</a:t>
            </a:r>
          </a:p>
        </p:txBody>
      </p:sp>
      <p:sp>
        <p:nvSpPr>
          <p:cNvPr id="116739" name="Content Placeholder 8"/>
          <p:cNvSpPr>
            <a:spLocks noGrp="1"/>
          </p:cNvSpPr>
          <p:nvPr>
            <p:ph idx="1"/>
          </p:nvPr>
        </p:nvSpPr>
        <p:spPr>
          <a:xfrm>
            <a:off x="1482726" y="1000125"/>
            <a:ext cx="8786813" cy="571500"/>
          </a:xfrm>
        </p:spPr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Use registers to hold the data to be manipulated.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1674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4EC4C-7780-4D22-968A-E501D7AED03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1571625"/>
            <a:ext cx="62674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1" y="3357564"/>
            <a:ext cx="8715375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7472" indent="-347472"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The source and destination registers must match in size.</a:t>
            </a:r>
          </a:p>
          <a:p>
            <a:pPr>
              <a:defRPr/>
            </a:pPr>
            <a:r>
              <a:rPr lang="en-US" sz="28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   MOV DPTR,A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will give an error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0" y="4357688"/>
            <a:ext cx="2571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24000" y="540385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>
              <a:buFont typeface="Arial" charset="0"/>
              <a:buChar char="•"/>
            </a:pPr>
            <a:r>
              <a:rPr lang="en-US" sz="2800">
                <a:solidFill>
                  <a:srgbClr val="92D050"/>
                </a:solidFill>
                <a:latin typeface="Calibri" pitchFamily="34" charset="0"/>
              </a:rPr>
              <a:t>The movement of data between Rn registers is not allowed</a:t>
            </a:r>
          </a:p>
          <a:p>
            <a:pPr marL="803275" lvl="1" indent="-346075"/>
            <a:r>
              <a:rPr lang="en-US" sz="2800" b="1">
                <a:solidFill>
                  <a:srgbClr val="00B0F0"/>
                </a:solidFill>
                <a:latin typeface="Calibri" pitchFamily="34" charset="0"/>
              </a:rPr>
              <a:t>MOV R4,R7 </a:t>
            </a:r>
            <a:r>
              <a:rPr lang="en-US" sz="2800">
                <a:solidFill>
                  <a:srgbClr val="92D050"/>
                </a:solidFill>
                <a:latin typeface="Calibri" pitchFamily="34" charset="0"/>
              </a:rPr>
              <a:t>is invalid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49312"/>
          </a:xfrm>
        </p:spPr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Direct Addressing Mode</a:t>
            </a:r>
          </a:p>
        </p:txBody>
      </p:sp>
      <p:sp>
        <p:nvSpPr>
          <p:cNvPr id="117763" name="Content Placeholder 7"/>
          <p:cNvSpPr>
            <a:spLocks noGrp="1"/>
          </p:cNvSpPr>
          <p:nvPr>
            <p:ph idx="1"/>
          </p:nvPr>
        </p:nvSpPr>
        <p:spPr>
          <a:xfrm>
            <a:off x="1697038" y="1214438"/>
            <a:ext cx="8786812" cy="2500312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ea typeface="Calibri" pitchFamily="34" charset="0"/>
              </a:rPr>
              <a:t>It is most often used the direct addressing mode to access RAM locations 30 – 7FH.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ea typeface="Calibri" pitchFamily="34" charset="0"/>
              </a:rPr>
              <a:t>The entire 128 bytes of RAM can be accessed.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ea typeface="Calibri" pitchFamily="34" charset="0"/>
              </a:rPr>
              <a:t>Contrast this with immediate addressing mode, there is no “#” sign in the operand.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17765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F1003-8D95-49A6-A953-2A13A146569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313" y="4286251"/>
            <a:ext cx="61912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9"/>
          <p:cNvSpPr>
            <a:spLocks noGrp="1"/>
          </p:cNvSpPr>
          <p:nvPr>
            <p:ph type="title"/>
          </p:nvPr>
        </p:nvSpPr>
        <p:spPr>
          <a:xfrm>
            <a:off x="1666875" y="0"/>
            <a:ext cx="8858250" cy="1143000"/>
          </a:xfrm>
        </p:spPr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Microprocessor vs. Microcontroller</a:t>
            </a:r>
            <a:endParaRPr lang="en-US">
              <a:ea typeface="PMingLiU" pitchFamily="18" charset="-120"/>
            </a:endParaRPr>
          </a:p>
        </p:txBody>
      </p:sp>
      <p:sp>
        <p:nvSpPr>
          <p:cNvPr id="25603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0"/>
              </a:spcBef>
              <a:spcAft>
                <a:spcPts val="2400"/>
              </a:spcAft>
              <a:buNone/>
            </a:pPr>
            <a:r>
              <a:rPr lang="en-US" sz="3200" b="1" dirty="0">
                <a:solidFill>
                  <a:srgbClr val="00B0F0"/>
                </a:solidFill>
                <a:ea typeface="Calibri" pitchFamily="34" charset="0"/>
              </a:rPr>
              <a:t>Microprocessor 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sz="2400" dirty="0">
                <a:ea typeface="Calibri" pitchFamily="34" charset="0"/>
              </a:rPr>
              <a:t>CPU is stand-alone,  RAM, ROM, I/O, timer are separate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sz="2400" dirty="0">
                <a:ea typeface="Calibri" pitchFamily="34" charset="0"/>
              </a:rPr>
              <a:t>Designer can decide on the  amount of ROM, RAM and I/O ports.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sz="2400" dirty="0">
                <a:ea typeface="Calibri" pitchFamily="34" charset="0"/>
              </a:rPr>
              <a:t>Versatility 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sz="2400" dirty="0">
                <a:ea typeface="Calibri" pitchFamily="34" charset="0"/>
              </a:rPr>
              <a:t>General-purpose</a:t>
            </a:r>
          </a:p>
          <a:p>
            <a:pPr eaLnBrk="1" hangingPunct="1"/>
            <a:endParaRPr lang="en-US" dirty="0">
              <a:ea typeface="Calibri" pitchFamily="34" charset="0"/>
            </a:endParaRPr>
          </a:p>
        </p:txBody>
      </p:sp>
      <p:sp>
        <p:nvSpPr>
          <p:cNvPr id="25604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0"/>
              </a:spcBef>
              <a:spcAft>
                <a:spcPts val="2400"/>
              </a:spcAft>
              <a:buNone/>
            </a:pPr>
            <a:r>
              <a:rPr kumimoji="1" lang="en-US" altLang="zh-TW" sz="3200" b="1" dirty="0">
                <a:solidFill>
                  <a:srgbClr val="00B0F0"/>
                </a:solidFill>
                <a:ea typeface="標楷體" pitchFamily="65" charset="-120"/>
              </a:rPr>
              <a:t>Microcontroller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kumimoji="1" lang="en-US" altLang="zh-TW" sz="2400" dirty="0">
                <a:ea typeface="標楷體" pitchFamily="65" charset="-120"/>
              </a:rPr>
              <a:t>CPU, RAM, ROM, I/O and timer are all on a single chip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kumimoji="1" lang="en-US" altLang="zh-TW" sz="2400" dirty="0">
                <a:ea typeface="標楷體" pitchFamily="65" charset="-120"/>
              </a:rPr>
              <a:t>Fixed amount of on-chip ROM, RAM, I/O ports 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kumimoji="1" lang="en-US" altLang="zh-TW" sz="2400" dirty="0">
                <a:ea typeface="標楷體" pitchFamily="65" charset="-120"/>
              </a:rPr>
              <a:t>Single-purpose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kumimoji="1" lang="en-US" altLang="zh-TW" sz="2400" dirty="0">
                <a:ea typeface="標楷體" pitchFamily="65" charset="-120"/>
              </a:rPr>
              <a:t>Special Purpose.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sz="2400" dirty="0">
              <a:ea typeface="標楷體" pitchFamily="65" charset="-120"/>
            </a:endParaRPr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0243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C6E8-5A1D-468F-A93D-22CAF125560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BE29B-03B0-0601-4014-A61D3C92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SFR Registers &amp; their Addresses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Clr>
                <a:schemeClr val="tx2"/>
              </a:buClr>
              <a:buSzPct val="90000"/>
              <a:buFontTx/>
              <a:buNone/>
              <a:defRPr/>
            </a:pPr>
            <a:r>
              <a:rPr lang="en-US" altLang="zh-TW" sz="2400" b="1" dirty="0"/>
              <a:t>MOV	0E0H,#55H	;is the same as</a:t>
            </a:r>
          </a:p>
          <a:p>
            <a:pPr eaLnBrk="1" hangingPunct="1">
              <a:buClr>
                <a:schemeClr val="tx2"/>
              </a:buClr>
              <a:buSzPct val="90000"/>
              <a:buFontTx/>
              <a:buNone/>
              <a:defRPr/>
            </a:pPr>
            <a:r>
              <a:rPr lang="en-US" altLang="zh-TW" sz="2400" b="1" dirty="0"/>
              <a:t>MOV	A,#55H	;which means load 55H into A (A=55H)</a:t>
            </a:r>
          </a:p>
          <a:p>
            <a:pPr eaLnBrk="1" hangingPunct="1">
              <a:buClr>
                <a:schemeClr val="tx2"/>
              </a:buClr>
              <a:buSzPct val="90000"/>
              <a:buFontTx/>
              <a:buNone/>
              <a:defRPr/>
            </a:pPr>
            <a:endParaRPr lang="en-US" altLang="zh-TW" sz="2400" b="1" dirty="0"/>
          </a:p>
          <a:p>
            <a:pPr eaLnBrk="1" hangingPunct="1">
              <a:buClr>
                <a:schemeClr val="tx2"/>
              </a:buClr>
              <a:buSzPct val="90000"/>
              <a:buFontTx/>
              <a:buNone/>
              <a:defRPr/>
            </a:pPr>
            <a:r>
              <a:rPr lang="en-US" altLang="zh-TW" sz="2400" b="1" dirty="0"/>
              <a:t>MOV	0F0H,#25H	;is the same as</a:t>
            </a:r>
          </a:p>
          <a:p>
            <a:pPr eaLnBrk="1" hangingPunct="1">
              <a:buClr>
                <a:schemeClr val="tx2"/>
              </a:buClr>
              <a:buSzPct val="90000"/>
              <a:buFontTx/>
              <a:buNone/>
              <a:defRPr/>
            </a:pPr>
            <a:r>
              <a:rPr lang="en-US" altLang="zh-TW" sz="2400" b="1" dirty="0"/>
              <a:t>MOV     B,#25H	;which means load 25H into B (B=25H)</a:t>
            </a:r>
          </a:p>
          <a:p>
            <a:pPr eaLnBrk="1" hangingPunct="1">
              <a:buClr>
                <a:schemeClr val="tx2"/>
              </a:buClr>
              <a:buSzPct val="90000"/>
              <a:buFontTx/>
              <a:buNone/>
              <a:defRPr/>
            </a:pPr>
            <a:endParaRPr lang="en-US" altLang="zh-TW" sz="2400" b="1" dirty="0"/>
          </a:p>
          <a:p>
            <a:pPr eaLnBrk="1" hangingPunct="1">
              <a:buClr>
                <a:schemeClr val="tx2"/>
              </a:buClr>
              <a:buSzPct val="90000"/>
              <a:buFontTx/>
              <a:buNone/>
              <a:defRPr/>
            </a:pPr>
            <a:r>
              <a:rPr lang="en-US" altLang="zh-TW" sz="2400" b="1" dirty="0"/>
              <a:t>MOV	0E0H,R2	;is the same as</a:t>
            </a:r>
          </a:p>
          <a:p>
            <a:pPr eaLnBrk="1" hangingPunct="1">
              <a:buClr>
                <a:schemeClr val="tx2"/>
              </a:buClr>
              <a:buSzPct val="90000"/>
              <a:buFontTx/>
              <a:buNone/>
              <a:defRPr/>
            </a:pPr>
            <a:r>
              <a:rPr lang="en-US" altLang="zh-TW" sz="2400" b="1" dirty="0"/>
              <a:t>MOV	A,R2		;which means copy R2 into A</a:t>
            </a:r>
          </a:p>
          <a:p>
            <a:pPr eaLnBrk="1" hangingPunct="1">
              <a:buClr>
                <a:schemeClr val="tx2"/>
              </a:buClr>
              <a:buSzPct val="90000"/>
              <a:buFontTx/>
              <a:buNone/>
              <a:defRPr/>
            </a:pPr>
            <a:endParaRPr lang="en-US" altLang="zh-TW" sz="2400" b="1" dirty="0"/>
          </a:p>
          <a:p>
            <a:pPr eaLnBrk="1" hangingPunct="1">
              <a:buClr>
                <a:schemeClr val="tx2"/>
              </a:buClr>
              <a:buSzPct val="90000"/>
              <a:buFontTx/>
              <a:buNone/>
              <a:defRPr/>
            </a:pPr>
            <a:r>
              <a:rPr lang="en-US" altLang="zh-TW" sz="2400" b="1" dirty="0"/>
              <a:t>MOV	0F0H,R0	;is the same as</a:t>
            </a:r>
          </a:p>
          <a:p>
            <a:pPr eaLnBrk="1" hangingPunct="1">
              <a:buClr>
                <a:schemeClr val="tx2"/>
              </a:buClr>
              <a:buSzPct val="90000"/>
              <a:buFontTx/>
              <a:buNone/>
              <a:defRPr/>
            </a:pPr>
            <a:r>
              <a:rPr lang="en-US" altLang="zh-TW" sz="2400" b="1" dirty="0"/>
              <a:t>MOV	B,R0		;which means copy R0 into B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</a:p>
        </p:txBody>
      </p:sp>
      <p:sp>
        <p:nvSpPr>
          <p:cNvPr id="11878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B3F34-1745-45A6-824D-6553CE24302B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7"/>
          <p:cNvSpPr>
            <a:spLocks noGrp="1"/>
          </p:cNvSpPr>
          <p:nvPr>
            <p:ph type="title"/>
          </p:nvPr>
        </p:nvSpPr>
        <p:spPr>
          <a:xfrm>
            <a:off x="1919536" y="31803"/>
            <a:ext cx="7886700" cy="1182636"/>
          </a:xfrm>
        </p:spPr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Register Indirect Addressing Mode</a:t>
            </a:r>
          </a:p>
        </p:txBody>
      </p:sp>
      <p:sp>
        <p:nvSpPr>
          <p:cNvPr id="123907" name="Content Placeholder 8"/>
          <p:cNvSpPr>
            <a:spLocks noGrp="1"/>
          </p:cNvSpPr>
          <p:nvPr>
            <p:ph idx="1"/>
          </p:nvPr>
        </p:nvSpPr>
        <p:spPr>
          <a:xfrm>
            <a:off x="1697038" y="1214438"/>
            <a:ext cx="8786812" cy="3143250"/>
          </a:xfrm>
        </p:spPr>
        <p:txBody>
          <a:bodyPr/>
          <a:lstStyle/>
          <a:p>
            <a:pPr algn="just" eaLnBrk="1" hangingPunct="1"/>
            <a:r>
              <a:rPr lang="en-US" dirty="0">
                <a:ea typeface="Calibri" pitchFamily="34" charset="0"/>
              </a:rPr>
              <a:t>A </a:t>
            </a:r>
            <a:r>
              <a:rPr lang="en-US" b="1" dirty="0">
                <a:ea typeface="Calibri" pitchFamily="34" charset="0"/>
              </a:rPr>
              <a:t>register</a:t>
            </a:r>
            <a:r>
              <a:rPr lang="en-US" dirty="0">
                <a:ea typeface="Calibri" pitchFamily="34" charset="0"/>
              </a:rPr>
              <a:t> is used as a pointer to the data.</a:t>
            </a:r>
          </a:p>
          <a:p>
            <a:pPr algn="just" eaLnBrk="1" hangingPunct="1"/>
            <a:r>
              <a:rPr lang="en-US" dirty="0">
                <a:ea typeface="Calibri" pitchFamily="34" charset="0"/>
              </a:rPr>
              <a:t>Only register </a:t>
            </a:r>
            <a:r>
              <a:rPr lang="en-US" b="1" dirty="0">
                <a:ea typeface="Calibri" pitchFamily="34" charset="0"/>
              </a:rPr>
              <a:t>R0 </a:t>
            </a:r>
            <a:r>
              <a:rPr lang="en-US" dirty="0">
                <a:ea typeface="Calibri" pitchFamily="34" charset="0"/>
              </a:rPr>
              <a:t>and </a:t>
            </a:r>
            <a:r>
              <a:rPr lang="en-US" b="1" dirty="0">
                <a:ea typeface="Calibri" pitchFamily="34" charset="0"/>
              </a:rPr>
              <a:t>R1</a:t>
            </a:r>
            <a:r>
              <a:rPr lang="en-US" dirty="0">
                <a:ea typeface="Calibri" pitchFamily="34" charset="0"/>
              </a:rPr>
              <a:t> are used for this purpose.</a:t>
            </a:r>
          </a:p>
          <a:p>
            <a:pPr algn="just" eaLnBrk="1" hangingPunct="1"/>
            <a:r>
              <a:rPr lang="en-US" b="1" dirty="0">
                <a:ea typeface="Calibri" pitchFamily="34" charset="0"/>
              </a:rPr>
              <a:t>R2 – R7 </a:t>
            </a:r>
            <a:r>
              <a:rPr lang="en-US" dirty="0">
                <a:ea typeface="Calibri" pitchFamily="34" charset="0"/>
              </a:rPr>
              <a:t>cannot be used to hold the address of an operand located in RAM.</a:t>
            </a:r>
          </a:p>
          <a:p>
            <a:pPr algn="just" eaLnBrk="1" hangingPunct="1"/>
            <a:r>
              <a:rPr lang="en-US" dirty="0">
                <a:ea typeface="Calibri" pitchFamily="34" charset="0"/>
              </a:rPr>
              <a:t>When </a:t>
            </a:r>
            <a:r>
              <a:rPr lang="en-US" b="1" dirty="0">
                <a:ea typeface="Calibri" pitchFamily="34" charset="0"/>
              </a:rPr>
              <a:t>R0</a:t>
            </a:r>
            <a:r>
              <a:rPr lang="en-US" dirty="0">
                <a:ea typeface="Calibri" pitchFamily="34" charset="0"/>
              </a:rPr>
              <a:t> and </a:t>
            </a:r>
            <a:r>
              <a:rPr lang="en-US" b="1" dirty="0">
                <a:ea typeface="Calibri" pitchFamily="34" charset="0"/>
              </a:rPr>
              <a:t>R1</a:t>
            </a:r>
            <a:r>
              <a:rPr lang="en-US" dirty="0">
                <a:ea typeface="Calibri" pitchFamily="34" charset="0"/>
              </a:rPr>
              <a:t> hold the addresses of RAM locations, they must be preceded by the </a:t>
            </a:r>
            <a:r>
              <a:rPr lang="en-US" b="1" dirty="0">
                <a:ea typeface="Calibri" pitchFamily="34" charset="0"/>
              </a:rPr>
              <a:t>“@”</a:t>
            </a:r>
            <a:r>
              <a:rPr lang="en-US" dirty="0">
                <a:ea typeface="Calibri" pitchFamily="34" charset="0"/>
              </a:rPr>
              <a:t> sign.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2390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8D6DE-62E7-43A7-ADB7-76D3D6433A66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3" y="4429126"/>
            <a:ext cx="81153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External Direct</a:t>
            </a:r>
          </a:p>
        </p:txBody>
      </p:sp>
      <p:sp>
        <p:nvSpPr>
          <p:cNvPr id="12697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External Memory is accessed.</a:t>
            </a:r>
          </a:p>
          <a:p>
            <a:pPr eaLnBrk="1" hangingPunct="1"/>
            <a:endParaRPr lang="en-US" dirty="0">
              <a:ea typeface="Calibri" pitchFamily="34" charset="0"/>
            </a:endParaRPr>
          </a:p>
          <a:p>
            <a:pPr eaLnBrk="1" hangingPunct="1"/>
            <a:r>
              <a:rPr lang="en-US" dirty="0">
                <a:ea typeface="Calibri" pitchFamily="34" charset="0"/>
              </a:rPr>
              <a:t>There are only two commands that use External Direct addressing mode: </a:t>
            </a:r>
          </a:p>
          <a:p>
            <a:pPr lvl="1" eaLnBrk="1" hangingPunct="1"/>
            <a:r>
              <a:rPr lang="en-US" sz="2800" b="1" dirty="0">
                <a:solidFill>
                  <a:srgbClr val="00B0F0"/>
                </a:solidFill>
                <a:ea typeface="Calibri" pitchFamily="34" charset="0"/>
              </a:rPr>
              <a:t>MOVX A, @DPTR</a:t>
            </a:r>
            <a:br>
              <a:rPr lang="en-US" sz="2800" b="1" dirty="0">
                <a:solidFill>
                  <a:srgbClr val="00B0F0"/>
                </a:solidFill>
                <a:ea typeface="Calibri" pitchFamily="34" charset="0"/>
              </a:rPr>
            </a:br>
            <a:r>
              <a:rPr lang="en-US" sz="2800" b="1" dirty="0">
                <a:solidFill>
                  <a:srgbClr val="00B0F0"/>
                </a:solidFill>
                <a:ea typeface="Calibri" pitchFamily="34" charset="0"/>
              </a:rPr>
              <a:t>MOVX @DPTR, A</a:t>
            </a:r>
          </a:p>
          <a:p>
            <a:pPr eaLnBrk="1" hangingPunct="1"/>
            <a:endParaRPr lang="en-US" dirty="0">
              <a:ea typeface="Calibri" pitchFamily="34" charset="0"/>
            </a:endParaRPr>
          </a:p>
          <a:p>
            <a:pPr eaLnBrk="1" hangingPunct="1"/>
            <a:r>
              <a:rPr lang="en-US" dirty="0">
                <a:ea typeface="Calibri" pitchFamily="34" charset="0"/>
              </a:rPr>
              <a:t>DPTR must first be loaded with the address of external memory.</a:t>
            </a:r>
          </a:p>
          <a:p>
            <a:pPr eaLnBrk="1" hangingPunct="1"/>
            <a:endParaRPr lang="en-US" dirty="0">
              <a:ea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2698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0F8B4-B174-463E-8E52-CFEB43F8ED7E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8051 Instruction Set</a:t>
            </a:r>
          </a:p>
        </p:txBody>
      </p:sp>
      <p:sp>
        <p:nvSpPr>
          <p:cNvPr id="12800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8051 instructions have 8-bit </a:t>
            </a:r>
            <a:r>
              <a:rPr lang="en-US" b="1" dirty="0" err="1"/>
              <a:t>opcode</a:t>
            </a:r>
            <a:endParaRPr lang="en-US" b="1" dirty="0"/>
          </a:p>
          <a:p>
            <a:r>
              <a:rPr lang="en-US" b="1" dirty="0"/>
              <a:t>There are 256 possible instructions of which 255 are </a:t>
            </a:r>
            <a:r>
              <a:rPr lang="en-IN" b="1" dirty="0"/>
              <a:t>implemented</a:t>
            </a:r>
            <a:endParaRPr lang="en-US" dirty="0">
              <a:ea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28005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3E214-BBE3-4DD7-974C-0CA01ED78B3D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MOV Instruction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900" b="1" dirty="0"/>
              <a:t>MOV  destination, source  </a:t>
            </a:r>
            <a:r>
              <a:rPr lang="en-US" altLang="zh-TW" sz="2900" dirty="0"/>
              <a:t>;  copy source to destination.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4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TW" sz="2400" dirty="0"/>
              <a:t>MOV  A,#55H    ;load value 55H into reg. A</a:t>
            </a:r>
            <a:br>
              <a:rPr lang="en-US" altLang="zh-TW" sz="2400" dirty="0"/>
            </a:br>
            <a:r>
              <a:rPr lang="en-US" altLang="zh-TW" sz="2400" dirty="0"/>
              <a:t>MOV  R0,A        ;copy contents of A into R0</a:t>
            </a:r>
            <a:br>
              <a:rPr lang="en-US" altLang="zh-TW" sz="2400" dirty="0"/>
            </a:br>
            <a:r>
              <a:rPr lang="en-US" altLang="zh-TW" sz="2400" dirty="0"/>
              <a:t>		        ;(now A=R0=55H)</a:t>
            </a:r>
            <a:br>
              <a:rPr lang="en-US" altLang="zh-TW" sz="2400" dirty="0"/>
            </a:br>
            <a:r>
              <a:rPr lang="en-US" altLang="zh-TW" sz="2400" dirty="0"/>
              <a:t>MOV  R1,A        ;copy contents of A into R1</a:t>
            </a:r>
            <a:br>
              <a:rPr lang="en-US" altLang="zh-TW" sz="2400" dirty="0"/>
            </a:br>
            <a:r>
              <a:rPr lang="en-US" altLang="zh-TW" sz="2400" dirty="0"/>
              <a:t>		        ;(now A=R0=R1=55H)</a:t>
            </a:r>
            <a:br>
              <a:rPr lang="en-US" altLang="zh-TW" sz="2400" dirty="0"/>
            </a:br>
            <a:r>
              <a:rPr lang="en-US" altLang="zh-TW" sz="2400" dirty="0"/>
              <a:t>MOV  R2,A        ;copy contents of A into R2</a:t>
            </a:r>
            <a:br>
              <a:rPr lang="en-US" altLang="zh-TW" sz="2400" dirty="0"/>
            </a:br>
            <a:r>
              <a:rPr lang="en-US" altLang="zh-TW" sz="2400" dirty="0"/>
              <a:t>		        ;(now A=R0=R1=R2=55H)</a:t>
            </a:r>
            <a:br>
              <a:rPr lang="en-US" altLang="zh-TW" sz="2400" dirty="0"/>
            </a:br>
            <a:r>
              <a:rPr lang="en-US" altLang="zh-TW" sz="2400" dirty="0"/>
              <a:t>MOV  R3,#95H  ;load value 95H into R3</a:t>
            </a:r>
            <a:br>
              <a:rPr lang="en-US" altLang="zh-TW" sz="2400" dirty="0"/>
            </a:br>
            <a:r>
              <a:rPr lang="en-US" altLang="zh-TW" sz="2400" dirty="0"/>
              <a:t>		        ;(now R3=95H)</a:t>
            </a:r>
            <a:br>
              <a:rPr lang="en-US" altLang="zh-TW" sz="2400" dirty="0"/>
            </a:br>
            <a:r>
              <a:rPr lang="en-US" altLang="zh-TW" sz="2400" dirty="0"/>
              <a:t>MOV  A,R3        ;copy contents of R3 into A</a:t>
            </a:r>
            <a:br>
              <a:rPr lang="en-US" altLang="zh-TW" sz="2400" dirty="0"/>
            </a:br>
            <a:r>
              <a:rPr lang="en-US" altLang="zh-TW" sz="2400" dirty="0"/>
              <a:t>		        ;now A=R3=95H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</a:p>
        </p:txBody>
      </p:sp>
      <p:sp>
        <p:nvSpPr>
          <p:cNvPr id="12902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33E70-80D8-4784-B6C6-F3006C6591A0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ADD Instruction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3100" b="1" dirty="0">
                <a:ea typeface="PMingLiU" pitchFamily="18" charset="-120"/>
              </a:rPr>
              <a:t>ADD  A, source</a:t>
            </a:r>
            <a:r>
              <a:rPr lang="en-US" altLang="zh-TW" sz="3100" dirty="0">
                <a:ea typeface="PMingLiU" pitchFamily="18" charset="-120"/>
              </a:rPr>
              <a:t>  ;ADD the source operand to the 				   accumulator</a:t>
            </a:r>
          </a:p>
          <a:p>
            <a:pPr eaLnBrk="1" hangingPunct="1"/>
            <a:endParaRPr lang="en-US" altLang="zh-TW" sz="3100" dirty="0">
              <a:ea typeface="PMingLiU" pitchFamily="18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sz="3100" dirty="0">
                <a:ea typeface="PMingLiU" pitchFamily="18" charset="-120"/>
              </a:rPr>
              <a:t>MOV A, #25H       ;load 25H into A</a:t>
            </a:r>
            <a:br>
              <a:rPr lang="en-US" altLang="zh-TW" sz="3100" dirty="0">
                <a:ea typeface="PMingLiU" pitchFamily="18" charset="-120"/>
              </a:rPr>
            </a:br>
            <a:r>
              <a:rPr lang="en-US" altLang="zh-TW" sz="3100" dirty="0">
                <a:ea typeface="PMingLiU" pitchFamily="18" charset="-120"/>
              </a:rPr>
              <a:t>MOV R2,#34H      ;load 34H into R2</a:t>
            </a:r>
            <a:br>
              <a:rPr lang="en-US" altLang="zh-TW" sz="3100" dirty="0">
                <a:ea typeface="PMingLiU" pitchFamily="18" charset="-120"/>
              </a:rPr>
            </a:br>
            <a:r>
              <a:rPr lang="en-US" altLang="zh-TW" sz="3100" dirty="0">
                <a:ea typeface="PMingLiU" pitchFamily="18" charset="-120"/>
              </a:rPr>
              <a:t>ADD  A,R2             ;add R2 to accumulator</a:t>
            </a:r>
            <a:br>
              <a:rPr lang="en-US" altLang="zh-TW" sz="3100" dirty="0">
                <a:ea typeface="PMingLiU" pitchFamily="18" charset="-120"/>
              </a:rPr>
            </a:br>
            <a:r>
              <a:rPr lang="en-US" altLang="zh-TW" sz="3100" dirty="0">
                <a:ea typeface="PMingLiU" pitchFamily="18" charset="-120"/>
              </a:rPr>
              <a:t>			    ;(A = A + R2)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</a:p>
        </p:txBody>
      </p:sp>
      <p:sp>
        <p:nvSpPr>
          <p:cNvPr id="130054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16484-F6F9-4E2C-9AC9-894F105E394C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Multiplication of Unsigned Numbers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153400" cy="676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>
                <a:ea typeface="PMingLiU" pitchFamily="18" charset="-120"/>
              </a:rPr>
              <a:t>MUL	AB	; A </a:t>
            </a:r>
            <a:r>
              <a:rPr lang="en-US" altLang="zh-TW">
                <a:ea typeface="PMingLiU" pitchFamily="18" charset="-120"/>
                <a:sym typeface="Symbol" pitchFamily="18" charset="2"/>
              </a:rPr>
              <a:t> B, place 16-bit result in B and A</a:t>
            </a:r>
            <a:endParaRPr lang="en-US" altLang="zh-TW" sz="4000">
              <a:ea typeface="PMingLiU" pitchFamily="18" charset="-12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8051 Microcontroller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193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432C1-62B5-4F78-A558-70BE01C06940}" type="slidenum">
              <a:rPr lang="en-US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752600" y="2057400"/>
            <a:ext cx="8686800" cy="15113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	MOV   A,#25H	;load 25H to reg. A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	MOV   B,#65H	;load 65H in reg. B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	MUL    AB		;25H * 65H = E99 where B = 0EH and A = 99H</a:t>
            </a:r>
          </a:p>
        </p:txBody>
      </p:sp>
      <p:graphicFrame>
        <p:nvGraphicFramePr>
          <p:cNvPr id="149509" name="Group 5"/>
          <p:cNvGraphicFramePr>
            <a:graphicFrameLocks noGrp="1"/>
          </p:cNvGraphicFramePr>
          <p:nvPr/>
        </p:nvGraphicFramePr>
        <p:xfrm>
          <a:off x="2351088" y="4005264"/>
          <a:ext cx="7632700" cy="1865313"/>
        </p:xfrm>
        <a:graphic>
          <a:graphicData uri="http://schemas.openxmlformats.org/drawingml/2006/table">
            <a:tbl>
              <a:tblPr/>
              <a:tblGrid>
                <a:gridCol w="190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Table 6-1:Unsigned Multiplication Summary (MUL AB)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Multiplication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Operand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Operand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byte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sym typeface="Symbol" pitchFamily="18" charset="2"/>
                        </a:rPr>
                        <a:t>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A=low byte,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B=high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Division of Unsigned Numbers</a:t>
            </a:r>
            <a:endParaRPr lang="en-US">
              <a:ea typeface="PMingLiU" pitchFamily="18" charset="-120"/>
            </a:endParaRPr>
          </a:p>
        </p:txBody>
      </p:sp>
      <p:sp>
        <p:nvSpPr>
          <p:cNvPr id="136195" name="Content Placeholder 6"/>
          <p:cNvSpPr>
            <a:spLocks noGrp="1"/>
          </p:cNvSpPr>
          <p:nvPr>
            <p:ph idx="1"/>
          </p:nvPr>
        </p:nvSpPr>
        <p:spPr>
          <a:xfrm>
            <a:off x="1697038" y="1214439"/>
            <a:ext cx="8786812" cy="2714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>
                <a:ea typeface="PMingLiU" pitchFamily="18" charset="-120"/>
              </a:rPr>
              <a:t>			</a:t>
            </a:r>
            <a:r>
              <a:rPr lang="en-US" altLang="zh-TW" sz="3600">
                <a:ea typeface="PMingLiU" pitchFamily="18" charset="-120"/>
              </a:rPr>
              <a:t>DIV   AB	; divide A by B</a:t>
            </a:r>
            <a:endParaRPr lang="en-US" altLang="zh-TW">
              <a:ea typeface="PMingLiU" pitchFamily="18" charset="-120"/>
            </a:endParaRPr>
          </a:p>
          <a:p>
            <a:pPr eaLnBrk="1" hangingPunct="1"/>
            <a:endParaRPr lang="en-US" altLang="zh-TW">
              <a:ea typeface="PMingLiU" pitchFamily="18" charset="-120"/>
            </a:endParaRPr>
          </a:p>
          <a:p>
            <a:pPr eaLnBrk="1" hangingPunct="1"/>
            <a:r>
              <a:rPr lang="en-US" altLang="zh-TW" sz="2400">
                <a:ea typeface="PMingLiU" pitchFamily="18" charset="-120"/>
              </a:rPr>
              <a:t>MOV  A,#95H	;load 95 into A</a:t>
            </a:r>
          </a:p>
          <a:p>
            <a:pPr eaLnBrk="1" hangingPunct="1"/>
            <a:r>
              <a:rPr lang="en-US" altLang="zh-TW" sz="2400">
                <a:ea typeface="PMingLiU" pitchFamily="18" charset="-120"/>
              </a:rPr>
              <a:t>MOV  B,#10H	;load 10 into B</a:t>
            </a:r>
          </a:p>
          <a:p>
            <a:pPr eaLnBrk="1" hangingPunct="1"/>
            <a:r>
              <a:rPr lang="en-US" altLang="zh-TW" sz="2400">
                <a:ea typeface="PMingLiU" pitchFamily="18" charset="-120"/>
              </a:rPr>
              <a:t>DIV	   AB		;now A = 09 (quotient) and B = 05 (remainder)</a:t>
            </a:r>
          </a:p>
          <a:p>
            <a:pPr eaLnBrk="1" hangingPunct="1">
              <a:buFontTx/>
              <a:buNone/>
            </a:pPr>
            <a:endParaRPr lang="en-US" altLang="zh-TW">
              <a:ea typeface="PMingLiU" pitchFamily="18" charset="-120"/>
            </a:endParaRPr>
          </a:p>
          <a:p>
            <a:pPr eaLnBrk="1" hangingPunct="1"/>
            <a:endParaRPr lang="en-US">
              <a:ea typeface="PMingLiU" pitchFamily="18" charset="-120"/>
            </a:endParaRPr>
          </a:p>
        </p:txBody>
      </p:sp>
      <p:sp>
        <p:nvSpPr>
          <p:cNvPr id="13619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FA315-59A5-4D73-9A71-8B8EC7286FC1}" type="slidenum">
              <a:rPr lang="en-US">
                <a:solidFill>
                  <a:schemeClr val="tx1"/>
                </a:solidFill>
              </a:rPr>
              <a:pPr>
                <a:defRPr/>
              </a:pPr>
              <a:t>47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Group 5"/>
          <p:cNvGraphicFramePr>
            <a:graphicFrameLocks/>
          </p:cNvGraphicFramePr>
          <p:nvPr/>
        </p:nvGraphicFramePr>
        <p:xfrm>
          <a:off x="1738313" y="4429126"/>
          <a:ext cx="8786812" cy="1655763"/>
        </p:xfrm>
        <a:graphic>
          <a:graphicData uri="http://schemas.openxmlformats.org/drawingml/2006/table">
            <a:tbl>
              <a:tblPr/>
              <a:tblGrid>
                <a:gridCol w="179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23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Table 6-2:Unsigned Division Summary (DIV AB)</a:t>
                      </a:r>
                    </a:p>
                  </a:txBody>
                  <a:tcPr marL="108331" marR="10833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Division</a:t>
                      </a:r>
                    </a:p>
                  </a:txBody>
                  <a:tcPr marL="108331" marR="108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Numerator</a:t>
                      </a:r>
                    </a:p>
                  </a:txBody>
                  <a:tcPr marL="108331" marR="108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Denominator</a:t>
                      </a:r>
                    </a:p>
                  </a:txBody>
                  <a:tcPr marL="108331" marR="108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Quotient</a:t>
                      </a:r>
                    </a:p>
                  </a:txBody>
                  <a:tcPr marL="108331" marR="108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Remainder</a:t>
                      </a:r>
                    </a:p>
                  </a:txBody>
                  <a:tcPr marL="108331" marR="108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byte / byte</a:t>
                      </a:r>
                    </a:p>
                  </a:txBody>
                  <a:tcPr marL="108331" marR="108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A</a:t>
                      </a:r>
                    </a:p>
                  </a:txBody>
                  <a:tcPr marL="108331" marR="108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B</a:t>
                      </a:r>
                    </a:p>
                  </a:txBody>
                  <a:tcPr marL="108331" marR="108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A</a:t>
                      </a:r>
                    </a:p>
                  </a:txBody>
                  <a:tcPr marL="108331" marR="108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B</a:t>
                      </a:r>
                    </a:p>
                  </a:txBody>
                  <a:tcPr marL="108331" marR="108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5FFF4-448F-79E7-EAFF-91C95538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8051 Microcontroller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0E92B-C567-477E-B3F9-9B11DA11F0E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911"/>
          <a:stretch/>
        </p:blipFill>
        <p:spPr bwMode="auto">
          <a:xfrm>
            <a:off x="1975340" y="19980"/>
            <a:ext cx="8032440" cy="571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979E-B7A8-CF79-6EC3-C08DFA04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NIT Goa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Unconditional Jump Instructions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219200"/>
            <a:ext cx="7239000" cy="5029200"/>
          </a:xfrm>
        </p:spPr>
        <p:txBody>
          <a:bodyPr/>
          <a:lstStyle/>
          <a:p>
            <a:pPr eaLnBrk="1" hangingPunct="1"/>
            <a:endParaRPr lang="en-US" altLang="zh-TW" dirty="0">
              <a:solidFill>
                <a:srgbClr val="00FFCC"/>
              </a:solidFill>
              <a:ea typeface="PMingLiU" pitchFamily="18" charset="-120"/>
            </a:endParaRPr>
          </a:p>
          <a:p>
            <a:pPr eaLnBrk="1" hangingPunct="1"/>
            <a:r>
              <a:rPr lang="en-US" altLang="zh-TW" b="1" dirty="0">
                <a:ea typeface="PMingLiU" pitchFamily="18" charset="-120"/>
              </a:rPr>
              <a:t>SJMP</a:t>
            </a:r>
            <a:r>
              <a:rPr lang="en-US" altLang="zh-TW" dirty="0">
                <a:ea typeface="PMingLiU" pitchFamily="18" charset="-120"/>
              </a:rPr>
              <a:t> (short jump): 2-byte instruction</a:t>
            </a: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1-byte relative address: -128 to +127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</a:p>
        </p:txBody>
      </p:sp>
      <p:sp>
        <p:nvSpPr>
          <p:cNvPr id="14643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84919-1649-4A75-B60C-1F5F0761AD66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  <a:sym typeface="Symbol"/>
              </a:rPr>
              <a:t>C based </a:t>
            </a:r>
            <a:r>
              <a:rPr lang="en-US" dirty="0">
                <a:ea typeface="Calibri" pitchFamily="34" charset="0"/>
              </a:rPr>
              <a:t>Embedded Systems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472" y="1428736"/>
            <a:ext cx="8143932" cy="37147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Special purpose computer system usually completely inside the device it controls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Has specific requirements and performs pre-defined tasks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Cost reduction compared to general purpose processor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Different design criteria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Safety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03D2-2CD9-4375-ADBC-8FD9485A281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29241-D1C8-C32F-BC7A-2197AE4F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NIT Goa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Call Instructions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2503488" y="1524000"/>
            <a:ext cx="7250112" cy="4191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LCALL (long call): 3-byte instruction</a:t>
            </a: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2-byte address</a:t>
            </a: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Target address within 64K-byte range</a:t>
            </a:r>
          </a:p>
          <a:p>
            <a:pPr eaLnBrk="1" hangingPunct="1"/>
            <a:endParaRPr lang="en-US" altLang="zh-TW" dirty="0">
              <a:ea typeface="PMingLiU" pitchFamily="18" charset="-120"/>
            </a:endParaRPr>
          </a:p>
          <a:p>
            <a:pPr eaLnBrk="1" hangingPunct="1"/>
            <a:r>
              <a:rPr lang="en-US" altLang="zh-TW" dirty="0">
                <a:ea typeface="PMingLiU" pitchFamily="18" charset="-120"/>
              </a:rPr>
              <a:t>ACALL (absolute call): 2-byte instruction</a:t>
            </a: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11-bit address</a:t>
            </a: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Target address within 2K-byte range</a:t>
            </a:r>
          </a:p>
          <a:p>
            <a:pPr eaLnBrk="1" hangingPunct="1"/>
            <a:endParaRPr lang="en-US" altLang="zh-TW" dirty="0">
              <a:ea typeface="PMingLiU" pitchFamily="18" charset="-12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</a:p>
        </p:txBody>
      </p:sp>
      <p:sp>
        <p:nvSpPr>
          <p:cNvPr id="147462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63B9-3445-4E64-BBC8-35865E091E70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Single bit Instructions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7776AE-56EA-450E-9F5D-F61141707AF0}" type="slidenum">
              <a:rPr lang="en-US"/>
              <a:pPr>
                <a:defRPr/>
              </a:pPr>
              <a:t>51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1485900"/>
            <a:ext cx="76390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7"/>
          <p:cNvSpPr>
            <a:spLocks noGrp="1"/>
          </p:cNvSpPr>
          <p:nvPr>
            <p:ph type="title"/>
          </p:nvPr>
        </p:nvSpPr>
        <p:spPr>
          <a:xfrm>
            <a:off x="1524000" y="2500313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38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8051 Interrupts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9830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67894-9074-4D33-AB6B-93D0143DB623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23850"/>
            <a:ext cx="7772400" cy="1123950"/>
          </a:xfrm>
        </p:spPr>
        <p:txBody>
          <a:bodyPr/>
          <a:lstStyle/>
          <a:p>
            <a:endParaRPr lang="en-US" sz="1600">
              <a:ea typeface="Calibri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524000" y="1219200"/>
            <a:ext cx="762000" cy="1219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39203"/>
              </p:ext>
            </p:extLst>
          </p:nvPr>
        </p:nvGraphicFramePr>
        <p:xfrm>
          <a:off x="1714500" y="100376"/>
          <a:ext cx="8763000" cy="623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7295238" imgH="5191850" progId="">
                  <p:embed/>
                </p:oleObj>
              </mc:Choice>
              <mc:Fallback>
                <p:oleObj name="Photo Editor Photo" r:id="rId2" imgW="7295238" imgH="5191850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00376"/>
                        <a:ext cx="8763000" cy="623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D1CB6-5973-63F5-2019-FCEFC2A3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C2C08-DF36-39D9-A747-E71AAE20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NIT Goa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921C1-BFD2-3801-ACF7-D8F76D89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0E92B-C567-477E-B3F9-9B11DA11F0E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INTERRUPTS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dirty="0"/>
              <a:t>An interrupt is an external or internal event that interrupts the microcontroller to inform it that a device needs its service</a:t>
            </a:r>
          </a:p>
          <a:p>
            <a:pPr algn="just"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r>
              <a:rPr lang="en-US" dirty="0"/>
              <a:t>A single microcontroller can serve several devices by two ways:</a:t>
            </a:r>
          </a:p>
          <a:p>
            <a:pPr marL="3600450" lvl="7" indent="-514350" algn="just">
              <a:buFont typeface="+mj-lt"/>
              <a:buAutoNum type="arabicPeriod"/>
              <a:defRPr/>
            </a:pPr>
            <a:r>
              <a:rPr lang="en-US" sz="32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Interrupt</a:t>
            </a:r>
          </a:p>
          <a:p>
            <a:pPr marL="3600450" lvl="7" indent="-514350" algn="just">
              <a:buFont typeface="+mj-lt"/>
              <a:buAutoNum type="arabicPeriod"/>
              <a:defRPr/>
            </a:pPr>
            <a:r>
              <a:rPr lang="en-US" sz="32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Polling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9933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89592-F041-4A40-9F48-AF87C7B3B858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Interrupt Vs Polling</a:t>
            </a:r>
          </a:p>
        </p:txBody>
      </p:sp>
      <p:sp>
        <p:nvSpPr>
          <p:cNvPr id="100355" name="Content Placeholder 8"/>
          <p:cNvSpPr>
            <a:spLocks noGrp="1"/>
          </p:cNvSpPr>
          <p:nvPr>
            <p:ph idx="1"/>
          </p:nvPr>
        </p:nvSpPr>
        <p:spPr>
          <a:xfrm>
            <a:off x="1697038" y="1143000"/>
            <a:ext cx="8786812" cy="5143500"/>
          </a:xfrm>
        </p:spPr>
        <p:txBody>
          <a:bodyPr/>
          <a:lstStyle/>
          <a:p>
            <a:pPr marL="457200" indent="-457200" algn="just">
              <a:buFontTx/>
              <a:buAutoNum type="arabicPeriod"/>
            </a:pPr>
            <a:r>
              <a:rPr lang="en-US" b="1">
                <a:ea typeface="Calibri" pitchFamily="34" charset="0"/>
              </a:rPr>
              <a:t>Interrupts</a:t>
            </a:r>
          </a:p>
          <a:p>
            <a:pPr lvl="1" algn="just" eaLnBrk="1" hangingPunct="1"/>
            <a:r>
              <a:rPr lang="en-US">
                <a:ea typeface="Calibri" pitchFamily="34" charset="0"/>
              </a:rPr>
              <a:t>Whenever any device needs its service, the device notifies the microcontroller by sending it an </a:t>
            </a:r>
            <a:r>
              <a:rPr lang="en-US" b="1">
                <a:ea typeface="Calibri" pitchFamily="34" charset="0"/>
              </a:rPr>
              <a:t>interrupt signal</a:t>
            </a:r>
            <a:r>
              <a:rPr lang="en-US">
                <a:ea typeface="Calibri" pitchFamily="34" charset="0"/>
              </a:rPr>
              <a:t>.</a:t>
            </a:r>
          </a:p>
          <a:p>
            <a:pPr lvl="1" algn="just" eaLnBrk="1" hangingPunct="1"/>
            <a:r>
              <a:rPr lang="en-US">
                <a:ea typeface="Calibri" pitchFamily="34" charset="0"/>
              </a:rPr>
              <a:t>Upon receiving an interrupt signal, the </a:t>
            </a:r>
            <a:r>
              <a:rPr lang="en-US" b="1">
                <a:ea typeface="Calibri" pitchFamily="34" charset="0"/>
              </a:rPr>
              <a:t>microcontroller interrupts </a:t>
            </a:r>
            <a:r>
              <a:rPr lang="en-US">
                <a:ea typeface="Calibri" pitchFamily="34" charset="0"/>
              </a:rPr>
              <a:t>whatever it is doing and serves the device.</a:t>
            </a:r>
          </a:p>
          <a:p>
            <a:pPr lvl="1" algn="just" eaLnBrk="1" hangingPunct="1"/>
            <a:r>
              <a:rPr lang="en-US">
                <a:ea typeface="Calibri" pitchFamily="34" charset="0"/>
              </a:rPr>
              <a:t>The program which is associated with the interrupt is called the </a:t>
            </a:r>
            <a:r>
              <a:rPr lang="en-US" b="1">
                <a:ea typeface="Calibri" pitchFamily="34" charset="0"/>
              </a:rPr>
              <a:t>interrupt service routine (ISR) </a:t>
            </a:r>
            <a:r>
              <a:rPr lang="en-US">
                <a:ea typeface="Calibri" pitchFamily="34" charset="0"/>
              </a:rPr>
              <a:t>or interrupt handler.</a:t>
            </a:r>
          </a:p>
          <a:p>
            <a:pPr marL="457200" indent="-457200" algn="just">
              <a:buFontTx/>
              <a:buAutoNum type="arabicPeriod"/>
            </a:pPr>
            <a:r>
              <a:rPr lang="en-US" b="1">
                <a:ea typeface="Calibri" pitchFamily="34" charset="0"/>
              </a:rPr>
              <a:t>Polling</a:t>
            </a:r>
          </a:p>
          <a:p>
            <a:pPr lvl="1" algn="just" eaLnBrk="1" hangingPunct="1"/>
            <a:r>
              <a:rPr lang="en-US">
                <a:ea typeface="Calibri" pitchFamily="34" charset="0"/>
              </a:rPr>
              <a:t>The microcontroller </a:t>
            </a:r>
            <a:r>
              <a:rPr lang="en-US" b="1">
                <a:ea typeface="Calibri" pitchFamily="34" charset="0"/>
              </a:rPr>
              <a:t>continuously monitors </a:t>
            </a:r>
            <a:r>
              <a:rPr lang="en-US">
                <a:ea typeface="Calibri" pitchFamily="34" charset="0"/>
              </a:rPr>
              <a:t>the status of a given device.</a:t>
            </a:r>
          </a:p>
          <a:p>
            <a:pPr lvl="1" algn="just" eaLnBrk="1" hangingPunct="1"/>
            <a:r>
              <a:rPr lang="en-US">
                <a:ea typeface="Calibri" pitchFamily="34" charset="0"/>
              </a:rPr>
              <a:t>When the </a:t>
            </a:r>
            <a:r>
              <a:rPr lang="en-US" b="1">
                <a:ea typeface="Calibri" pitchFamily="34" charset="0"/>
              </a:rPr>
              <a:t>conditions</a:t>
            </a:r>
            <a:r>
              <a:rPr lang="en-US">
                <a:ea typeface="Calibri" pitchFamily="34" charset="0"/>
              </a:rPr>
              <a:t> met, it performs the service.</a:t>
            </a:r>
          </a:p>
          <a:p>
            <a:pPr lvl="1" algn="just" eaLnBrk="1" hangingPunct="1"/>
            <a:r>
              <a:rPr lang="en-US">
                <a:ea typeface="Calibri" pitchFamily="34" charset="0"/>
              </a:rPr>
              <a:t>After that, it moves on to monitor the </a:t>
            </a:r>
            <a:r>
              <a:rPr lang="en-US" b="1">
                <a:ea typeface="Calibri" pitchFamily="34" charset="0"/>
              </a:rPr>
              <a:t>next device </a:t>
            </a:r>
            <a:r>
              <a:rPr lang="en-US">
                <a:ea typeface="Calibri" pitchFamily="34" charset="0"/>
              </a:rPr>
              <a:t>until every one is serviced.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8051 Microcontroller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35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B616F-E486-4124-85FA-5E41C1CD798C}" type="slidenum">
              <a:rPr lang="en-US">
                <a:solidFill>
                  <a:schemeClr val="tx1"/>
                </a:solidFill>
              </a:rPr>
              <a:pPr>
                <a:defRPr/>
              </a:pPr>
              <a:t>55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7"/>
          <p:cNvSpPr>
            <a:spLocks noGrp="1"/>
          </p:cNvSpPr>
          <p:nvPr>
            <p:ph type="title"/>
          </p:nvPr>
        </p:nvSpPr>
        <p:spPr>
          <a:xfrm>
            <a:off x="1919536" y="51595"/>
            <a:ext cx="7886700" cy="1325563"/>
          </a:xfrm>
        </p:spPr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Interrupt Vs Polling</a:t>
            </a:r>
          </a:p>
        </p:txBody>
      </p:sp>
      <p:sp>
        <p:nvSpPr>
          <p:cNvPr id="101379" name="Content Placeholder 8"/>
          <p:cNvSpPr>
            <a:spLocks noGrp="1"/>
          </p:cNvSpPr>
          <p:nvPr>
            <p:ph idx="1"/>
          </p:nvPr>
        </p:nvSpPr>
        <p:spPr>
          <a:xfrm>
            <a:off x="1697038" y="1071563"/>
            <a:ext cx="8786812" cy="51435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1800"/>
              </a:spcAft>
            </a:pPr>
            <a:r>
              <a:rPr lang="en-US" sz="2600">
                <a:ea typeface="Calibri" pitchFamily="34" charset="0"/>
              </a:rPr>
              <a:t>The </a:t>
            </a:r>
            <a:r>
              <a:rPr lang="en-US" sz="2600" b="1">
                <a:solidFill>
                  <a:srgbClr val="00B0F0"/>
                </a:solidFill>
                <a:ea typeface="Calibri" pitchFamily="34" charset="0"/>
              </a:rPr>
              <a:t>polling method is not efficient</a:t>
            </a:r>
            <a:r>
              <a:rPr lang="en-US" sz="2600">
                <a:ea typeface="Calibri" pitchFamily="34" charset="0"/>
              </a:rPr>
              <a:t>, since it wastes much of the microcontroller’s time by polling devices that do not need service.</a:t>
            </a:r>
          </a:p>
          <a:p>
            <a:pPr algn="just">
              <a:spcBef>
                <a:spcPct val="0"/>
              </a:spcBef>
              <a:spcAft>
                <a:spcPts val="1800"/>
              </a:spcAft>
            </a:pPr>
            <a:r>
              <a:rPr lang="en-US" sz="2600">
                <a:ea typeface="Calibri" pitchFamily="34" charset="0"/>
              </a:rPr>
              <a:t>The </a:t>
            </a:r>
            <a:r>
              <a:rPr lang="en-US" sz="2600" b="1">
                <a:solidFill>
                  <a:srgbClr val="00B0F0"/>
                </a:solidFill>
                <a:ea typeface="Calibri" pitchFamily="34" charset="0"/>
              </a:rPr>
              <a:t>advantage of interrupts </a:t>
            </a:r>
            <a:r>
              <a:rPr lang="en-US" sz="2600">
                <a:ea typeface="Calibri" pitchFamily="34" charset="0"/>
              </a:rPr>
              <a:t>is that the microcontroller can serve many devices (not all at the same time).</a:t>
            </a:r>
          </a:p>
          <a:p>
            <a:pPr algn="just">
              <a:spcBef>
                <a:spcPct val="0"/>
              </a:spcBef>
              <a:spcAft>
                <a:spcPts val="1800"/>
              </a:spcAft>
            </a:pPr>
            <a:r>
              <a:rPr lang="en-US" sz="2600">
                <a:ea typeface="Calibri" pitchFamily="34" charset="0"/>
              </a:rPr>
              <a:t>Each devices can get the attention of the microcontroller based on the </a:t>
            </a:r>
            <a:r>
              <a:rPr lang="en-US" sz="2600" b="1">
                <a:solidFill>
                  <a:srgbClr val="00B0F0"/>
                </a:solidFill>
                <a:ea typeface="Calibri" pitchFamily="34" charset="0"/>
              </a:rPr>
              <a:t>assigned priority</a:t>
            </a:r>
            <a:r>
              <a:rPr lang="en-US" sz="2600">
                <a:ea typeface="Calibri" pitchFamily="34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1800"/>
              </a:spcAft>
            </a:pPr>
            <a:r>
              <a:rPr lang="en-US" sz="2600">
                <a:ea typeface="Calibri" pitchFamily="34" charset="0"/>
              </a:rPr>
              <a:t>For the polling method, it is </a:t>
            </a:r>
            <a:r>
              <a:rPr lang="en-US" sz="2600" b="1">
                <a:solidFill>
                  <a:srgbClr val="00B0F0"/>
                </a:solidFill>
                <a:ea typeface="Calibri" pitchFamily="34" charset="0"/>
              </a:rPr>
              <a:t>not possible </a:t>
            </a:r>
            <a:r>
              <a:rPr lang="en-US" sz="2600">
                <a:ea typeface="Calibri" pitchFamily="34" charset="0"/>
              </a:rPr>
              <a:t>to assign priority since it checks all devices in a round-robin fashion.</a:t>
            </a:r>
          </a:p>
          <a:p>
            <a:pPr algn="just" eaLnBrk="1" hangingPunct="1"/>
            <a:r>
              <a:rPr lang="en-US" sz="2600">
                <a:ea typeface="Calibri" pitchFamily="34" charset="0"/>
              </a:rPr>
              <a:t>The microcontroller can also </a:t>
            </a:r>
            <a:r>
              <a:rPr lang="en-US" sz="2600" b="1">
                <a:solidFill>
                  <a:srgbClr val="00B0F0"/>
                </a:solidFill>
                <a:ea typeface="Calibri" pitchFamily="34" charset="0"/>
              </a:rPr>
              <a:t>ignore (mask) </a:t>
            </a:r>
            <a:r>
              <a:rPr lang="en-US" sz="2600">
                <a:ea typeface="Calibri" pitchFamily="34" charset="0"/>
              </a:rPr>
              <a:t>a device request for service in Interrupt.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0138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086714-5867-4BBE-A065-FFDF0104CCE2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F8C768B-D653-039F-9E58-67E9EE33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470" y="28852"/>
            <a:ext cx="9105530" cy="682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0600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7"/>
          <p:cNvSpPr>
            <a:spLocks noGrp="1"/>
          </p:cNvSpPr>
          <p:nvPr>
            <p:ph type="title"/>
          </p:nvPr>
        </p:nvSpPr>
        <p:spPr>
          <a:xfrm>
            <a:off x="45646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Steps in Executing an Interrupt</a:t>
            </a:r>
          </a:p>
        </p:txBody>
      </p:sp>
      <p:sp>
        <p:nvSpPr>
          <p:cNvPr id="102403" name="Content Placeholder 8"/>
          <p:cNvSpPr>
            <a:spLocks noGrp="1"/>
          </p:cNvSpPr>
          <p:nvPr>
            <p:ph idx="1"/>
          </p:nvPr>
        </p:nvSpPr>
        <p:spPr>
          <a:xfrm>
            <a:off x="1697038" y="1000125"/>
            <a:ext cx="8786812" cy="5143500"/>
          </a:xfrm>
        </p:spPr>
        <p:txBody>
          <a:bodyPr/>
          <a:lstStyle/>
          <a:p>
            <a:pPr marL="514350" indent="-514350" algn="just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>
                <a:ea typeface="Calibri" pitchFamily="34" charset="0"/>
              </a:rPr>
              <a:t>It finishes the instruction it is executing and saves the address of the next instruction </a:t>
            </a:r>
            <a:r>
              <a:rPr lang="en-US" sz="2400" b="1" i="1">
                <a:solidFill>
                  <a:srgbClr val="00B0F0"/>
                </a:solidFill>
                <a:ea typeface="Calibri" pitchFamily="34" charset="0"/>
              </a:rPr>
              <a:t>(PC) on the stack</a:t>
            </a:r>
            <a:r>
              <a:rPr lang="en-US" sz="2400">
                <a:ea typeface="Calibri" pitchFamily="34" charset="0"/>
              </a:rPr>
              <a:t>.</a:t>
            </a:r>
          </a:p>
          <a:p>
            <a:pPr marL="514350" indent="-514350" algn="just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>
                <a:ea typeface="Calibri" pitchFamily="34" charset="0"/>
              </a:rPr>
              <a:t>It </a:t>
            </a:r>
            <a:r>
              <a:rPr lang="en-US" sz="2400" b="1" i="1">
                <a:solidFill>
                  <a:srgbClr val="00B0F0"/>
                </a:solidFill>
                <a:ea typeface="Calibri" pitchFamily="34" charset="0"/>
              </a:rPr>
              <a:t>also saves the current status </a:t>
            </a:r>
            <a:r>
              <a:rPr lang="en-US" sz="2400">
                <a:ea typeface="Calibri" pitchFamily="34" charset="0"/>
              </a:rPr>
              <a:t>of all the interrupts internally (i.e: not on the stack).</a:t>
            </a:r>
          </a:p>
          <a:p>
            <a:pPr marL="514350" indent="-514350" algn="just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>
                <a:ea typeface="Calibri" pitchFamily="34" charset="0"/>
              </a:rPr>
              <a:t>It jumps to a fixed location in memory, called the </a:t>
            </a:r>
            <a:r>
              <a:rPr lang="en-US" sz="2400" b="1" i="1">
                <a:solidFill>
                  <a:srgbClr val="00B0F0"/>
                </a:solidFill>
                <a:ea typeface="Calibri" pitchFamily="34" charset="0"/>
              </a:rPr>
              <a:t>interrupt vector table</a:t>
            </a:r>
            <a:r>
              <a:rPr lang="en-US" sz="2400">
                <a:ea typeface="Calibri" pitchFamily="34" charset="0"/>
              </a:rPr>
              <a:t>, that holds the address of the ISR. </a:t>
            </a:r>
          </a:p>
          <a:p>
            <a:pPr marL="514350" indent="-514350" algn="just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>
                <a:ea typeface="Calibri" pitchFamily="34" charset="0"/>
              </a:rPr>
              <a:t>The microcontroller gets the address of the </a:t>
            </a:r>
            <a:r>
              <a:rPr lang="en-US" sz="2400" b="1" i="1">
                <a:solidFill>
                  <a:srgbClr val="00B0F0"/>
                </a:solidFill>
                <a:ea typeface="Calibri" pitchFamily="34" charset="0"/>
              </a:rPr>
              <a:t>ISR</a:t>
            </a:r>
            <a:r>
              <a:rPr lang="en-US" sz="2400">
                <a:ea typeface="Calibri" pitchFamily="34" charset="0"/>
              </a:rPr>
              <a:t> from the interrupt vector table and jumps to it.</a:t>
            </a:r>
          </a:p>
          <a:p>
            <a:pPr marL="514350" indent="-514350" algn="just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>
                <a:ea typeface="Calibri" pitchFamily="34" charset="0"/>
              </a:rPr>
              <a:t>It </a:t>
            </a:r>
            <a:r>
              <a:rPr lang="en-US" sz="2400" b="1">
                <a:solidFill>
                  <a:srgbClr val="00B0F0"/>
                </a:solidFill>
                <a:ea typeface="Calibri" pitchFamily="34" charset="0"/>
              </a:rPr>
              <a:t>starts to execute the interrupt </a:t>
            </a:r>
            <a:r>
              <a:rPr lang="en-US" sz="2400">
                <a:ea typeface="Calibri" pitchFamily="34" charset="0"/>
              </a:rPr>
              <a:t>service subroutine until it reaches the last instruction of the subroutine which is </a:t>
            </a:r>
            <a:r>
              <a:rPr lang="en-US" sz="2400" b="1" i="1">
                <a:solidFill>
                  <a:srgbClr val="00B0F0"/>
                </a:solidFill>
                <a:ea typeface="Calibri" pitchFamily="34" charset="0"/>
              </a:rPr>
              <a:t>RETI</a:t>
            </a:r>
            <a:r>
              <a:rPr lang="en-US" sz="2400">
                <a:ea typeface="Calibri" pitchFamily="34" charset="0"/>
              </a:rPr>
              <a:t> (return from interrupt).</a:t>
            </a:r>
          </a:p>
          <a:p>
            <a:pPr marL="514350" indent="-514350" algn="just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>
                <a:ea typeface="Calibri" pitchFamily="34" charset="0"/>
              </a:rPr>
              <a:t>Upon executing the RETI instruction, the microcontroller </a:t>
            </a:r>
            <a:r>
              <a:rPr lang="en-US" sz="2400" b="1" i="1">
                <a:solidFill>
                  <a:srgbClr val="00B0F0"/>
                </a:solidFill>
                <a:ea typeface="Calibri" pitchFamily="34" charset="0"/>
              </a:rPr>
              <a:t>returns to the place where it was interrupted</a:t>
            </a:r>
            <a:r>
              <a:rPr lang="en-US" sz="2400">
                <a:ea typeface="Calibri" pitchFamily="34" charset="0"/>
              </a:rPr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02405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E3F602-69C2-48F8-B70F-98DD85906248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Six Interrupts in 8051</a:t>
            </a:r>
          </a:p>
        </p:txBody>
      </p:sp>
      <p:sp>
        <p:nvSpPr>
          <p:cNvPr id="103427" name="Content Placeholder 6"/>
          <p:cNvSpPr>
            <a:spLocks noGrp="1"/>
          </p:cNvSpPr>
          <p:nvPr>
            <p:ph idx="1"/>
          </p:nvPr>
        </p:nvSpPr>
        <p:spPr>
          <a:xfrm>
            <a:off x="838200" y="1585928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spcAft>
                <a:spcPts val="1800"/>
              </a:spcAft>
              <a:buNone/>
            </a:pPr>
            <a:r>
              <a:rPr lang="en-US" dirty="0">
                <a:ea typeface="Calibri" pitchFamily="34" charset="0"/>
              </a:rPr>
              <a:t>Six interrupts are allocated as follows:</a:t>
            </a:r>
          </a:p>
          <a:p>
            <a:pPr algn="just">
              <a:spcBef>
                <a:spcPct val="0"/>
              </a:spcBef>
              <a:spcAft>
                <a:spcPts val="1800"/>
              </a:spcAft>
              <a:buFontTx/>
              <a:buAutoNum type="arabicPeriod"/>
            </a:pP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Reset – power-up reset.</a:t>
            </a:r>
          </a:p>
          <a:p>
            <a:pPr algn="just" eaLnBrk="1" hangingPunct="1">
              <a:buFontTx/>
              <a:buAutoNum type="arabicPeriod"/>
            </a:pP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Two interrupts are set aside for the timers.</a:t>
            </a:r>
          </a:p>
          <a:p>
            <a:pPr marL="914400" lvl="1" indent="-514350" algn="just"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ea typeface="Calibri" pitchFamily="34" charset="0"/>
              </a:rPr>
              <a:t>one for timer 0 and one for timer 1</a:t>
            </a:r>
          </a:p>
          <a:p>
            <a:pPr algn="just" eaLnBrk="1" hangingPunct="1">
              <a:buFontTx/>
              <a:buAutoNum type="arabicPeriod"/>
            </a:pP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Two interrupts are set aside for hardware external interrupts.</a:t>
            </a:r>
          </a:p>
          <a:p>
            <a:pPr marL="914400" lvl="1" indent="-514350" algn="just"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ea typeface="Calibri" pitchFamily="34" charset="0"/>
              </a:rPr>
              <a:t>P3.2 and P3.3 are for the external hardware interrupts INT0 (or EX1), and INT1 (or EX2)</a:t>
            </a:r>
          </a:p>
          <a:p>
            <a:pPr algn="just" eaLnBrk="1" hangingPunct="1">
              <a:buFontTx/>
              <a:buAutoNum type="arabicPeriod"/>
            </a:pP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Serial communication has a single interrupt that belongs to both receive and transfer.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0342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415D8C-0321-4C95-91AA-CFA2B2FA9CEC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524000" y="714356"/>
            <a:ext cx="9144000" cy="1143000"/>
          </a:xfrm>
        </p:spPr>
        <p:txBody>
          <a:bodyPr/>
          <a:lstStyle/>
          <a:p>
            <a:pPr eaLnBrk="1" hangingPunct="1"/>
            <a:r>
              <a:rPr lang="en-US" sz="60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8051 CPU Operation</a:t>
            </a:r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2582289" y="2276873"/>
            <a:ext cx="5429250" cy="2643189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44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Features</a:t>
            </a:r>
          </a:p>
          <a:p>
            <a:pPr marL="514350" indent="-514350">
              <a:buFontTx/>
              <a:buAutoNum type="arabicPeriod"/>
            </a:pPr>
            <a:r>
              <a:rPr lang="en-US" sz="44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Pin Diagram</a:t>
            </a:r>
          </a:p>
          <a:p>
            <a:pPr marL="514350" indent="-514350">
              <a:buFontTx/>
              <a:buAutoNum type="arabicPeriod"/>
            </a:pPr>
            <a:r>
              <a:rPr lang="en-US" sz="44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B9B5A-8350-4700-9535-BC1043453E3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What events can trigger Interrupts?</a:t>
            </a:r>
          </a:p>
        </p:txBody>
      </p:sp>
      <p:sp>
        <p:nvSpPr>
          <p:cNvPr id="104451" name="Content Placeholder 5"/>
          <p:cNvSpPr>
            <a:spLocks noGrp="1"/>
          </p:cNvSpPr>
          <p:nvPr>
            <p:ph idx="1"/>
          </p:nvPr>
        </p:nvSpPr>
        <p:spPr>
          <a:xfrm>
            <a:off x="1697038" y="1285875"/>
            <a:ext cx="8786812" cy="51435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>
                <a:ea typeface="Calibri" pitchFamily="34" charset="0"/>
              </a:rPr>
              <a:t>We can configure the 8051 so that any of the following events will cause an interrupt: </a:t>
            </a:r>
          </a:p>
          <a:p>
            <a:pPr algn="just" eaLnBrk="1" hangingPunct="1">
              <a:lnSpc>
                <a:spcPct val="90000"/>
              </a:lnSpc>
            </a:pPr>
            <a:endParaRPr lang="en-US" b="1" dirty="0">
              <a:ea typeface="Calibri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b="1" dirty="0">
                <a:ea typeface="Calibri" pitchFamily="34" charset="0"/>
              </a:rPr>
              <a:t>Timer 0 Overflow.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b="1" dirty="0">
                <a:ea typeface="Calibri" pitchFamily="34" charset="0"/>
              </a:rPr>
              <a:t>Timer 1 Overflow.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b="1" dirty="0">
                <a:ea typeface="Calibri" pitchFamily="34" charset="0"/>
              </a:rPr>
              <a:t>Reception/Transmission of Serial Character.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b="1" dirty="0">
                <a:ea typeface="Calibri" pitchFamily="34" charset="0"/>
              </a:rPr>
              <a:t>External Event 0.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b="1" dirty="0">
                <a:ea typeface="Calibri" pitchFamily="34" charset="0"/>
              </a:rPr>
              <a:t>External Event 1.</a:t>
            </a:r>
            <a:r>
              <a:rPr lang="en-US" sz="2800" b="1" dirty="0">
                <a:ea typeface="Calibri" pitchFamily="34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en-US" sz="2000" dirty="0">
              <a:ea typeface="Calibri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ea typeface="Calibri" pitchFamily="34" charset="0"/>
              </a:rPr>
              <a:t>We can configure the 8051 so that when Timer 0 Overflows or when a character is sent/received, the appropriate interrupt handler routines are called.</a:t>
            </a:r>
            <a:r>
              <a:rPr lang="en-US" sz="3200" dirty="0">
                <a:ea typeface="Calibri" pitchFamily="34" charset="0"/>
              </a:rPr>
              <a:t> </a:t>
            </a:r>
          </a:p>
          <a:p>
            <a:pPr algn="just" eaLnBrk="1" hangingPunct="1"/>
            <a:endParaRPr lang="en-US" sz="3200" dirty="0">
              <a:ea typeface="Calibri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8051 Microcontroller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45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DF53B-EF7B-4815-9A5A-9E95E52631B1}" type="slidenum">
              <a:rPr lang="en-US">
                <a:solidFill>
                  <a:schemeClr val="tx1"/>
                </a:solidFill>
              </a:rPr>
              <a:pPr>
                <a:defRPr/>
              </a:pPr>
              <a:t>60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8051 Interrupt Vectors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0547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1D1ED-4D59-492F-8AB5-89D5C35A396B}" type="slidenum">
              <a:rPr lang="en-US"/>
              <a:pPr>
                <a:defRPr/>
              </a:pPr>
              <a:t>61</a:t>
            </a:fld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0" y="1500189"/>
            <a:ext cx="8547100" cy="3786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8051 Interrupt related Registers</a:t>
            </a:r>
          </a:p>
        </p:txBody>
      </p:sp>
      <p:sp>
        <p:nvSpPr>
          <p:cNvPr id="106499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ts val="1800"/>
              </a:spcAft>
            </a:pPr>
            <a:r>
              <a:rPr lang="en-US" b="1" dirty="0">
                <a:ea typeface="Calibri" pitchFamily="34" charset="0"/>
              </a:rPr>
              <a:t>The various registers associated with the use of interrupts are: </a:t>
            </a:r>
          </a:p>
          <a:p>
            <a:pPr lvl="1" algn="just" eaLnBrk="1" hangingPunct="1"/>
            <a:r>
              <a:rPr lang="en-US" sz="2800" b="1" dirty="0">
                <a:solidFill>
                  <a:srgbClr val="CC99FF"/>
                </a:solidFill>
                <a:ea typeface="Calibri" pitchFamily="34" charset="0"/>
              </a:rPr>
              <a:t>TCON - </a:t>
            </a:r>
            <a:r>
              <a:rPr lang="en-US" sz="2800" b="1" dirty="0">
                <a:solidFill>
                  <a:srgbClr val="00B0F0"/>
                </a:solidFill>
                <a:ea typeface="Calibri" pitchFamily="34" charset="0"/>
              </a:rPr>
              <a:t>Edge and Type bits for External Interrupts 0/1 </a:t>
            </a:r>
          </a:p>
          <a:p>
            <a:pPr algn="just" eaLnBrk="1" hangingPunct="1"/>
            <a:endParaRPr lang="en-US" sz="3200" b="1" dirty="0">
              <a:solidFill>
                <a:srgbClr val="CC99FF"/>
              </a:solidFill>
              <a:ea typeface="Calibri" pitchFamily="34" charset="0"/>
            </a:endParaRPr>
          </a:p>
          <a:p>
            <a:pPr lvl="1" algn="just" eaLnBrk="1" hangingPunct="1"/>
            <a:r>
              <a:rPr lang="en-US" sz="2800" b="1" dirty="0">
                <a:solidFill>
                  <a:srgbClr val="CC99FF"/>
                </a:solidFill>
                <a:ea typeface="Calibri" pitchFamily="34" charset="0"/>
              </a:rPr>
              <a:t>SCON - </a:t>
            </a:r>
            <a:r>
              <a:rPr lang="en-US" sz="2800" b="1" dirty="0">
                <a:solidFill>
                  <a:srgbClr val="00B0F0"/>
                </a:solidFill>
                <a:ea typeface="Calibri" pitchFamily="34" charset="0"/>
              </a:rPr>
              <a:t>RI and TI interrupt flags for RS232 </a:t>
            </a:r>
          </a:p>
          <a:p>
            <a:pPr algn="just" eaLnBrk="1" hangingPunct="1"/>
            <a:endParaRPr lang="en-US" sz="3200" b="1" dirty="0">
              <a:solidFill>
                <a:srgbClr val="CC99FF"/>
              </a:solidFill>
              <a:ea typeface="Calibri" pitchFamily="34" charset="0"/>
            </a:endParaRPr>
          </a:p>
          <a:p>
            <a:pPr lvl="1" algn="just" eaLnBrk="1" hangingPunct="1"/>
            <a:r>
              <a:rPr lang="en-US" sz="2800" b="1" dirty="0">
                <a:solidFill>
                  <a:srgbClr val="CC99FF"/>
                </a:solidFill>
                <a:ea typeface="Calibri" pitchFamily="34" charset="0"/>
              </a:rPr>
              <a:t>IE -</a:t>
            </a:r>
            <a:r>
              <a:rPr lang="en-US" sz="2800" b="1" dirty="0">
                <a:solidFill>
                  <a:srgbClr val="00B0F0"/>
                </a:solidFill>
                <a:ea typeface="Calibri" pitchFamily="34" charset="0"/>
              </a:rPr>
              <a:t> Enable interrupt sources </a:t>
            </a:r>
          </a:p>
          <a:p>
            <a:pPr algn="just" eaLnBrk="1" hangingPunct="1"/>
            <a:endParaRPr lang="en-US" sz="3200" b="1" dirty="0">
              <a:solidFill>
                <a:srgbClr val="CC99FF"/>
              </a:solidFill>
              <a:ea typeface="Calibri" pitchFamily="34" charset="0"/>
            </a:endParaRPr>
          </a:p>
          <a:p>
            <a:pPr lvl="1" algn="just" eaLnBrk="1" hangingPunct="1"/>
            <a:r>
              <a:rPr lang="en-US" sz="2800" b="1" dirty="0">
                <a:solidFill>
                  <a:srgbClr val="CC99FF"/>
                </a:solidFill>
                <a:ea typeface="Calibri" pitchFamily="34" charset="0"/>
              </a:rPr>
              <a:t>IP - </a:t>
            </a:r>
            <a:r>
              <a:rPr lang="en-US" sz="2800" b="1" dirty="0">
                <a:solidFill>
                  <a:srgbClr val="00B0F0"/>
                </a:solidFill>
                <a:ea typeface="Calibri" pitchFamily="34" charset="0"/>
              </a:rPr>
              <a:t>Specify priority of interrupts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0650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6E101-3374-4210-A6E8-694114E47286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Enabling and Disabling an Interrupt</a:t>
            </a:r>
          </a:p>
        </p:txBody>
      </p:sp>
      <p:sp>
        <p:nvSpPr>
          <p:cNvPr id="10752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>
                <a:ea typeface="Calibri" pitchFamily="34" charset="0"/>
              </a:rPr>
              <a:t>Upon </a:t>
            </a:r>
            <a:r>
              <a:rPr lang="en-US" b="1">
                <a:solidFill>
                  <a:srgbClr val="00B0F0"/>
                </a:solidFill>
                <a:ea typeface="Calibri" pitchFamily="34" charset="0"/>
              </a:rPr>
              <a:t>reset</a:t>
            </a:r>
            <a:r>
              <a:rPr lang="en-US">
                <a:ea typeface="Calibri" pitchFamily="34" charset="0"/>
              </a:rPr>
              <a:t>, all interrupts are </a:t>
            </a:r>
            <a:r>
              <a:rPr lang="en-US" b="1">
                <a:solidFill>
                  <a:srgbClr val="00B0F0"/>
                </a:solidFill>
                <a:ea typeface="Calibri" pitchFamily="34" charset="0"/>
              </a:rPr>
              <a:t>disabled (masked), </a:t>
            </a:r>
            <a:r>
              <a:rPr lang="en-US">
                <a:ea typeface="Calibri" pitchFamily="34" charset="0"/>
              </a:rPr>
              <a:t>meaning that none will be responded to by the microcontroller if they are activated.</a:t>
            </a:r>
          </a:p>
          <a:p>
            <a:pPr algn="just" eaLnBrk="1" hangingPunct="1"/>
            <a:endParaRPr lang="en-US">
              <a:ea typeface="Calibri" pitchFamily="34" charset="0"/>
            </a:endParaRPr>
          </a:p>
          <a:p>
            <a:pPr algn="just" eaLnBrk="1" hangingPunct="1"/>
            <a:r>
              <a:rPr lang="en-US">
                <a:ea typeface="Calibri" pitchFamily="34" charset="0"/>
              </a:rPr>
              <a:t>The interrupts must be </a:t>
            </a:r>
            <a:r>
              <a:rPr lang="en-US" b="1">
                <a:solidFill>
                  <a:srgbClr val="00B0F0"/>
                </a:solidFill>
                <a:ea typeface="Calibri" pitchFamily="34" charset="0"/>
              </a:rPr>
              <a:t>enabled </a:t>
            </a:r>
            <a:r>
              <a:rPr lang="en-US">
                <a:ea typeface="Calibri" pitchFamily="34" charset="0"/>
              </a:rPr>
              <a:t>by software in order for the microcontroller to respond to them.</a:t>
            </a:r>
          </a:p>
          <a:p>
            <a:pPr algn="just" eaLnBrk="1" hangingPunct="1"/>
            <a:endParaRPr lang="en-US">
              <a:ea typeface="Calibri" pitchFamily="34" charset="0"/>
            </a:endParaRPr>
          </a:p>
          <a:p>
            <a:pPr algn="just" eaLnBrk="1" hangingPunct="1"/>
            <a:r>
              <a:rPr lang="en-US">
                <a:ea typeface="Calibri" pitchFamily="34" charset="0"/>
              </a:rPr>
              <a:t>There is a register called </a:t>
            </a:r>
            <a:r>
              <a:rPr lang="en-US" b="1">
                <a:solidFill>
                  <a:srgbClr val="00B0F0"/>
                </a:solidFill>
                <a:ea typeface="Calibri" pitchFamily="34" charset="0"/>
              </a:rPr>
              <a:t>IE (interrupt enable) </a:t>
            </a:r>
            <a:r>
              <a:rPr lang="en-US">
                <a:ea typeface="Calibri" pitchFamily="34" charset="0"/>
              </a:rPr>
              <a:t>that is responsible for enabling (unmasking) and disabling (masking) the interrupts.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0752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26952-786E-4A66-8B54-EFC6BBC0C617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Interrupt Enable (IE) Register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0854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19327-825F-4E8F-8DD4-A18D574E25CC}" type="slidenum">
              <a:rPr lang="en-US"/>
              <a:pPr>
                <a:defRPr/>
              </a:pPr>
              <a:t>64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413" y="1214439"/>
            <a:ext cx="4608512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 txBox="1">
            <a:spLocks noRot="1" noChangeArrowheads="1"/>
          </p:cNvSpPr>
          <p:nvPr/>
        </p:nvSpPr>
        <p:spPr>
          <a:xfrm>
            <a:off x="3595688" y="2768601"/>
            <a:ext cx="6858000" cy="31019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Aft>
                <a:spcPts val="1800"/>
              </a:spcAft>
              <a:buFontTx/>
              <a:buChar char="•"/>
              <a:defRPr/>
            </a:pPr>
            <a:r>
              <a:rPr lang="en-US" sz="2400" b="1" kern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EA   : Global enable/disable.</a:t>
            </a:r>
          </a:p>
          <a:p>
            <a:pPr marL="342900" indent="-342900">
              <a:lnSpc>
                <a:spcPct val="80000"/>
              </a:lnSpc>
              <a:spcAft>
                <a:spcPts val="1800"/>
              </a:spcAft>
              <a:buFontTx/>
              <a:buChar char="•"/>
              <a:defRPr/>
            </a:pPr>
            <a:r>
              <a:rPr lang="en-US" sz="2400" b="1" kern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---    : Reserved for additional interrupt hardware.</a:t>
            </a:r>
          </a:p>
          <a:p>
            <a:pPr marL="342900" indent="-342900">
              <a:lnSpc>
                <a:spcPct val="80000"/>
              </a:lnSpc>
              <a:spcAft>
                <a:spcPts val="1800"/>
              </a:spcAft>
              <a:buFontTx/>
              <a:buChar char="•"/>
              <a:defRPr/>
            </a:pPr>
            <a:r>
              <a:rPr lang="en-US" sz="2400" b="1" kern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ES   : Enable Serial port interrupt.</a:t>
            </a:r>
          </a:p>
          <a:p>
            <a:pPr marL="342900" indent="-342900">
              <a:lnSpc>
                <a:spcPct val="80000"/>
              </a:lnSpc>
              <a:spcAft>
                <a:spcPts val="1800"/>
              </a:spcAft>
              <a:buFontTx/>
              <a:buChar char="•"/>
              <a:defRPr/>
            </a:pPr>
            <a:r>
              <a:rPr lang="en-US" sz="2400" b="1" kern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ET1 : Enable Timer 1 control bit.</a:t>
            </a:r>
          </a:p>
          <a:p>
            <a:pPr marL="342900" indent="-342900">
              <a:lnSpc>
                <a:spcPct val="80000"/>
              </a:lnSpc>
              <a:spcAft>
                <a:spcPts val="1800"/>
              </a:spcAft>
              <a:buFontTx/>
              <a:buChar char="•"/>
              <a:defRPr/>
            </a:pPr>
            <a:r>
              <a:rPr lang="en-US" sz="2400" b="1" kern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EX1 : Enable External 1 interrupt.</a:t>
            </a:r>
          </a:p>
          <a:p>
            <a:pPr marL="342900" indent="-342900">
              <a:lnSpc>
                <a:spcPct val="80000"/>
              </a:lnSpc>
              <a:spcAft>
                <a:spcPts val="1800"/>
              </a:spcAft>
              <a:buFontTx/>
              <a:buChar char="•"/>
              <a:defRPr/>
            </a:pPr>
            <a:r>
              <a:rPr lang="en-US" sz="2400" b="1" kern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ET0 : Enable Timer 0 control bit. </a:t>
            </a:r>
          </a:p>
          <a:p>
            <a:pPr marL="342900" indent="-342900">
              <a:lnSpc>
                <a:spcPct val="80000"/>
              </a:lnSpc>
              <a:spcAft>
                <a:spcPts val="1800"/>
              </a:spcAft>
              <a:buFontTx/>
              <a:buChar char="•"/>
              <a:defRPr/>
            </a:pPr>
            <a:r>
              <a:rPr lang="en-US" sz="2400" b="1" kern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EX0 : Enable External 0 interrupt.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703389" y="3214688"/>
            <a:ext cx="1800225" cy="23050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MOV IE,#08h</a:t>
            </a:r>
            <a:b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or</a:t>
            </a:r>
          </a:p>
          <a:p>
            <a:pPr algn="ctr"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SETB ET1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87939" y="1643063"/>
            <a:ext cx="503237" cy="576262"/>
          </a:xfrm>
          <a:prstGeom prst="rect">
            <a:avLst/>
          </a:prstGeom>
          <a:solidFill>
            <a:srgbClr val="66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--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5"/>
          <p:cNvSpPr>
            <a:spLocks noGrp="1"/>
          </p:cNvSpPr>
          <p:nvPr>
            <p:ph type="title"/>
          </p:nvPr>
        </p:nvSpPr>
        <p:spPr>
          <a:xfrm>
            <a:off x="1847528" y="-67541"/>
            <a:ext cx="7886700" cy="1325563"/>
          </a:xfrm>
        </p:spPr>
        <p:txBody>
          <a:bodyPr/>
          <a:lstStyle/>
          <a:p>
            <a:pPr eaLnBrk="1" hangingPunct="1"/>
            <a:r>
              <a:rPr lang="en-US" b="1" dirty="0">
                <a:ea typeface="Calibri" pitchFamily="34" charset="0"/>
              </a:rPr>
              <a:t>Enabling and Disabling an Interrupt</a:t>
            </a:r>
          </a:p>
        </p:txBody>
      </p:sp>
      <p:sp>
        <p:nvSpPr>
          <p:cNvPr id="109571" name="Content Placeholder 6"/>
          <p:cNvSpPr>
            <a:spLocks noGrp="1"/>
          </p:cNvSpPr>
          <p:nvPr>
            <p:ph idx="1"/>
          </p:nvPr>
        </p:nvSpPr>
        <p:spPr>
          <a:xfrm>
            <a:off x="1697038" y="1000126"/>
            <a:ext cx="8786812" cy="5572125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1200"/>
              </a:spcAft>
            </a:pPr>
            <a:r>
              <a:rPr lang="en-US" sz="2400" b="1">
                <a:solidFill>
                  <a:srgbClr val="00B0F0"/>
                </a:solidFill>
                <a:ea typeface="Calibri" pitchFamily="34" charset="0"/>
              </a:rPr>
              <a:t>Example: </a:t>
            </a:r>
            <a:r>
              <a:rPr lang="en-US" sz="2400">
                <a:ea typeface="Calibri" pitchFamily="34" charset="0"/>
              </a:rPr>
              <a:t>Show the instructions to </a:t>
            </a:r>
            <a:r>
              <a:rPr lang="en-US" sz="2400" b="1">
                <a:solidFill>
                  <a:srgbClr val="CC99FF"/>
                </a:solidFill>
                <a:ea typeface="Calibri" pitchFamily="34" charset="0"/>
              </a:rPr>
              <a:t>(a)</a:t>
            </a:r>
            <a:r>
              <a:rPr lang="en-US" sz="2400">
                <a:ea typeface="Calibri" pitchFamily="34" charset="0"/>
              </a:rPr>
              <a:t> enable the serial interrupt, timer 0 interrupt, and external hardware interrupt 1 and </a:t>
            </a:r>
            <a:r>
              <a:rPr lang="en-US" sz="2400" b="1">
                <a:solidFill>
                  <a:srgbClr val="CC99FF"/>
                </a:solidFill>
                <a:ea typeface="Calibri" pitchFamily="34" charset="0"/>
              </a:rPr>
              <a:t>(b)</a:t>
            </a:r>
            <a:r>
              <a:rPr lang="en-US" sz="2400">
                <a:ea typeface="Calibri" pitchFamily="34" charset="0"/>
              </a:rPr>
              <a:t> disable (mask) the timer 0 interrupt, then </a:t>
            </a:r>
            <a:r>
              <a:rPr lang="en-US" sz="2400" b="1">
                <a:solidFill>
                  <a:srgbClr val="CC99FF"/>
                </a:solidFill>
                <a:ea typeface="Calibri" pitchFamily="34" charset="0"/>
              </a:rPr>
              <a:t>(c)</a:t>
            </a:r>
            <a:r>
              <a:rPr lang="en-US" sz="2400">
                <a:ea typeface="Calibri" pitchFamily="34" charset="0"/>
              </a:rPr>
              <a:t> show how to disable all the interrupts with a single instruction.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400" b="1">
                <a:solidFill>
                  <a:srgbClr val="00B0F0"/>
                </a:solidFill>
                <a:ea typeface="Calibri" pitchFamily="34" charset="0"/>
              </a:rPr>
              <a:t>Solution:</a:t>
            </a:r>
          </a:p>
          <a:p>
            <a:pPr lvl="1" eaLnBrk="1" hangingPunct="1"/>
            <a:r>
              <a:rPr lang="en-US" b="1">
                <a:solidFill>
                  <a:srgbClr val="CC99FF"/>
                </a:solidFill>
                <a:ea typeface="Calibri" pitchFamily="34" charset="0"/>
              </a:rPr>
              <a:t>(a) MOV IE,#10010110B </a:t>
            </a:r>
            <a:r>
              <a:rPr lang="en-US">
                <a:ea typeface="Calibri" pitchFamily="34" charset="0"/>
              </a:rPr>
              <a:t>;enable serial, timer 0, EX1</a:t>
            </a:r>
          </a:p>
          <a:p>
            <a:pPr lvl="2" eaLnBrk="1" hangingPunct="1"/>
            <a:r>
              <a:rPr lang="en-US" sz="2400">
                <a:ea typeface="Calibri" pitchFamily="34" charset="0"/>
              </a:rPr>
              <a:t>Another way to perform the same manipulation is:</a:t>
            </a:r>
          </a:p>
          <a:p>
            <a:pPr lvl="3" eaLnBrk="1" hangingPunct="1"/>
            <a:r>
              <a:rPr lang="en-US" sz="2000" b="1">
                <a:solidFill>
                  <a:srgbClr val="CC99FF"/>
                </a:solidFill>
                <a:ea typeface="Calibri" pitchFamily="34" charset="0"/>
              </a:rPr>
              <a:t>SETB IE.7 </a:t>
            </a:r>
            <a:r>
              <a:rPr lang="en-US" sz="2000">
                <a:ea typeface="Calibri" pitchFamily="34" charset="0"/>
              </a:rPr>
              <a:t>;EA=1, global enable</a:t>
            </a:r>
          </a:p>
          <a:p>
            <a:pPr lvl="3" eaLnBrk="1" hangingPunct="1"/>
            <a:r>
              <a:rPr lang="en-US" sz="2000" b="1">
                <a:solidFill>
                  <a:srgbClr val="CC99FF"/>
                </a:solidFill>
                <a:ea typeface="Calibri" pitchFamily="34" charset="0"/>
              </a:rPr>
              <a:t>SETB IE.4 </a:t>
            </a:r>
            <a:r>
              <a:rPr lang="en-US" sz="2000">
                <a:ea typeface="Calibri" pitchFamily="34" charset="0"/>
              </a:rPr>
              <a:t>;enable serial interrupt</a:t>
            </a:r>
          </a:p>
          <a:p>
            <a:pPr lvl="3" eaLnBrk="1" hangingPunct="1"/>
            <a:r>
              <a:rPr lang="en-US" sz="2000" b="1">
                <a:solidFill>
                  <a:srgbClr val="CC99FF"/>
                </a:solidFill>
                <a:ea typeface="Calibri" pitchFamily="34" charset="0"/>
              </a:rPr>
              <a:t>SETB IE.1 </a:t>
            </a:r>
            <a:r>
              <a:rPr lang="en-US" sz="2000">
                <a:ea typeface="Calibri" pitchFamily="34" charset="0"/>
              </a:rPr>
              <a:t>;enable Timer 0 interrupt</a:t>
            </a:r>
          </a:p>
          <a:p>
            <a:pPr lvl="3">
              <a:spcBef>
                <a:spcPct val="0"/>
              </a:spcBef>
              <a:spcAft>
                <a:spcPts val="1200"/>
              </a:spcAft>
            </a:pPr>
            <a:r>
              <a:rPr lang="en-US" sz="2000" b="1">
                <a:solidFill>
                  <a:srgbClr val="CC99FF"/>
                </a:solidFill>
                <a:ea typeface="Calibri" pitchFamily="34" charset="0"/>
              </a:rPr>
              <a:t>SETB IE.2 </a:t>
            </a:r>
            <a:r>
              <a:rPr lang="en-US" sz="2000">
                <a:ea typeface="Calibri" pitchFamily="34" charset="0"/>
              </a:rPr>
              <a:t>;enable EX1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b="1">
                <a:solidFill>
                  <a:srgbClr val="CC99FF"/>
                </a:solidFill>
                <a:ea typeface="Calibri" pitchFamily="34" charset="0"/>
              </a:rPr>
              <a:t>(b) CLR IE.1 </a:t>
            </a:r>
            <a:r>
              <a:rPr lang="en-US">
                <a:ea typeface="Calibri" pitchFamily="34" charset="0"/>
              </a:rPr>
              <a:t>;mask (disable) timer 0 interrupt only</a:t>
            </a:r>
            <a:endParaRPr lang="en-US" sz="2800">
              <a:ea typeface="Calibri" pitchFamily="34" charset="0"/>
            </a:endParaRPr>
          </a:p>
          <a:p>
            <a:pPr lvl="1" eaLnBrk="1" hangingPunct="1"/>
            <a:r>
              <a:rPr lang="en-US" b="1">
                <a:solidFill>
                  <a:srgbClr val="CC99FF"/>
                </a:solidFill>
                <a:ea typeface="Calibri" pitchFamily="34" charset="0"/>
              </a:rPr>
              <a:t>(c) CLR IE.7 </a:t>
            </a:r>
            <a:r>
              <a:rPr lang="en-US">
                <a:ea typeface="Calibri" pitchFamily="34" charset="0"/>
              </a:rPr>
              <a:t>;disable all interrupts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0957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92A3D-F535-4693-A327-29FC1AEE0A10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7"/>
          <p:cNvSpPr>
            <a:spLocks noGrp="1"/>
          </p:cNvSpPr>
          <p:nvPr>
            <p:ph type="title"/>
          </p:nvPr>
        </p:nvSpPr>
        <p:spPr>
          <a:xfrm>
            <a:off x="1847528" y="-167482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Interrupt Priority</a:t>
            </a:r>
          </a:p>
        </p:txBody>
      </p:sp>
      <p:sp>
        <p:nvSpPr>
          <p:cNvPr id="110595" name="Content Placeholder 8"/>
          <p:cNvSpPr>
            <a:spLocks noGrp="1"/>
          </p:cNvSpPr>
          <p:nvPr>
            <p:ph idx="1"/>
          </p:nvPr>
        </p:nvSpPr>
        <p:spPr>
          <a:xfrm>
            <a:off x="1595438" y="1143000"/>
            <a:ext cx="8970962" cy="2357438"/>
          </a:xfrm>
        </p:spPr>
        <p:txBody>
          <a:bodyPr/>
          <a:lstStyle/>
          <a:p>
            <a:pPr algn="just" eaLnBrk="1" hangingPunct="1"/>
            <a:r>
              <a:rPr lang="en-US" sz="2400">
                <a:ea typeface="Calibri" pitchFamily="34" charset="0"/>
              </a:rPr>
              <a:t>When the 8051 is powered up, the priorities are assigned according to the following.</a:t>
            </a:r>
          </a:p>
          <a:p>
            <a:pPr algn="just" eaLnBrk="1" hangingPunct="1"/>
            <a:endParaRPr lang="en-US" sz="2400">
              <a:ea typeface="Calibri" pitchFamily="34" charset="0"/>
            </a:endParaRPr>
          </a:p>
          <a:p>
            <a:pPr algn="just" eaLnBrk="1" hangingPunct="1"/>
            <a:r>
              <a:rPr lang="en-US" sz="2400">
                <a:ea typeface="Calibri" pitchFamily="34" charset="0"/>
              </a:rPr>
              <a:t>In reality, the priority scheme is nothing but an internal polling sequence in which the 8051 polls the interrupts in the sequence listed and responds accordingly.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1059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F3938-681B-4816-8C39-6D90F05CAB9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6139" y="3714750"/>
            <a:ext cx="54959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Interrupt Priority</a:t>
            </a:r>
          </a:p>
        </p:txBody>
      </p:sp>
      <p:sp>
        <p:nvSpPr>
          <p:cNvPr id="111619" name="Content Placeholder 8"/>
          <p:cNvSpPr>
            <a:spLocks noGrp="1"/>
          </p:cNvSpPr>
          <p:nvPr>
            <p:ph idx="1"/>
          </p:nvPr>
        </p:nvSpPr>
        <p:spPr>
          <a:xfrm>
            <a:off x="1565276" y="1409331"/>
            <a:ext cx="8970962" cy="2143125"/>
          </a:xfrm>
        </p:spPr>
        <p:txBody>
          <a:bodyPr/>
          <a:lstStyle/>
          <a:p>
            <a:pPr eaLnBrk="1" hangingPunct="1"/>
            <a:r>
              <a:rPr lang="en-US" sz="2400" b="1" dirty="0">
                <a:solidFill>
                  <a:srgbClr val="CC99FF"/>
                </a:solidFill>
                <a:ea typeface="Calibri" pitchFamily="34" charset="0"/>
              </a:rPr>
              <a:t>We can alter </a:t>
            </a:r>
            <a:r>
              <a:rPr lang="en-US" sz="2400" dirty="0">
                <a:ea typeface="Calibri" pitchFamily="34" charset="0"/>
              </a:rPr>
              <a:t>the sequence of interrupt priority by assigning a higher priority to any one of the interrupts by programming a register called </a:t>
            </a:r>
            <a:r>
              <a:rPr lang="en-US" sz="2400" b="1" dirty="0">
                <a:solidFill>
                  <a:srgbClr val="CC99FF"/>
                </a:solidFill>
                <a:ea typeface="Calibri" pitchFamily="34" charset="0"/>
              </a:rPr>
              <a:t>IP (interrupt priority).</a:t>
            </a:r>
          </a:p>
          <a:p>
            <a:pPr eaLnBrk="1" hangingPunct="1"/>
            <a:r>
              <a:rPr lang="en-US" sz="2400" dirty="0">
                <a:ea typeface="Calibri" pitchFamily="34" charset="0"/>
              </a:rPr>
              <a:t>To give a higher priority to any of the interrupts, we make the </a:t>
            </a:r>
            <a:r>
              <a:rPr lang="en-US" sz="2400" b="1" dirty="0">
                <a:solidFill>
                  <a:srgbClr val="CC99FF"/>
                </a:solidFill>
                <a:ea typeface="Calibri" pitchFamily="34" charset="0"/>
              </a:rPr>
              <a:t>corresponding bit in the IP register high.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1162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28FC2-25DC-48AE-A62E-3B61A952CB25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Calibri" pitchFamily="34" charset="0"/>
              </a:rPr>
              <a:t>Interrupt Priority (IP) Register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11264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2EC44-432E-4141-A98B-5824C6C7FB22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11450" y="1773238"/>
            <a:ext cx="6769100" cy="1223962"/>
          </a:xfrm>
          <a:prstGeom prst="rect">
            <a:avLst/>
          </a:prstGeom>
          <a:solidFill>
            <a:schemeClr val="bg1"/>
          </a:solidFill>
          <a:ln w="28575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 dirty="0"/>
              <a:t>                                         PS    PT1    PX1       PT0       PX0</a:t>
            </a:r>
          </a:p>
        </p:txBody>
      </p:sp>
      <p:sp>
        <p:nvSpPr>
          <p:cNvPr id="112647" name="Line 5"/>
          <p:cNvSpPr>
            <a:spLocks noChangeShapeType="1"/>
          </p:cNvSpPr>
          <p:nvPr/>
        </p:nvSpPr>
        <p:spPr bwMode="auto">
          <a:xfrm>
            <a:off x="8616950" y="1773238"/>
            <a:ext cx="0" cy="1223962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2648" name="Line 6"/>
          <p:cNvSpPr>
            <a:spLocks noChangeShapeType="1"/>
          </p:cNvSpPr>
          <p:nvPr/>
        </p:nvSpPr>
        <p:spPr bwMode="auto">
          <a:xfrm>
            <a:off x="7680325" y="1773238"/>
            <a:ext cx="0" cy="1223962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2649" name="Line 7"/>
          <p:cNvSpPr>
            <a:spLocks noChangeShapeType="1"/>
          </p:cNvSpPr>
          <p:nvPr/>
        </p:nvSpPr>
        <p:spPr bwMode="auto">
          <a:xfrm>
            <a:off x="6816725" y="1773238"/>
            <a:ext cx="0" cy="1223962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12650" name="Line 8"/>
          <p:cNvSpPr>
            <a:spLocks noChangeShapeType="1"/>
          </p:cNvSpPr>
          <p:nvPr/>
        </p:nvSpPr>
        <p:spPr bwMode="auto">
          <a:xfrm>
            <a:off x="5951538" y="1773238"/>
            <a:ext cx="0" cy="1223962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2651" name="Line 9"/>
          <p:cNvSpPr>
            <a:spLocks noChangeShapeType="1"/>
          </p:cNvSpPr>
          <p:nvPr/>
        </p:nvSpPr>
        <p:spPr bwMode="auto">
          <a:xfrm>
            <a:off x="5232400" y="1773238"/>
            <a:ext cx="0" cy="1223962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2652" name="Line 10"/>
          <p:cNvSpPr>
            <a:spLocks noChangeShapeType="1"/>
          </p:cNvSpPr>
          <p:nvPr/>
        </p:nvSpPr>
        <p:spPr bwMode="auto">
          <a:xfrm>
            <a:off x="4440238" y="1773238"/>
            <a:ext cx="0" cy="1223962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2653" name="Line 11"/>
          <p:cNvSpPr>
            <a:spLocks noChangeShapeType="1"/>
          </p:cNvSpPr>
          <p:nvPr/>
        </p:nvSpPr>
        <p:spPr bwMode="auto">
          <a:xfrm>
            <a:off x="3503613" y="1773238"/>
            <a:ext cx="0" cy="1223962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652714" y="2086769"/>
            <a:ext cx="2433638" cy="5032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Reserved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863975" y="3860800"/>
            <a:ext cx="2089150" cy="4318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Serial Port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524376" y="4437063"/>
            <a:ext cx="2232025" cy="4318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Timer 1 Pin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221288" y="5084763"/>
            <a:ext cx="2374900" cy="4318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INT 1 Pin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5592763" y="2997200"/>
            <a:ext cx="0" cy="863600"/>
          </a:xfrm>
          <a:prstGeom prst="line">
            <a:avLst/>
          </a:prstGeom>
          <a:noFill/>
          <a:ln w="28575">
            <a:solidFill>
              <a:srgbClr val="CC99FF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6396038" y="2997201"/>
            <a:ext cx="0" cy="1439863"/>
          </a:xfrm>
          <a:prstGeom prst="line">
            <a:avLst/>
          </a:prstGeom>
          <a:noFill/>
          <a:ln w="28575">
            <a:solidFill>
              <a:srgbClr val="CC99FF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235825" y="2997201"/>
            <a:ext cx="0" cy="2087563"/>
          </a:xfrm>
          <a:prstGeom prst="line">
            <a:avLst/>
          </a:prstGeom>
          <a:noFill/>
          <a:ln w="28575">
            <a:solidFill>
              <a:srgbClr val="CC99FF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896226" y="5013325"/>
            <a:ext cx="2087563" cy="5032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Timer 0 Pin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8524875" y="4292600"/>
            <a:ext cx="1944688" cy="4318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INT 0 Pin</a:t>
            </a: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8183563" y="2997201"/>
            <a:ext cx="0" cy="2016125"/>
          </a:xfrm>
          <a:prstGeom prst="line">
            <a:avLst/>
          </a:prstGeom>
          <a:noFill/>
          <a:ln w="28575">
            <a:solidFill>
              <a:srgbClr val="CC99FF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V="1">
            <a:off x="9083675" y="2997200"/>
            <a:ext cx="0" cy="1295400"/>
          </a:xfrm>
          <a:prstGeom prst="line">
            <a:avLst/>
          </a:prstGeom>
          <a:noFill/>
          <a:ln w="28575">
            <a:solidFill>
              <a:srgbClr val="CC99FF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66875" y="5715001"/>
            <a:ext cx="457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C99FF"/>
                </a:solidFill>
                <a:latin typeface="Calibri" pitchFamily="34" charset="0"/>
              </a:rPr>
              <a:t>Priority bit=1 assigns high priority</a:t>
            </a:r>
          </a:p>
          <a:p>
            <a:r>
              <a:rPr lang="en-US" b="1">
                <a:solidFill>
                  <a:srgbClr val="CC99FF"/>
                </a:solidFill>
                <a:latin typeface="Calibri" pitchFamily="34" charset="0"/>
              </a:rPr>
              <a:t>Priority bit=0 assigns low priority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0463-6297-D722-3260-B1EDC68C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02" y="2451378"/>
            <a:ext cx="4488402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552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4"/>
            <a:ext cx="9144000" cy="714380"/>
          </a:xfrm>
        </p:spPr>
        <p:txBody>
          <a:bodyPr/>
          <a:lstStyle/>
          <a:p>
            <a:r>
              <a:rPr lang="en-US" dirty="0"/>
              <a:t>Features of 8051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8051 Microcontroller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0E92B-C567-477E-B3F9-9B11DA11F0E8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95472" y="785794"/>
            <a:ext cx="822960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8 bit Processor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4KB  Internal ROM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128 Bytes Internal RAM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Four  8 BIT I/O PORTS  (32  I/O LINES)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Two  16 Bit Timers/Counters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On Chip Full Duplex UART  for Serial Communication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5 Vector Interrupts  ( 2 External, 3 Internal  - Timer0,Timer1,Serial)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On Chip Clock Oscillator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16 bit Address bus 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	64k External Code Memory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	64k External Data Memory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16-bit program counter  to access  external Code Memory and 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16 bit Data Pointer  to access external Data Memory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128 user defined flags</a:t>
            </a:r>
          </a:p>
          <a:p>
            <a:pPr marL="514350" indent="-514350">
              <a:spcBef>
                <a:spcPct val="20000"/>
              </a:spcBef>
            </a:pPr>
            <a:r>
              <a:rPr lang="en-US" altLang="zh-CN" kern="0" dirty="0">
                <a:latin typeface="Calibri" pitchFamily="34" charset="0"/>
                <a:ea typeface="SimSun" pitchFamily="2" charset="-122"/>
              </a:rPr>
              <a:t>32 General Purpose Registers each of 8 bits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FB2D2-5301-4BD8-F7CC-7F7D7299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NIT Goa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8051 Family</a:t>
            </a:r>
          </a:p>
        </p:txBody>
      </p:sp>
      <p:sp>
        <p:nvSpPr>
          <p:cNvPr id="34819" name="Content Placeholder 8"/>
          <p:cNvSpPr>
            <a:spLocks noGrp="1"/>
          </p:cNvSpPr>
          <p:nvPr>
            <p:ph idx="1"/>
          </p:nvPr>
        </p:nvSpPr>
        <p:spPr>
          <a:xfrm>
            <a:off x="1697038" y="1214438"/>
            <a:ext cx="8786812" cy="1928812"/>
          </a:xfrm>
        </p:spPr>
        <p:txBody>
          <a:bodyPr/>
          <a:lstStyle/>
          <a:p>
            <a:pPr eaLnBrk="1" hangingPunct="1"/>
            <a:r>
              <a:rPr lang="en-US" dirty="0">
                <a:ea typeface="Calibri" pitchFamily="34" charset="0"/>
              </a:rPr>
              <a:t>The 8051 is a subset of the 8052</a:t>
            </a:r>
          </a:p>
          <a:p>
            <a:pPr eaLnBrk="1" hangingPunct="1"/>
            <a:r>
              <a:rPr lang="en-US" dirty="0">
                <a:ea typeface="Calibri" pitchFamily="34" charset="0"/>
              </a:rPr>
              <a:t>The 8031 is a ROM-less 8051</a:t>
            </a:r>
          </a:p>
          <a:p>
            <a:pPr lvl="1" eaLnBrk="1" hangingPunct="1"/>
            <a:r>
              <a:rPr lang="en-US" dirty="0">
                <a:ea typeface="Calibri" pitchFamily="34" charset="0"/>
              </a:rPr>
              <a:t>Add external ROM to it</a:t>
            </a:r>
          </a:p>
          <a:p>
            <a:pPr lvl="1" eaLnBrk="1" hangingPunct="1"/>
            <a:r>
              <a:rPr lang="en-US" dirty="0">
                <a:ea typeface="Calibri" pitchFamily="34" charset="0"/>
              </a:rPr>
              <a:t>You lose two ports, and leave only 2 ports for I/O operations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3482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291014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NIT Goa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2D14A9-4E1D-4462-8160-E41C9F3739B8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68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788" y="3286126"/>
            <a:ext cx="5414962" cy="3141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4"/>
            <a:ext cx="9144000" cy="785818"/>
          </a:xfrm>
        </p:spPr>
        <p:txBody>
          <a:bodyPr/>
          <a:lstStyle/>
          <a:p>
            <a:r>
              <a:rPr lang="en-US" dirty="0"/>
              <a:t>Pin Diagram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03D2-2CD9-4375-ADBC-8FD9485A281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14" y="714356"/>
            <a:ext cx="5929354" cy="57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F9AD5-0F3E-BA36-00AA-B1A5B727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NIT Goa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8958</TotalTime>
  <Words>3782</Words>
  <Application>Microsoft Office PowerPoint</Application>
  <PresentationFormat>Widescreen</PresentationFormat>
  <Paragraphs>629</Paragraphs>
  <Slides>69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Browallia New</vt:lpstr>
      <vt:lpstr>Calibri</vt:lpstr>
      <vt:lpstr>Calibri Light</vt:lpstr>
      <vt:lpstr>Symbol</vt:lpstr>
      <vt:lpstr>Times New Roman</vt:lpstr>
      <vt:lpstr>Office Theme</vt:lpstr>
      <vt:lpstr>Visio</vt:lpstr>
      <vt:lpstr>Photo Editor Photo</vt:lpstr>
      <vt:lpstr>PowerPoint Presentation</vt:lpstr>
      <vt:lpstr>Microprocessor Based System</vt:lpstr>
      <vt:lpstr>Microcontroller</vt:lpstr>
      <vt:lpstr>Microprocessor vs. Microcontroller</vt:lpstr>
      <vt:lpstr>C based Embedded Systems </vt:lpstr>
      <vt:lpstr>8051 CPU Operation</vt:lpstr>
      <vt:lpstr>Features of 8051</vt:lpstr>
      <vt:lpstr>8051 Family</vt:lpstr>
      <vt:lpstr>Pin Diagram</vt:lpstr>
      <vt:lpstr>Pin Description of the 8051</vt:lpstr>
      <vt:lpstr>Block Diagram of 8051</vt:lpstr>
      <vt:lpstr>PowerPoint Presentation</vt:lpstr>
      <vt:lpstr>XTAL1 and XTAL2</vt:lpstr>
      <vt:lpstr>RST</vt:lpstr>
      <vt:lpstr>EA’</vt:lpstr>
      <vt:lpstr>PSEN’ and ALE</vt:lpstr>
      <vt:lpstr>I/O Port Pins</vt:lpstr>
      <vt:lpstr>Port 0</vt:lpstr>
      <vt:lpstr>Port 1 and Port 2</vt:lpstr>
      <vt:lpstr>Port 3</vt:lpstr>
      <vt:lpstr>Pin Description Summary</vt:lpstr>
      <vt:lpstr>Pin Description Summary</vt:lpstr>
      <vt:lpstr>PowerPoint Presentation</vt:lpstr>
      <vt:lpstr>Detailed Block Diagram</vt:lpstr>
      <vt:lpstr>8051  Memory Space</vt:lpstr>
      <vt:lpstr>Internal RAM Structure</vt:lpstr>
      <vt:lpstr>PowerPoint Presentation</vt:lpstr>
      <vt:lpstr>Program Status Word [PSW]</vt:lpstr>
      <vt:lpstr>128 Byte RAM</vt:lpstr>
      <vt:lpstr>8051 RAM with addresses</vt:lpstr>
      <vt:lpstr>8051 Programming Model</vt:lpstr>
      <vt:lpstr>PowerPoint Presentation</vt:lpstr>
      <vt:lpstr>8051 Stack</vt:lpstr>
      <vt:lpstr>8051 Stack</vt:lpstr>
      <vt:lpstr>8051 Software Overview</vt:lpstr>
      <vt:lpstr>8051 Addressing Modes</vt:lpstr>
      <vt:lpstr>Immediate Addressing Mode</vt:lpstr>
      <vt:lpstr>Register Addressing Mode</vt:lpstr>
      <vt:lpstr>Direct Addressing Mode</vt:lpstr>
      <vt:lpstr>SFR Registers &amp; their Addresses</vt:lpstr>
      <vt:lpstr>Register Indirect Addressing Mode</vt:lpstr>
      <vt:lpstr>External Direct</vt:lpstr>
      <vt:lpstr>8051 Instruction Set</vt:lpstr>
      <vt:lpstr>MOV Instruction</vt:lpstr>
      <vt:lpstr>ADD Instruction</vt:lpstr>
      <vt:lpstr>Multiplication of Unsigned Numbers</vt:lpstr>
      <vt:lpstr>Division of Unsigned Numbers</vt:lpstr>
      <vt:lpstr>PowerPoint Presentation</vt:lpstr>
      <vt:lpstr>Unconditional Jump Instructions</vt:lpstr>
      <vt:lpstr>Call Instructions</vt:lpstr>
      <vt:lpstr>Single bit Instructions</vt:lpstr>
      <vt:lpstr>8051 Interrupts</vt:lpstr>
      <vt:lpstr>PowerPoint Presentation</vt:lpstr>
      <vt:lpstr>INTERRUPTS</vt:lpstr>
      <vt:lpstr>Interrupt Vs Polling</vt:lpstr>
      <vt:lpstr>Interrupt Vs Polling</vt:lpstr>
      <vt:lpstr>PowerPoint Presentation</vt:lpstr>
      <vt:lpstr>Steps in Executing an Interrupt</vt:lpstr>
      <vt:lpstr>Six Interrupts in 8051</vt:lpstr>
      <vt:lpstr>What events can trigger Interrupts?</vt:lpstr>
      <vt:lpstr>8051 Interrupt Vectors</vt:lpstr>
      <vt:lpstr>8051 Interrupt related Registers</vt:lpstr>
      <vt:lpstr>Enabling and Disabling an Interrupt</vt:lpstr>
      <vt:lpstr>Interrupt Enable (IE) Register</vt:lpstr>
      <vt:lpstr>Enabling and Disabling an Interrupt</vt:lpstr>
      <vt:lpstr>Interrupt Priority</vt:lpstr>
      <vt:lpstr>Interrupt Priority</vt:lpstr>
      <vt:lpstr>Interrupt Priority (IP) Register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Vishwaraj Naik Parrikar</dc:creator>
  <cp:lastModifiedBy>Vishwaraj Naik Parrikar</cp:lastModifiedBy>
  <cp:revision>14</cp:revision>
  <dcterms:created xsi:type="dcterms:W3CDTF">2022-11-23T19:06:41Z</dcterms:created>
  <dcterms:modified xsi:type="dcterms:W3CDTF">2022-12-07T14:32:28Z</dcterms:modified>
</cp:coreProperties>
</file>