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74" r:id="rId3"/>
    <p:sldId id="277" r:id="rId4"/>
    <p:sldId id="260" r:id="rId5"/>
    <p:sldId id="278" r:id="rId6"/>
    <p:sldId id="280" r:id="rId7"/>
    <p:sldId id="281" r:id="rId8"/>
    <p:sldId id="282" r:id="rId9"/>
    <p:sldId id="284" r:id="rId10"/>
    <p:sldId id="285" r:id="rId11"/>
    <p:sldId id="283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4999B6"/>
    <a:srgbClr val="C9E4ED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94" autoAdjust="0"/>
  </p:normalViewPr>
  <p:slideViewPr>
    <p:cSldViewPr snapToGrid="0">
      <p:cViewPr varScale="1">
        <p:scale>
          <a:sx n="110" d="100"/>
          <a:sy n="110" d="100"/>
        </p:scale>
        <p:origin x="-756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A180D-1B0B-4B80-92A6-8875CE032CEA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2E51D-DAE4-460F-A27D-D6CCF463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6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2E51D-DAE4-460F-A27D-D6CCF4639AD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2E51D-DAE4-460F-A27D-D6CCF4639AD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7983585" y="2182529"/>
            <a:ext cx="1231625" cy="810574"/>
            <a:chOff x="6649632" y="2750450"/>
            <a:chExt cx="574347" cy="377997"/>
          </a:xfrm>
        </p:grpSpPr>
        <p:sp>
          <p:nvSpPr>
            <p:cNvPr id="12" name="도넛 11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374900" y="289559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4000" b="1" dirty="0" smtClean="0">
                <a:solidFill>
                  <a:prstClr val="white"/>
                </a:solidFill>
              </a:rPr>
              <a:t>연관</a:t>
            </a:r>
            <a:r>
              <a:rPr lang="ko-KR" altLang="en-US" sz="4000" b="1" dirty="0" smtClean="0">
                <a:solidFill>
                  <a:srgbClr val="FEFDA3"/>
                </a:solidFill>
              </a:rPr>
              <a:t>관계</a:t>
            </a:r>
            <a:endParaRPr lang="en-US" altLang="ko-KR" sz="4000" b="1" dirty="0">
              <a:solidFill>
                <a:srgbClr val="FEFD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1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연관</a:t>
              </a:r>
              <a:r>
                <a:rPr lang="ko-KR" altLang="en-US" sz="2400" b="1" dirty="0" smtClean="0">
                  <a:solidFill>
                    <a:srgbClr val="FEFDA3"/>
                  </a:solidFill>
                </a:rPr>
                <a:t>관계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</a:rPr>
              <a:t>양방향 </a:t>
            </a:r>
            <a:r>
              <a:rPr lang="ko-KR" altLang="en-US" sz="1200" b="1" dirty="0" err="1" smtClean="0">
                <a:solidFill>
                  <a:prstClr val="white"/>
                </a:solidFill>
              </a:rPr>
              <a:t>매핑에서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 주의점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43" y="2264056"/>
            <a:ext cx="3019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600" y="2264056"/>
            <a:ext cx="2302010" cy="384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853635" y="5544850"/>
            <a:ext cx="1682990" cy="415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848" y="2264056"/>
            <a:ext cx="2437322" cy="701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86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연관</a:t>
              </a:r>
              <a:r>
                <a:rPr lang="ko-KR" altLang="en-US" sz="2400" b="1" dirty="0" smtClean="0">
                  <a:solidFill>
                    <a:srgbClr val="FEFDA3"/>
                  </a:solidFill>
                </a:rPr>
                <a:t>관계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</a:rPr>
              <a:t>양방향 </a:t>
            </a:r>
            <a:r>
              <a:rPr lang="ko-KR" altLang="en-US" sz="1200" b="1" dirty="0" err="1" smtClean="0">
                <a:solidFill>
                  <a:prstClr val="white"/>
                </a:solidFill>
              </a:rPr>
              <a:t>매핑에서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 주의점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4400" y="1971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5050"/>
                </a:solidFill>
                <a:latin typeface="+mn-ea"/>
                <a:cs typeface="Arial Unicode MS" panose="020B0604020202020204" pitchFamily="50" charset="-127"/>
              </a:rPr>
              <a:t>JSON </a:t>
            </a:r>
            <a:r>
              <a:rPr lang="ko-KR" altLang="en-US" sz="1400" b="1" dirty="0" smtClean="0">
                <a:solidFill>
                  <a:srgbClr val="FF5050"/>
                </a:solidFill>
                <a:latin typeface="+mn-ea"/>
                <a:cs typeface="Arial Unicode MS" panose="020B0604020202020204" pitchFamily="50" charset="-127"/>
              </a:rPr>
              <a:t>직렬화 시 순환 참조 발생</a:t>
            </a:r>
            <a:endParaRPr lang="en-US" altLang="ko-KR" sz="1400" b="1" dirty="0" smtClean="0">
              <a:solidFill>
                <a:srgbClr val="FF5050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34400" y="2619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Member.getTeam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() -&gt;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Team.getMembers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() -&gt;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Member.getTeam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() …</a:t>
            </a:r>
            <a:endParaRPr lang="en-US" altLang="ko-KR" sz="1400" b="1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4400" y="3267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Entity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대신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Vo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반환</a:t>
            </a:r>
            <a:endParaRPr lang="en-US" altLang="ko-KR" sz="1400" b="1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4400" y="3915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@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JsonManagedReference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,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@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JsonBackReference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사용</a:t>
            </a:r>
            <a:endParaRPr lang="en-US" altLang="ko-KR" sz="1400" b="1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53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17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b="1" dirty="0" smtClean="0">
                <a:solidFill>
                  <a:schemeClr val="tx1"/>
                </a:solidFill>
              </a:rPr>
              <a:t>감   사</a:t>
            </a:r>
            <a:endParaRPr lang="ko-KR" altLang="en-US" sz="10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8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prstClr val="white"/>
                </a:solidFill>
              </a:rPr>
              <a:t>기존 연관관계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연관</a:t>
              </a:r>
              <a:r>
                <a:rPr lang="ko-KR" altLang="en-US" sz="2400" b="1" dirty="0" smtClean="0">
                  <a:solidFill>
                    <a:srgbClr val="FEFDA3"/>
                  </a:solidFill>
                </a:rPr>
                <a:t>관계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12" y="3902073"/>
            <a:ext cx="3564267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375" y="2554286"/>
            <a:ext cx="4690952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938838" y="5849936"/>
            <a:ext cx="1613862" cy="419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43" y="1943367"/>
            <a:ext cx="3500296" cy="152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744883" y="5221286"/>
            <a:ext cx="4391444" cy="43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prstClr val="white"/>
                </a:solidFill>
              </a:rPr>
              <a:t>JPA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 연관관계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연관</a:t>
              </a:r>
              <a:r>
                <a:rPr lang="ko-KR" altLang="en-US" sz="2400" b="1" dirty="0" smtClean="0">
                  <a:solidFill>
                    <a:srgbClr val="FEFDA3"/>
                  </a:solidFill>
                </a:rPr>
                <a:t>관계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1" y="1943367"/>
            <a:ext cx="3230892" cy="182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1" y="4048124"/>
            <a:ext cx="3208957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800" y="2554286"/>
            <a:ext cx="4673197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953808" y="3276600"/>
            <a:ext cx="2760942" cy="350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53808" y="5849936"/>
            <a:ext cx="2760942" cy="5508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744883" y="5221286"/>
            <a:ext cx="4391444" cy="43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364008" y="4430711"/>
            <a:ext cx="760692" cy="312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16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연관</a:t>
              </a:r>
              <a:r>
                <a:rPr lang="ko-KR" altLang="en-US" sz="2400" b="1" dirty="0" smtClean="0">
                  <a:solidFill>
                    <a:srgbClr val="FEFDA3"/>
                  </a:solidFill>
                </a:rPr>
                <a:t>관계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734400" y="1971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객체와 테이블간의 </a:t>
            </a:r>
            <a:r>
              <a:rPr lang="ko-KR" altLang="en-US" sz="1400" b="1" dirty="0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패러다임 불일치</a:t>
            </a:r>
            <a:endParaRPr lang="en-US" altLang="ko-KR" sz="1400" b="1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4400" y="2619973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객체의 참조와 테이블의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외래키를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매핑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4400" y="3267973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다중성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(1:N, N:1, N:M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)</a:t>
            </a:r>
            <a:endParaRPr lang="en-US" altLang="ko-KR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4400" y="3915973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방향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(</a:t>
            </a:r>
            <a:r>
              <a:rPr lang="ko-KR" altLang="en-US" sz="1400" b="1" dirty="0" err="1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단방향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양방향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4400" y="4563973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연관 관계의 주인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6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prstClr val="white"/>
                </a:solidFill>
              </a:rPr>
              <a:t>JPA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 연관관계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41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5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13225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연관</a:t>
              </a:r>
              <a:r>
                <a:rPr lang="ko-KR" altLang="en-US" sz="2400" b="1" dirty="0" smtClean="0">
                  <a:solidFill>
                    <a:srgbClr val="FEFDA3"/>
                  </a:solidFill>
                </a:rPr>
                <a:t>관계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prstClr val="white"/>
                </a:solidFill>
              </a:rPr>
              <a:t>단방향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568" y="1943367"/>
            <a:ext cx="3913408" cy="30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43" y="1943367"/>
            <a:ext cx="3913408" cy="1700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5821083" y="4183061"/>
            <a:ext cx="3389592" cy="617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형 설명선 1"/>
          <p:cNvSpPr/>
          <p:nvPr/>
        </p:nvSpPr>
        <p:spPr>
          <a:xfrm>
            <a:off x="8924923" y="3635375"/>
            <a:ext cx="1038225" cy="397409"/>
          </a:xfrm>
          <a:prstGeom prst="wedgeEllipseCallou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N:1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4400" y="5718596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단방향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매핑만으로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충분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역참조가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필요한 경우에만 양방향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매핑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사용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17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연관</a:t>
              </a:r>
              <a:r>
                <a:rPr lang="ko-KR" altLang="en-US" sz="2400" b="1" dirty="0" smtClean="0">
                  <a:solidFill>
                    <a:srgbClr val="FEFDA3"/>
                  </a:solidFill>
                </a:rPr>
                <a:t>관계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양</a:t>
            </a:r>
            <a:r>
              <a:rPr lang="ko-KR" altLang="en-US" b="1" dirty="0" smtClean="0">
                <a:solidFill>
                  <a:prstClr val="white"/>
                </a:solidFill>
              </a:rPr>
              <a:t>방향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568" y="1943367"/>
            <a:ext cx="3913408" cy="30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5821083" y="4183061"/>
            <a:ext cx="3389592" cy="617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형 설명선 1"/>
          <p:cNvSpPr/>
          <p:nvPr/>
        </p:nvSpPr>
        <p:spPr>
          <a:xfrm>
            <a:off x="8924923" y="3635375"/>
            <a:ext cx="1038225" cy="397409"/>
          </a:xfrm>
          <a:prstGeom prst="wedgeEllipseCallou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N:1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34400" y="5242346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Team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-&gt; Members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참조 가능해짐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34400" y="5890346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연관 관계의 주인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은 </a:t>
            </a:r>
            <a:r>
              <a:rPr lang="en-US" altLang="ko-KR" sz="1400" b="1" dirty="0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Member</a:t>
            </a:r>
            <a:r>
              <a:rPr lang="ko-KR" altLang="en-US" sz="1400" b="1" dirty="0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의 </a:t>
            </a:r>
            <a:r>
              <a:rPr lang="en-US" altLang="ko-KR" sz="1400" b="1" dirty="0" smtClean="0">
                <a:solidFill>
                  <a:schemeClr val="accent5"/>
                </a:solidFill>
                <a:latin typeface="+mn-ea"/>
                <a:cs typeface="Arial Unicode MS" panose="020B0604020202020204" pitchFamily="50" charset="-127"/>
              </a:rPr>
              <a:t>team</a:t>
            </a:r>
            <a:endParaRPr lang="ko-KR" altLang="en-US" sz="1400" b="1" dirty="0">
              <a:solidFill>
                <a:schemeClr val="accent5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0" y="1943367"/>
            <a:ext cx="3969607" cy="223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019603" y="3565523"/>
            <a:ext cx="3466672" cy="467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형 설명선 23"/>
          <p:cNvSpPr/>
          <p:nvPr/>
        </p:nvSpPr>
        <p:spPr>
          <a:xfrm>
            <a:off x="4207212" y="3015858"/>
            <a:ext cx="1038225" cy="397409"/>
          </a:xfrm>
          <a:prstGeom prst="wedgeEllipseCallou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1:N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95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 animBg="1"/>
      <p:bldP spid="26" grpId="0"/>
      <p:bldP spid="32" grpId="0"/>
      <p:bldP spid="21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연관</a:t>
              </a:r>
              <a:r>
                <a:rPr lang="ko-KR" altLang="en-US" sz="2400" b="1" dirty="0" smtClean="0">
                  <a:solidFill>
                    <a:srgbClr val="FEFDA3"/>
                  </a:solidFill>
                </a:rPr>
                <a:t>관계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prstClr val="white"/>
                </a:solidFill>
              </a:rPr>
              <a:t>연관 관계의 주인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?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4400" y="1971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양방향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매핑에서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관계의 주체</a:t>
            </a:r>
            <a:endParaRPr lang="en-US" altLang="ko-KR" sz="1400" b="1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34400" y="2619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외래키를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관리하는 쪽</a:t>
            </a:r>
            <a:endParaRPr lang="en-US" altLang="ko-KR" sz="1400" b="1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4400" y="3267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mappedBy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로 연관 관계의 주인을 지정</a:t>
            </a:r>
            <a:endParaRPr lang="en-US" altLang="ko-KR" sz="1400" b="1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34400" y="3915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연관 관계의 주인을 지정하지 않을 경우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cs typeface="Arial Unicode MS" panose="020B0604020202020204" pitchFamily="50" charset="-127"/>
              </a:rPr>
              <a:t>양방향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  <a:cs typeface="Arial Unicode MS" panose="020B0604020202020204" pitchFamily="50" charset="-127"/>
              </a:rPr>
              <a:t>매핑이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cs typeface="Arial Unicode MS" panose="020B0604020202020204" pitchFamily="50" charset="-127"/>
              </a:rPr>
              <a:t> 아닌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cs typeface="Arial Unicode MS" panose="020B0604020202020204" pitchFamily="50" charset="-127"/>
              </a:rPr>
              <a:t>2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cs typeface="Arial Unicode MS" panose="020B0604020202020204" pitchFamily="50" charset="-127"/>
              </a:rPr>
              <a:t>개의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  <a:cs typeface="Arial Unicode MS" panose="020B0604020202020204" pitchFamily="50" charset="-127"/>
              </a:rPr>
              <a:t>단방향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  <a:cs typeface="Arial Unicode MS" panose="020B0604020202020204" pitchFamily="50" charset="-127"/>
              </a:rPr>
              <a:t>매핑으로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cs typeface="Arial Unicode MS" panose="020B0604020202020204" pitchFamily="50" charset="-127"/>
              </a:rPr>
              <a:t> 판단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cs typeface="Arial Unicode MS" panose="020B0604020202020204" pitchFamily="50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cs typeface="Arial Unicode MS" panose="020B0604020202020204" pitchFamily="50" charset="-127"/>
              </a:rPr>
              <a:t>각각 참조를 생성함</a:t>
            </a:r>
            <a:endParaRPr lang="en-US" altLang="ko-KR" sz="1400" b="1" dirty="0" smtClean="0">
              <a:solidFill>
                <a:srgbClr val="FF0000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650" y="2295674"/>
            <a:ext cx="4472399" cy="105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8780546" y="2619674"/>
            <a:ext cx="1364117" cy="64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671" y="4626229"/>
            <a:ext cx="7651378" cy="104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7297947" y="4677988"/>
            <a:ext cx="2846717" cy="960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736568" y="4986068"/>
            <a:ext cx="1449237" cy="652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36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7" grpId="0"/>
      <p:bldP spid="28" grpId="0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연관</a:t>
              </a:r>
              <a:r>
                <a:rPr lang="ko-KR" altLang="en-US" sz="2400" b="1" dirty="0" smtClean="0">
                  <a:solidFill>
                    <a:srgbClr val="FEFDA3"/>
                  </a:solidFill>
                </a:rPr>
                <a:t>관계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</a:rPr>
              <a:t>양방향 </a:t>
            </a:r>
            <a:r>
              <a:rPr lang="ko-KR" altLang="en-US" sz="1200" b="1" dirty="0" err="1" smtClean="0">
                <a:solidFill>
                  <a:prstClr val="white"/>
                </a:solidFill>
              </a:rPr>
              <a:t>매핑에서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 주의점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4400" y="1971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5050"/>
                </a:solidFill>
                <a:latin typeface="+mn-ea"/>
                <a:cs typeface="Arial Unicode MS" panose="020B0604020202020204" pitchFamily="50" charset="-127"/>
              </a:rPr>
              <a:t>N:M</a:t>
            </a:r>
            <a:r>
              <a:rPr lang="ko-KR" altLang="en-US" sz="1400" b="1" dirty="0" smtClean="0">
                <a:solidFill>
                  <a:srgbClr val="FF5050"/>
                </a:solidFill>
                <a:latin typeface="+mn-ea"/>
                <a:cs typeface="Arial Unicode MS" panose="020B0604020202020204" pitchFamily="50" charset="-127"/>
              </a:rPr>
              <a:t>은 잘 사용하지 않음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컬럼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추가 및 변경이 불가능함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중간 테이블 사용</a:t>
            </a:r>
            <a:endParaRPr lang="en-US" altLang="ko-KR" sz="1400" b="1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34400" y="2619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FF5050"/>
                </a:solidFill>
                <a:latin typeface="+mn-ea"/>
                <a:cs typeface="Arial Unicode MS" panose="020B0604020202020204" pitchFamily="50" charset="-127"/>
              </a:rPr>
              <a:t>연관 </a:t>
            </a:r>
            <a:r>
              <a:rPr lang="ko-KR" altLang="en-US" sz="1400" b="1" dirty="0" smtClean="0">
                <a:solidFill>
                  <a:srgbClr val="FF5050"/>
                </a:solidFill>
                <a:latin typeface="+mn-ea"/>
                <a:cs typeface="Arial Unicode MS" panose="020B0604020202020204" pitchFamily="50" charset="-127"/>
              </a:rPr>
              <a:t>관계의 주인만이 </a:t>
            </a:r>
            <a:r>
              <a:rPr lang="ko-KR" altLang="en-US" sz="1400" b="1" dirty="0" err="1" smtClean="0">
                <a:solidFill>
                  <a:srgbClr val="FF5050"/>
                </a:solidFill>
                <a:latin typeface="+mn-ea"/>
                <a:cs typeface="Arial Unicode MS" panose="020B0604020202020204" pitchFamily="50" charset="-127"/>
              </a:rPr>
              <a:t>외래키</a:t>
            </a:r>
            <a:r>
              <a:rPr lang="ko-KR" altLang="en-US" sz="1400" b="1" dirty="0" smtClean="0">
                <a:solidFill>
                  <a:srgbClr val="FF5050"/>
                </a:solidFill>
                <a:latin typeface="+mn-ea"/>
                <a:cs typeface="Arial Unicode MS" panose="020B0604020202020204" pitchFamily="50" charset="-127"/>
              </a:rPr>
              <a:t> 변경 가능</a:t>
            </a:r>
            <a:endParaRPr lang="en-US" altLang="ko-KR" sz="1400" b="1" dirty="0" smtClean="0">
              <a:solidFill>
                <a:srgbClr val="FF5050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701" y="2619674"/>
            <a:ext cx="2446999" cy="384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133" y="2619674"/>
            <a:ext cx="2373704" cy="384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십자형 2"/>
          <p:cNvSpPr/>
          <p:nvPr/>
        </p:nvSpPr>
        <p:spPr>
          <a:xfrm rot="2700000">
            <a:off x="5535283" y="3378218"/>
            <a:ext cx="2035834" cy="2035834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005138" y="5900468"/>
            <a:ext cx="1682990" cy="415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70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3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연관</a:t>
              </a:r>
              <a:r>
                <a:rPr lang="ko-KR" altLang="en-US" sz="2400" b="1" dirty="0" smtClean="0">
                  <a:solidFill>
                    <a:srgbClr val="FEFDA3"/>
                  </a:solidFill>
                </a:rPr>
                <a:t>관계</a:t>
              </a:r>
              <a:endParaRPr lang="en-US" altLang="ko-KR" sz="2400" b="1" dirty="0" smtClean="0">
                <a:solidFill>
                  <a:srgbClr val="FEFDA3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734399" y="1116000"/>
            <a:ext cx="1980000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</a:rPr>
              <a:t>양방향 </a:t>
            </a:r>
            <a:r>
              <a:rPr lang="ko-KR" altLang="en-US" sz="1200" b="1" dirty="0" err="1" smtClean="0">
                <a:solidFill>
                  <a:prstClr val="white"/>
                </a:solidFill>
              </a:rPr>
              <a:t>매핑에서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 주의점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4400" y="1971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데이터베이스에 바로 반영되지 않음</a:t>
            </a:r>
            <a:endParaRPr lang="en-US" altLang="ko-KR" sz="1400" b="1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34400" y="2619674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F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lush, Cache clear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로 해결 가능</a:t>
            </a:r>
            <a:endParaRPr lang="en-US" altLang="ko-KR" sz="1400" b="1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701" y="2619674"/>
            <a:ext cx="2446999" cy="384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133" y="2619674"/>
            <a:ext cx="2373704" cy="384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십자형 2"/>
          <p:cNvSpPr/>
          <p:nvPr/>
        </p:nvSpPr>
        <p:spPr>
          <a:xfrm rot="2700000">
            <a:off x="5535283" y="3378218"/>
            <a:ext cx="2035834" cy="2035834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005138" y="5900468"/>
            <a:ext cx="1682990" cy="415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34400" y="3274563"/>
            <a:ext cx="1060035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번거로운 작업 반복</a:t>
            </a:r>
            <a:endParaRPr lang="en-US" altLang="ko-KR" sz="1400" b="1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379" y="1465381"/>
            <a:ext cx="3825635" cy="75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7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7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180</Words>
  <Application>Microsoft Office PowerPoint</Application>
  <PresentationFormat>사용자 지정</PresentationFormat>
  <Paragraphs>48</Paragraphs>
  <Slides>12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Lee</cp:lastModifiedBy>
  <cp:revision>267</cp:revision>
  <dcterms:created xsi:type="dcterms:W3CDTF">2020-01-13T05:39:04Z</dcterms:created>
  <dcterms:modified xsi:type="dcterms:W3CDTF">2023-11-02T17:09:18Z</dcterms:modified>
</cp:coreProperties>
</file>