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80" r:id="rId4"/>
    <p:sldId id="267" r:id="rId5"/>
    <p:sldId id="264" r:id="rId6"/>
    <p:sldId id="265" r:id="rId7"/>
    <p:sldId id="269" r:id="rId8"/>
    <p:sldId id="270" r:id="rId9"/>
    <p:sldId id="271" r:id="rId10"/>
    <p:sldId id="272" r:id="rId11"/>
    <p:sldId id="278" r:id="rId12"/>
    <p:sldId id="279" r:id="rId13"/>
    <p:sldId id="277" r:id="rId14"/>
    <p:sldId id="273" r:id="rId15"/>
    <p:sldId id="283" r:id="rId16"/>
    <p:sldId id="281" r:id="rId17"/>
    <p:sldId id="276" r:id="rId18"/>
    <p:sldId id="274" r:id="rId19"/>
    <p:sldId id="275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8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2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6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9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5FAF306-0C90-43CF-AD14-D24DBD921207}"/>
              </a:ext>
            </a:extLst>
          </p:cNvPr>
          <p:cNvGrpSpPr/>
          <p:nvPr/>
        </p:nvGrpSpPr>
        <p:grpSpPr>
          <a:xfrm>
            <a:off x="2203450" y="1160096"/>
            <a:ext cx="7785100" cy="774700"/>
            <a:chOff x="2628900" y="1160096"/>
            <a:chExt cx="7785100" cy="774700"/>
          </a:xfrm>
          <a:effectLst>
            <a:outerShdw blurRad="228600" dist="63500" dir="5400000" sx="96000" sy="96000" algn="t" rotWithShape="0">
              <a:prstClr val="black">
                <a:alpha val="26000"/>
              </a:prstClr>
            </a:outerShdw>
          </a:effectLst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2628900" y="1160096"/>
              <a:ext cx="6934200" cy="774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IT </a:t>
              </a:r>
              <a:r>
                <a:rPr lang="ko-KR" altLang="en-US" sz="24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신기술 및 동향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563100" y="1160096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CD963FA-706C-41C9-ABB4-A9FC43E5E237}"/>
              </a:ext>
            </a:extLst>
          </p:cNvPr>
          <p:cNvGrpSpPr/>
          <p:nvPr/>
        </p:nvGrpSpPr>
        <p:grpSpPr>
          <a:xfrm>
            <a:off x="9318625" y="1320799"/>
            <a:ext cx="411780" cy="495349"/>
            <a:chOff x="9318625" y="1320799"/>
            <a:chExt cx="411780" cy="495349"/>
          </a:xfrm>
        </p:grpSpPr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xmlns="" id="{50ABAA4E-830C-47B1-9918-C85BDD5CBC76}"/>
                </a:ext>
              </a:extLst>
            </p:cNvPr>
            <p:cNvSpPr/>
            <p:nvPr/>
          </p:nvSpPr>
          <p:spPr>
            <a:xfrm>
              <a:off x="9318625" y="1320799"/>
              <a:ext cx="388921" cy="388921"/>
            </a:xfrm>
            <a:prstGeom prst="donut">
              <a:avLst>
                <a:gd name="adj" fmla="val 121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0CE6BAC4-D940-478B-ADC2-975F58EF8A79}"/>
                </a:ext>
              </a:extLst>
            </p:cNvPr>
            <p:cNvSpPr/>
            <p:nvPr/>
          </p:nvSpPr>
          <p:spPr>
            <a:xfrm rot="18900000">
              <a:off x="9684686" y="1600148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181503E-9E6D-4963-9BEA-488588A7FF61}"/>
              </a:ext>
            </a:extLst>
          </p:cNvPr>
          <p:cNvSpPr/>
          <p:nvPr/>
        </p:nvSpPr>
        <p:spPr>
          <a:xfrm>
            <a:off x="3127437" y="3331796"/>
            <a:ext cx="5937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 err="1" smtClean="0">
                <a:solidFill>
                  <a:srgbClr val="04CAAD"/>
                </a:solidFill>
              </a:rPr>
              <a:t>모바일</a:t>
            </a:r>
            <a:r>
              <a:rPr lang="ko-KR" altLang="en-US" sz="4000" b="1" kern="0" dirty="0" smtClean="0">
                <a:solidFill>
                  <a:srgbClr val="04CAAD"/>
                </a:solidFill>
              </a:rPr>
              <a:t> 지원을 위한 기술</a:t>
            </a:r>
            <a:endParaRPr lang="en-US" altLang="ko-KR" sz="40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6206C77-647F-4683-849E-ABF65F9EB3B6}"/>
              </a:ext>
            </a:extLst>
          </p:cNvPr>
          <p:cNvSpPr/>
          <p:nvPr/>
        </p:nvSpPr>
        <p:spPr>
          <a:xfrm>
            <a:off x="-1" y="6822000"/>
            <a:ext cx="12192000" cy="36000"/>
          </a:xfrm>
          <a:prstGeom prst="rect">
            <a:avLst/>
          </a:prstGeom>
          <a:solidFill>
            <a:srgbClr val="04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프로그레시브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웹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특징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07472" y="951794"/>
            <a:ext cx="7866310" cy="5531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점진적</a:t>
            </a:r>
            <a:r>
              <a:rPr lang="en-US" altLang="ko-KR" sz="1600" dirty="0" smtClean="0">
                <a:solidFill>
                  <a:schemeClr val="tx1"/>
                </a:solidFill>
              </a:rPr>
              <a:t> – </a:t>
            </a:r>
            <a:r>
              <a:rPr lang="ko-KR" altLang="en-US" sz="1600" dirty="0" smtClean="0">
                <a:solidFill>
                  <a:schemeClr val="tx1"/>
                </a:solidFill>
              </a:rPr>
              <a:t>어떤 플랫폼에서도 사용하기 적합하도록 지속적으로 개선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반응형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데스크탑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모바일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태블릿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PC </a:t>
            </a:r>
            <a:r>
              <a:rPr lang="ko-KR" altLang="en-US" sz="1600" dirty="0" smtClean="0">
                <a:solidFill>
                  <a:schemeClr val="tx1"/>
                </a:solidFill>
              </a:rPr>
              <a:t>등 모든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폼팩터에</a:t>
            </a:r>
            <a:r>
              <a:rPr lang="ko-KR" altLang="en-US" sz="1600" dirty="0" smtClean="0">
                <a:solidFill>
                  <a:schemeClr val="tx1"/>
                </a:solidFill>
              </a:rPr>
              <a:t> 맞게 보여짐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네트워크 독립적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캐싱을</a:t>
            </a:r>
            <a:r>
              <a:rPr lang="ko-KR" altLang="en-US" sz="1600" dirty="0" smtClean="0">
                <a:solidFill>
                  <a:schemeClr val="tx1"/>
                </a:solidFill>
              </a:rPr>
              <a:t> 통해 불안정한 네트워크나 오프라인 환경에서도 동작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최신 상태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항상 최신 상태를 유지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재참여</a:t>
            </a:r>
            <a:r>
              <a:rPr lang="ko-KR" altLang="en-US" sz="1600" dirty="0" smtClean="0">
                <a:solidFill>
                  <a:schemeClr val="tx1"/>
                </a:solidFill>
              </a:rPr>
              <a:t> 가능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홈 화면에서 터치 한번으로 쉽게 접속 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푸쉬</a:t>
            </a:r>
            <a:r>
              <a:rPr lang="ko-KR" altLang="en-US" sz="1600" dirty="0" smtClean="0">
                <a:solidFill>
                  <a:schemeClr val="tx1"/>
                </a:solidFill>
              </a:rPr>
              <a:t> 알림을 통해 지속적으로 접속 유도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설치 가능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600" dirty="0" smtClean="0">
                <a:solidFill>
                  <a:schemeClr val="tx1"/>
                </a:solidFill>
              </a:rPr>
              <a:t> 스토어에 방문하지 않고 사용중인 사이트에서 바로 다운로드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적은 용량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안전 </a:t>
            </a:r>
            <a:r>
              <a:rPr lang="en-US" altLang="ko-KR" sz="1600" dirty="0">
                <a:solidFill>
                  <a:schemeClr val="tx1"/>
                </a:solidFill>
              </a:rPr>
              <a:t>–</a:t>
            </a:r>
            <a:r>
              <a:rPr lang="en-US" altLang="ko-KR" sz="1600" dirty="0" smtClean="0">
                <a:solidFill>
                  <a:schemeClr val="tx1"/>
                </a:solidFill>
              </a:rPr>
              <a:t> Https</a:t>
            </a:r>
            <a:r>
              <a:rPr lang="ko-KR" altLang="en-US" sz="1600" dirty="0" smtClean="0">
                <a:solidFill>
                  <a:schemeClr val="tx1"/>
                </a:solidFill>
              </a:rPr>
              <a:t>를 통해 안전한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컨텐츠를</a:t>
            </a:r>
            <a:r>
              <a:rPr lang="ko-KR" altLang="en-US" sz="1600" dirty="0" smtClean="0">
                <a:solidFill>
                  <a:schemeClr val="tx1"/>
                </a:solidFill>
              </a:rPr>
              <a:t> 제공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링크 접속 가능 </a:t>
            </a:r>
            <a:r>
              <a:rPr lang="en-US" altLang="ko-KR" sz="1600" dirty="0" smtClean="0">
                <a:solidFill>
                  <a:schemeClr val="tx1"/>
                </a:solidFill>
              </a:rPr>
              <a:t>– URL</a:t>
            </a:r>
            <a:r>
              <a:rPr lang="ko-KR" altLang="en-US" sz="1600" dirty="0" smtClean="0">
                <a:solidFill>
                  <a:schemeClr val="tx1"/>
                </a:solidFill>
              </a:rPr>
              <a:t>을 통해 손쉽게 공유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개발 시간 감소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 App Manifest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47293" y="1896507"/>
            <a:ext cx="4670855" cy="370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PWA </a:t>
            </a:r>
            <a:r>
              <a:rPr lang="ko-KR" altLang="en-US" sz="1600" dirty="0" smtClean="0">
                <a:solidFill>
                  <a:schemeClr val="tx1"/>
                </a:solidFill>
              </a:rPr>
              <a:t>설치와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600" dirty="0" smtClean="0">
                <a:solidFill>
                  <a:schemeClr val="tx1"/>
                </a:solidFill>
              </a:rPr>
              <a:t> 설정을 관리할 수 있는 </a:t>
            </a:r>
            <a:r>
              <a:rPr lang="en-US" altLang="ko-KR" sz="1600" dirty="0" smtClean="0">
                <a:solidFill>
                  <a:schemeClr val="tx1"/>
                </a:solidFill>
              </a:rPr>
              <a:t>JSON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앱의</a:t>
            </a:r>
            <a:r>
              <a:rPr lang="ko-KR" altLang="en-US" sz="1600" dirty="0" smtClean="0">
                <a:solidFill>
                  <a:schemeClr val="tx1"/>
                </a:solidFill>
              </a:rPr>
              <a:t> 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아이콘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로딩 화면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실행될 때 가장 처음 보여질 </a:t>
            </a:r>
            <a:r>
              <a:rPr lang="en-US" altLang="ko-KR" sz="1600" dirty="0" smtClean="0">
                <a:solidFill>
                  <a:schemeClr val="tx1"/>
                </a:solidFill>
              </a:rPr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화면 방향 </a:t>
            </a:r>
            <a:r>
              <a:rPr lang="en-US" altLang="ko-KR" sz="1600" dirty="0" smtClean="0">
                <a:solidFill>
                  <a:schemeClr val="tx1"/>
                </a:solidFill>
              </a:rPr>
              <a:t>– portrait(</a:t>
            </a:r>
            <a:r>
              <a:rPr lang="ko-KR" altLang="en-US" sz="1600" dirty="0" smtClean="0">
                <a:solidFill>
                  <a:schemeClr val="tx1"/>
                </a:solidFill>
              </a:rPr>
              <a:t>세로</a:t>
            </a:r>
            <a:r>
              <a:rPr lang="en-US" altLang="ko-KR" sz="1600" dirty="0" smtClean="0">
                <a:solidFill>
                  <a:schemeClr val="tx1"/>
                </a:solidFill>
              </a:rPr>
              <a:t>), landscape(</a:t>
            </a:r>
            <a:r>
              <a:rPr lang="ko-KR" altLang="en-US" sz="1600" dirty="0" smtClean="0">
                <a:solidFill>
                  <a:schemeClr val="tx1"/>
                </a:solidFill>
              </a:rPr>
              <a:t>가로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화면 형태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60" y="1896506"/>
            <a:ext cx="5361344" cy="3182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37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Web App Manifest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65419" y="5220436"/>
            <a:ext cx="3540744" cy="1319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Browser – </a:t>
            </a:r>
            <a:r>
              <a:rPr lang="ko-KR" altLang="en-US" sz="1600" dirty="0" smtClean="0">
                <a:solidFill>
                  <a:schemeClr val="tx1"/>
                </a:solidFill>
              </a:rPr>
              <a:t>브라우저에서 실행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38" y="1077247"/>
            <a:ext cx="2309109" cy="41517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83" y="1115352"/>
            <a:ext cx="2332434" cy="41050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853" y="1100917"/>
            <a:ext cx="2344096" cy="415173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06163" y="5228978"/>
            <a:ext cx="3540744" cy="131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Standalone – </a:t>
            </a:r>
            <a:r>
              <a:rPr lang="ko-KR" altLang="en-US" sz="1600" dirty="0" smtClean="0">
                <a:solidFill>
                  <a:schemeClr val="tx1"/>
                </a:solidFill>
              </a:rPr>
              <a:t>상단의 </a:t>
            </a:r>
            <a:r>
              <a:rPr lang="en-US" altLang="ko-KR" sz="1600" dirty="0" smtClean="0">
                <a:solidFill>
                  <a:schemeClr val="tx1"/>
                </a:solidFill>
              </a:rPr>
              <a:t>URL</a:t>
            </a:r>
            <a:r>
              <a:rPr lang="ko-KR" altLang="en-US" sz="1600" dirty="0" smtClean="0">
                <a:solidFill>
                  <a:schemeClr val="tx1"/>
                </a:solidFill>
              </a:rPr>
              <a:t>을 제거하여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앱과</a:t>
            </a:r>
            <a:r>
              <a:rPr lang="ko-KR" altLang="en-US" sz="1600" dirty="0" smtClean="0">
                <a:solidFill>
                  <a:schemeClr val="tx1"/>
                </a:solidFill>
              </a:rPr>
              <a:t> 같이 실행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가장 많이 사용하는 방식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37271" y="5228978"/>
            <a:ext cx="3204389" cy="131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Fullscreen</a:t>
            </a:r>
            <a:r>
              <a:rPr lang="en-US" altLang="ko-KR" sz="1600" dirty="0" smtClean="0">
                <a:solidFill>
                  <a:schemeClr val="tx1"/>
                </a:solidFill>
              </a:rPr>
              <a:t> – </a:t>
            </a:r>
            <a:r>
              <a:rPr lang="ko-KR" altLang="en-US" sz="1600" dirty="0" smtClean="0">
                <a:solidFill>
                  <a:schemeClr val="tx1"/>
                </a:solidFill>
              </a:rPr>
              <a:t>화면 전체를 사용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Application Shell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0" y="1896506"/>
            <a:ext cx="5361344" cy="3968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직사각형 14"/>
          <p:cNvSpPr/>
          <p:nvPr/>
        </p:nvSpPr>
        <p:spPr>
          <a:xfrm>
            <a:off x="6647293" y="1896506"/>
            <a:ext cx="4670855" cy="3194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출력하는데 필요한 </a:t>
            </a:r>
            <a:r>
              <a:rPr lang="en-US" altLang="ko-KR" sz="1600" dirty="0" smtClean="0">
                <a:solidFill>
                  <a:schemeClr val="tx1"/>
                </a:solidFill>
              </a:rPr>
              <a:t>HTML, CSS </a:t>
            </a:r>
            <a:r>
              <a:rPr lang="ko-KR" altLang="en-US" sz="1600" dirty="0" smtClean="0">
                <a:solidFill>
                  <a:schemeClr val="tx1"/>
                </a:solidFill>
              </a:rPr>
              <a:t>및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자바스크립트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컨텐츠와</a:t>
            </a:r>
            <a:r>
              <a:rPr lang="ko-KR" altLang="en-US" sz="1600" dirty="0" smtClean="0">
                <a:solidFill>
                  <a:schemeClr val="tx1"/>
                </a:solidFill>
              </a:rPr>
              <a:t> 달리 항상 동일한 내용을 보여줌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네트워크에 접속하지 않고 저장된 캐시를 사용하여 화면을 구성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Service Worker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73440" y="951794"/>
            <a:ext cx="5544707" cy="5531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웹과는 별개로 동작하는 프로그램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따라서 웹이 닫히더라도 서비스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워커는</a:t>
            </a:r>
            <a:r>
              <a:rPr lang="ko-KR" altLang="en-US" sz="1600" dirty="0" smtClean="0">
                <a:solidFill>
                  <a:schemeClr val="tx1"/>
                </a:solidFill>
              </a:rPr>
              <a:t> 비활성화되지 않음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자바스크립트로 구성되어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사용자의 네트워크 요청에 간섭할 수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이를 통해 네트워크에 접속하는 대신 캐시를 사용하여 사용자의 요청을 처리할 수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오프라인 환경에서도 접속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빠른 로딩 속도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웹이 닫혀있더라도 서비스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워커는</a:t>
            </a:r>
            <a:r>
              <a:rPr lang="ko-KR" altLang="en-US" sz="1600" dirty="0" smtClean="0">
                <a:solidFill>
                  <a:schemeClr val="tx1"/>
                </a:solidFill>
              </a:rPr>
              <a:t> 동작하고 있으므로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푸쉬</a:t>
            </a:r>
            <a:r>
              <a:rPr lang="ko-KR" altLang="en-US" sz="1600" dirty="0" smtClean="0">
                <a:solidFill>
                  <a:schemeClr val="tx1"/>
                </a:solidFill>
              </a:rPr>
              <a:t> 알림을 사용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백그라운드 동기화 제공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예를 들어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메시지나 파일을 전송 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작업이 완료될 때까지 기다리지 않아도 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0" y="1896506"/>
            <a:ext cx="4567568" cy="2231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95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Service Worker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73440" y="951795"/>
            <a:ext cx="5544707" cy="408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보안성의 이유로 로컬 또는 </a:t>
            </a:r>
            <a:r>
              <a:rPr lang="en-US" altLang="ko-KR" sz="1600" dirty="0" smtClean="0">
                <a:solidFill>
                  <a:schemeClr val="tx1"/>
                </a:solidFill>
              </a:rPr>
              <a:t>HTTPS</a:t>
            </a:r>
            <a:r>
              <a:rPr lang="ko-KR" altLang="en-US" sz="1600" dirty="0" smtClean="0">
                <a:solidFill>
                  <a:schemeClr val="tx1"/>
                </a:solidFill>
              </a:rPr>
              <a:t> 환경에서만 사용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모든 브라우저에서 지원하지 않음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0" y="1896506"/>
            <a:ext cx="4567568" cy="2231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67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Service Worker Life Cycle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73440" y="951794"/>
            <a:ext cx="5544707" cy="5531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설치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정적 화면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애플리케이션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에 대한 정보를 캐시에 저장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활성화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기존 캐시들을 관리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수정 및 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휴식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종료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작업을 마친 후 메모리 절약을 위함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간섭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메시지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네트워크 요청에 간섭하거나 메시지 이벤트 처리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0" y="1488256"/>
            <a:ext cx="4569106" cy="44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15" y="1289488"/>
            <a:ext cx="2133715" cy="40557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프로그레시브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웹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앱을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적용한 사례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30" y="1025777"/>
            <a:ext cx="2714068" cy="4650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30" y="1415120"/>
            <a:ext cx="2007339" cy="38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프로그레시브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웹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앱을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적용한 사례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68" y="1577212"/>
            <a:ext cx="6654064" cy="4830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직사각형 14"/>
          <p:cNvSpPr/>
          <p:nvPr/>
        </p:nvSpPr>
        <p:spPr>
          <a:xfrm>
            <a:off x="2768968" y="989538"/>
            <a:ext cx="2424346" cy="531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핀터레스트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프로그레시브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웹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앱을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적용한 사례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6" y="1415119"/>
            <a:ext cx="5127493" cy="2881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63" y="1415119"/>
            <a:ext cx="5127493" cy="2881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/>
          <p:cNvSpPr/>
          <p:nvPr/>
        </p:nvSpPr>
        <p:spPr>
          <a:xfrm>
            <a:off x="812916" y="4393773"/>
            <a:ext cx="5127493" cy="216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평균 접속 시간 </a:t>
            </a:r>
            <a:r>
              <a:rPr lang="en-US" altLang="ko-KR" sz="1600" dirty="0" smtClean="0">
                <a:solidFill>
                  <a:schemeClr val="tx1"/>
                </a:solidFill>
              </a:rPr>
              <a:t>40% </a:t>
            </a:r>
            <a:r>
              <a:rPr lang="ko-KR" altLang="en-US" sz="1600" dirty="0" smtClean="0">
                <a:solidFill>
                  <a:schemeClr val="tx1"/>
                </a:solidFill>
              </a:rPr>
              <a:t>증가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 생성 광고 수익 </a:t>
            </a:r>
            <a:r>
              <a:rPr lang="en-US" altLang="ko-KR" sz="1600" dirty="0" smtClean="0">
                <a:solidFill>
                  <a:schemeClr val="tx1"/>
                </a:solidFill>
              </a:rPr>
              <a:t>44% </a:t>
            </a:r>
            <a:r>
              <a:rPr lang="ko-KR" altLang="en-US" sz="1600" dirty="0" smtClean="0">
                <a:solidFill>
                  <a:schemeClr val="tx1"/>
                </a:solidFill>
              </a:rPr>
              <a:t>증가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핵심 사용자 참여율 </a:t>
            </a:r>
            <a:r>
              <a:rPr lang="en-US" altLang="ko-KR" sz="1600" dirty="0" smtClean="0">
                <a:solidFill>
                  <a:schemeClr val="tx1"/>
                </a:solidFill>
              </a:rPr>
              <a:t>60% </a:t>
            </a:r>
            <a:r>
              <a:rPr lang="ko-KR" altLang="en-US" sz="1600" dirty="0" smtClean="0">
                <a:solidFill>
                  <a:schemeClr val="tx1"/>
                </a:solidFill>
              </a:rPr>
              <a:t>증가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56164" y="4393773"/>
            <a:ext cx="5127492" cy="216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 9.6MB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iOS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 56MB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PWA : 150KB</a:t>
            </a:r>
          </a:p>
        </p:txBody>
      </p:sp>
    </p:spTree>
    <p:extLst>
      <p:ext uri="{BB962C8B-B14F-4D97-AF65-F5344CB8AC3E}">
        <p14:creationId xmlns:p14="http://schemas.microsoft.com/office/powerpoint/2010/main" val="30112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 전략 기술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트렌드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70" y="965350"/>
            <a:ext cx="4769030" cy="55176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67401" y="965350"/>
            <a:ext cx="5282437" cy="5517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IT </a:t>
            </a:r>
            <a:r>
              <a:rPr lang="ko-KR" altLang="en-US" sz="1600" dirty="0" smtClean="0">
                <a:solidFill>
                  <a:schemeClr val="tx1"/>
                </a:solidFill>
              </a:rPr>
              <a:t>자문 회사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가트너</a:t>
            </a:r>
            <a:r>
              <a:rPr lang="en-US" altLang="ko-KR" sz="1600" dirty="0" smtClean="0">
                <a:solidFill>
                  <a:schemeClr val="tx1"/>
                </a:solidFill>
              </a:rPr>
              <a:t>(Gartner)</a:t>
            </a:r>
            <a:r>
              <a:rPr lang="ko-KR" altLang="en-US" sz="1600" dirty="0" smtClean="0">
                <a:solidFill>
                  <a:schemeClr val="tx1"/>
                </a:solidFill>
              </a:rPr>
              <a:t>가 발표한 </a:t>
            </a:r>
            <a:r>
              <a:rPr lang="en-US" altLang="ko-KR" sz="1600" dirty="0" smtClean="0">
                <a:solidFill>
                  <a:schemeClr val="tx1"/>
                </a:solidFill>
              </a:rPr>
              <a:t>2021</a:t>
            </a:r>
            <a:r>
              <a:rPr lang="ko-KR" altLang="en-US" sz="1600" dirty="0" smtClean="0">
                <a:solidFill>
                  <a:schemeClr val="tx1"/>
                </a:solidFill>
              </a:rPr>
              <a:t>년 전략 기술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트렌드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제품 적용 시 얻을 수 있는 효과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22040" y="4750831"/>
            <a:ext cx="8523215" cy="2005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로딩 시간 감소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홈 화면에 추가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/>
                </a:solidFill>
              </a:rPr>
              <a:t>푸쉬</a:t>
            </a:r>
            <a:r>
              <a:rPr lang="ko-KR" altLang="en-US" sz="1600" dirty="0">
                <a:solidFill>
                  <a:schemeClr val="tx1"/>
                </a:solidFill>
              </a:rPr>
              <a:t> 알림을 통한 이벤트 메시지 </a:t>
            </a:r>
            <a:r>
              <a:rPr lang="ko-KR" altLang="en-US" sz="1600" dirty="0" smtClean="0">
                <a:solidFill>
                  <a:schemeClr val="tx1"/>
                </a:solidFill>
              </a:rPr>
              <a:t>전송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40" y="1093540"/>
            <a:ext cx="1757570" cy="380806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759" y="1149256"/>
            <a:ext cx="7083079" cy="37707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57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 전략 기술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트렌드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70" y="965350"/>
            <a:ext cx="4769030" cy="55176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71775" y="3257550"/>
            <a:ext cx="1447800" cy="15240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67401" y="965350"/>
            <a:ext cx="5282437" cy="5517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IT </a:t>
            </a:r>
            <a:r>
              <a:rPr lang="ko-KR" altLang="en-US" sz="1600" dirty="0" smtClean="0">
                <a:solidFill>
                  <a:schemeClr val="tx1"/>
                </a:solidFill>
              </a:rPr>
              <a:t>자문 회사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가트너</a:t>
            </a:r>
            <a:r>
              <a:rPr lang="en-US" altLang="ko-KR" sz="1600" dirty="0" smtClean="0">
                <a:solidFill>
                  <a:schemeClr val="tx1"/>
                </a:solidFill>
              </a:rPr>
              <a:t>(Gartner)</a:t>
            </a:r>
            <a:r>
              <a:rPr lang="ko-KR" altLang="en-US" sz="1600" dirty="0" smtClean="0">
                <a:solidFill>
                  <a:schemeClr val="tx1"/>
                </a:solidFill>
              </a:rPr>
              <a:t>가 발표한 </a:t>
            </a:r>
            <a:r>
              <a:rPr lang="en-US" altLang="ko-KR" sz="1600" dirty="0" smtClean="0">
                <a:solidFill>
                  <a:schemeClr val="tx1"/>
                </a:solidFill>
              </a:rPr>
              <a:t>2021</a:t>
            </a:r>
            <a:r>
              <a:rPr lang="ko-KR" altLang="en-US" sz="1600" dirty="0" smtClean="0">
                <a:solidFill>
                  <a:schemeClr val="tx1"/>
                </a:solidFill>
              </a:rPr>
              <a:t>년 전략 기술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트렌드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언제 어디서나 서비스를 관리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또는 운영 가능하도록 직원과 고객을 지원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코로나</a:t>
            </a:r>
            <a:r>
              <a:rPr lang="en-US" altLang="ko-KR" sz="1600" dirty="0" smtClean="0">
                <a:solidFill>
                  <a:schemeClr val="tx1"/>
                </a:solidFill>
              </a:rPr>
              <a:t>19</a:t>
            </a:r>
            <a:r>
              <a:rPr lang="ko-KR" altLang="en-US" sz="1600" dirty="0" smtClean="0">
                <a:solidFill>
                  <a:schemeClr val="tx1"/>
                </a:solidFill>
              </a:rPr>
              <a:t>와 같은 외부적인 요소로 인해 서비스를 이용할 수 없게 되는 경우를 방지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모바일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환경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1451" y="5104139"/>
            <a:ext cx="8226862" cy="1477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2016</a:t>
            </a:r>
            <a:r>
              <a:rPr lang="ko-KR" altLang="en-US" sz="1600" dirty="0" smtClean="0">
                <a:solidFill>
                  <a:schemeClr val="tx1"/>
                </a:solidFill>
              </a:rPr>
              <a:t>년을 기점으로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사용자 수가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데스크탑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사용자 수를 추월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휴대하기 편리하고 별도의 설치가 필요 없음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시간과 공간에 제약을 거의 받지 않음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어디서나 운영</a:t>
            </a:r>
            <a:r>
              <a:rPr lang="ko-KR" altLang="en-US" sz="1600" dirty="0" smtClean="0">
                <a:solidFill>
                  <a:schemeClr val="tx1"/>
                </a:solidFill>
              </a:rPr>
              <a:t>에 적합한 환경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51" y="1057023"/>
            <a:ext cx="7344854" cy="3907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1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모바일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환경 지원을 위한 기술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9525" y="2916704"/>
            <a:ext cx="4645886" cy="1524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프로그레시브</a:t>
            </a:r>
            <a:r>
              <a:rPr lang="ko-KR" altLang="en-US" sz="1600" dirty="0" smtClean="0">
                <a:solidFill>
                  <a:schemeClr val="tx1"/>
                </a:solidFill>
              </a:rPr>
              <a:t> 웹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앱</a:t>
            </a:r>
            <a:r>
              <a:rPr lang="en-US" altLang="ko-KR" sz="1600" dirty="0" smtClean="0">
                <a:solidFill>
                  <a:schemeClr val="tx1"/>
                </a:solidFill>
              </a:rPr>
              <a:t>(Progressive Web Apps)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8" y="2916703"/>
            <a:ext cx="4572363" cy="15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프로그레시브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웹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앱이란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7472" y="1388619"/>
            <a:ext cx="7866310" cy="4646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점진적</a:t>
            </a:r>
            <a:r>
              <a:rPr lang="en-US" altLang="ko-KR" sz="1600" dirty="0" smtClean="0">
                <a:solidFill>
                  <a:schemeClr val="tx1"/>
                </a:solidFill>
              </a:rPr>
              <a:t>(Progressive)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애플리케이션 수준에 근접해가는 차세대 웹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웹이지만 설치가 가능하고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홈 화면에 추가할 수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앱에서만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 가능했던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푸쉬</a:t>
            </a:r>
            <a:r>
              <a:rPr lang="ko-KR" altLang="en-US" sz="1600" dirty="0" smtClean="0">
                <a:solidFill>
                  <a:schemeClr val="tx1"/>
                </a:solidFill>
              </a:rPr>
              <a:t> 알림을 지원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앱과</a:t>
            </a:r>
            <a:r>
              <a:rPr lang="ko-KR" altLang="en-US" sz="1600" dirty="0" smtClean="0">
                <a:solidFill>
                  <a:schemeClr val="tx1"/>
                </a:solidFill>
              </a:rPr>
              <a:t> 비슷한 </a:t>
            </a: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반대로 웹처럼 </a:t>
            </a:r>
            <a:r>
              <a:rPr lang="en-US" altLang="ko-KR" sz="1600" dirty="0" smtClean="0">
                <a:solidFill>
                  <a:schemeClr val="tx1"/>
                </a:solidFill>
              </a:rPr>
              <a:t>URL</a:t>
            </a:r>
            <a:r>
              <a:rPr lang="ko-KR" altLang="en-US" sz="1600" dirty="0" smtClean="0">
                <a:solidFill>
                  <a:schemeClr val="tx1"/>
                </a:solidFill>
              </a:rPr>
              <a:t>을 입력해서 접속하거나 검색 엔진을 통해 접속하는 것도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웹의 장점과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앱의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장점을 결합</a:t>
            </a:r>
            <a:r>
              <a:rPr lang="ko-KR" altLang="en-US" sz="1600" dirty="0" smtClean="0">
                <a:solidFill>
                  <a:schemeClr val="tx1"/>
                </a:solidFill>
              </a:rPr>
              <a:t>한 환경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어째서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프로그레시브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웹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앱인가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73" y="1272827"/>
            <a:ext cx="5111166" cy="28377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07472" y="4355771"/>
            <a:ext cx="8389825" cy="213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600" dirty="0" smtClean="0">
                <a:solidFill>
                  <a:schemeClr val="tx1"/>
                </a:solidFill>
              </a:rPr>
              <a:t> 환경에서 사용하는 시간 중 </a:t>
            </a:r>
            <a:r>
              <a:rPr lang="en-US" altLang="ko-KR" sz="1600" dirty="0" smtClean="0">
                <a:solidFill>
                  <a:schemeClr val="tx1"/>
                </a:solidFill>
              </a:rPr>
              <a:t>87%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앱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나머지 </a:t>
            </a:r>
            <a:r>
              <a:rPr lang="en-US" altLang="ko-KR" sz="1600" dirty="0" smtClean="0">
                <a:solidFill>
                  <a:schemeClr val="tx1"/>
                </a:solidFill>
              </a:rPr>
              <a:t>13%</a:t>
            </a:r>
            <a:r>
              <a:rPr lang="ko-KR" altLang="en-US" sz="1600" dirty="0" smtClean="0">
                <a:solidFill>
                  <a:schemeClr val="tx1"/>
                </a:solidFill>
              </a:rPr>
              <a:t>는 웹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그 이유로는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모바일에</a:t>
            </a:r>
            <a:r>
              <a:rPr lang="ko-KR" altLang="en-US" sz="1600" dirty="0" smtClean="0">
                <a:solidFill>
                  <a:schemeClr val="tx1"/>
                </a:solidFill>
              </a:rPr>
              <a:t> 최적화 되어 있어 빠른 로딩 속도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 한번 설치 시 홈 화면에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추가되어 다시 접속하기 쉬움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단점으론 기능을 사용하기 위해선 다운로드 필수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기능 추가 및 변경 시 업데이트 필요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어째서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프로그레시브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웹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앱인가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18421" y="1558754"/>
            <a:ext cx="4670855" cy="2757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앱은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다양한 기능과 편의성</a:t>
            </a:r>
            <a:r>
              <a:rPr lang="en-US" altLang="ko-KR" sz="1600" dirty="0" smtClean="0">
                <a:solidFill>
                  <a:schemeClr val="tx1"/>
                </a:solidFill>
              </a:rPr>
              <a:t>(Capabilities)</a:t>
            </a:r>
            <a:r>
              <a:rPr lang="ko-KR" altLang="en-US" sz="1600" dirty="0" smtClean="0">
                <a:solidFill>
                  <a:schemeClr val="tx1"/>
                </a:solidFill>
              </a:rPr>
              <a:t>을 제공하지만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한정된 플랫폼</a:t>
            </a:r>
            <a:r>
              <a:rPr lang="en-US" altLang="ko-KR" sz="1600" dirty="0" smtClean="0">
                <a:solidFill>
                  <a:schemeClr val="tx1"/>
                </a:solidFill>
              </a:rPr>
              <a:t>(Reach)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에서만 사용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웹은 플랫폼에 </a:t>
            </a:r>
            <a:r>
              <a:rPr lang="ko-KR" altLang="en-US" sz="1600" dirty="0" err="1">
                <a:solidFill>
                  <a:schemeClr val="tx1"/>
                </a:solidFill>
              </a:rPr>
              <a:t>구애받지</a:t>
            </a:r>
            <a:r>
              <a:rPr lang="ko-KR" altLang="en-US" sz="1600" dirty="0">
                <a:solidFill>
                  <a:schemeClr val="tx1"/>
                </a:solidFill>
              </a:rPr>
              <a:t> 않고 사용 가능하지만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푸쉬</a:t>
            </a:r>
            <a:r>
              <a:rPr lang="ko-KR" altLang="en-US" sz="1600" dirty="0">
                <a:solidFill>
                  <a:schemeClr val="tx1"/>
                </a:solidFill>
              </a:rPr>
              <a:t> 알림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홈 화면 추가와 같은 하드웨어의 기능을 제공하기 어려움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7" y="1558754"/>
            <a:ext cx="4896533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어째서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프로그레시브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웹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앱인가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49838" y="294464"/>
            <a:ext cx="615442" cy="560328"/>
            <a:chOff x="9137650" y="294464"/>
            <a:chExt cx="850900" cy="774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33A700-EA8B-4527-A743-C07D34B787EE}"/>
                </a:ext>
              </a:extLst>
            </p:cNvPr>
            <p:cNvSpPr/>
            <p:nvPr/>
          </p:nvSpPr>
          <p:spPr>
            <a:xfrm>
              <a:off x="9137650" y="294464"/>
              <a:ext cx="850900" cy="774700"/>
            </a:xfrm>
            <a:prstGeom prst="rect">
              <a:avLst/>
            </a:prstGeom>
            <a:solidFill>
              <a:srgbClr val="04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CD963FA-706C-41C9-ABB4-A9FC43E5E237}"/>
                </a:ext>
              </a:extLst>
            </p:cNvPr>
            <p:cNvGrpSpPr/>
            <p:nvPr/>
          </p:nvGrpSpPr>
          <p:grpSpPr>
            <a:xfrm>
              <a:off x="9336184" y="455167"/>
              <a:ext cx="411779" cy="495349"/>
              <a:chOff x="9336184" y="1320799"/>
              <a:chExt cx="411779" cy="495349"/>
            </a:xfrm>
          </p:grpSpPr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xmlns="" id="{50ABAA4E-830C-47B1-9918-C85BDD5CBC76}"/>
                  </a:ext>
                </a:extLst>
              </p:cNvPr>
              <p:cNvSpPr/>
              <p:nvPr/>
            </p:nvSpPr>
            <p:spPr>
              <a:xfrm>
                <a:off x="9336184" y="1320799"/>
                <a:ext cx="388920" cy="388921"/>
              </a:xfrm>
              <a:prstGeom prst="donut">
                <a:avLst>
                  <a:gd name="adj" fmla="val 121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0CE6BAC4-D940-478B-ADC2-975F58EF8A79}"/>
                  </a:ext>
                </a:extLst>
              </p:cNvPr>
              <p:cNvSpPr/>
              <p:nvPr/>
            </p:nvSpPr>
            <p:spPr>
              <a:xfrm rot="18900000">
                <a:off x="9702244" y="1600148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xmlns="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18421" y="1558754"/>
            <a:ext cx="4670855" cy="421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앱은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다양한 기능과 편의성</a:t>
            </a:r>
            <a:r>
              <a:rPr lang="en-US" altLang="ko-KR" sz="1600" dirty="0" smtClean="0">
                <a:solidFill>
                  <a:schemeClr val="tx1"/>
                </a:solidFill>
              </a:rPr>
              <a:t>(Capabilities)</a:t>
            </a:r>
            <a:r>
              <a:rPr lang="ko-KR" altLang="en-US" sz="1600" dirty="0" smtClean="0">
                <a:solidFill>
                  <a:schemeClr val="tx1"/>
                </a:solidFill>
              </a:rPr>
              <a:t>을 제공하지만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한정된 플랫폼</a:t>
            </a:r>
            <a:r>
              <a:rPr lang="en-US" altLang="ko-KR" sz="1600" dirty="0" smtClean="0">
                <a:solidFill>
                  <a:schemeClr val="tx1"/>
                </a:solidFill>
              </a:rPr>
              <a:t>(Reach)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에서만 사용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웹은 플랫폼에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구애받지</a:t>
            </a:r>
            <a:r>
              <a:rPr lang="ko-KR" altLang="en-US" sz="1600" dirty="0" smtClean="0">
                <a:solidFill>
                  <a:schemeClr val="tx1"/>
                </a:solidFill>
              </a:rPr>
              <a:t> 않고 사용 가능하지만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푸쉬</a:t>
            </a:r>
            <a:r>
              <a:rPr lang="ko-KR" altLang="en-US" sz="1600" dirty="0" smtClean="0">
                <a:solidFill>
                  <a:schemeClr val="tx1"/>
                </a:solidFill>
              </a:rPr>
              <a:t> 알림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홈 화면 추가와 같은 하드웨어의 기능을 제공하기 어려움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이 차이를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메꾸고자</a:t>
            </a:r>
            <a:r>
              <a:rPr lang="ko-KR" altLang="en-US" sz="1600" dirty="0" smtClean="0">
                <a:solidFill>
                  <a:schemeClr val="tx1"/>
                </a:solidFill>
              </a:rPr>
              <a:t> 생긴 것이 바로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프로그레시브</a:t>
            </a:r>
            <a:r>
              <a:rPr lang="ko-KR" altLang="en-US" sz="1600" dirty="0" smtClean="0">
                <a:solidFill>
                  <a:schemeClr val="tx1"/>
                </a:solidFill>
              </a:rPr>
              <a:t> 웹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앱의</a:t>
            </a:r>
            <a:r>
              <a:rPr lang="ko-KR" altLang="en-US" sz="1600" dirty="0" smtClean="0">
                <a:solidFill>
                  <a:schemeClr val="tx1"/>
                </a:solidFill>
              </a:rPr>
              <a:t> 뛰어난 기능성과 웹의 플랫폼 다양성을 결합한 환경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7" y="1558754"/>
            <a:ext cx="4896533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691</Words>
  <Application>Microsoft Office PowerPoint</Application>
  <PresentationFormat>와이드스크린</PresentationFormat>
  <Paragraphs>162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360</cp:revision>
  <dcterms:created xsi:type="dcterms:W3CDTF">2020-11-19T02:00:46Z</dcterms:created>
  <dcterms:modified xsi:type="dcterms:W3CDTF">2021-02-26T06:59:17Z</dcterms:modified>
</cp:coreProperties>
</file>