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2" r:id="rId4"/>
    <p:sldId id="261" r:id="rId5"/>
    <p:sldId id="265" r:id="rId6"/>
    <p:sldId id="266" r:id="rId7"/>
    <p:sldId id="267" r:id="rId8"/>
    <p:sldId id="268" r:id="rId9"/>
    <p:sldId id="269" r:id="rId10"/>
    <p:sldId id="271" r:id="rId11"/>
    <p:sldId id="270" r:id="rId12"/>
    <p:sldId id="263" r:id="rId13"/>
    <p:sldId id="273" r:id="rId14"/>
    <p:sldId id="264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99B6"/>
    <a:srgbClr val="FF5050"/>
    <a:srgbClr val="C9E4ED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1152" y="-4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7983585" y="2182529"/>
            <a:ext cx="1231625" cy="810574"/>
            <a:chOff x="6649632" y="2750450"/>
            <a:chExt cx="574347" cy="377997"/>
          </a:xfrm>
        </p:grpSpPr>
        <p:sp>
          <p:nvSpPr>
            <p:cNvPr id="12" name="도넛 11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374900" y="258781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prstClr val="white"/>
                </a:solidFill>
              </a:rPr>
              <a:t>JPA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, Hibernate,</a:t>
            </a:r>
          </a:p>
          <a:p>
            <a:pPr algn="r"/>
            <a:r>
              <a:rPr lang="en-US" altLang="ko-KR" sz="4000" b="1" dirty="0" smtClean="0">
                <a:solidFill>
                  <a:srgbClr val="FEFDA3"/>
                </a:solidFill>
              </a:rPr>
              <a:t>Spring Data JPA</a:t>
            </a:r>
            <a:endParaRPr lang="en-US" altLang="ko-KR" sz="4000" b="1" dirty="0">
              <a:solidFill>
                <a:srgbClr val="FEFD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1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12" name="양쪽 모서리가 둥근 사각형 11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prstClr val="white"/>
                  </a:solidFill>
                </a:rPr>
                <a:t>JPA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, Hibernate, </a:t>
              </a:r>
              <a:r>
                <a:rPr lang="en-US" altLang="ko-KR" sz="2400" b="1" dirty="0" smtClean="0">
                  <a:solidFill>
                    <a:srgbClr val="FEFDA3"/>
                  </a:solidFill>
                </a:rPr>
                <a:t>Spring Data JPA</a:t>
              </a:r>
            </a:p>
          </p:txBody>
        </p:sp>
        <p:sp>
          <p:nvSpPr>
            <p:cNvPr id="13" name="도넛 12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막힌 원호 13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도넛 16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" name="사각형: 둥근 모서리 4">
            <a:extLst>
              <a:ext uri="{FF2B5EF4-FFF2-40B4-BE49-F238E27FC236}">
                <a16:creationId xmlns="" xmlns:a16="http://schemas.microsoft.com/office/drawing/2014/main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예</a:t>
            </a:r>
            <a:r>
              <a:rPr lang="ko-KR" altLang="en-US" b="1" dirty="0">
                <a:solidFill>
                  <a:prstClr val="white"/>
                </a:solidFill>
              </a:rPr>
              <a:t>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34400" y="1971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JPA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34400" y="408622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Hibernate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12" y="4734224"/>
            <a:ext cx="76676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12" y="2619674"/>
            <a:ext cx="79152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06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12" name="양쪽 모서리가 둥근 사각형 11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prstClr val="white"/>
                  </a:solidFill>
                </a:rPr>
                <a:t>JPA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, Hibernate, </a:t>
              </a:r>
              <a:r>
                <a:rPr lang="en-US" altLang="ko-KR" sz="2400" b="1" dirty="0" smtClean="0">
                  <a:solidFill>
                    <a:srgbClr val="FEFDA3"/>
                  </a:solidFill>
                </a:rPr>
                <a:t>Spring Data JPA</a:t>
              </a:r>
            </a:p>
          </p:txBody>
        </p:sp>
        <p:sp>
          <p:nvSpPr>
            <p:cNvPr id="13" name="도넛 12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막힌 원호 13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도넛 16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" name="사각형: 둥근 모서리 4">
            <a:extLst>
              <a:ext uri="{FF2B5EF4-FFF2-40B4-BE49-F238E27FC236}">
                <a16:creationId xmlns="" xmlns:a16="http://schemas.microsoft.com/office/drawing/2014/main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???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4400" y="1971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내가 아는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JPA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는 이건데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?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12" y="2619674"/>
            <a:ext cx="44767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60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12" name="양쪽 모서리가 둥근 사각형 11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prstClr val="white"/>
                  </a:solidFill>
                </a:rPr>
                <a:t>JPA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, Hibernate, </a:t>
              </a:r>
              <a:r>
                <a:rPr lang="en-US" altLang="ko-KR" sz="2400" b="1" dirty="0" smtClean="0">
                  <a:solidFill>
                    <a:srgbClr val="FEFDA3"/>
                  </a:solidFill>
                </a:rPr>
                <a:t>Spring Data JPA</a:t>
              </a:r>
            </a:p>
          </p:txBody>
        </p:sp>
        <p:sp>
          <p:nvSpPr>
            <p:cNvPr id="13" name="도넛 12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막힌 원호 13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도넛 16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" name="사각형: 둥근 모서리 4">
            <a:extLst>
              <a:ext uri="{FF2B5EF4-FFF2-40B4-BE49-F238E27FC236}">
                <a16:creationId xmlns="" xmlns:a16="http://schemas.microsoft.com/office/drawing/2014/main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smtClean="0">
                <a:solidFill>
                  <a:prstClr val="white"/>
                </a:solidFill>
              </a:rPr>
              <a:t>Spring Data JPA</a:t>
            </a:r>
            <a:endParaRPr lang="ko-KR" altLang="en-US" sz="1700" b="1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4400" y="1971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JPA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 더 쉽고 간편하게 사용할 수 있도록 도와주는 모듈</a:t>
            </a:r>
            <a:endParaRPr lang="en-US" altLang="ko-KR" sz="1400" b="1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4400" y="2619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Repository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인터페이스 제공</a:t>
            </a:r>
            <a:endParaRPr lang="en-US" altLang="ko-KR" sz="1400" b="1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4400" y="3267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정의해둔 규칙대로 메소드 정의 시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Spring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이 구현체를 생성</a:t>
            </a:r>
            <a:endParaRPr lang="en-US" altLang="ko-KR" sz="1400" b="1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9" y="4002614"/>
            <a:ext cx="7434262" cy="2365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50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12" name="양쪽 모서리가 둥근 사각형 11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prstClr val="white"/>
                  </a:solidFill>
                </a:rPr>
                <a:t>JPA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, Hibernate, </a:t>
              </a:r>
              <a:r>
                <a:rPr lang="en-US" altLang="ko-KR" sz="2400" b="1" dirty="0" smtClean="0">
                  <a:solidFill>
                    <a:srgbClr val="FEFDA3"/>
                  </a:solidFill>
                </a:rPr>
                <a:t>Spring Data JPA</a:t>
              </a:r>
            </a:p>
          </p:txBody>
        </p:sp>
        <p:sp>
          <p:nvSpPr>
            <p:cNvPr id="13" name="도넛 12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막힌 원호 13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도넛 16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" name="사각형: 둥근 모서리 4">
            <a:extLst>
              <a:ext uri="{FF2B5EF4-FFF2-40B4-BE49-F238E27FC236}">
                <a16:creationId xmlns="" xmlns:a16="http://schemas.microsoft.com/office/drawing/2014/main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b="1" dirty="0" smtClean="0">
                <a:solidFill>
                  <a:prstClr val="white"/>
                </a:solidFill>
              </a:rPr>
              <a:t>요</a:t>
            </a:r>
            <a:r>
              <a:rPr lang="ko-KR" altLang="en-US" sz="1700" b="1" dirty="0">
                <a:solidFill>
                  <a:prstClr val="white"/>
                </a:solidFill>
              </a:rPr>
              <a:t>약</a:t>
            </a:r>
          </a:p>
        </p:txBody>
      </p:sp>
      <p:pic>
        <p:nvPicPr>
          <p:cNvPr id="7170" name="Picture 2" descr="JPA&amp;#44; Hibernate&amp;#44; Spring Data JP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12" y="2162174"/>
            <a:ext cx="4795507" cy="406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4196352"/>
            <a:ext cx="6688426" cy="193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58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12" name="양쪽 모서리가 둥근 사각형 11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prstClr val="white"/>
                  </a:solidFill>
                </a:rPr>
                <a:t>JPA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, Hibernate, </a:t>
              </a:r>
              <a:r>
                <a:rPr lang="en-US" altLang="ko-KR" sz="2400" b="1" dirty="0" smtClean="0">
                  <a:solidFill>
                    <a:srgbClr val="FEFDA3"/>
                  </a:solidFill>
                </a:rPr>
                <a:t>Spring Data JPA</a:t>
              </a:r>
            </a:p>
          </p:txBody>
        </p:sp>
        <p:sp>
          <p:nvSpPr>
            <p:cNvPr id="13" name="도넛 12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막힌 원호 13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도넛 16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" name="사각형: 둥근 모서리 4">
            <a:extLst>
              <a:ext uri="{FF2B5EF4-FFF2-40B4-BE49-F238E27FC236}">
                <a16:creationId xmlns="" xmlns:a16="http://schemas.microsoft.com/office/drawing/2014/main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참고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4400" y="1971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패러다임 불일치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(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https://live-everyday.tistory.com/229)</a:t>
            </a:r>
            <a:endParaRPr lang="en-US" altLang="ko-KR" sz="1400" b="1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4400" y="2619972"/>
            <a:ext cx="10600350" cy="1015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엔티티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매니저 및 영속성 관리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(https://devbksheen.tistory.com/entry/%EC%97%94%ED%8B%B0%ED%8B%B0-%EB%A7%A4%EB%8B%88%EC%A0%80%EC%99%80-%EC%97%94%ED%8B%B0%ED%8B%B0%EC%9D%98-%EC%98%81%EC%86%8D%EC%84%B1-%EA%B4%80%EB%A6%AC)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34400" y="3635375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</a:rPr>
              <a:t>JPA, Hibernate, </a:t>
            </a:r>
            <a:r>
              <a:rPr lang="ko-KR" altLang="en-US" sz="1400" b="1" dirty="0">
                <a:solidFill>
                  <a:schemeClr val="tx1"/>
                </a:solidFill>
              </a:rPr>
              <a:t>그리고 </a:t>
            </a:r>
            <a:r>
              <a:rPr lang="en-US" altLang="ko-KR" sz="1400" b="1" dirty="0">
                <a:solidFill>
                  <a:schemeClr val="tx1"/>
                </a:solidFill>
              </a:rPr>
              <a:t>Spring Data JPA</a:t>
            </a:r>
            <a:r>
              <a:rPr lang="ko-KR" altLang="en-US" sz="1400" b="1" dirty="0">
                <a:solidFill>
                  <a:schemeClr val="tx1"/>
                </a:solidFill>
              </a:rPr>
              <a:t>의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차이점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(https://suhwan.dev/2019/02/24/jpa-vs-hibernate-vs-spring-data-jpa/)</a:t>
            </a:r>
            <a:endParaRPr lang="en-US" altLang="ko-KR" sz="1400" b="1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4400" y="4289725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연관 관계의 주인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(https://velog.io/@rmswjdtn/JPA-%EC%97%B0%EA%B4%80%EA%B4%80%EA%B3%84%EC%9D%98-%EC%A3%BC%EC%9D%B8-JPA-%EA%B8%B0%EB%B3%B8%ED%8E%B8-by-%EA%B9%80%EC%98%81%ED%95%9C)</a:t>
            </a:r>
            <a:endParaRPr lang="en-US" altLang="ko-KR" sz="1400" b="1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421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b="1" dirty="0" smtClean="0">
                <a:solidFill>
                  <a:schemeClr val="tx1"/>
                </a:solidFill>
              </a:rPr>
              <a:t>감   사</a:t>
            </a:r>
            <a:endParaRPr lang="ko-KR" altLang="en-US" sz="10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8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4">
            <a:extLst>
              <a:ext uri="{FF2B5EF4-FFF2-40B4-BE49-F238E27FC236}">
                <a16:creationId xmlns="" xmlns:a16="http://schemas.microsoft.com/office/drawing/2014/main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ORM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prstClr val="white"/>
                  </a:solidFill>
                </a:rPr>
                <a:t>JPA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, Hibernate, </a:t>
              </a:r>
              <a:r>
                <a:rPr lang="en-US" altLang="ko-KR" sz="2400" b="1" dirty="0" smtClean="0">
                  <a:solidFill>
                    <a:srgbClr val="FEFDA3"/>
                  </a:solidFill>
                </a:rPr>
                <a:t>Spring Data JPA</a:t>
              </a: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734400" y="1971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Object Relational Mapping(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객체 관계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매핑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34400" y="2619973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객체와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RDBMS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테이블을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매핑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4400" y="3267973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객체와 테이블간의 </a:t>
            </a:r>
            <a:r>
              <a:rPr lang="ko-KR" altLang="en-US" sz="1400" b="1" dirty="0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패러다임 불일치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 해결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4400" y="3915973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상속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연관관계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등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86426" y="1971674"/>
            <a:ext cx="5648324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쿼리 및 선언문 필요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X,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비즈니스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로직에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집중 가능</a:t>
            </a:r>
            <a:endParaRPr lang="en-US" altLang="ko-KR" sz="1400" b="1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86426" y="2619674"/>
            <a:ext cx="5648324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객체 지향적인 코드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작성 가능</a:t>
            </a:r>
            <a:endParaRPr lang="en-US" altLang="ko-KR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86426" y="3267674"/>
            <a:ext cx="5648324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RDBMS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에 대한 종속성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↓</a:t>
            </a:r>
            <a:endParaRPr lang="en-US" altLang="ko-KR" sz="1400" b="1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86426" y="3915674"/>
            <a:ext cx="5648324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생산성 및 </a:t>
            </a:r>
            <a:r>
              <a:rPr lang="ko-KR" altLang="en-US" sz="1400" b="1" dirty="0" err="1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가독성</a:t>
            </a:r>
            <a:r>
              <a:rPr lang="ko-KR" altLang="en-US" sz="1400" b="1" dirty="0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 ↑</a:t>
            </a:r>
            <a:endParaRPr lang="en-US" altLang="ko-KR" sz="1400" b="1" dirty="0" smtClean="0">
              <a:solidFill>
                <a:schemeClr val="accent5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686426" y="4563674"/>
            <a:ext cx="5648324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5050"/>
                </a:solidFill>
                <a:latin typeface="+mn-ea"/>
                <a:cs typeface="Arial Unicode MS" panose="020B0604020202020204" pitchFamily="50" charset="-127"/>
              </a:rPr>
              <a:t>복잡한 쿼리의 경우 결국 </a:t>
            </a:r>
            <a:r>
              <a:rPr lang="en-US" altLang="ko-KR" sz="1400" b="1" dirty="0" smtClean="0">
                <a:solidFill>
                  <a:srgbClr val="FF5050"/>
                </a:solidFill>
                <a:latin typeface="+mn-ea"/>
                <a:cs typeface="Arial Unicode MS" panose="020B0604020202020204" pitchFamily="50" charset="-127"/>
              </a:rPr>
              <a:t>SQL</a:t>
            </a:r>
            <a:r>
              <a:rPr lang="ko-KR" altLang="en-US" sz="1400" b="1" dirty="0" smtClean="0">
                <a:solidFill>
                  <a:srgbClr val="FF5050"/>
                </a:solidFill>
                <a:latin typeface="+mn-ea"/>
                <a:cs typeface="Arial Unicode MS" panose="020B0604020202020204" pitchFamily="50" charset="-127"/>
              </a:rPr>
              <a:t>문을 </a:t>
            </a:r>
            <a:r>
              <a:rPr lang="ko-KR" altLang="en-US" sz="1400" b="1" dirty="0" err="1" smtClean="0">
                <a:solidFill>
                  <a:srgbClr val="FF5050"/>
                </a:solidFill>
                <a:latin typeface="+mn-ea"/>
                <a:cs typeface="Arial Unicode MS" panose="020B0604020202020204" pitchFamily="50" charset="-127"/>
              </a:rPr>
              <a:t>써야함</a:t>
            </a:r>
            <a:endParaRPr lang="en-US" altLang="ko-KR" sz="1400" b="1" dirty="0" smtClean="0">
              <a:solidFill>
                <a:srgbClr val="FF5050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86426" y="5211674"/>
            <a:ext cx="5648324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5050"/>
                </a:solidFill>
                <a:latin typeface="+mn-ea"/>
                <a:cs typeface="Arial Unicode MS" panose="020B0604020202020204" pitchFamily="50" charset="-127"/>
              </a:rPr>
              <a:t>학습 필요</a:t>
            </a:r>
            <a:r>
              <a:rPr lang="en-US" altLang="ko-KR" sz="1400" b="1" dirty="0" smtClean="0">
                <a:solidFill>
                  <a:srgbClr val="FF5050"/>
                </a:solidFill>
                <a:latin typeface="+mn-ea"/>
                <a:cs typeface="Arial Unicode MS" panose="020B0604020202020204" pitchFamily="50" charset="-127"/>
              </a:rPr>
              <a:t>, </a:t>
            </a:r>
            <a:r>
              <a:rPr lang="ko-KR" altLang="en-US" sz="1400" b="1" dirty="0" smtClean="0">
                <a:solidFill>
                  <a:srgbClr val="FF5050"/>
                </a:solidFill>
                <a:latin typeface="+mn-ea"/>
                <a:cs typeface="Arial Unicode MS" panose="020B0604020202020204" pitchFamily="50" charset="-127"/>
              </a:rPr>
              <a:t>설계가 잘못된 경우 성능이 떨어질 수 있음</a:t>
            </a:r>
            <a:endParaRPr lang="en-US" altLang="ko-KR" sz="1400" b="1" dirty="0" smtClean="0">
              <a:solidFill>
                <a:srgbClr val="FF5050"/>
              </a:solidFill>
              <a:latin typeface="+mn-ea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41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5" grpId="0"/>
      <p:bldP spid="16" grpId="0"/>
      <p:bldP spid="17" grpId="0"/>
      <p:bldP spid="18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9461" y="56289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12" name="양쪽 모서리가 둥근 사각형 11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prstClr val="white"/>
                  </a:solidFill>
                </a:rPr>
                <a:t>JPA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, Hibernate, </a:t>
              </a:r>
              <a:r>
                <a:rPr lang="en-US" altLang="ko-KR" sz="2400" b="1" dirty="0" smtClean="0">
                  <a:solidFill>
                    <a:srgbClr val="FEFDA3"/>
                  </a:solidFill>
                </a:rPr>
                <a:t>Spring Data JPA</a:t>
              </a:r>
            </a:p>
          </p:txBody>
        </p:sp>
        <p:sp>
          <p:nvSpPr>
            <p:cNvPr id="13" name="도넛 12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막힌 원호 13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도넛 16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" name="사각형: 둥근 모서리 4">
            <a:extLst>
              <a:ext uri="{FF2B5EF4-FFF2-40B4-BE49-F238E27FC236}">
                <a16:creationId xmlns="" xmlns:a16="http://schemas.microsoft.com/office/drawing/2014/main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JPA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4400" y="1971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</a:rPr>
              <a:t>Java </a:t>
            </a:r>
            <a:r>
              <a:rPr lang="en-US" altLang="ko-KR" sz="1400" b="1" dirty="0">
                <a:solidFill>
                  <a:schemeClr val="tx1"/>
                </a:solidFill>
              </a:rPr>
              <a:t>Persistence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API</a:t>
            </a:r>
            <a:endParaRPr lang="en-US" altLang="ko-KR" sz="1400" b="1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4400" y="2619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자바 진영의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ORM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기술에 대한 표준 인터페이스</a:t>
            </a:r>
            <a:endParaRPr lang="en-US" altLang="ko-KR" sz="1400" b="1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4400" y="3267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단순 기술 명세일 뿐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특정 기능을 하진 않는다</a:t>
            </a:r>
            <a:endParaRPr lang="en-US" altLang="ko-KR" sz="1400" b="1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4400" y="3915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실제 사용을 위해선 구현체가 필요</a:t>
            </a:r>
            <a:endParaRPr lang="en-US" altLang="ko-KR" sz="1400" b="1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1026" name="Picture 2" descr="JPA 구현체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52" y="4349211"/>
            <a:ext cx="4902200" cy="201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5686426" y="1971674"/>
            <a:ext cx="5648324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</a:rPr>
              <a:t>Entity Manager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Factory</a:t>
            </a:r>
            <a:endParaRPr lang="en-US" altLang="ko-KR" sz="1400" b="1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1028" name="Picture 4" descr="https://blog.kakaocdn.net/dn/bJyA6a/btroZD2pElA/uuKEmHfRTgNFOgVZkoUSI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630" y="4376946"/>
            <a:ext cx="5113916" cy="199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5686426" y="2619674"/>
            <a:ext cx="5648324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</a:rPr>
              <a:t>Entity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Manager</a:t>
            </a:r>
            <a:endParaRPr lang="en-US" altLang="ko-KR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86426" y="3267674"/>
            <a:ext cx="5648324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</a:rPr>
              <a:t>Entity Transaction</a:t>
            </a:r>
            <a:endParaRPr lang="en-US" altLang="ko-KR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686426" y="3915674"/>
            <a:ext cx="5648324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Persistence Context(</a:t>
            </a:r>
            <a:r>
              <a:rPr lang="ko-KR" altLang="en-US" sz="1400" b="1" dirty="0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영속성 </a:t>
            </a:r>
            <a:r>
              <a:rPr lang="ko-KR" altLang="en-US" sz="1400" b="1" dirty="0" err="1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컨텍스트</a:t>
            </a:r>
            <a:r>
              <a:rPr lang="en-US" altLang="ko-KR" sz="1400" b="1" dirty="0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521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12" name="양쪽 모서리가 둥근 사각형 11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prstClr val="white"/>
                  </a:solidFill>
                </a:rPr>
                <a:t>JPA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, Hibernate, </a:t>
              </a:r>
              <a:r>
                <a:rPr lang="en-US" altLang="ko-KR" sz="2400" b="1" dirty="0" smtClean="0">
                  <a:solidFill>
                    <a:srgbClr val="FEFDA3"/>
                  </a:solidFill>
                </a:rPr>
                <a:t>Spring Data JPA</a:t>
              </a:r>
            </a:p>
          </p:txBody>
        </p:sp>
        <p:sp>
          <p:nvSpPr>
            <p:cNvPr id="13" name="도넛 12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막힌 원호 13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도넛 16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" name="사각형: 둥근 모서리 4">
            <a:extLst>
              <a:ext uri="{FF2B5EF4-FFF2-40B4-BE49-F238E27FC236}">
                <a16:creationId xmlns="" xmlns:a16="http://schemas.microsoft.com/office/drawing/2014/main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Hibernate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4400" y="1971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JPA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구현체</a:t>
            </a:r>
            <a:endParaRPr lang="en-US" altLang="ko-KR" sz="1400" b="1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4400" y="2619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가장 많이 사용하는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ORM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프레임워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크</a:t>
            </a:r>
            <a:endParaRPr lang="en-US" altLang="ko-KR" sz="1400" b="1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4400" y="3267973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HQL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이라는 객체 지향 쿼리 언어 보유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2050" name="Picture 2" descr="JPA와 Hibernate의 상속 및 구현 관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3798598"/>
            <a:ext cx="5191125" cy="256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5686426" y="1971674"/>
            <a:ext cx="5648324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</a:rPr>
              <a:t>Entity Manager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Factory</a:t>
            </a:r>
            <a:r>
              <a:rPr lang="en-US" altLang="ko-KR" sz="1400" b="1" dirty="0">
                <a:solidFill>
                  <a:schemeClr val="tx1"/>
                </a:solidFill>
              </a:rPr>
              <a:t> -&gt; Session</a:t>
            </a:r>
            <a:endParaRPr lang="en-US" altLang="ko-KR" sz="1400" b="1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86426" y="2619674"/>
            <a:ext cx="5648324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</a:rPr>
              <a:t>Entity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Manager -&gt; Session</a:t>
            </a:r>
            <a:endParaRPr lang="en-US" altLang="ko-KR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86426" y="3267674"/>
            <a:ext cx="5648324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</a:rPr>
              <a:t>Entity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Transaction -&gt; Transaction</a:t>
            </a:r>
            <a:endParaRPr lang="en-US" altLang="ko-KR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759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12" name="양쪽 모서리가 둥근 사각형 11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prstClr val="white"/>
                  </a:solidFill>
                </a:rPr>
                <a:t>JPA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, Hibernate, </a:t>
              </a:r>
              <a:r>
                <a:rPr lang="en-US" altLang="ko-KR" sz="2400" b="1" dirty="0" smtClean="0">
                  <a:solidFill>
                    <a:srgbClr val="FEFDA3"/>
                  </a:solidFill>
                </a:rPr>
                <a:t>Spring Data JPA</a:t>
              </a:r>
            </a:p>
          </p:txBody>
        </p:sp>
        <p:sp>
          <p:nvSpPr>
            <p:cNvPr id="13" name="도넛 12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막힌 원호 13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도넛 16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" name="사각형: 둥근 모서리 4">
            <a:extLst>
              <a:ext uri="{FF2B5EF4-FFF2-40B4-BE49-F238E27FC236}">
                <a16:creationId xmlns="" xmlns:a16="http://schemas.microsoft.com/office/drawing/2014/main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예</a:t>
            </a:r>
            <a:r>
              <a:rPr lang="ko-KR" altLang="en-US" b="1" dirty="0">
                <a:solidFill>
                  <a:prstClr val="white"/>
                </a:solidFill>
              </a:rPr>
              <a:t>제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825" y="1563674"/>
            <a:ext cx="2436647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24" y="1971674"/>
            <a:ext cx="5361601" cy="45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76099" y="2438399"/>
            <a:ext cx="1781401" cy="1665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743825" y="1544624"/>
            <a:ext cx="1685925" cy="20717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13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12" name="양쪽 모서리가 둥근 사각형 11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prstClr val="white"/>
                  </a:solidFill>
                </a:rPr>
                <a:t>JPA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, Hibernate, </a:t>
              </a:r>
              <a:r>
                <a:rPr lang="en-US" altLang="ko-KR" sz="2400" b="1" dirty="0" smtClean="0">
                  <a:solidFill>
                    <a:srgbClr val="FEFDA3"/>
                  </a:solidFill>
                </a:rPr>
                <a:t>Spring Data JPA</a:t>
              </a:r>
            </a:p>
          </p:txBody>
        </p:sp>
        <p:sp>
          <p:nvSpPr>
            <p:cNvPr id="13" name="도넛 12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막힌 원호 13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도넛 16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" name="사각형: 둥근 모서리 4">
            <a:extLst>
              <a:ext uri="{FF2B5EF4-FFF2-40B4-BE49-F238E27FC236}">
                <a16:creationId xmlns="" xmlns:a16="http://schemas.microsoft.com/office/drawing/2014/main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예</a:t>
            </a:r>
            <a:r>
              <a:rPr lang="ko-KR" altLang="en-US" b="1" dirty="0">
                <a:solidFill>
                  <a:prstClr val="white"/>
                </a:solidFill>
              </a:rPr>
              <a:t>제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825" y="1563674"/>
            <a:ext cx="2436647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24" y="1971674"/>
            <a:ext cx="5361601" cy="45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1076099" y="4206432"/>
            <a:ext cx="2114776" cy="6608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6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12" name="양쪽 모서리가 둥근 사각형 11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prstClr val="white"/>
                  </a:solidFill>
                </a:rPr>
                <a:t>JPA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, Hibernate, </a:t>
              </a:r>
              <a:r>
                <a:rPr lang="en-US" altLang="ko-KR" sz="2400" b="1" dirty="0" smtClean="0">
                  <a:solidFill>
                    <a:srgbClr val="FEFDA3"/>
                  </a:solidFill>
                </a:rPr>
                <a:t>Spring Data JPA</a:t>
              </a:r>
            </a:p>
          </p:txBody>
        </p:sp>
        <p:sp>
          <p:nvSpPr>
            <p:cNvPr id="13" name="도넛 12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막힌 원호 13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도넛 16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" name="사각형: 둥근 모서리 4">
            <a:extLst>
              <a:ext uri="{FF2B5EF4-FFF2-40B4-BE49-F238E27FC236}">
                <a16:creationId xmlns="" xmlns:a16="http://schemas.microsoft.com/office/drawing/2014/main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예</a:t>
            </a:r>
            <a:r>
              <a:rPr lang="ko-KR" altLang="en-US" b="1" dirty="0">
                <a:solidFill>
                  <a:prstClr val="white"/>
                </a:solidFill>
              </a:rPr>
              <a:t>제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825" y="1563674"/>
            <a:ext cx="2436647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24" y="1971674"/>
            <a:ext cx="5361601" cy="45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1076099" y="4939857"/>
            <a:ext cx="3333976" cy="508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743825" y="3565083"/>
            <a:ext cx="1381125" cy="1311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4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12" name="양쪽 모서리가 둥근 사각형 11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prstClr val="white"/>
                  </a:solidFill>
                </a:rPr>
                <a:t>JPA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, Hibernate, </a:t>
              </a:r>
              <a:r>
                <a:rPr lang="en-US" altLang="ko-KR" sz="2400" b="1" dirty="0" smtClean="0">
                  <a:solidFill>
                    <a:srgbClr val="FEFDA3"/>
                  </a:solidFill>
                </a:rPr>
                <a:t>Spring Data JPA</a:t>
              </a:r>
            </a:p>
          </p:txBody>
        </p:sp>
        <p:sp>
          <p:nvSpPr>
            <p:cNvPr id="13" name="도넛 12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막힌 원호 13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도넛 16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" name="사각형: 둥근 모서리 4">
            <a:extLst>
              <a:ext uri="{FF2B5EF4-FFF2-40B4-BE49-F238E27FC236}">
                <a16:creationId xmlns="" xmlns:a16="http://schemas.microsoft.com/office/drawing/2014/main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예</a:t>
            </a:r>
            <a:r>
              <a:rPr lang="ko-KR" altLang="en-US" b="1" dirty="0">
                <a:solidFill>
                  <a:prstClr val="white"/>
                </a:solidFill>
              </a:rPr>
              <a:t>제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825" y="1563674"/>
            <a:ext cx="2436647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24" y="1971674"/>
            <a:ext cx="5361601" cy="45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1076099" y="5530407"/>
            <a:ext cx="4953226" cy="508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743825" y="4855498"/>
            <a:ext cx="1381125" cy="15945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85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12" name="양쪽 모서리가 둥근 사각형 11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prstClr val="white"/>
                  </a:solidFill>
                </a:rPr>
                <a:t>JPA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, Hibernate, </a:t>
              </a:r>
              <a:r>
                <a:rPr lang="en-US" altLang="ko-KR" sz="2400" b="1" dirty="0" smtClean="0">
                  <a:solidFill>
                    <a:srgbClr val="FEFDA3"/>
                  </a:solidFill>
                </a:rPr>
                <a:t>Spring Data JPA</a:t>
              </a:r>
            </a:p>
          </p:txBody>
        </p:sp>
        <p:sp>
          <p:nvSpPr>
            <p:cNvPr id="13" name="도넛 12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막힌 원호 13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도넛 16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" name="사각형: 둥근 모서리 4">
            <a:extLst>
              <a:ext uri="{FF2B5EF4-FFF2-40B4-BE49-F238E27FC236}">
                <a16:creationId xmlns="" xmlns:a16="http://schemas.microsoft.com/office/drawing/2014/main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예</a:t>
            </a:r>
            <a:r>
              <a:rPr lang="ko-KR" altLang="en-US" b="1" dirty="0">
                <a:solidFill>
                  <a:prstClr val="white"/>
                </a:solidFill>
              </a:rPr>
              <a:t>제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825" y="1563674"/>
            <a:ext cx="2436647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24" y="1971674"/>
            <a:ext cx="5361601" cy="45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1076099" y="6101907"/>
            <a:ext cx="1276576" cy="254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54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332</Words>
  <Application>Microsoft Office PowerPoint</Application>
  <PresentationFormat>사용자 지정</PresentationFormat>
  <Paragraphs>63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Lee</cp:lastModifiedBy>
  <cp:revision>98</cp:revision>
  <dcterms:created xsi:type="dcterms:W3CDTF">2020-01-13T05:39:04Z</dcterms:created>
  <dcterms:modified xsi:type="dcterms:W3CDTF">2023-11-01T15:33:43Z</dcterms:modified>
</cp:coreProperties>
</file>