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298" r:id="rId13"/>
    <p:sldId id="29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C9E4ED"/>
    <a:srgbClr val="4999B6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4694" autoAdjust="0"/>
  </p:normalViewPr>
  <p:slideViewPr>
    <p:cSldViewPr snapToGrid="0">
      <p:cViewPr>
        <p:scale>
          <a:sx n="100" d="100"/>
          <a:sy n="100" d="100"/>
        </p:scale>
        <p:origin x="-1152" y="-3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A180D-1B0B-4B80-92A6-8875CE032CEA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82E51D-DAE4-460F-A27D-D6CCF4639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638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2E51D-DAE4-460F-A27D-D6CCF4639AD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321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2E51D-DAE4-460F-A27D-D6CCF4639AD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32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2E51D-DAE4-460F-A27D-D6CCF4639AD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32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2E51D-DAE4-460F-A27D-D6CCF4639AD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32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2E51D-DAE4-460F-A27D-D6CCF4639AD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32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2E51D-DAE4-460F-A27D-D6CCF4639AD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32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2E51D-DAE4-460F-A27D-D6CCF4639AD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32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2E51D-DAE4-460F-A27D-D6CCF4639AD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321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2E51D-DAE4-460F-A27D-D6CCF4639AD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321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2E51D-DAE4-460F-A27D-D6CCF4639AD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32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818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386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128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53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529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28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99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500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263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03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256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7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9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/>
          <p:cNvGrpSpPr/>
          <p:nvPr/>
        </p:nvGrpSpPr>
        <p:grpSpPr>
          <a:xfrm>
            <a:off x="7983585" y="2182529"/>
            <a:ext cx="1231625" cy="810574"/>
            <a:chOff x="6649632" y="2750450"/>
            <a:chExt cx="574347" cy="377997"/>
          </a:xfrm>
        </p:grpSpPr>
        <p:sp>
          <p:nvSpPr>
            <p:cNvPr id="12" name="도넛 11"/>
            <p:cNvSpPr/>
            <p:nvPr/>
          </p:nvSpPr>
          <p:spPr>
            <a:xfrm>
              <a:off x="6771821" y="2750450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6825674" y="2801923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915795" y="2912220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6649632" y="3007061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7083423" y="2794717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374900" y="2895592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4000" b="1" dirty="0" smtClean="0">
                <a:solidFill>
                  <a:prstClr val="white"/>
                </a:solidFill>
              </a:rPr>
              <a:t>N+1</a:t>
            </a:r>
            <a:r>
              <a:rPr lang="ko-KR" altLang="en-US" sz="4000" b="1" dirty="0">
                <a:solidFill>
                  <a:srgbClr val="FEFDA3"/>
                </a:solidFill>
              </a:rPr>
              <a:t> </a:t>
            </a:r>
            <a:r>
              <a:rPr lang="ko-KR" altLang="en-US" sz="4000" b="1" dirty="0" smtClean="0">
                <a:solidFill>
                  <a:srgbClr val="FEFDA3"/>
                </a:solidFill>
              </a:rPr>
              <a:t>문제</a:t>
            </a:r>
            <a:endParaRPr lang="en-US" altLang="ko-KR" sz="4000" b="1" dirty="0">
              <a:solidFill>
                <a:srgbClr val="FEFDA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14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/>
          <p:cNvSpPr/>
          <p:nvPr/>
        </p:nvSpPr>
        <p:spPr>
          <a:xfrm>
            <a:off x="379461" y="590552"/>
            <a:ext cx="11442700" cy="608964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사각형: 둥근 모서리 4">
            <a:extLst>
              <a:ext uri="{FF2B5EF4-FFF2-40B4-BE49-F238E27FC236}">
                <a16:creationId xmlns:a16="http://schemas.microsoft.com/office/drawing/2014/main" xmlns="" id="{09CE5959-0D78-46D2-9860-E5C7A4D34A72}"/>
              </a:ext>
            </a:extLst>
          </p:cNvPr>
          <p:cNvSpPr/>
          <p:nvPr/>
        </p:nvSpPr>
        <p:spPr>
          <a:xfrm>
            <a:off x="734399" y="1116000"/>
            <a:ext cx="1980000" cy="447674"/>
          </a:xfrm>
          <a:prstGeom prst="roundRect">
            <a:avLst>
              <a:gd name="adj" fmla="val 50000"/>
            </a:avLst>
          </a:prstGeom>
          <a:solidFill>
            <a:srgbClr val="4999B6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prstClr val="white"/>
                </a:solidFill>
              </a:rPr>
              <a:t>주의점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36" name="양쪽 모서리가 둥근 사각형 35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N+1</a:t>
              </a:r>
              <a:r>
                <a:rPr lang="ko-KR" altLang="en-US" sz="2400" b="1" dirty="0">
                  <a:solidFill>
                    <a:srgbClr val="FEFDA3"/>
                  </a:solidFill>
                </a:rPr>
                <a:t> 문제</a:t>
              </a:r>
              <a:endParaRPr lang="en-US" altLang="ko-KR" sz="2400" b="1" dirty="0" smtClean="0">
                <a:solidFill>
                  <a:srgbClr val="FEFDA3"/>
                </a:solidFill>
              </a:endParaRPr>
            </a:p>
          </p:txBody>
        </p:sp>
        <p:sp>
          <p:nvSpPr>
            <p:cNvPr id="37" name="도넛 36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막힌 원호 37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도넛 40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734400" y="1971674"/>
            <a:ext cx="10600350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두 방법 모두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Join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을 사용하기 때문에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1:N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관계에선 </a:t>
            </a:r>
            <a:r>
              <a:rPr lang="ko-KR" altLang="en-US" sz="1400" b="1" dirty="0" err="1" smtClean="0">
                <a:solidFill>
                  <a:srgbClr val="FF5050"/>
                </a:solidFill>
                <a:latin typeface="+mn-ea"/>
                <a:cs typeface="Arial Unicode MS" panose="020B0604020202020204" pitchFamily="50" charset="-127"/>
              </a:rPr>
              <a:t>카테시안</a:t>
            </a:r>
            <a:r>
              <a:rPr lang="ko-KR" altLang="en-US" sz="1400" b="1" dirty="0" smtClean="0">
                <a:solidFill>
                  <a:srgbClr val="FF5050"/>
                </a:solidFill>
                <a:latin typeface="+mn-ea"/>
                <a:cs typeface="Arial Unicode MS" panose="020B0604020202020204" pitchFamily="50" charset="-127"/>
              </a:rPr>
              <a:t> 곱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이 발생할 수 있다</a:t>
            </a:r>
            <a:endParaRPr lang="ko-KR" altLang="en-US" sz="1400" b="1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</p:txBody>
      </p:sp>
      <p:pic>
        <p:nvPicPr>
          <p:cNvPr id="6148" name="Picture 4" descr="25. 관계대수(relational algebra)5 - 카티션 곱(cartesian product) : 네이버 블로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017" y="1971674"/>
            <a:ext cx="3154733" cy="435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/>
        </p:nvSpPr>
        <p:spPr>
          <a:xfrm>
            <a:off x="734400" y="2619674"/>
            <a:ext cx="10600350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따라서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Distinct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를 사용하여 중복 데이터를 제거해야 한다</a:t>
            </a:r>
            <a:endParaRPr lang="ko-KR" altLang="en-US" sz="1400" b="1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34400" y="3267674"/>
            <a:ext cx="10600350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err="1" smtClean="0">
                <a:solidFill>
                  <a:schemeClr val="accent5"/>
                </a:solidFill>
                <a:latin typeface="+mn-ea"/>
                <a:cs typeface="Arial Unicode MS" panose="020B0604020202020204" pitchFamily="50" charset="-127"/>
              </a:rPr>
              <a:t>하이버네이트</a:t>
            </a:r>
            <a:r>
              <a:rPr lang="ko-KR" altLang="en-US" sz="1400" b="1" dirty="0" smtClean="0">
                <a:solidFill>
                  <a:schemeClr val="accent5"/>
                </a:solidFill>
                <a:latin typeface="+mn-ea"/>
                <a:cs typeface="Arial Unicode MS" panose="020B0604020202020204" pitchFamily="50" charset="-127"/>
              </a:rPr>
              <a:t> </a:t>
            </a:r>
            <a:r>
              <a:rPr lang="en-US" altLang="ko-KR" sz="1400" b="1" dirty="0" smtClean="0">
                <a:solidFill>
                  <a:schemeClr val="accent5"/>
                </a:solidFill>
                <a:latin typeface="+mn-ea"/>
                <a:cs typeface="Arial Unicode MS" panose="020B0604020202020204" pitchFamily="50" charset="-127"/>
              </a:rPr>
              <a:t>6.0</a:t>
            </a:r>
            <a:r>
              <a:rPr lang="ko-KR" altLang="en-US" sz="1400" b="1" dirty="0" smtClean="0">
                <a:solidFill>
                  <a:schemeClr val="accent5"/>
                </a:solidFill>
                <a:latin typeface="+mn-ea"/>
                <a:cs typeface="Arial Unicode MS" panose="020B0604020202020204" pitchFamily="50" charset="-127"/>
              </a:rPr>
              <a:t>부터는 </a:t>
            </a:r>
            <a:r>
              <a:rPr lang="en-US" altLang="ko-KR" sz="1400" b="1" dirty="0" smtClean="0">
                <a:solidFill>
                  <a:schemeClr val="accent5"/>
                </a:solidFill>
                <a:latin typeface="+mn-ea"/>
                <a:cs typeface="Arial Unicode MS" panose="020B0604020202020204" pitchFamily="50" charset="-127"/>
              </a:rPr>
              <a:t>Distinct</a:t>
            </a:r>
            <a:r>
              <a:rPr lang="ko-KR" altLang="en-US" sz="1400" b="1" dirty="0" smtClean="0">
                <a:solidFill>
                  <a:schemeClr val="accent5"/>
                </a:solidFill>
                <a:latin typeface="+mn-ea"/>
                <a:cs typeface="Arial Unicode MS" panose="020B0604020202020204" pitchFamily="50" charset="-127"/>
              </a:rPr>
              <a:t>가 자동 적용된다</a:t>
            </a:r>
            <a:endParaRPr lang="ko-KR" altLang="en-US" sz="1400" b="1" dirty="0">
              <a:solidFill>
                <a:schemeClr val="accent5"/>
              </a:solidFill>
              <a:latin typeface="+mn-ea"/>
              <a:cs typeface="Arial Unicode MS" panose="020B0604020202020204" pitchFamily="50" charset="-127"/>
            </a:endParaRPr>
          </a:p>
        </p:txBody>
      </p:sp>
      <p:pic>
        <p:nvPicPr>
          <p:cNvPr id="6149" name="Picture 5" descr="C:\Users\Lee\Desktop\3727c16c143eb219d7b32939d98861137e6f47a71c79378b48860ead6a12bf1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0" y="3915674"/>
            <a:ext cx="200025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261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5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/>
          <p:cNvSpPr/>
          <p:nvPr/>
        </p:nvSpPr>
        <p:spPr>
          <a:xfrm>
            <a:off x="379461" y="590552"/>
            <a:ext cx="11442700" cy="608964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사각형: 둥근 모서리 4">
            <a:extLst>
              <a:ext uri="{FF2B5EF4-FFF2-40B4-BE49-F238E27FC236}">
                <a16:creationId xmlns:a16="http://schemas.microsoft.com/office/drawing/2014/main" xmlns="" id="{09CE5959-0D78-46D2-9860-E5C7A4D34A72}"/>
              </a:ext>
            </a:extLst>
          </p:cNvPr>
          <p:cNvSpPr/>
          <p:nvPr/>
        </p:nvSpPr>
        <p:spPr>
          <a:xfrm>
            <a:off x="734399" y="1116000"/>
            <a:ext cx="1980000" cy="447674"/>
          </a:xfrm>
          <a:prstGeom prst="roundRect">
            <a:avLst>
              <a:gd name="adj" fmla="val 50000"/>
            </a:avLst>
          </a:prstGeom>
          <a:solidFill>
            <a:srgbClr val="4999B6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prstClr val="white"/>
                </a:solidFill>
              </a:rPr>
              <a:t>그 외의 방법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36" name="양쪽 모서리가 둥근 사각형 35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N+1</a:t>
              </a:r>
              <a:r>
                <a:rPr lang="ko-KR" altLang="en-US" sz="2400" b="1" dirty="0">
                  <a:solidFill>
                    <a:srgbClr val="FEFDA3"/>
                  </a:solidFill>
                </a:rPr>
                <a:t> 문제</a:t>
              </a:r>
              <a:endParaRPr lang="en-US" altLang="ko-KR" sz="2400" b="1" dirty="0" smtClean="0">
                <a:solidFill>
                  <a:srgbClr val="FEFDA3"/>
                </a:solidFill>
              </a:endParaRPr>
            </a:p>
          </p:txBody>
        </p:sp>
        <p:sp>
          <p:nvSpPr>
            <p:cNvPr id="37" name="도넛 36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막힌 원호 37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도넛 40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734400" y="1971674"/>
            <a:ext cx="10600350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err="1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FetchMode.SUBSELECT</a:t>
            </a:r>
            <a:endParaRPr lang="ko-KR" altLang="en-US" sz="1400" b="1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34400" y="2619674"/>
            <a:ext cx="10600350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err="1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BatchSize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 (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하이버네이트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)</a:t>
            </a:r>
            <a:endParaRPr lang="ko-KR" altLang="en-US" sz="1400" b="1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2513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590552"/>
            <a:ext cx="11442700" cy="608964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36" name="양쪽 모서리가 둥근 사각형 35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N+1</a:t>
              </a:r>
              <a:r>
                <a:rPr lang="ko-KR" altLang="en-US" sz="2400" b="1" dirty="0">
                  <a:solidFill>
                    <a:srgbClr val="FEFDA3"/>
                  </a:solidFill>
                </a:rPr>
                <a:t> 문제</a:t>
              </a:r>
              <a:endParaRPr lang="en-US" altLang="ko-KR" sz="2400" b="1" dirty="0" smtClean="0">
                <a:solidFill>
                  <a:srgbClr val="FEFDA3"/>
                </a:solidFill>
              </a:endParaRPr>
            </a:p>
          </p:txBody>
        </p:sp>
        <p:sp>
          <p:nvSpPr>
            <p:cNvPr id="37" name="도넛 36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막힌 원호 37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도넛 40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6" name="사각형: 둥근 모서리 4">
            <a:extLst>
              <a:ext uri="{FF2B5EF4-FFF2-40B4-BE49-F238E27FC236}">
                <a16:creationId xmlns:a16="http://schemas.microsoft.com/office/drawing/2014/main" xmlns="" id="{09CE5959-0D78-46D2-9860-E5C7A4D34A72}"/>
              </a:ext>
            </a:extLst>
          </p:cNvPr>
          <p:cNvSpPr/>
          <p:nvPr/>
        </p:nvSpPr>
        <p:spPr>
          <a:xfrm>
            <a:off x="734399" y="1116000"/>
            <a:ext cx="1980000" cy="447674"/>
          </a:xfrm>
          <a:prstGeom prst="roundRect">
            <a:avLst>
              <a:gd name="adj" fmla="val 50000"/>
            </a:avLst>
          </a:prstGeom>
          <a:solidFill>
            <a:srgbClr val="4999B6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prstClr val="white"/>
                </a:solidFill>
              </a:rPr>
              <a:t>참고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34400" y="1968800"/>
            <a:ext cx="10600350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https://incheol-jung.gitbook.io/docs/q-and-a/spring/n+1</a:t>
            </a:r>
            <a:endParaRPr lang="ko-KR" altLang="en-US" sz="1400" b="1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34400" y="2616800"/>
            <a:ext cx="10600350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https://cobbybb.tistory.com/18</a:t>
            </a:r>
            <a:endParaRPr lang="ko-KR" altLang="en-US" sz="1400" b="1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34400" y="3264800"/>
            <a:ext cx="10600350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https://junhyunny.github.io/spring-boot/jpa/jpa-one-plus-n-problem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/</a:t>
            </a:r>
            <a:endParaRPr lang="en-US" altLang="ko-KR" sz="1400" b="1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34400" y="3910825"/>
            <a:ext cx="10600350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https://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dmaolon00.tistory.com/entry/Spring-JPA-N-1-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%EB%AC%B8%EC%A0%9C-%EB%B0%9C%EC%83%9D-%EC%9B%90%EC%9D%B8-%EB%B0%8F-%ED%95%B4%EA%B2%B0-%EB%B0%A9%EC%95%88</a:t>
            </a:r>
            <a:endParaRPr lang="ko-KR" altLang="en-US" sz="1400" b="1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34400" y="4749325"/>
            <a:ext cx="10600350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https://velog.io/@jinyoungchoi95/JPA-%EB%AA%A8%EB%93%A0-N1-%EB%B0%9C%EC%83%9D-%EC%BC%80%EC%9D%B4%EC%8A%A4%EA%B3%BC-%ED%95%B4%EA%B2%B0%EC%B1%85#%EC%A7%80%EC%97%B0%EB%A1%9C%EB%94%A9%EC%97%90%EC%84%9C%EC%9D%98-%ED%95%B4%EA%B2%B0%EC%B1%85---fetch-join</a:t>
            </a:r>
            <a:endParaRPr lang="ko-KR" altLang="en-US" sz="1400" b="1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148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0" b="1" dirty="0" smtClean="0">
                <a:solidFill>
                  <a:schemeClr val="tx1"/>
                </a:solidFill>
              </a:rPr>
              <a:t>감   사</a:t>
            </a:r>
            <a:endParaRPr lang="ko-KR" altLang="en-US" sz="10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63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9461" y="590552"/>
            <a:ext cx="11442700" cy="608964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사각형: 둥근 모서리 4">
            <a:extLst>
              <a:ext uri="{FF2B5EF4-FFF2-40B4-BE49-F238E27FC236}">
                <a16:creationId xmlns:a16="http://schemas.microsoft.com/office/drawing/2014/main" xmlns="" id="{09CE5959-0D78-46D2-9860-E5C7A4D34A72}"/>
              </a:ext>
            </a:extLst>
          </p:cNvPr>
          <p:cNvSpPr/>
          <p:nvPr/>
        </p:nvSpPr>
        <p:spPr>
          <a:xfrm>
            <a:off x="734399" y="1116000"/>
            <a:ext cx="1980000" cy="447674"/>
          </a:xfrm>
          <a:prstGeom prst="roundRect">
            <a:avLst>
              <a:gd name="adj" fmla="val 50000"/>
            </a:avLst>
          </a:prstGeom>
          <a:solidFill>
            <a:srgbClr val="4999B6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prstClr val="white"/>
                </a:solidFill>
              </a:rPr>
              <a:t>N+1 </a:t>
            </a:r>
            <a:r>
              <a:rPr lang="ko-KR" altLang="en-US" sz="1400" b="1" dirty="0" smtClean="0">
                <a:solidFill>
                  <a:prstClr val="white"/>
                </a:solidFill>
              </a:rPr>
              <a:t>문제</a:t>
            </a:r>
            <a:r>
              <a:rPr lang="en-US" altLang="ko-KR" sz="1400" b="1" dirty="0" smtClean="0">
                <a:solidFill>
                  <a:prstClr val="white"/>
                </a:solidFill>
              </a:rPr>
              <a:t>?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36" name="양쪽 모서리가 둥근 사각형 35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N+1</a:t>
              </a:r>
              <a:r>
                <a:rPr lang="ko-KR" altLang="en-US" sz="2400" b="1" dirty="0">
                  <a:solidFill>
                    <a:srgbClr val="FEFDA3"/>
                  </a:solidFill>
                </a:rPr>
                <a:t> 문제</a:t>
              </a:r>
              <a:endParaRPr lang="en-US" altLang="ko-KR" sz="2400" b="1" dirty="0" smtClean="0">
                <a:solidFill>
                  <a:srgbClr val="FEFDA3"/>
                </a:solidFill>
              </a:endParaRPr>
            </a:p>
          </p:txBody>
        </p:sp>
        <p:sp>
          <p:nvSpPr>
            <p:cNvPr id="37" name="도넛 36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막힌 원호 37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도넛 40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734400" y="5114925"/>
            <a:ext cx="10600350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즉시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로딩</a:t>
            </a: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99" y="1971675"/>
            <a:ext cx="5445965" cy="2869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3250064" y="3467100"/>
            <a:ext cx="1074285" cy="2063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734400" y="5762925"/>
            <a:ext cx="10600350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연관관계에 있는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엔티티들을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 바로 가져오겠다</a:t>
            </a:r>
            <a:endParaRPr lang="ko-KR" altLang="en-US" sz="1400" b="1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7099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9" grpId="0" animBg="1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9461" y="590552"/>
            <a:ext cx="11442700" cy="608964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사각형: 둥근 모서리 4">
            <a:extLst>
              <a:ext uri="{FF2B5EF4-FFF2-40B4-BE49-F238E27FC236}">
                <a16:creationId xmlns:a16="http://schemas.microsoft.com/office/drawing/2014/main" xmlns="" id="{09CE5959-0D78-46D2-9860-E5C7A4D34A72}"/>
              </a:ext>
            </a:extLst>
          </p:cNvPr>
          <p:cNvSpPr/>
          <p:nvPr/>
        </p:nvSpPr>
        <p:spPr>
          <a:xfrm>
            <a:off x="734399" y="1116000"/>
            <a:ext cx="1980000" cy="447674"/>
          </a:xfrm>
          <a:prstGeom prst="roundRect">
            <a:avLst>
              <a:gd name="adj" fmla="val 50000"/>
            </a:avLst>
          </a:prstGeom>
          <a:solidFill>
            <a:srgbClr val="4999B6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prstClr val="white"/>
                </a:solidFill>
              </a:rPr>
              <a:t>N+1 </a:t>
            </a:r>
            <a:r>
              <a:rPr lang="ko-KR" altLang="en-US" sz="1400" b="1" dirty="0" smtClean="0">
                <a:solidFill>
                  <a:prstClr val="white"/>
                </a:solidFill>
              </a:rPr>
              <a:t>문제</a:t>
            </a:r>
            <a:r>
              <a:rPr lang="en-US" altLang="ko-KR" sz="1400" b="1" dirty="0" smtClean="0">
                <a:solidFill>
                  <a:prstClr val="white"/>
                </a:solidFill>
              </a:rPr>
              <a:t>?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36" name="양쪽 모서리가 둥근 사각형 35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N+1</a:t>
              </a:r>
              <a:r>
                <a:rPr lang="ko-KR" altLang="en-US" sz="2400" b="1" dirty="0">
                  <a:solidFill>
                    <a:srgbClr val="FEFDA3"/>
                  </a:solidFill>
                </a:rPr>
                <a:t> 문제</a:t>
              </a:r>
              <a:endParaRPr lang="en-US" altLang="ko-KR" sz="2400" b="1" dirty="0" smtClean="0">
                <a:solidFill>
                  <a:srgbClr val="FEFDA3"/>
                </a:solidFill>
              </a:endParaRPr>
            </a:p>
          </p:txBody>
        </p:sp>
        <p:sp>
          <p:nvSpPr>
            <p:cNvPr id="37" name="도넛 36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막힌 원호 37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도넛 40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734400" y="5114925"/>
            <a:ext cx="10600350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조회한 데이터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(N) 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만큼 추가 쿼리가 발생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99" y="1971675"/>
            <a:ext cx="4935846" cy="2869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575" y="1971674"/>
            <a:ext cx="1902614" cy="2869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8709" y="1116000"/>
            <a:ext cx="1450990" cy="542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8641215" y="1298549"/>
            <a:ext cx="921886" cy="7588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641214" y="2190750"/>
            <a:ext cx="1112385" cy="13525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641214" y="3683001"/>
            <a:ext cx="1112385" cy="13525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41214" y="5178185"/>
            <a:ext cx="1112385" cy="13525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71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 animBg="1"/>
      <p:bldP spid="19" grpId="0" animBg="1"/>
      <p:bldP spid="20" grpId="0" animBg="1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9461" y="590552"/>
            <a:ext cx="11442700" cy="608964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00" y="1971675"/>
            <a:ext cx="5458071" cy="2869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사각형: 둥근 모서리 4">
            <a:extLst>
              <a:ext uri="{FF2B5EF4-FFF2-40B4-BE49-F238E27FC236}">
                <a16:creationId xmlns:a16="http://schemas.microsoft.com/office/drawing/2014/main" xmlns="" id="{09CE5959-0D78-46D2-9860-E5C7A4D34A72}"/>
              </a:ext>
            </a:extLst>
          </p:cNvPr>
          <p:cNvSpPr/>
          <p:nvPr/>
        </p:nvSpPr>
        <p:spPr>
          <a:xfrm>
            <a:off x="734399" y="1116000"/>
            <a:ext cx="1980000" cy="447674"/>
          </a:xfrm>
          <a:prstGeom prst="roundRect">
            <a:avLst>
              <a:gd name="adj" fmla="val 50000"/>
            </a:avLst>
          </a:prstGeom>
          <a:solidFill>
            <a:srgbClr val="4999B6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prstClr val="white"/>
                </a:solidFill>
              </a:rPr>
              <a:t>N+1 </a:t>
            </a:r>
            <a:r>
              <a:rPr lang="ko-KR" altLang="en-US" sz="1400" b="1" dirty="0" smtClean="0">
                <a:solidFill>
                  <a:prstClr val="white"/>
                </a:solidFill>
              </a:rPr>
              <a:t>문제</a:t>
            </a:r>
            <a:r>
              <a:rPr lang="en-US" altLang="ko-KR" sz="1400" b="1" dirty="0" smtClean="0">
                <a:solidFill>
                  <a:prstClr val="white"/>
                </a:solidFill>
              </a:rPr>
              <a:t>?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36" name="양쪽 모서리가 둥근 사각형 35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N+1</a:t>
              </a:r>
              <a:r>
                <a:rPr lang="ko-KR" altLang="en-US" sz="2400" b="1" dirty="0">
                  <a:solidFill>
                    <a:srgbClr val="FEFDA3"/>
                  </a:solidFill>
                </a:rPr>
                <a:t> 문제</a:t>
              </a:r>
              <a:endParaRPr lang="en-US" altLang="ko-KR" sz="2400" b="1" dirty="0" smtClean="0">
                <a:solidFill>
                  <a:srgbClr val="FEFDA3"/>
                </a:solidFill>
              </a:endParaRPr>
            </a:p>
          </p:txBody>
        </p:sp>
        <p:sp>
          <p:nvSpPr>
            <p:cNvPr id="37" name="도넛 36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막힌 원호 37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도넛 40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734400" y="5114925"/>
            <a:ext cx="10600350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지연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로딩</a:t>
            </a:r>
            <a:endParaRPr lang="ko-KR" altLang="en-US" sz="1400" b="1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259589" y="3467100"/>
            <a:ext cx="1074285" cy="2063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34400" y="5763225"/>
            <a:ext cx="10600350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EAGER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대신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LAZY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를 사용하면 해결되지 않을까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?</a:t>
            </a:r>
            <a:endParaRPr lang="ko-KR" altLang="en-US" sz="1400" b="1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457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 animBg="1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모서리가 둥근 직사각형 20"/>
          <p:cNvSpPr/>
          <p:nvPr/>
        </p:nvSpPr>
        <p:spPr>
          <a:xfrm>
            <a:off x="379461" y="590552"/>
            <a:ext cx="11442700" cy="608964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사각형: 둥근 모서리 4">
            <a:extLst>
              <a:ext uri="{FF2B5EF4-FFF2-40B4-BE49-F238E27FC236}">
                <a16:creationId xmlns:a16="http://schemas.microsoft.com/office/drawing/2014/main" xmlns="" id="{09CE5959-0D78-46D2-9860-E5C7A4D34A72}"/>
              </a:ext>
            </a:extLst>
          </p:cNvPr>
          <p:cNvSpPr/>
          <p:nvPr/>
        </p:nvSpPr>
        <p:spPr>
          <a:xfrm>
            <a:off x="734399" y="1116000"/>
            <a:ext cx="1980000" cy="447674"/>
          </a:xfrm>
          <a:prstGeom prst="roundRect">
            <a:avLst>
              <a:gd name="adj" fmla="val 50000"/>
            </a:avLst>
          </a:prstGeom>
          <a:solidFill>
            <a:srgbClr val="4999B6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prstClr val="white"/>
                </a:solidFill>
              </a:rPr>
              <a:t>N+1 </a:t>
            </a:r>
            <a:r>
              <a:rPr lang="ko-KR" altLang="en-US" sz="1400" b="1" dirty="0" smtClean="0">
                <a:solidFill>
                  <a:prstClr val="white"/>
                </a:solidFill>
              </a:rPr>
              <a:t>문제</a:t>
            </a:r>
            <a:r>
              <a:rPr lang="en-US" altLang="ko-KR" sz="1400" b="1" dirty="0" smtClean="0">
                <a:solidFill>
                  <a:prstClr val="white"/>
                </a:solidFill>
              </a:rPr>
              <a:t>?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36" name="양쪽 모서리가 둥근 사각형 35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N+1</a:t>
              </a:r>
              <a:r>
                <a:rPr lang="ko-KR" altLang="en-US" sz="2400" b="1" dirty="0">
                  <a:solidFill>
                    <a:srgbClr val="FEFDA3"/>
                  </a:solidFill>
                </a:rPr>
                <a:t> 문제</a:t>
              </a:r>
              <a:endParaRPr lang="en-US" altLang="ko-KR" sz="2400" b="1" dirty="0" smtClean="0">
                <a:solidFill>
                  <a:srgbClr val="FEFDA3"/>
                </a:solidFill>
              </a:endParaRPr>
            </a:p>
          </p:txBody>
        </p:sp>
        <p:sp>
          <p:nvSpPr>
            <p:cNvPr id="37" name="도넛 36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막힌 원호 37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도넛 40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734400" y="5114925"/>
            <a:ext cx="10600350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데이터를 조회하는 시점만 바뀔 뿐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근본적인 문제는 해결되지 않는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다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274" y="1116000"/>
            <a:ext cx="1422521" cy="542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544" y="2015957"/>
            <a:ext cx="1952625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7306591" y="1298549"/>
            <a:ext cx="921886" cy="7969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7306591" y="2708249"/>
            <a:ext cx="1172204" cy="14637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306591" y="5076559"/>
            <a:ext cx="1172204" cy="14637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287791" y="2466709"/>
            <a:ext cx="1514162" cy="19243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99" y="1971675"/>
            <a:ext cx="4935846" cy="2869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7100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2" grpId="0" animBg="1"/>
      <p:bldP spid="24" grpId="0" animBg="1"/>
      <p:bldP spid="25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/>
          <p:cNvSpPr/>
          <p:nvPr/>
        </p:nvSpPr>
        <p:spPr>
          <a:xfrm>
            <a:off x="379461" y="590552"/>
            <a:ext cx="11442700" cy="608964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사각형: 둥근 모서리 4">
            <a:extLst>
              <a:ext uri="{FF2B5EF4-FFF2-40B4-BE49-F238E27FC236}">
                <a16:creationId xmlns:a16="http://schemas.microsoft.com/office/drawing/2014/main" xmlns="" id="{09CE5959-0D78-46D2-9860-E5C7A4D34A72}"/>
              </a:ext>
            </a:extLst>
          </p:cNvPr>
          <p:cNvSpPr/>
          <p:nvPr/>
        </p:nvSpPr>
        <p:spPr>
          <a:xfrm>
            <a:off x="734399" y="1116000"/>
            <a:ext cx="1980000" cy="447674"/>
          </a:xfrm>
          <a:prstGeom prst="roundRect">
            <a:avLst>
              <a:gd name="adj" fmla="val 50000"/>
            </a:avLst>
          </a:prstGeom>
          <a:solidFill>
            <a:srgbClr val="4999B6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prstClr val="white"/>
                </a:solidFill>
              </a:rPr>
              <a:t>왜 발생하는 걸까</a:t>
            </a:r>
            <a:r>
              <a:rPr lang="en-US" altLang="ko-KR" sz="1400" b="1" dirty="0" smtClean="0">
                <a:solidFill>
                  <a:prstClr val="white"/>
                </a:solidFill>
              </a:rPr>
              <a:t>?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36" name="양쪽 모서리가 둥근 사각형 35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N+1</a:t>
              </a:r>
              <a:r>
                <a:rPr lang="ko-KR" altLang="en-US" sz="2400" b="1" dirty="0">
                  <a:solidFill>
                    <a:srgbClr val="FEFDA3"/>
                  </a:solidFill>
                </a:rPr>
                <a:t> 문제</a:t>
              </a:r>
              <a:endParaRPr lang="en-US" altLang="ko-KR" sz="2400" b="1" dirty="0" smtClean="0">
                <a:solidFill>
                  <a:srgbClr val="FEFDA3"/>
                </a:solidFill>
              </a:endParaRPr>
            </a:p>
          </p:txBody>
        </p:sp>
        <p:sp>
          <p:nvSpPr>
            <p:cNvPr id="37" name="도넛 36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막힌 원호 37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도넛 40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734400" y="1971674"/>
            <a:ext cx="10600350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@Repository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는 메소드 이름을 분석하여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JPQL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을 생성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쿼리를 실행한다</a:t>
            </a:r>
            <a:endParaRPr lang="ko-KR" altLang="en-US" sz="1400" b="1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34400" y="2619674"/>
            <a:ext cx="10600350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rgbClr val="FF5050"/>
                </a:solidFill>
                <a:latin typeface="+mn-ea"/>
                <a:cs typeface="Arial Unicode MS" panose="020B0604020202020204" pitchFamily="50" charset="-127"/>
              </a:rPr>
              <a:t>단</a:t>
            </a:r>
            <a:r>
              <a:rPr lang="en-US" altLang="ko-KR" sz="1400" b="1" dirty="0" smtClean="0">
                <a:solidFill>
                  <a:srgbClr val="FF5050"/>
                </a:solidFill>
                <a:latin typeface="+mn-ea"/>
                <a:cs typeface="Arial Unicode MS" panose="020B0604020202020204" pitchFamily="50" charset="-127"/>
              </a:rPr>
              <a:t>, </a:t>
            </a:r>
            <a:r>
              <a:rPr lang="ko-KR" altLang="en-US" sz="1400" b="1" dirty="0" smtClean="0">
                <a:solidFill>
                  <a:srgbClr val="FF5050"/>
                </a:solidFill>
                <a:latin typeface="+mn-ea"/>
                <a:cs typeface="Arial Unicode MS" panose="020B0604020202020204" pitchFamily="50" charset="-127"/>
              </a:rPr>
              <a:t>연관관계는 고려하지 않음</a:t>
            </a:r>
            <a:endParaRPr lang="ko-KR" altLang="en-US" sz="1400" b="1" dirty="0">
              <a:solidFill>
                <a:srgbClr val="FF5050"/>
              </a:solidFill>
              <a:latin typeface="+mn-ea"/>
              <a:cs typeface="Arial Unicode MS" panose="020B0604020202020204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34400" y="3267674"/>
            <a:ext cx="10600350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err="1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findAll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() =&gt; select * from team</a:t>
            </a:r>
            <a:endParaRPr lang="ko-KR" altLang="en-US" sz="1400" b="1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34400" y="3915674"/>
            <a:ext cx="10600350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연관관계에 있는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엔티티는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FetchType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에서 지정한 방식으로 조회된다</a:t>
            </a:r>
            <a:endParaRPr lang="ko-KR" altLang="en-US" sz="1400" b="1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789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3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/>
          <p:cNvSpPr/>
          <p:nvPr/>
        </p:nvSpPr>
        <p:spPr>
          <a:xfrm>
            <a:off x="379461" y="590552"/>
            <a:ext cx="11442700" cy="608964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사각형: 둥근 모서리 4">
            <a:extLst>
              <a:ext uri="{FF2B5EF4-FFF2-40B4-BE49-F238E27FC236}">
                <a16:creationId xmlns:a16="http://schemas.microsoft.com/office/drawing/2014/main" xmlns="" id="{09CE5959-0D78-46D2-9860-E5C7A4D34A72}"/>
              </a:ext>
            </a:extLst>
          </p:cNvPr>
          <p:cNvSpPr/>
          <p:nvPr/>
        </p:nvSpPr>
        <p:spPr>
          <a:xfrm>
            <a:off x="734399" y="1116000"/>
            <a:ext cx="1980000" cy="447674"/>
          </a:xfrm>
          <a:prstGeom prst="roundRect">
            <a:avLst>
              <a:gd name="adj" fmla="val 50000"/>
            </a:avLst>
          </a:prstGeom>
          <a:solidFill>
            <a:srgbClr val="4999B6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prstClr val="white"/>
                </a:solidFill>
              </a:rPr>
              <a:t>해결방법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36" name="양쪽 모서리가 둥근 사각형 35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N+1</a:t>
              </a:r>
              <a:r>
                <a:rPr lang="ko-KR" altLang="en-US" sz="2400" b="1" dirty="0">
                  <a:solidFill>
                    <a:srgbClr val="FEFDA3"/>
                  </a:solidFill>
                </a:rPr>
                <a:t> 문제</a:t>
              </a:r>
              <a:endParaRPr lang="en-US" altLang="ko-KR" sz="2400" b="1" dirty="0" smtClean="0">
                <a:solidFill>
                  <a:srgbClr val="FEFDA3"/>
                </a:solidFill>
              </a:endParaRPr>
            </a:p>
          </p:txBody>
        </p:sp>
        <p:sp>
          <p:nvSpPr>
            <p:cNvPr id="37" name="도넛 36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막힌 원호 37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도넛 40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734400" y="1971674"/>
            <a:ext cx="10600350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accent5"/>
                </a:solidFill>
                <a:latin typeface="+mn-ea"/>
                <a:cs typeface="Arial Unicode MS" panose="020B0604020202020204" pitchFamily="50" charset="-127"/>
              </a:rPr>
              <a:t>Fetch Join</a:t>
            </a:r>
            <a:endParaRPr lang="ko-KR" altLang="en-US" sz="1400" b="1" dirty="0">
              <a:solidFill>
                <a:schemeClr val="accent5"/>
              </a:solidFill>
              <a:latin typeface="+mn-ea"/>
              <a:cs typeface="Arial Unicode MS" panose="020B0604020202020204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34400" y="2619674"/>
            <a:ext cx="10600350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직접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JPQL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을 작성하여 사용</a:t>
            </a:r>
            <a:endParaRPr lang="ko-KR" altLang="en-US" sz="1400" b="1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234" y="1971674"/>
            <a:ext cx="4291012" cy="505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12" y="3406631"/>
            <a:ext cx="4948237" cy="2869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654" y="3406607"/>
            <a:ext cx="2938172" cy="2869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8906791" y="1981200"/>
            <a:ext cx="923009" cy="2527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652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/>
          <p:cNvSpPr/>
          <p:nvPr/>
        </p:nvSpPr>
        <p:spPr>
          <a:xfrm>
            <a:off x="379461" y="590552"/>
            <a:ext cx="11442700" cy="608964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사각형: 둥근 모서리 4">
            <a:extLst>
              <a:ext uri="{FF2B5EF4-FFF2-40B4-BE49-F238E27FC236}">
                <a16:creationId xmlns:a16="http://schemas.microsoft.com/office/drawing/2014/main" xmlns="" id="{09CE5959-0D78-46D2-9860-E5C7A4D34A72}"/>
              </a:ext>
            </a:extLst>
          </p:cNvPr>
          <p:cNvSpPr/>
          <p:nvPr/>
        </p:nvSpPr>
        <p:spPr>
          <a:xfrm>
            <a:off x="734399" y="1116000"/>
            <a:ext cx="1980000" cy="447674"/>
          </a:xfrm>
          <a:prstGeom prst="roundRect">
            <a:avLst>
              <a:gd name="adj" fmla="val 50000"/>
            </a:avLst>
          </a:prstGeom>
          <a:solidFill>
            <a:srgbClr val="4999B6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prstClr val="white"/>
                </a:solidFill>
              </a:rPr>
              <a:t>일반 </a:t>
            </a:r>
            <a:r>
              <a:rPr lang="en-US" altLang="ko-KR" sz="1400" b="1" dirty="0" smtClean="0">
                <a:solidFill>
                  <a:prstClr val="white"/>
                </a:solidFill>
              </a:rPr>
              <a:t>Join</a:t>
            </a:r>
            <a:r>
              <a:rPr lang="ko-KR" altLang="en-US" sz="1400" b="1" dirty="0" smtClean="0">
                <a:solidFill>
                  <a:prstClr val="white"/>
                </a:solidFill>
              </a:rPr>
              <a:t>과 다른 점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36" name="양쪽 모서리가 둥근 사각형 35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N+1</a:t>
              </a:r>
              <a:r>
                <a:rPr lang="ko-KR" altLang="en-US" sz="2400" b="1" dirty="0">
                  <a:solidFill>
                    <a:srgbClr val="FEFDA3"/>
                  </a:solidFill>
                </a:rPr>
                <a:t> 문제</a:t>
              </a:r>
              <a:endParaRPr lang="en-US" altLang="ko-KR" sz="2400" b="1" dirty="0" smtClean="0">
                <a:solidFill>
                  <a:srgbClr val="FEFDA3"/>
                </a:solidFill>
              </a:endParaRPr>
            </a:p>
          </p:txBody>
        </p:sp>
        <p:sp>
          <p:nvSpPr>
            <p:cNvPr id="37" name="도넛 36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막힌 원호 37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도넛 40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734400" y="1971674"/>
            <a:ext cx="10600350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일반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Join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은 쿼리 상으로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Join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을 걸긴 하지만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,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 연관된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엔티티들을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 </a:t>
            </a:r>
            <a:r>
              <a:rPr lang="ko-KR" altLang="en-US" sz="1400" b="1" dirty="0" smtClean="0">
                <a:solidFill>
                  <a:srgbClr val="FF5050"/>
                </a:solidFill>
                <a:latin typeface="+mn-ea"/>
                <a:cs typeface="Arial Unicode MS" panose="020B0604020202020204" pitchFamily="50" charset="-127"/>
              </a:rPr>
              <a:t>영속성 </a:t>
            </a:r>
            <a:r>
              <a:rPr lang="ko-KR" altLang="en-US" sz="1400" b="1" dirty="0" err="1" smtClean="0">
                <a:solidFill>
                  <a:srgbClr val="FF5050"/>
                </a:solidFill>
                <a:latin typeface="+mn-ea"/>
                <a:cs typeface="Arial Unicode MS" panose="020B0604020202020204" pitchFamily="50" charset="-127"/>
              </a:rPr>
              <a:t>컨텍스트에</a:t>
            </a:r>
            <a:r>
              <a:rPr lang="ko-KR" altLang="en-US" sz="1400" b="1" dirty="0" smtClean="0">
                <a:solidFill>
                  <a:srgbClr val="FF5050"/>
                </a:solidFill>
                <a:latin typeface="+mn-ea"/>
                <a:cs typeface="Arial Unicode MS" panose="020B0604020202020204" pitchFamily="50" charset="-127"/>
              </a:rPr>
              <a:t> 등록하지 않는다</a:t>
            </a:r>
            <a:endParaRPr lang="ko-KR" altLang="en-US" sz="1400" b="1" dirty="0">
              <a:solidFill>
                <a:srgbClr val="FF5050"/>
              </a:solidFill>
              <a:latin typeface="+mn-ea"/>
              <a:cs typeface="Arial Unicode MS" panose="020B0604020202020204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34400" y="2619674"/>
            <a:ext cx="10600350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따라서 데이터를 조회해도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비즈니스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로직에서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 해당 데이터를 사용할 수는 없다</a:t>
            </a:r>
            <a:endParaRPr lang="ko-KR" altLang="en-US" sz="1400" b="1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34400" y="3267674"/>
            <a:ext cx="10600350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검색 조건으로만 필요한 경우엔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Fetch Join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보다 더 효율적이다</a:t>
            </a:r>
            <a:endParaRPr lang="ko-KR" altLang="en-US" sz="1400" b="1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</p:txBody>
      </p:sp>
      <p:pic>
        <p:nvPicPr>
          <p:cNvPr id="7170" name="Picture 2" descr="C:\Users\Lee\Desktop\3727c16c143eb219d7b32939d98861139cbcbe2de7f4969efc79ab353e0c19e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25" y="3915674"/>
            <a:ext cx="200025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237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모서리가 둥근 직사각형 24"/>
          <p:cNvSpPr/>
          <p:nvPr/>
        </p:nvSpPr>
        <p:spPr>
          <a:xfrm>
            <a:off x="379461" y="590552"/>
            <a:ext cx="11442700" cy="608964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사각형: 둥근 모서리 4">
            <a:extLst>
              <a:ext uri="{FF2B5EF4-FFF2-40B4-BE49-F238E27FC236}">
                <a16:creationId xmlns:a16="http://schemas.microsoft.com/office/drawing/2014/main" xmlns="" id="{09CE5959-0D78-46D2-9860-E5C7A4D34A72}"/>
              </a:ext>
            </a:extLst>
          </p:cNvPr>
          <p:cNvSpPr/>
          <p:nvPr/>
        </p:nvSpPr>
        <p:spPr>
          <a:xfrm>
            <a:off x="734399" y="1116000"/>
            <a:ext cx="1980000" cy="447674"/>
          </a:xfrm>
          <a:prstGeom prst="roundRect">
            <a:avLst>
              <a:gd name="adj" fmla="val 50000"/>
            </a:avLst>
          </a:prstGeom>
          <a:solidFill>
            <a:srgbClr val="4999B6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prstClr val="white"/>
                </a:solidFill>
              </a:rPr>
              <a:t>해결방법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36" name="양쪽 모서리가 둥근 사각형 35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N+1</a:t>
              </a:r>
              <a:r>
                <a:rPr lang="ko-KR" altLang="en-US" sz="2400" b="1" dirty="0">
                  <a:solidFill>
                    <a:srgbClr val="FEFDA3"/>
                  </a:solidFill>
                </a:rPr>
                <a:t> 문제</a:t>
              </a:r>
              <a:endParaRPr lang="en-US" altLang="ko-KR" sz="2400" b="1" dirty="0" smtClean="0">
                <a:solidFill>
                  <a:srgbClr val="FEFDA3"/>
                </a:solidFill>
              </a:endParaRPr>
            </a:p>
          </p:txBody>
        </p:sp>
        <p:sp>
          <p:nvSpPr>
            <p:cNvPr id="37" name="도넛 36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막힌 원호 37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도넛 40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734400" y="1971674"/>
            <a:ext cx="10600350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accent5"/>
                </a:solidFill>
                <a:latin typeface="+mn-ea"/>
                <a:cs typeface="Arial Unicode MS" panose="020B0604020202020204" pitchFamily="50" charset="-127"/>
              </a:rPr>
              <a:t>@</a:t>
            </a:r>
            <a:r>
              <a:rPr lang="en-US" altLang="ko-KR" sz="1400" b="1" dirty="0" err="1" smtClean="0">
                <a:solidFill>
                  <a:schemeClr val="accent5"/>
                </a:solidFill>
                <a:latin typeface="+mn-ea"/>
                <a:cs typeface="Arial Unicode MS" panose="020B0604020202020204" pitchFamily="50" charset="-127"/>
              </a:rPr>
              <a:t>EntityGraph</a:t>
            </a:r>
            <a:endParaRPr lang="ko-KR" altLang="en-US" sz="1400" b="1" dirty="0">
              <a:solidFill>
                <a:schemeClr val="accent5"/>
              </a:solidFill>
              <a:latin typeface="+mn-ea"/>
              <a:cs typeface="Arial Unicode MS" panose="020B0604020202020204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34400" y="2619674"/>
            <a:ext cx="10600350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Fetch Join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과 다르게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Outer Join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이다</a:t>
            </a:r>
            <a:endParaRPr lang="ko-KR" altLang="en-US" sz="1400" b="1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327" y="1971675"/>
            <a:ext cx="355282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6947327" y="1981200"/>
            <a:ext cx="3463498" cy="2527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12" y="3406631"/>
            <a:ext cx="4951842" cy="2869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653" y="3406607"/>
            <a:ext cx="2978323" cy="2869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846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 animBg="1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1211</TotalTime>
  <Words>261</Words>
  <Application>Microsoft Office PowerPoint</Application>
  <PresentationFormat>사용자 지정</PresentationFormat>
  <Paragraphs>61</Paragraphs>
  <Slides>13</Slides>
  <Notes>10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Lee</cp:lastModifiedBy>
  <cp:revision>508</cp:revision>
  <dcterms:created xsi:type="dcterms:W3CDTF">2020-01-13T05:39:04Z</dcterms:created>
  <dcterms:modified xsi:type="dcterms:W3CDTF">2023-11-28T17:44:58Z</dcterms:modified>
</cp:coreProperties>
</file>