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74" r:id="rId3"/>
    <p:sldId id="284" r:id="rId4"/>
    <p:sldId id="286" r:id="rId5"/>
    <p:sldId id="288" r:id="rId6"/>
    <p:sldId id="287" r:id="rId7"/>
    <p:sldId id="289" r:id="rId8"/>
    <p:sldId id="290" r:id="rId9"/>
    <p:sldId id="291" r:id="rId10"/>
    <p:sldId id="292" r:id="rId11"/>
    <p:sldId id="293" r:id="rId12"/>
    <p:sldId id="285" r:id="rId13"/>
    <p:sldId id="294" r:id="rId14"/>
    <p:sldId id="295" r:id="rId15"/>
    <p:sldId id="272" r:id="rId16"/>
    <p:sldId id="296" r:id="rId17"/>
    <p:sldId id="298" r:id="rId18"/>
    <p:sldId id="29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99B6"/>
    <a:srgbClr val="FF5050"/>
    <a:srgbClr val="C9E4ED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94" autoAdjust="0"/>
  </p:normalViewPr>
  <p:slideViewPr>
    <p:cSldViewPr snapToGrid="0">
      <p:cViewPr>
        <p:scale>
          <a:sx n="117" d="100"/>
          <a:sy n="117" d="100"/>
        </p:scale>
        <p:origin x="-516" y="1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A180D-1B0B-4B80-92A6-8875CE032CEA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2E51D-DAE4-460F-A27D-D6CCF463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63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2E51D-DAE4-460F-A27D-D6CCF4639AD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2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2E51D-DAE4-460F-A27D-D6CCF4639AD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2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2E51D-DAE4-460F-A27D-D6CCF4639AD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2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2E51D-DAE4-460F-A27D-D6CCF4639AD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2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2E51D-DAE4-460F-A27D-D6CCF4639AD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2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2E51D-DAE4-460F-A27D-D6CCF4639AD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1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2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2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0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26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3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5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9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7983585" y="2182529"/>
            <a:ext cx="1231625" cy="810574"/>
            <a:chOff x="6649632" y="2750450"/>
            <a:chExt cx="574347" cy="377997"/>
          </a:xfrm>
        </p:grpSpPr>
        <p:sp>
          <p:nvSpPr>
            <p:cNvPr id="12" name="도넛 11"/>
            <p:cNvSpPr/>
            <p:nvPr/>
          </p:nvSpPr>
          <p:spPr>
            <a:xfrm>
              <a:off x="6771821" y="2750450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6825674" y="2801923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915795" y="2912220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6649632" y="3007061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7083423" y="2794717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374900" y="289559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4000" b="1" dirty="0" smtClean="0">
                <a:solidFill>
                  <a:prstClr val="white"/>
                </a:solidFill>
              </a:rPr>
              <a:t>영속성</a:t>
            </a:r>
            <a:r>
              <a:rPr lang="ko-KR" altLang="en-US" sz="4000" b="1" dirty="0" smtClean="0">
                <a:solidFill>
                  <a:srgbClr val="FEFDA3"/>
                </a:solidFill>
              </a:rPr>
              <a:t> </a:t>
            </a:r>
            <a:r>
              <a:rPr lang="ko-KR" altLang="en-US" sz="4000" b="1" dirty="0" err="1" smtClean="0">
                <a:solidFill>
                  <a:srgbClr val="FEFDA3"/>
                </a:solidFill>
              </a:rPr>
              <a:t>컨텍스트</a:t>
            </a:r>
            <a:endParaRPr lang="en-US" altLang="ko-KR" sz="4000" b="1" dirty="0">
              <a:solidFill>
                <a:srgbClr val="FEFD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14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</a:rPr>
                <a:t>영속성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 </a:t>
              </a:r>
              <a:r>
                <a:rPr lang="ko-KR" altLang="en-US" sz="2400" b="1" dirty="0" err="1">
                  <a:solidFill>
                    <a:srgbClr val="FEFDA3"/>
                  </a:solidFill>
                </a:rPr>
                <a:t>컨텍스트</a:t>
              </a:r>
              <a:endParaRPr lang="en-US" altLang="ko-KR" sz="2400" b="1" dirty="0" smtClean="0">
                <a:solidFill>
                  <a:srgbClr val="FEFDA3"/>
                </a:solidFill>
              </a:endParaRPr>
            </a:p>
          </p:txBody>
        </p:sp>
        <p:sp>
          <p:nvSpPr>
            <p:cNvPr id="37" name="도넛 3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막힌 원호 37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도넛 40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사각형: 둥근 모서리 4">
            <a:extLst>
              <a:ext uri="{FF2B5EF4-FFF2-40B4-BE49-F238E27FC236}">
                <a16:creationId xmlns:a16="http://schemas.microsoft.com/office/drawing/2014/main" xmlns="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prstClr val="white"/>
                </a:solidFill>
              </a:rPr>
              <a:t>엔티티의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 생명주기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4400" y="1971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solidFill>
                  <a:schemeClr val="accent5"/>
                </a:solidFill>
                <a:latin typeface="+mn-ea"/>
                <a:cs typeface="Arial Unicode MS" panose="020B0604020202020204" pitchFamily="50" charset="-127"/>
              </a:rPr>
              <a:t>준영속</a:t>
            </a:r>
            <a:r>
              <a:rPr lang="ko-KR" altLang="en-US" sz="1400" b="1" dirty="0" smtClean="0">
                <a:solidFill>
                  <a:schemeClr val="accent5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en-US" altLang="ko-KR" sz="1400" b="1" dirty="0" smtClean="0">
                <a:solidFill>
                  <a:schemeClr val="accent5"/>
                </a:solidFill>
                <a:latin typeface="+mn-ea"/>
                <a:cs typeface="Arial Unicode MS" panose="020B0604020202020204" pitchFamily="50" charset="-127"/>
              </a:rPr>
              <a:t>(detached)</a:t>
            </a:r>
            <a:endParaRPr lang="ko-KR" altLang="en-US" sz="1400" b="1" dirty="0">
              <a:solidFill>
                <a:schemeClr val="accent5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4400" y="2619973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영속성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컨텍스트에서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분리된 상태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177" y="2172448"/>
            <a:ext cx="26670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564086" y="3665758"/>
            <a:ext cx="2163535" cy="2612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5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</a:rPr>
                <a:t>영속성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 </a:t>
              </a:r>
              <a:r>
                <a:rPr lang="ko-KR" altLang="en-US" sz="2400" b="1" dirty="0" err="1">
                  <a:solidFill>
                    <a:srgbClr val="FEFDA3"/>
                  </a:solidFill>
                </a:rPr>
                <a:t>컨텍스트</a:t>
              </a:r>
              <a:endParaRPr lang="en-US" altLang="ko-KR" sz="2400" b="1" dirty="0" smtClean="0">
                <a:solidFill>
                  <a:srgbClr val="FEFDA3"/>
                </a:solidFill>
              </a:endParaRPr>
            </a:p>
          </p:txBody>
        </p:sp>
        <p:sp>
          <p:nvSpPr>
            <p:cNvPr id="37" name="도넛 3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막힌 원호 37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도넛 40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사각형: 둥근 모서리 4">
            <a:extLst>
              <a:ext uri="{FF2B5EF4-FFF2-40B4-BE49-F238E27FC236}">
                <a16:creationId xmlns:a16="http://schemas.microsoft.com/office/drawing/2014/main" xmlns="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prstClr val="white"/>
                </a:solidFill>
              </a:rPr>
              <a:t>엔티티의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 생명주기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4400" y="1971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accent5"/>
                </a:solidFill>
                <a:latin typeface="+mn-ea"/>
                <a:cs typeface="Arial Unicode MS" panose="020B0604020202020204" pitchFamily="50" charset="-127"/>
              </a:rPr>
              <a:t>삭제 </a:t>
            </a:r>
            <a:r>
              <a:rPr lang="en-US" altLang="ko-KR" sz="1400" b="1" dirty="0" smtClean="0">
                <a:solidFill>
                  <a:schemeClr val="accent5"/>
                </a:solidFill>
                <a:latin typeface="+mn-ea"/>
                <a:cs typeface="Arial Unicode MS" panose="020B0604020202020204" pitchFamily="50" charset="-127"/>
              </a:rPr>
              <a:t>(removed)</a:t>
            </a:r>
            <a:endParaRPr lang="ko-KR" altLang="en-US" sz="1400" b="1" dirty="0">
              <a:solidFill>
                <a:schemeClr val="accent5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4400" y="2619973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영속성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컨텍스트에서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삭제된 상태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4400" y="3267973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DB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에서도 삭제됨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177" y="2172448"/>
            <a:ext cx="25812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6564086" y="3665758"/>
            <a:ext cx="2163535" cy="2612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5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8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사각형: 둥근 모서리 4">
            <a:extLst>
              <a:ext uri="{FF2B5EF4-FFF2-40B4-BE49-F238E27FC236}">
                <a16:creationId xmlns:a16="http://schemas.microsoft.com/office/drawing/2014/main" xmlns="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prstClr val="white"/>
                </a:solidFill>
              </a:rPr>
              <a:t>질문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영속성</a:t>
              </a:r>
              <a:r>
                <a:rPr lang="ko-KR" altLang="en-US" sz="2400" b="1" dirty="0" smtClean="0">
                  <a:solidFill>
                    <a:srgbClr val="FEFDA3"/>
                  </a:solidFill>
                </a:rPr>
                <a:t> </a:t>
              </a:r>
              <a:r>
                <a:rPr lang="ko-KR" altLang="en-US" sz="2400" b="1" dirty="0" err="1" smtClean="0">
                  <a:solidFill>
                    <a:srgbClr val="FEFDA3"/>
                  </a:solidFill>
                </a:rPr>
                <a:t>컨텍스트</a:t>
              </a:r>
              <a:endParaRPr lang="en-US" altLang="ko-KR" sz="2400" b="1" dirty="0" smtClean="0">
                <a:solidFill>
                  <a:srgbClr val="FEFDA3"/>
                </a:solidFill>
              </a:endParaRPr>
            </a:p>
          </p:txBody>
        </p:sp>
        <p:sp>
          <p:nvSpPr>
            <p:cNvPr id="37" name="도넛 3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막힌 원호 37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도넛 40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734400" y="1971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???: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EntityManager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랑 영속성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컨텍스트랑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동일한 건가요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?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4400" y="2619973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N : 1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관계가 될 수 있음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4400" y="3267973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하나의 트랜잭션 안에선 같은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영속성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컨텍스트를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참고함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9" name="사각형: 둥근 모서리 4">
            <a:extLst>
              <a:ext uri="{FF2B5EF4-FFF2-40B4-BE49-F238E27FC236}">
                <a16:creationId xmlns:a16="http://schemas.microsoft.com/office/drawing/2014/main" xmlns="" id="{09CE5959-0D78-46D2-9860-E5C7A4D34A72}"/>
              </a:ext>
            </a:extLst>
          </p:cNvPr>
          <p:cNvSpPr/>
          <p:nvPr/>
        </p:nvSpPr>
        <p:spPr>
          <a:xfrm>
            <a:off x="734400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prstClr val="white"/>
                </a:solidFill>
              </a:rPr>
              <a:t>예상 질문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pic>
        <p:nvPicPr>
          <p:cNvPr id="6150" name="Picture 6" descr="https://blog.kakaocdn.net/dn/kC9bk/btrsaSChaeb/YMsT1ZXjxTwvSkiaVbzb6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43686"/>
            <a:ext cx="4697638" cy="146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blog.kakaocdn.net/dn/IhK21/btrsnn1jpqf/fCXmk21yLyYk2xlakazuUK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76656"/>
            <a:ext cx="4697638" cy="227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22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사각형: 둥근 모서리 4">
            <a:extLst>
              <a:ext uri="{FF2B5EF4-FFF2-40B4-BE49-F238E27FC236}">
                <a16:creationId xmlns:a16="http://schemas.microsoft.com/office/drawing/2014/main" xmlns="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예상 질문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영속성</a:t>
              </a:r>
              <a:r>
                <a:rPr lang="ko-KR" altLang="en-US" sz="2400" b="1" dirty="0" smtClean="0">
                  <a:solidFill>
                    <a:srgbClr val="FEFDA3"/>
                  </a:solidFill>
                </a:rPr>
                <a:t> </a:t>
              </a:r>
              <a:r>
                <a:rPr lang="ko-KR" altLang="en-US" sz="2400" b="1" dirty="0" err="1" smtClean="0">
                  <a:solidFill>
                    <a:srgbClr val="FEFDA3"/>
                  </a:solidFill>
                </a:rPr>
                <a:t>컨텍스트</a:t>
              </a:r>
              <a:endParaRPr lang="en-US" altLang="ko-KR" sz="2400" b="1" dirty="0" smtClean="0">
                <a:solidFill>
                  <a:srgbClr val="FEFDA3"/>
                </a:solidFill>
              </a:endParaRPr>
            </a:p>
          </p:txBody>
        </p:sp>
        <p:sp>
          <p:nvSpPr>
            <p:cNvPr id="37" name="도넛 3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막힌 원호 37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도넛 40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734400" y="1971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???: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영속성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컨텍스트에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일부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엔티티만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있으면 어떻게 되나요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?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4400" y="2619973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PK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기반 검색일 때만 캐시 조회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4400" y="3267973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JPQL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은 무조건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DB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조회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014" y="4425042"/>
            <a:ext cx="80010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58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사각형: 둥근 모서리 4">
            <a:extLst>
              <a:ext uri="{FF2B5EF4-FFF2-40B4-BE49-F238E27FC236}">
                <a16:creationId xmlns:a16="http://schemas.microsoft.com/office/drawing/2014/main" xmlns="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예상 질문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영속성</a:t>
              </a:r>
              <a:r>
                <a:rPr lang="ko-KR" altLang="en-US" sz="2400" b="1" dirty="0" smtClean="0">
                  <a:solidFill>
                    <a:srgbClr val="FEFDA3"/>
                  </a:solidFill>
                </a:rPr>
                <a:t> </a:t>
              </a:r>
              <a:r>
                <a:rPr lang="ko-KR" altLang="en-US" sz="2400" b="1" dirty="0" err="1" smtClean="0">
                  <a:solidFill>
                    <a:srgbClr val="FEFDA3"/>
                  </a:solidFill>
                </a:rPr>
                <a:t>컨텍스트</a:t>
              </a:r>
              <a:endParaRPr lang="en-US" altLang="ko-KR" sz="2400" b="1" dirty="0" smtClean="0">
                <a:solidFill>
                  <a:srgbClr val="FEFDA3"/>
                </a:solidFill>
              </a:endParaRPr>
            </a:p>
          </p:txBody>
        </p:sp>
        <p:sp>
          <p:nvSpPr>
            <p:cNvPr id="37" name="도넛 3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막힌 원호 37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도넛 40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734400" y="1971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???: 2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차 캐시가 뭔가요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?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4400" y="2619973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저도 모름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990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 b="1" dirty="0" smtClean="0">
                <a:solidFill>
                  <a:schemeClr val="tx1"/>
                </a:solidFill>
              </a:rPr>
              <a:t>감   사</a:t>
            </a:r>
            <a:endParaRPr lang="ko-KR" altLang="en-US" sz="10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88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사각형: 둥근 모서리 4">
            <a:extLst>
              <a:ext uri="{FF2B5EF4-FFF2-40B4-BE49-F238E27FC236}">
                <a16:creationId xmlns:a16="http://schemas.microsoft.com/office/drawing/2014/main" xmlns="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예상 질문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영속성</a:t>
              </a:r>
              <a:r>
                <a:rPr lang="ko-KR" altLang="en-US" sz="2400" b="1" dirty="0" smtClean="0">
                  <a:solidFill>
                    <a:srgbClr val="FEFDA3"/>
                  </a:solidFill>
                </a:rPr>
                <a:t> </a:t>
              </a:r>
              <a:r>
                <a:rPr lang="ko-KR" altLang="en-US" sz="2400" b="1" dirty="0" err="1" smtClean="0">
                  <a:solidFill>
                    <a:srgbClr val="FEFDA3"/>
                  </a:solidFill>
                </a:rPr>
                <a:t>컨텍스트</a:t>
              </a:r>
              <a:endParaRPr lang="en-US" altLang="ko-KR" sz="2400" b="1" dirty="0" smtClean="0">
                <a:solidFill>
                  <a:srgbClr val="FEFDA3"/>
                </a:solidFill>
              </a:endParaRPr>
            </a:p>
          </p:txBody>
        </p:sp>
        <p:sp>
          <p:nvSpPr>
            <p:cNvPr id="37" name="도넛 3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막힌 원호 37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도넛 40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734400" y="1971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???: 2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차 캐시가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뭔가요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?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4400" y="2619973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애플리케이션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범위의 캐시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1026" name="Picture 2" descr="https://velog.velcdn.com/images/bagt/post/fcdbd859-6be5-44da-8cdd-fe4a61dfde05/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773" y="1971674"/>
            <a:ext cx="4689021" cy="187079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velog.velcdn.com/images/bagt/post/4c580be3-4f1a-4c23-b34e-0d8b0e9048ef/imag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773" y="4120052"/>
            <a:ext cx="4689021" cy="182035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734400" y="3267973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데이터베이스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접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근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횟수 ↓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4400" y="3915973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accent5"/>
                </a:solidFill>
                <a:latin typeface="+mn-ea"/>
                <a:cs typeface="Arial Unicode MS" panose="020B0604020202020204" pitchFamily="50" charset="-127"/>
              </a:rPr>
              <a:t>동시성 문제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해결을 위해 객체 복사본을 반환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4400" y="4563973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</a:rPr>
              <a:t>@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Cacheable, @Cache (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하이버네이트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86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</a:rPr>
                <a:t>영속성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 </a:t>
              </a:r>
              <a:r>
                <a:rPr lang="ko-KR" altLang="en-US" sz="2400" b="1" dirty="0" err="1">
                  <a:solidFill>
                    <a:srgbClr val="FEFDA3"/>
                  </a:solidFill>
                </a:rPr>
                <a:t>컨텍스트</a:t>
              </a:r>
              <a:endParaRPr lang="en-US" altLang="ko-KR" sz="2400" b="1" dirty="0" smtClean="0">
                <a:solidFill>
                  <a:srgbClr val="FEFDA3"/>
                </a:solidFill>
              </a:endParaRPr>
            </a:p>
          </p:txBody>
        </p:sp>
        <p:sp>
          <p:nvSpPr>
            <p:cNvPr id="37" name="도넛 3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막힌 원호 37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도넛 40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사각형: 둥근 모서리 4">
            <a:extLst>
              <a:ext uri="{FF2B5EF4-FFF2-40B4-BE49-F238E27FC236}">
                <a16:creationId xmlns:a16="http://schemas.microsoft.com/office/drawing/2014/main" xmlns="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prstClr val="white"/>
                </a:solidFill>
              </a:rPr>
              <a:t>참고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4400" y="1971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https://velog.io/@bagt/JPA-2%EC%B0%A8-%EC%BA%90%EC%8B%9C%EC%97%90-%EB%8C%80%ED%95%98%EC%97%AC#2%EC%B0%A8-%EC%BA%90%EC%8B%9C%EC%9D%98-%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EC%9E%A5%EC%A0%90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4400" y="2873076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https://junghyungil.tistory.com/m/203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4400" y="3521076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https://thalals.tistory.com/370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4400" y="4169076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https://velog.io/@chullll/JPA-Second-Level-Cache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4400" y="4817076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https://velog.io/@soongjamm/Select-%EC%BF%BC%EB%A6%AC%EB%8A%94-S%EB%9D%BD%EC%9D%B4-%EC%95%84%EB%8B%88%EB%8B%A4.-X%EB%9D%BD%EA%B3%BC-S%EB%9D%BD%EC%9D%98-%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EC%B0%A8%EC%9D%B4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(Lock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관련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148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 b="1" dirty="0" smtClean="0">
                <a:solidFill>
                  <a:schemeClr val="tx1"/>
                </a:solidFill>
              </a:rPr>
              <a:t>감   사</a:t>
            </a:r>
            <a:endParaRPr lang="ko-KR" altLang="en-US" sz="10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63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사각형: 둥근 모서리 4">
            <a:extLst>
              <a:ext uri="{FF2B5EF4-FFF2-40B4-BE49-F238E27FC236}">
                <a16:creationId xmlns:a16="http://schemas.microsoft.com/office/drawing/2014/main" xmlns="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영속성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영속성</a:t>
              </a:r>
              <a:r>
                <a:rPr lang="ko-KR" altLang="en-US" sz="2400" b="1" dirty="0" smtClean="0">
                  <a:solidFill>
                    <a:srgbClr val="FEFDA3"/>
                  </a:solidFill>
                </a:rPr>
                <a:t> </a:t>
              </a:r>
              <a:r>
                <a:rPr lang="ko-KR" altLang="en-US" sz="2400" b="1" dirty="0" err="1" smtClean="0">
                  <a:solidFill>
                    <a:srgbClr val="FEFDA3"/>
                  </a:solidFill>
                </a:rPr>
                <a:t>컨텍스트</a:t>
              </a:r>
              <a:endParaRPr lang="en-US" altLang="ko-KR" sz="2400" b="1" dirty="0" smtClean="0">
                <a:solidFill>
                  <a:srgbClr val="FEFDA3"/>
                </a:solidFill>
              </a:endParaRPr>
            </a:p>
          </p:txBody>
        </p:sp>
        <p:sp>
          <p:nvSpPr>
            <p:cNvPr id="37" name="도넛 3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막힌 원호 37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도넛 40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08" y="1963810"/>
            <a:ext cx="2667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734400" y="2874562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Persistence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4400" y="3522861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그게 뭔데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7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사각형: 둥근 모서리 4">
            <a:extLst>
              <a:ext uri="{FF2B5EF4-FFF2-40B4-BE49-F238E27FC236}">
                <a16:creationId xmlns:a16="http://schemas.microsoft.com/office/drawing/2014/main" xmlns="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prstClr val="white"/>
                </a:solidFill>
              </a:rPr>
              <a:t>영속성 </a:t>
            </a:r>
            <a:r>
              <a:rPr lang="ko-KR" altLang="en-US" sz="1400" b="1" dirty="0" err="1" smtClean="0">
                <a:solidFill>
                  <a:prstClr val="white"/>
                </a:solidFill>
              </a:rPr>
              <a:t>컨텍스트란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영속성</a:t>
              </a:r>
              <a:r>
                <a:rPr lang="ko-KR" altLang="en-US" sz="2400" b="1" dirty="0" smtClean="0">
                  <a:solidFill>
                    <a:srgbClr val="FEFDA3"/>
                  </a:solidFill>
                </a:rPr>
                <a:t> </a:t>
              </a:r>
              <a:r>
                <a:rPr lang="ko-KR" altLang="en-US" sz="2400" b="1" dirty="0" err="1" smtClean="0">
                  <a:solidFill>
                    <a:srgbClr val="FEFDA3"/>
                  </a:solidFill>
                </a:rPr>
                <a:t>컨텍스트</a:t>
              </a:r>
              <a:endParaRPr lang="en-US" altLang="ko-KR" sz="2400" b="1" dirty="0" smtClean="0">
                <a:solidFill>
                  <a:srgbClr val="FEFDA3"/>
                </a:solidFill>
              </a:endParaRPr>
            </a:p>
          </p:txBody>
        </p:sp>
        <p:sp>
          <p:nvSpPr>
            <p:cNvPr id="37" name="도넛 3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막힌 원호 37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도넛 40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734400" y="1971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Persistence Context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4400" y="2619973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엔티</a:t>
            </a:r>
            <a:r>
              <a:rPr lang="ko-KR" altLang="en-US" sz="1400" b="1" dirty="0" err="1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티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를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영구 저장하는 환경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4400" y="3267973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어플리케이션과 실제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DB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사이에 존재하는 가상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DB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4400" y="3918232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accent5"/>
                </a:solidFill>
                <a:latin typeface="+mn-ea"/>
                <a:cs typeface="Arial Unicode MS" panose="020B0604020202020204" pitchFamily="50" charset="-127"/>
              </a:rPr>
              <a:t>트랜잭션에 종속 </a:t>
            </a:r>
            <a:r>
              <a:rPr lang="en-US" altLang="ko-KR" sz="1400" b="1" dirty="0" smtClean="0">
                <a:solidFill>
                  <a:schemeClr val="accent5"/>
                </a:solidFill>
                <a:latin typeface="+mn-ea"/>
                <a:cs typeface="Arial Unicode MS" panose="020B0604020202020204" pitchFamily="50" charset="-127"/>
              </a:rPr>
              <a:t>(1 : 1)</a:t>
            </a:r>
            <a:endParaRPr lang="ko-KR" altLang="en-US" sz="1400" b="1" dirty="0">
              <a:solidFill>
                <a:schemeClr val="accent5"/>
              </a:solidFill>
              <a:latin typeface="+mn-ea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95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</a:rPr>
                <a:t>영속성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 </a:t>
              </a:r>
              <a:r>
                <a:rPr lang="ko-KR" altLang="en-US" sz="2400" b="1" dirty="0" err="1">
                  <a:solidFill>
                    <a:srgbClr val="FEFDA3"/>
                  </a:solidFill>
                </a:rPr>
                <a:t>컨텍스트</a:t>
              </a:r>
              <a:endParaRPr lang="en-US" altLang="ko-KR" sz="2400" b="1" dirty="0" smtClean="0">
                <a:solidFill>
                  <a:srgbClr val="FEFDA3"/>
                </a:solidFill>
              </a:endParaRPr>
            </a:p>
          </p:txBody>
        </p:sp>
        <p:sp>
          <p:nvSpPr>
            <p:cNvPr id="37" name="도넛 3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막힌 원호 37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도넛 40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사각형: 둥근 모서리 4">
            <a:extLst>
              <a:ext uri="{FF2B5EF4-FFF2-40B4-BE49-F238E27FC236}">
                <a16:creationId xmlns:a16="http://schemas.microsoft.com/office/drawing/2014/main" xmlns="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특징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4400" y="1971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accent5"/>
                </a:solidFill>
                <a:latin typeface="+mn-ea"/>
                <a:cs typeface="Arial Unicode MS" panose="020B0604020202020204" pitchFamily="50" charset="-127"/>
              </a:rPr>
              <a:t>1</a:t>
            </a:r>
            <a:r>
              <a:rPr lang="ko-KR" altLang="en-US" sz="1400" b="1" dirty="0" smtClean="0">
                <a:solidFill>
                  <a:schemeClr val="accent5"/>
                </a:solidFill>
                <a:latin typeface="+mn-ea"/>
                <a:cs typeface="Arial Unicode MS" panose="020B0604020202020204" pitchFamily="50" charset="-127"/>
              </a:rPr>
              <a:t>차 캐시</a:t>
            </a:r>
            <a:endParaRPr lang="ko-KR" altLang="en-US" sz="1400" b="1" dirty="0">
              <a:solidFill>
                <a:schemeClr val="accent5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4400" y="2619973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Key – Value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형태로 저장 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(PK –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객체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4400" y="3267973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캐시에 없는 경우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DB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조회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4100" name="Picture 4" descr="https://velog.velcdn.com/images/suk13574/post/6aefe23c-35f6-4aff-9203-3beeb3ef2148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61" y="3093951"/>
            <a:ext cx="5897789" cy="31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39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</a:rPr>
                <a:t>영속성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 </a:t>
              </a:r>
              <a:r>
                <a:rPr lang="ko-KR" altLang="en-US" sz="2400" b="1" dirty="0" err="1">
                  <a:solidFill>
                    <a:srgbClr val="FEFDA3"/>
                  </a:solidFill>
                </a:rPr>
                <a:t>컨텍스트</a:t>
              </a:r>
              <a:endParaRPr lang="en-US" altLang="ko-KR" sz="2400" b="1" dirty="0" smtClean="0">
                <a:solidFill>
                  <a:srgbClr val="FEFDA3"/>
                </a:solidFill>
              </a:endParaRPr>
            </a:p>
          </p:txBody>
        </p:sp>
        <p:sp>
          <p:nvSpPr>
            <p:cNvPr id="37" name="도넛 3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막힌 원호 37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도넛 40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사각형: 둥근 모서리 4">
            <a:extLst>
              <a:ext uri="{FF2B5EF4-FFF2-40B4-BE49-F238E27FC236}">
                <a16:creationId xmlns:a16="http://schemas.microsoft.com/office/drawing/2014/main" xmlns="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특징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4400" y="1971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5"/>
                </a:solidFill>
                <a:latin typeface="+mn-ea"/>
                <a:cs typeface="Arial Unicode MS" panose="020B0604020202020204" pitchFamily="50" charset="-127"/>
              </a:rPr>
              <a:t>동일성 보장</a:t>
            </a: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08" y="2619674"/>
            <a:ext cx="46577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07" y="4746128"/>
            <a:ext cx="853823" cy="399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734400" y="5452981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캐시에 저장되어 있는 값을 꺼내오기 때문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96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</a:rPr>
                <a:t>영속성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 </a:t>
              </a:r>
              <a:r>
                <a:rPr lang="ko-KR" altLang="en-US" sz="2400" b="1" dirty="0" err="1">
                  <a:solidFill>
                    <a:srgbClr val="FEFDA3"/>
                  </a:solidFill>
                </a:rPr>
                <a:t>컨텍스트</a:t>
              </a:r>
              <a:endParaRPr lang="en-US" altLang="ko-KR" sz="2400" b="1" dirty="0" smtClean="0">
                <a:solidFill>
                  <a:srgbClr val="FEFDA3"/>
                </a:solidFill>
              </a:endParaRPr>
            </a:p>
          </p:txBody>
        </p:sp>
        <p:sp>
          <p:nvSpPr>
            <p:cNvPr id="37" name="도넛 3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막힌 원호 37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도넛 40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734400" y="1971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5"/>
                </a:solidFill>
                <a:latin typeface="+mn-ea"/>
                <a:cs typeface="Arial Unicode MS" panose="020B0604020202020204" pitchFamily="50" charset="-127"/>
              </a:rPr>
              <a:t>트랜잭션을 지원하는 쓰기 </a:t>
            </a:r>
            <a:r>
              <a:rPr lang="ko-KR" altLang="en-US" sz="1400" b="1" dirty="0" smtClean="0">
                <a:solidFill>
                  <a:schemeClr val="accent5"/>
                </a:solidFill>
                <a:latin typeface="+mn-ea"/>
                <a:cs typeface="Arial Unicode MS" panose="020B0604020202020204" pitchFamily="50" charset="-127"/>
              </a:rPr>
              <a:t>지연</a:t>
            </a:r>
            <a:endParaRPr lang="ko-KR" altLang="en-US" sz="1400" b="1" dirty="0">
              <a:solidFill>
                <a:schemeClr val="accent5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4400" y="2619973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트랜잭션 내부에서 발생한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INSERT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쿼리를 모아둠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4400" y="3267973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트랜잭션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Commit,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또는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Flush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시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DB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에 반영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3076" name="Picture 4" descr="https://velog.velcdn.com/images/suk13574/post/1a0e1e8a-2deb-4f6d-9fee-466d76d03ced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01517"/>
            <a:ext cx="4773318" cy="356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사각형: 둥근 모서리 4">
            <a:extLst>
              <a:ext uri="{FF2B5EF4-FFF2-40B4-BE49-F238E27FC236}">
                <a16:creationId xmlns:a16="http://schemas.microsoft.com/office/drawing/2014/main" xmlns="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특징</a:t>
            </a:r>
            <a:endParaRPr lang="ko-KR" alt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96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</a:rPr>
                <a:t>영속성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 </a:t>
              </a:r>
              <a:r>
                <a:rPr lang="ko-KR" altLang="en-US" sz="2400" b="1" dirty="0" err="1">
                  <a:solidFill>
                    <a:srgbClr val="FEFDA3"/>
                  </a:solidFill>
                </a:rPr>
                <a:t>컨텍스트</a:t>
              </a:r>
              <a:endParaRPr lang="en-US" altLang="ko-KR" sz="2400" b="1" dirty="0" smtClean="0">
                <a:solidFill>
                  <a:srgbClr val="FEFDA3"/>
                </a:solidFill>
              </a:endParaRPr>
            </a:p>
          </p:txBody>
        </p:sp>
        <p:sp>
          <p:nvSpPr>
            <p:cNvPr id="37" name="도넛 3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막힌 원호 37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도넛 40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734400" y="1971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accent5"/>
                </a:solidFill>
                <a:latin typeface="+mn-ea"/>
                <a:cs typeface="Arial Unicode MS" panose="020B0604020202020204" pitchFamily="50" charset="-127"/>
              </a:rPr>
              <a:t>변경 감지</a:t>
            </a:r>
            <a:endParaRPr lang="ko-KR" altLang="en-US" sz="1400" b="1" dirty="0">
              <a:solidFill>
                <a:schemeClr val="accent5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4400" y="2619973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Entity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가 변경됐다면 자동으로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UPDATE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쿼리 생성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4400" y="3267973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UPDATE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를 위한 코드 필요 없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음</a:t>
            </a:r>
          </a:p>
        </p:txBody>
      </p:sp>
      <p:sp>
        <p:nvSpPr>
          <p:cNvPr id="14" name="사각형: 둥근 모서리 4">
            <a:extLst>
              <a:ext uri="{FF2B5EF4-FFF2-40B4-BE49-F238E27FC236}">
                <a16:creationId xmlns:a16="http://schemas.microsoft.com/office/drawing/2014/main" xmlns="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특징</a:t>
            </a:r>
            <a:endParaRPr lang="ko-KR" alt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4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</a:rPr>
                <a:t>영속성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 </a:t>
              </a:r>
              <a:r>
                <a:rPr lang="ko-KR" altLang="en-US" sz="2400" b="1" dirty="0" err="1">
                  <a:solidFill>
                    <a:srgbClr val="FEFDA3"/>
                  </a:solidFill>
                </a:rPr>
                <a:t>컨텍스트</a:t>
              </a:r>
              <a:endParaRPr lang="en-US" altLang="ko-KR" sz="2400" b="1" dirty="0" smtClean="0">
                <a:solidFill>
                  <a:srgbClr val="FEFDA3"/>
                </a:solidFill>
              </a:endParaRPr>
            </a:p>
          </p:txBody>
        </p:sp>
        <p:sp>
          <p:nvSpPr>
            <p:cNvPr id="37" name="도넛 3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막힌 원호 37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도넛 40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사각형: 둥근 모서리 4">
            <a:extLst>
              <a:ext uri="{FF2B5EF4-FFF2-40B4-BE49-F238E27FC236}">
                <a16:creationId xmlns:a16="http://schemas.microsoft.com/office/drawing/2014/main" xmlns="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prstClr val="white"/>
                </a:solidFill>
              </a:rPr>
              <a:t>엔티티의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 생명주기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4400" y="1971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solidFill>
                  <a:schemeClr val="accent5"/>
                </a:solidFill>
                <a:latin typeface="+mn-ea"/>
                <a:cs typeface="Arial Unicode MS" panose="020B0604020202020204" pitchFamily="50" charset="-127"/>
              </a:rPr>
              <a:t>비영속</a:t>
            </a:r>
            <a:r>
              <a:rPr lang="ko-KR" altLang="en-US" sz="1400" b="1" dirty="0" smtClean="0">
                <a:solidFill>
                  <a:schemeClr val="accent5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en-US" altLang="ko-KR" sz="1400" b="1" dirty="0">
                <a:solidFill>
                  <a:schemeClr val="accent5"/>
                </a:solidFill>
                <a:latin typeface="+mn-ea"/>
                <a:cs typeface="Arial Unicode MS" panose="020B0604020202020204" pitchFamily="50" charset="-127"/>
              </a:rPr>
              <a:t>(new</a:t>
            </a:r>
            <a:r>
              <a:rPr lang="en-US" altLang="ko-KR" sz="1400" b="1" dirty="0" smtClean="0">
                <a:solidFill>
                  <a:schemeClr val="accent5"/>
                </a:solidFill>
                <a:latin typeface="+mn-ea"/>
                <a:cs typeface="Arial Unicode MS" panose="020B0604020202020204" pitchFamily="50" charset="-127"/>
              </a:rPr>
              <a:t>)</a:t>
            </a:r>
            <a:endParaRPr lang="ko-KR" altLang="en-US" sz="1400" b="1" dirty="0">
              <a:solidFill>
                <a:schemeClr val="accent5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4400" y="2619973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영속성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컨텍스트에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저장되지 않은 상태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702" y="2172448"/>
            <a:ext cx="24193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08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</a:rPr>
                <a:t>영속성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 </a:t>
              </a:r>
              <a:r>
                <a:rPr lang="ko-KR" altLang="en-US" sz="2400" b="1" dirty="0" err="1">
                  <a:solidFill>
                    <a:srgbClr val="FEFDA3"/>
                  </a:solidFill>
                </a:rPr>
                <a:t>컨텍스트</a:t>
              </a:r>
              <a:endParaRPr lang="en-US" altLang="ko-KR" sz="2400" b="1" dirty="0" smtClean="0">
                <a:solidFill>
                  <a:srgbClr val="FEFDA3"/>
                </a:solidFill>
              </a:endParaRPr>
            </a:p>
          </p:txBody>
        </p:sp>
        <p:sp>
          <p:nvSpPr>
            <p:cNvPr id="37" name="도넛 3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막힌 원호 37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도넛 40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사각형: 둥근 모서리 4">
            <a:extLst>
              <a:ext uri="{FF2B5EF4-FFF2-40B4-BE49-F238E27FC236}">
                <a16:creationId xmlns:a16="http://schemas.microsoft.com/office/drawing/2014/main" xmlns="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prstClr val="white"/>
                </a:solidFill>
              </a:rPr>
              <a:t>엔티티의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 생명주기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4400" y="1971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accent5"/>
                </a:solidFill>
                <a:latin typeface="+mn-ea"/>
                <a:cs typeface="Arial Unicode MS" panose="020B0604020202020204" pitchFamily="50" charset="-127"/>
              </a:rPr>
              <a:t>영속 </a:t>
            </a:r>
            <a:r>
              <a:rPr lang="en-US" altLang="ko-KR" sz="1400" b="1" dirty="0" smtClean="0">
                <a:solidFill>
                  <a:schemeClr val="accent5"/>
                </a:solidFill>
                <a:latin typeface="+mn-ea"/>
                <a:cs typeface="Arial Unicode MS" panose="020B0604020202020204" pitchFamily="50" charset="-127"/>
              </a:rPr>
              <a:t>(managed)</a:t>
            </a:r>
            <a:endParaRPr lang="ko-KR" altLang="en-US" sz="1400" b="1" dirty="0">
              <a:solidFill>
                <a:schemeClr val="accent5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4400" y="2619973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영속성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컨텍스트에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저장된 상태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177" y="2172448"/>
            <a:ext cx="26289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64086" y="3461658"/>
            <a:ext cx="2163535" cy="2612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2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8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305</Words>
  <Application>Microsoft Office PowerPoint</Application>
  <PresentationFormat>사용자 지정</PresentationFormat>
  <Paragraphs>84</Paragraphs>
  <Slides>18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Lee</cp:lastModifiedBy>
  <cp:revision>412</cp:revision>
  <dcterms:created xsi:type="dcterms:W3CDTF">2020-01-13T05:39:04Z</dcterms:created>
  <dcterms:modified xsi:type="dcterms:W3CDTF">2023-11-21T16:23:27Z</dcterms:modified>
</cp:coreProperties>
</file>