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fb5f6f2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fb5f6f2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yield keyword yields a value to the variable var. Note, break keyword is not required because yield ends the execution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dce62b4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dce62b4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method has 2 parts: the header and the body. The header specifies where it can be accessed from, whether or not it is static, the return type, the method name, and the parameters. The body runs the code and returns the return type. Note if no return statement is present, void will be automatically returned at the end of the method. For return type void, the statement return; will end the function.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dce62b4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dce62b4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de17f3d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de17f3d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de17f3d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de17f3d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de17f3db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de17f3db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executes top-down. At point A, the for loop has not yet started. Upon the first time reaching point B, the declaration activates. i = 0.</a:t>
            </a:r>
            <a:endParaRPr/>
          </a:p>
          <a:p>
            <a:pPr indent="0" lvl="0" marL="0" rtl="0" algn="l">
              <a:spcBef>
                <a:spcPts val="0"/>
              </a:spcBef>
              <a:spcAft>
                <a:spcPts val="0"/>
              </a:spcAft>
              <a:buNone/>
            </a:pPr>
            <a:r>
              <a:rPr lang="en"/>
              <a:t>The code then checks the boolean. Is i &lt; 10? True. The code </a:t>
            </a:r>
            <a:r>
              <a:rPr lang="en"/>
              <a:t>continues</a:t>
            </a:r>
            <a:r>
              <a:rPr lang="en"/>
              <a:t> to point C.</a:t>
            </a:r>
            <a:endParaRPr/>
          </a:p>
          <a:p>
            <a:pPr indent="0" lvl="0" marL="0" rtl="0" algn="l">
              <a:spcBef>
                <a:spcPts val="0"/>
              </a:spcBef>
              <a:spcAft>
                <a:spcPts val="0"/>
              </a:spcAft>
              <a:buNone/>
            </a:pPr>
            <a:r>
              <a:rPr lang="en"/>
              <a:t>After executing C, point D is reached. Incrementation: i++. </a:t>
            </a:r>
            <a:r>
              <a:rPr lang="en"/>
              <a:t>i</a:t>
            </a:r>
            <a:r>
              <a:rPr lang="en"/>
              <a:t> now equals 2. </a:t>
            </a:r>
            <a:r>
              <a:rPr lang="en"/>
              <a:t>b</a:t>
            </a:r>
            <a:r>
              <a:rPr lang="en"/>
              <a:t>oolean is checked. Is i&lt;10? True.</a:t>
            </a:r>
            <a:endParaRPr/>
          </a:p>
          <a:p>
            <a:pPr indent="0" lvl="0" marL="0" rtl="0" algn="l">
              <a:spcBef>
                <a:spcPts val="0"/>
              </a:spcBef>
              <a:spcAft>
                <a:spcPts val="0"/>
              </a:spcAft>
              <a:buNone/>
            </a:pPr>
            <a:r>
              <a:rPr lang="en"/>
              <a:t>The loop continues.</a:t>
            </a:r>
            <a:endParaRPr/>
          </a:p>
          <a:p>
            <a:pPr indent="0" lvl="0" marL="0" rtl="0" algn="l">
              <a:spcBef>
                <a:spcPts val="0"/>
              </a:spcBef>
              <a:spcAft>
                <a:spcPts val="0"/>
              </a:spcAft>
              <a:buNone/>
            </a:pPr>
            <a:r>
              <a:rPr lang="en"/>
              <a:t>If, at boolean, the check returns false, Point C is skipped and the code continues execution at 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de17f3db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de17f3db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the String in s is NOT the String in the array, it is a copy. If you said s=”hi” then the array would be unchanged, </a:t>
            </a:r>
            <a:r>
              <a:rPr lang="en"/>
              <a:t>because</a:t>
            </a:r>
            <a:r>
              <a:rPr lang="en"/>
              <a:t> you changed the COPY of the array to equal “hi”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de17f3db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de17f3db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de17f3db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de17f3db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de17f3db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de17f3db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f statements are the simplest branching pieces of programs. They decide whether to skip or execute a piece of code.</a:t>
            </a:r>
            <a:endParaRPr/>
          </a:p>
          <a:p>
            <a:pPr indent="0" lvl="0" marL="0" rtl="0" algn="l">
              <a:spcBef>
                <a:spcPts val="0"/>
              </a:spcBef>
              <a:spcAft>
                <a:spcPts val="0"/>
              </a:spcAft>
              <a:buNone/>
            </a:pPr>
            <a:r>
              <a:rPr lang="en"/>
              <a:t>Note the else if and else statements are unnecessary. </a:t>
            </a:r>
            <a:r>
              <a:rPr lang="en"/>
              <a:t>e</a:t>
            </a:r>
            <a:r>
              <a:rPr lang="en"/>
              <a:t>lse if statements can be trailed to check if multiple conditions</a:t>
            </a:r>
            <a:endParaRPr/>
          </a:p>
          <a:p>
            <a:pPr indent="0" lvl="0" marL="0" rtl="0" algn="l">
              <a:spcBef>
                <a:spcPts val="0"/>
              </a:spcBef>
              <a:spcAft>
                <a:spcPts val="0"/>
              </a:spcAft>
              <a:buNone/>
            </a:pPr>
            <a:r>
              <a:rPr lang="en"/>
              <a:t>Only one else statement can be added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fb5f6f2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fb5f6f2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statements are like large if statements, they check a single value against a series of options and execute the </a:t>
            </a:r>
            <a:r>
              <a:rPr lang="en"/>
              <a:t>corresponding</a:t>
            </a:r>
            <a:r>
              <a:rPr lang="en"/>
              <a:t> code. If no ‘break’ statement is included, the code will execute the next case and the next until it hits a break statement. Default executes if no cases match. </a:t>
            </a:r>
            <a:r>
              <a:rPr lang="en"/>
              <a:t>Default</a:t>
            </a:r>
            <a:r>
              <a:rPr lang="en"/>
              <a:t> may be excluded.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5120"/>
              <a:t>Week 4: Control Structures in Depth</a:t>
            </a:r>
            <a:endParaRPr sz="512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Created by Samuel Mach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t>
            </a:r>
            <a:r>
              <a:rPr lang="en"/>
              <a:t>witch - yield Statements</a:t>
            </a:r>
            <a:endParaRPr/>
          </a:p>
        </p:txBody>
      </p:sp>
      <p:sp>
        <p:nvSpPr>
          <p:cNvPr id="122" name="Google Shape;122;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a:t>
            </a:r>
            <a:r>
              <a:rPr lang="en"/>
              <a:t>nt var = switch (variable) {</a:t>
            </a:r>
            <a:endParaRPr/>
          </a:p>
          <a:p>
            <a:pPr indent="0" lvl="0" marL="0" rtl="0" algn="l">
              <a:spcBef>
                <a:spcPts val="1200"/>
              </a:spcBef>
              <a:spcAft>
                <a:spcPts val="0"/>
              </a:spcAft>
              <a:buNone/>
            </a:pPr>
            <a:r>
              <a:rPr lang="en"/>
              <a:t>c</a:t>
            </a:r>
            <a:r>
              <a:rPr lang="en"/>
              <a:t>ase value1: yield varValue1;</a:t>
            </a:r>
            <a:endParaRPr/>
          </a:p>
          <a:p>
            <a:pPr indent="0" lvl="0" marL="0" rtl="0" algn="l">
              <a:spcBef>
                <a:spcPts val="1200"/>
              </a:spcBef>
              <a:spcAft>
                <a:spcPts val="0"/>
              </a:spcAft>
              <a:buNone/>
            </a:pPr>
            <a:r>
              <a:rPr lang="en"/>
              <a:t>c</a:t>
            </a:r>
            <a:r>
              <a:rPr lang="en"/>
              <a:t>ase value2: </a:t>
            </a:r>
            <a:r>
              <a:rPr lang="en"/>
              <a:t>yield</a:t>
            </a:r>
            <a:r>
              <a:rPr lang="en"/>
              <a:t> varValue2;</a:t>
            </a:r>
            <a:endParaRPr/>
          </a:p>
          <a:p>
            <a:pPr indent="0" lvl="0" marL="0" rtl="0" algn="l">
              <a:spcBef>
                <a:spcPts val="1200"/>
              </a:spcBef>
              <a:spcAft>
                <a:spcPts val="0"/>
              </a:spcAft>
              <a:buNone/>
            </a:pPr>
            <a:r>
              <a:rPr lang="en"/>
              <a:t>c</a:t>
            </a:r>
            <a:r>
              <a:rPr lang="en"/>
              <a:t>ase value3: yield varValue3;</a:t>
            </a:r>
            <a:endParaRPr/>
          </a:p>
          <a:p>
            <a:pPr indent="0" lvl="0" marL="0" rtl="0" algn="l">
              <a:spcBef>
                <a:spcPts val="1200"/>
              </a:spcBef>
              <a:spcAft>
                <a:spcPts val="0"/>
              </a:spcAft>
              <a:buNone/>
            </a:pPr>
            <a:r>
              <a:rPr lang="en"/>
              <a:t>d</a:t>
            </a:r>
            <a:r>
              <a:rPr lang="en"/>
              <a:t>efault: yield varValue4;</a:t>
            </a:r>
            <a:endParaRPr/>
          </a:p>
          <a:p>
            <a:pPr indent="0" lvl="0" marL="0" rtl="0" algn="l">
              <a:spcBef>
                <a:spcPts val="1200"/>
              </a:spcBef>
              <a:spcAft>
                <a:spcPts val="1200"/>
              </a:spcAft>
              <a:buNone/>
            </a:pP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Methods and Functions</a:t>
            </a:r>
            <a:endParaRPr/>
          </a:p>
        </p:txBody>
      </p:sp>
      <p:sp>
        <p:nvSpPr>
          <p:cNvPr id="128" name="Google Shape;128;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t>
            </a:r>
            <a:r>
              <a:rPr lang="en"/>
              <a:t>ublic/private static void/int/char/String/Object methodName(type par, type par2) {</a:t>
            </a:r>
            <a:endParaRPr/>
          </a:p>
          <a:p>
            <a:pPr indent="0" lvl="0" marL="0" rtl="0" algn="l">
              <a:spcBef>
                <a:spcPts val="1200"/>
              </a:spcBef>
              <a:spcAft>
                <a:spcPts val="0"/>
              </a:spcAft>
              <a:buNone/>
            </a:pPr>
            <a:r>
              <a:rPr lang="en"/>
              <a:t>	//Somecode</a:t>
            </a:r>
            <a:endParaRPr/>
          </a:p>
          <a:p>
            <a:pPr indent="0" lvl="0" marL="0" rtl="0" algn="l">
              <a:spcBef>
                <a:spcPts val="1200"/>
              </a:spcBef>
              <a:spcAft>
                <a:spcPts val="0"/>
              </a:spcAft>
              <a:buNone/>
            </a:pPr>
            <a:r>
              <a:rPr lang="en"/>
              <a:t>	return returnType;</a:t>
            </a:r>
            <a:endParaRPr/>
          </a:p>
          <a:p>
            <a:pPr indent="0" lvl="0" marL="0" rtl="0" algn="l">
              <a:spcBef>
                <a:spcPts val="1200"/>
              </a:spcBef>
              <a:spcAft>
                <a:spcPts val="1200"/>
              </a:spcAft>
              <a:buNone/>
            </a:pP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Final Notes</a:t>
            </a:r>
            <a:endParaRPr/>
          </a:p>
        </p:txBody>
      </p:sp>
      <p:sp>
        <p:nvSpPr>
          <p:cNvPr id="134" name="Google Shape;134;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Make sure to study these control structures, as they are the basics and can be used in any program. Most programming languages have variations of these same control structures, the only difference is syntax. Pay special attention to the speaker notes as you go through the slides.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Control Structures</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Courier New"/>
                <a:ea typeface="Courier New"/>
                <a:cs typeface="Courier New"/>
                <a:sym typeface="Courier New"/>
              </a:rPr>
              <a:t>f</a:t>
            </a:r>
            <a:r>
              <a:rPr lang="en">
                <a:latin typeface="Courier New"/>
                <a:ea typeface="Courier New"/>
                <a:cs typeface="Courier New"/>
                <a:sym typeface="Courier New"/>
              </a:rPr>
              <a:t>or</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w</a:t>
            </a:r>
            <a:r>
              <a:rPr lang="en">
                <a:latin typeface="Courier New"/>
                <a:ea typeface="Courier New"/>
                <a:cs typeface="Courier New"/>
                <a:sym typeface="Courier New"/>
              </a:rPr>
              <a:t>hile</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d</a:t>
            </a:r>
            <a:r>
              <a:rPr lang="en">
                <a:latin typeface="Courier New"/>
                <a:ea typeface="Courier New"/>
                <a:cs typeface="Courier New"/>
                <a:sym typeface="Courier New"/>
              </a:rPr>
              <a:t>o {} while</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i</a:t>
            </a:r>
            <a:r>
              <a:rPr lang="en">
                <a:latin typeface="Courier New"/>
                <a:ea typeface="Courier New"/>
                <a:cs typeface="Courier New"/>
                <a:sym typeface="Courier New"/>
              </a:rPr>
              <a:t>f </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s</a:t>
            </a:r>
            <a:r>
              <a:rPr lang="en">
                <a:latin typeface="Courier New"/>
                <a:ea typeface="Courier New"/>
                <a:cs typeface="Courier New"/>
                <a:sym typeface="Courier New"/>
              </a:rPr>
              <a:t>witch</a:t>
            </a:r>
            <a:endParaRPr>
              <a:latin typeface="Courier New"/>
              <a:ea typeface="Courier New"/>
              <a:cs typeface="Courier New"/>
              <a:sym typeface="Courier New"/>
            </a:endParaRPr>
          </a:p>
          <a:p>
            <a:pPr indent="0" lvl="0" marL="0" rtl="0" algn="l">
              <a:spcBef>
                <a:spcPts val="1200"/>
              </a:spcBef>
              <a:spcAft>
                <a:spcPts val="1200"/>
              </a:spcAft>
              <a:buNone/>
            </a:pPr>
            <a:r>
              <a:rPr lang="en">
                <a:latin typeface="Courier New"/>
                <a:ea typeface="Courier New"/>
                <a:cs typeface="Courier New"/>
                <a:sym typeface="Courier New"/>
              </a:rPr>
              <a:t>methods / functions</a:t>
            </a:r>
            <a:endParaRPr>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a:t>
            </a:r>
            <a:r>
              <a:rPr lang="en"/>
              <a:t>or - The Basic Loop</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a:t>
            </a:r>
            <a:r>
              <a:rPr lang="en"/>
              <a:t>or takes 3 parameters: declaration, boolean, incrementation</a:t>
            </a:r>
            <a:endParaRPr/>
          </a:p>
          <a:p>
            <a:pPr indent="0" lvl="0" marL="0" rtl="0" algn="l">
              <a:spcBef>
                <a:spcPts val="1200"/>
              </a:spcBef>
              <a:spcAft>
                <a:spcPts val="0"/>
              </a:spcAft>
              <a:buNone/>
            </a:pPr>
            <a:r>
              <a:rPr lang="en">
                <a:latin typeface="Courier New"/>
                <a:ea typeface="Courier New"/>
                <a:cs typeface="Courier New"/>
                <a:sym typeface="Courier New"/>
              </a:rPr>
              <a:t>i</a:t>
            </a:r>
            <a:r>
              <a:rPr lang="en">
                <a:latin typeface="Courier New"/>
                <a:ea typeface="Courier New"/>
                <a:cs typeface="Courier New"/>
                <a:sym typeface="Courier New"/>
              </a:rPr>
              <a:t>nt i = 0;</a:t>
            </a:r>
            <a:r>
              <a:rPr lang="en"/>
              <a:t> declaration</a:t>
            </a:r>
            <a:endParaRPr/>
          </a:p>
          <a:p>
            <a:pPr indent="0" lvl="0" marL="0" rtl="0" algn="l">
              <a:spcBef>
                <a:spcPts val="1200"/>
              </a:spcBef>
              <a:spcAft>
                <a:spcPts val="0"/>
              </a:spcAft>
              <a:buNone/>
            </a:pPr>
            <a:r>
              <a:rPr lang="en">
                <a:latin typeface="Courier New"/>
                <a:ea typeface="Courier New"/>
                <a:cs typeface="Courier New"/>
                <a:sym typeface="Courier New"/>
              </a:rPr>
              <a:t>i</a:t>
            </a:r>
            <a:r>
              <a:rPr lang="en">
                <a:latin typeface="Courier New"/>
                <a:ea typeface="Courier New"/>
                <a:cs typeface="Courier New"/>
                <a:sym typeface="Courier New"/>
              </a:rPr>
              <a:t> &lt; 10;</a:t>
            </a:r>
            <a:r>
              <a:rPr lang="en"/>
              <a:t> boolean</a:t>
            </a:r>
            <a:endParaRPr/>
          </a:p>
          <a:p>
            <a:pPr indent="0" lvl="0" marL="0" rtl="0" algn="l">
              <a:spcBef>
                <a:spcPts val="1200"/>
              </a:spcBef>
              <a:spcAft>
                <a:spcPts val="0"/>
              </a:spcAft>
              <a:buNone/>
            </a:pPr>
            <a:r>
              <a:rPr lang="en">
                <a:latin typeface="Courier New"/>
                <a:ea typeface="Courier New"/>
                <a:cs typeface="Courier New"/>
                <a:sym typeface="Courier New"/>
              </a:rPr>
              <a:t>i</a:t>
            </a:r>
            <a:r>
              <a:rPr lang="en">
                <a:latin typeface="Courier New"/>
                <a:ea typeface="Courier New"/>
                <a:cs typeface="Courier New"/>
                <a:sym typeface="Courier New"/>
              </a:rPr>
              <a:t>++</a:t>
            </a:r>
            <a:r>
              <a:rPr lang="en"/>
              <a:t> increment</a:t>
            </a:r>
            <a:endParaRPr/>
          </a:p>
          <a:p>
            <a:pPr indent="0" lvl="0" marL="0" rtl="0" algn="l">
              <a:spcBef>
                <a:spcPts val="1200"/>
              </a:spcBef>
              <a:spcAft>
                <a:spcPts val="0"/>
              </a:spcAft>
              <a:buNone/>
            </a:pPr>
            <a:r>
              <a:rPr lang="en"/>
              <a:t>These are separated by semicolons</a:t>
            </a:r>
            <a:endParaRPr/>
          </a:p>
          <a:p>
            <a:pPr indent="0" lvl="0" marL="0" rtl="0" algn="l">
              <a:spcBef>
                <a:spcPts val="1200"/>
              </a:spcBef>
              <a:spcAft>
                <a:spcPts val="1200"/>
              </a:spcAft>
              <a:buNone/>
            </a:pPr>
            <a:r>
              <a:rPr lang="en">
                <a:latin typeface="Courier New"/>
                <a:ea typeface="Courier New"/>
                <a:cs typeface="Courier New"/>
                <a:sym typeface="Courier New"/>
              </a:rPr>
              <a:t>f</a:t>
            </a:r>
            <a:r>
              <a:rPr lang="en">
                <a:latin typeface="Courier New"/>
                <a:ea typeface="Courier New"/>
                <a:cs typeface="Courier New"/>
                <a:sym typeface="Courier New"/>
              </a:rPr>
              <a:t>or (int i=0; i&lt; 10; i++) {}</a:t>
            </a:r>
            <a:endParaRPr>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Anatomy of a for Loop</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//Point A</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f</a:t>
            </a:r>
            <a:r>
              <a:rPr lang="en">
                <a:latin typeface="Courier New"/>
                <a:ea typeface="Courier New"/>
                <a:cs typeface="Courier New"/>
                <a:sym typeface="Courier New"/>
              </a:rPr>
              <a:t>or (int i=0;i&lt;10;i++) { //Point B</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    //Point C</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 //Point D</a:t>
            </a:r>
            <a:endParaRPr>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Enhanced for Loops: for-each</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String[] array = new String[5];</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f</a:t>
            </a:r>
            <a:r>
              <a:rPr lang="en">
                <a:latin typeface="Courier New"/>
                <a:ea typeface="Courier New"/>
                <a:cs typeface="Courier New"/>
                <a:sym typeface="Courier New"/>
              </a:rPr>
              <a:t>or (String s: array) {</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	//Runs 5 times, each time with s being a different point in the array</a:t>
            </a:r>
            <a:endParaRPr>
              <a:latin typeface="Courier New"/>
              <a:ea typeface="Courier New"/>
              <a:cs typeface="Courier New"/>
              <a:sym typeface="Courier New"/>
            </a:endParaRPr>
          </a:p>
          <a:p>
            <a:pPr indent="0" lvl="0" marL="0" rtl="0" algn="l">
              <a:spcBef>
                <a:spcPts val="1200"/>
              </a:spcBef>
              <a:spcAft>
                <a:spcPts val="120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while Loops</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w</a:t>
            </a:r>
            <a:r>
              <a:rPr lang="en">
                <a:latin typeface="Courier New"/>
                <a:ea typeface="Courier New"/>
                <a:cs typeface="Courier New"/>
                <a:sym typeface="Courier New"/>
              </a:rPr>
              <a:t>hile (boolean) {</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//Execute code</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1200"/>
              </a:spcAft>
              <a:buNone/>
            </a:pPr>
            <a:r>
              <a:rPr lang="en"/>
              <a:t>While loops are the simplest loops. Note the </a:t>
            </a:r>
            <a:r>
              <a:rPr lang="en"/>
              <a:t>keyword </a:t>
            </a:r>
            <a:r>
              <a:rPr lang="en">
                <a:latin typeface="Courier New"/>
                <a:ea typeface="Courier New"/>
                <a:cs typeface="Courier New"/>
                <a:sym typeface="Courier New"/>
              </a:rPr>
              <a:t>break </a:t>
            </a:r>
            <a:r>
              <a:rPr lang="en"/>
              <a:t>can be used to end the while loop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
            </a:r>
            <a:r>
              <a:rPr lang="en"/>
              <a:t>o - while</a:t>
            </a:r>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d</a:t>
            </a:r>
            <a:r>
              <a:rPr lang="en">
                <a:latin typeface="Courier New"/>
                <a:ea typeface="Courier New"/>
                <a:cs typeface="Courier New"/>
                <a:sym typeface="Courier New"/>
              </a:rPr>
              <a:t>o {} while (boolean);</a:t>
            </a:r>
            <a:endParaRPr>
              <a:latin typeface="Courier New"/>
              <a:ea typeface="Courier New"/>
              <a:cs typeface="Courier New"/>
              <a:sym typeface="Courier New"/>
            </a:endParaRPr>
          </a:p>
          <a:p>
            <a:pPr indent="0" lvl="0" marL="0" rtl="0" algn="l">
              <a:spcBef>
                <a:spcPts val="1200"/>
              </a:spcBef>
              <a:spcAft>
                <a:spcPts val="0"/>
              </a:spcAft>
              <a:buNone/>
            </a:pPr>
            <a:r>
              <a:rPr lang="en"/>
              <a:t>These are hardly ever used but do exist</a:t>
            </a:r>
            <a:endParaRPr/>
          </a:p>
          <a:p>
            <a:pPr indent="0" lvl="0" marL="0" rtl="0" algn="l">
              <a:spcBef>
                <a:spcPts val="1200"/>
              </a:spcBef>
              <a:spcAft>
                <a:spcPts val="1200"/>
              </a:spcAft>
              <a:buNone/>
            </a:pPr>
            <a:r>
              <a:rPr lang="en"/>
              <a:t>The key difference is the code is executed before the boolean is checked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a:t>
            </a:r>
            <a:r>
              <a:rPr lang="en"/>
              <a:t>f Statements</a:t>
            </a:r>
            <a:endParaRPr/>
          </a:p>
        </p:txBody>
      </p:sp>
      <p:sp>
        <p:nvSpPr>
          <p:cNvPr id="110" name="Google Shape;110;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a:t>
            </a:r>
            <a:r>
              <a:rPr lang="en"/>
              <a:t>f (boolean) {</a:t>
            </a:r>
            <a:endParaRPr/>
          </a:p>
          <a:p>
            <a:pPr indent="0" lvl="0" marL="0" rtl="0" algn="l">
              <a:spcBef>
                <a:spcPts val="1200"/>
              </a:spcBef>
              <a:spcAft>
                <a:spcPts val="0"/>
              </a:spcAft>
              <a:buNone/>
            </a:pPr>
            <a:r>
              <a:rPr lang="en"/>
              <a:t>	//Code to execute</a:t>
            </a:r>
            <a:endParaRPr/>
          </a:p>
          <a:p>
            <a:pPr indent="0" lvl="0" marL="0" rtl="0" algn="l">
              <a:spcBef>
                <a:spcPts val="1200"/>
              </a:spcBef>
              <a:spcAft>
                <a:spcPts val="0"/>
              </a:spcAft>
              <a:buNone/>
            </a:pPr>
            <a:r>
              <a:rPr lang="en"/>
              <a:t>} else if (boolean) {</a:t>
            </a:r>
            <a:endParaRPr/>
          </a:p>
          <a:p>
            <a:pPr indent="0" lvl="0" marL="0" rtl="0" algn="l">
              <a:spcBef>
                <a:spcPts val="1200"/>
              </a:spcBef>
              <a:spcAft>
                <a:spcPts val="0"/>
              </a:spcAft>
              <a:buNone/>
            </a:pPr>
            <a:r>
              <a:rPr lang="en"/>
              <a:t>} else {</a:t>
            </a:r>
            <a:endParaRPr/>
          </a:p>
          <a:p>
            <a:pPr indent="0" lvl="0" marL="0" rtl="0" algn="l">
              <a:spcBef>
                <a:spcPts val="1200"/>
              </a:spcBef>
              <a:spcAft>
                <a:spcPts val="1200"/>
              </a:spcAft>
              <a:buNone/>
            </a:pP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t>
            </a:r>
            <a:r>
              <a:rPr lang="en"/>
              <a:t>witch Statements</a:t>
            </a:r>
            <a:endParaRPr/>
          </a:p>
        </p:txBody>
      </p:sp>
      <p:sp>
        <p:nvSpPr>
          <p:cNvPr id="116" name="Google Shape;116;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a:t>
            </a:r>
            <a:r>
              <a:rPr lang="en"/>
              <a:t>witch (value) {</a:t>
            </a:r>
            <a:endParaRPr/>
          </a:p>
          <a:p>
            <a:pPr indent="0" lvl="0" marL="0" rtl="0" algn="l">
              <a:spcBef>
                <a:spcPts val="1200"/>
              </a:spcBef>
              <a:spcAft>
                <a:spcPts val="0"/>
              </a:spcAft>
              <a:buNone/>
            </a:pPr>
            <a:r>
              <a:rPr lang="en"/>
              <a:t>c</a:t>
            </a:r>
            <a:r>
              <a:rPr lang="en"/>
              <a:t>ase value1: //Execute</a:t>
            </a:r>
            <a:endParaRPr/>
          </a:p>
          <a:p>
            <a:pPr indent="0" lvl="0" marL="0" rtl="0" algn="l">
              <a:spcBef>
                <a:spcPts val="1200"/>
              </a:spcBef>
              <a:spcAft>
                <a:spcPts val="0"/>
              </a:spcAft>
              <a:buNone/>
            </a:pPr>
            <a:r>
              <a:rPr lang="en"/>
              <a:t>	break;</a:t>
            </a:r>
            <a:endParaRPr/>
          </a:p>
          <a:p>
            <a:pPr indent="0" lvl="0" marL="0" rtl="0" algn="l">
              <a:spcBef>
                <a:spcPts val="1200"/>
              </a:spcBef>
              <a:spcAft>
                <a:spcPts val="0"/>
              </a:spcAft>
              <a:buNone/>
            </a:pPr>
            <a:r>
              <a:rPr lang="en"/>
              <a:t>c</a:t>
            </a:r>
            <a:r>
              <a:rPr lang="en"/>
              <a:t>ase value2: //Execute</a:t>
            </a:r>
            <a:endParaRPr/>
          </a:p>
          <a:p>
            <a:pPr indent="0" lvl="0" marL="0" rtl="0" algn="l">
              <a:spcBef>
                <a:spcPts val="1200"/>
              </a:spcBef>
              <a:spcAft>
                <a:spcPts val="0"/>
              </a:spcAft>
              <a:buNone/>
            </a:pPr>
            <a:r>
              <a:rPr lang="en"/>
              <a:t>	</a:t>
            </a:r>
            <a:r>
              <a:rPr lang="en"/>
              <a:t>b</a:t>
            </a:r>
            <a:r>
              <a:rPr lang="en"/>
              <a:t>reak; </a:t>
            </a:r>
            <a:endParaRPr/>
          </a:p>
          <a:p>
            <a:pPr indent="0" lvl="0" marL="0" rtl="0" algn="l">
              <a:spcBef>
                <a:spcPts val="1200"/>
              </a:spcBef>
              <a:spcAft>
                <a:spcPts val="0"/>
              </a:spcAft>
              <a:buNone/>
            </a:pPr>
            <a:r>
              <a:rPr lang="en"/>
              <a:t>d</a:t>
            </a:r>
            <a:r>
              <a:rPr lang="en"/>
              <a:t>efault: //Execute</a:t>
            </a:r>
            <a:endParaRPr/>
          </a:p>
          <a:p>
            <a:pPr indent="0" lvl="0" marL="0" rtl="0" algn="l">
              <a:spcBef>
                <a:spcPts val="1200"/>
              </a:spcBef>
              <a:spcAft>
                <a:spcPts val="1200"/>
              </a:spcAft>
              <a:buNone/>
            </a:pP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