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b5f6f2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b5f6f2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51838f6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51838f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dce62b4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dce62b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dce62b4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dce62b4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de17f3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de17f3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de17f3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de17f3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de17f3d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de17f3d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e17f3d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e17f3d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de17f3d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de17f3d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Overloading works by providing a method with more less or different parameters but the same name</a:t>
            </a:r>
            <a:endParaRPr/>
          </a:p>
          <a:p>
            <a:pPr indent="0" lvl="0" marL="0" rtl="0" algn="l">
              <a:spcBef>
                <a:spcPts val="0"/>
              </a:spcBef>
              <a:spcAft>
                <a:spcPts val="0"/>
              </a:spcAft>
              <a:buNone/>
            </a:pPr>
            <a:r>
              <a:rPr lang="en"/>
              <a:t>A method can be overloaded in-class or by another object that extends the class, it makes no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Sidenote:</a:t>
            </a:r>
            <a:endParaRPr/>
          </a:p>
          <a:p>
            <a:pPr indent="0" lvl="0" marL="0" rtl="0" algn="l">
              <a:spcBef>
                <a:spcPts val="0"/>
              </a:spcBef>
              <a:spcAft>
                <a:spcPts val="0"/>
              </a:spcAft>
              <a:buNone/>
            </a:pPr>
            <a:r>
              <a:rPr lang="en"/>
              <a:t>Javascript does not have overloading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e17f3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e17f3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de17f3d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de17f3d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overloaded or added in A that are not present in B can not be accessed using a B variable even if the variable </a:t>
            </a:r>
            <a:r>
              <a:rPr lang="en"/>
              <a:t>contains an A object</a:t>
            </a:r>
            <a:endParaRPr/>
          </a:p>
          <a:p>
            <a:pPr indent="0" lvl="0" marL="0" rtl="0" algn="l">
              <a:spcBef>
                <a:spcPts val="0"/>
              </a:spcBef>
              <a:spcAft>
                <a:spcPts val="0"/>
              </a:spcAft>
              <a:buNone/>
            </a:pPr>
            <a:r>
              <a:rPr lang="en"/>
              <a:t>The adder Object can be cast from type B to type A in order to access the added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fb5f6f2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fb5f6f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120"/>
              <a:t>Week 6: Polymorphism</a:t>
            </a:r>
            <a:endParaRPr sz="512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Created by Samuel Mach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Downside</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lang="en">
                <a:latin typeface="Source Code Pro"/>
                <a:ea typeface="Source Code Pro"/>
                <a:cs typeface="Source Code Pro"/>
                <a:sym typeface="Source Code Pro"/>
              </a:rPr>
              <a:t>ArrayList</a:t>
            </a:r>
            <a:r>
              <a:rPr lang="en"/>
              <a:t> </a:t>
            </a:r>
            <a:r>
              <a:rPr lang="en"/>
              <a:t>of </a:t>
            </a:r>
            <a:r>
              <a:rPr lang="en">
                <a:latin typeface="Source Code Pro"/>
                <a:ea typeface="Source Code Pro"/>
                <a:cs typeface="Source Code Pro"/>
                <a:sym typeface="Source Code Pro"/>
              </a:rPr>
              <a:t>Object</a:t>
            </a:r>
            <a:r>
              <a:rPr lang="en"/>
              <a:t>s can only use methods present in the </a:t>
            </a:r>
            <a:r>
              <a:rPr lang="en">
                <a:latin typeface="Source Code Pro"/>
                <a:ea typeface="Source Code Pro"/>
                <a:cs typeface="Source Code Pro"/>
                <a:sym typeface="Source Code Pro"/>
              </a:rPr>
              <a:t>Object</a:t>
            </a:r>
            <a:r>
              <a:rPr lang="en"/>
              <a:t> class (eg </a:t>
            </a:r>
            <a:r>
              <a:rPr lang="en">
                <a:latin typeface="Source Code Pro"/>
                <a:ea typeface="Source Code Pro"/>
                <a:cs typeface="Source Code Pro"/>
                <a:sym typeface="Source Code Pro"/>
              </a:rPr>
              <a:t>toString</a:t>
            </a:r>
            <a:r>
              <a:rPr lang="en"/>
              <a:t> and </a:t>
            </a:r>
            <a:r>
              <a:rPr lang="en">
                <a:latin typeface="Source Code Pro"/>
                <a:ea typeface="Source Code Pro"/>
                <a:cs typeface="Source Code Pro"/>
                <a:sym typeface="Source Code Pro"/>
              </a:rPr>
              <a:t>equals</a:t>
            </a:r>
            <a:r>
              <a:rPr lang="en"/>
              <a:t>)</a:t>
            </a:r>
            <a:endParaRPr/>
          </a:p>
          <a:p>
            <a:pPr indent="0" lvl="0" marL="0" rtl="0" algn="l">
              <a:spcBef>
                <a:spcPts val="1200"/>
              </a:spcBef>
              <a:spcAft>
                <a:spcPts val="1200"/>
              </a:spcAft>
              <a:buNone/>
            </a:pPr>
            <a:r>
              <a:rPr lang="en"/>
              <a:t>This means </a:t>
            </a:r>
            <a:r>
              <a:rPr lang="en">
                <a:latin typeface="Source Code Pro"/>
                <a:ea typeface="Source Code Pro"/>
                <a:cs typeface="Source Code Pro"/>
                <a:sym typeface="Source Code Pro"/>
              </a:rPr>
              <a:t>ArrayLists</a:t>
            </a:r>
            <a:r>
              <a:rPr lang="en"/>
              <a:t> should always be constructed with the narrowest scope possible. This way all class-specific non-static methods will be accessible from the objects in the </a:t>
            </a:r>
            <a:r>
              <a:rPr lang="en">
                <a:latin typeface="Source Code Pro"/>
                <a:ea typeface="Source Code Pro"/>
                <a:cs typeface="Source Code Pro"/>
                <a:sym typeface="Source Code Pro"/>
              </a:rPr>
              <a:t>ArrayList</a:t>
            </a:r>
            <a:r>
              <a:rPr lang="en"/>
              <a:t> without casting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Polymorphism - a Practical Example</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Let's say you're creating a game with 2 types if players: human and robots. You create a </a:t>
            </a:r>
            <a:r>
              <a:rPr lang="en">
                <a:latin typeface="Source Code Pro"/>
                <a:ea typeface="Source Code Pro"/>
                <a:cs typeface="Source Code Pro"/>
                <a:sym typeface="Source Code Pro"/>
              </a:rPr>
              <a:t>Robot</a:t>
            </a:r>
            <a:r>
              <a:rPr lang="en"/>
              <a:t> class and a </a:t>
            </a:r>
            <a:r>
              <a:rPr lang="en">
                <a:latin typeface="Source Code Pro"/>
                <a:ea typeface="Source Code Pro"/>
                <a:cs typeface="Source Code Pro"/>
                <a:sym typeface="Source Code Pro"/>
              </a:rPr>
              <a:t>Human</a:t>
            </a:r>
            <a:r>
              <a:rPr lang="en"/>
              <a:t> class with mostly the same methods, but the human asks for player input and the robot does not. When you finish creating the game, the humans and robots will have to be placed in different </a:t>
            </a:r>
            <a:r>
              <a:rPr lang="en">
                <a:latin typeface="Source Code Pro"/>
                <a:ea typeface="Source Code Pro"/>
                <a:cs typeface="Source Code Pro"/>
                <a:sym typeface="Source Code Pro"/>
              </a:rPr>
              <a:t>ArrayLists</a:t>
            </a:r>
            <a:r>
              <a:rPr lang="en"/>
              <a:t>, unless you create an </a:t>
            </a:r>
            <a:r>
              <a:rPr lang="en">
                <a:latin typeface="Source Code Pro"/>
                <a:ea typeface="Source Code Pro"/>
                <a:cs typeface="Source Code Pro"/>
                <a:sym typeface="Source Code Pro"/>
              </a:rPr>
              <a:t>ArrayList</a:t>
            </a:r>
            <a:r>
              <a:rPr lang="en"/>
              <a:t> of </a:t>
            </a:r>
            <a:r>
              <a:rPr lang="en">
                <a:latin typeface="Source Code Pro"/>
                <a:ea typeface="Source Code Pro"/>
                <a:cs typeface="Source Code Pro"/>
                <a:sym typeface="Source Code Pro"/>
              </a:rPr>
              <a:t>Object</a:t>
            </a:r>
            <a:r>
              <a:rPr lang="en"/>
              <a:t>s and forego access to player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Using an Interface to enable Polymorphism</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 instead you decide to create an interface called </a:t>
            </a:r>
            <a:r>
              <a:rPr lang="en">
                <a:latin typeface="Source Code Pro"/>
                <a:ea typeface="Source Code Pro"/>
                <a:cs typeface="Source Code Pro"/>
                <a:sym typeface="Source Code Pro"/>
              </a:rPr>
              <a:t>Player</a:t>
            </a:r>
            <a:r>
              <a:rPr lang="en"/>
              <a:t> with several abstract (must be overridden by implementers) methods that are shared between </a:t>
            </a:r>
            <a:r>
              <a:rPr lang="en">
                <a:latin typeface="Source Code Pro"/>
                <a:ea typeface="Source Code Pro"/>
                <a:cs typeface="Source Code Pro"/>
                <a:sym typeface="Source Code Pro"/>
              </a:rPr>
              <a:t>Human</a:t>
            </a:r>
            <a:r>
              <a:rPr lang="en"/>
              <a:t> and </a:t>
            </a:r>
            <a:r>
              <a:rPr lang="en">
                <a:latin typeface="Source Code Pro"/>
                <a:ea typeface="Source Code Pro"/>
                <a:cs typeface="Source Code Pro"/>
                <a:sym typeface="Source Code Pro"/>
              </a:rPr>
              <a:t>Robot</a:t>
            </a:r>
            <a:r>
              <a:rPr lang="en"/>
              <a:t>. Then, </a:t>
            </a:r>
            <a:r>
              <a:rPr lang="en">
                <a:latin typeface="Source Code Pro"/>
                <a:ea typeface="Source Code Pro"/>
                <a:cs typeface="Source Code Pro"/>
                <a:sym typeface="Source Code Pro"/>
              </a:rPr>
              <a:t>Human</a:t>
            </a:r>
            <a:r>
              <a:rPr lang="en"/>
              <a:t> and </a:t>
            </a:r>
            <a:r>
              <a:rPr lang="en">
                <a:latin typeface="Source Code Pro"/>
                <a:ea typeface="Source Code Pro"/>
                <a:cs typeface="Source Code Pro"/>
                <a:sym typeface="Source Code Pro"/>
              </a:rPr>
              <a:t>Robot</a:t>
            </a:r>
            <a:r>
              <a:rPr lang="en"/>
              <a:t> both implement </a:t>
            </a:r>
            <a:r>
              <a:rPr lang="en">
                <a:latin typeface="Source Code Pro"/>
                <a:ea typeface="Source Code Pro"/>
                <a:cs typeface="Source Code Pro"/>
                <a:sym typeface="Source Code Pro"/>
              </a:rPr>
              <a:t>Player</a:t>
            </a:r>
            <a:r>
              <a:rPr lang="en"/>
              <a:t>. Now you can create an </a:t>
            </a:r>
            <a:r>
              <a:rPr lang="en">
                <a:latin typeface="Courier New"/>
                <a:ea typeface="Courier New"/>
                <a:cs typeface="Courier New"/>
                <a:sym typeface="Courier New"/>
              </a:rPr>
              <a:t>ArrayList </a:t>
            </a:r>
            <a:r>
              <a:rPr lang="en"/>
              <a:t>of </a:t>
            </a:r>
            <a:r>
              <a:rPr lang="en">
                <a:latin typeface="Source Code Pro"/>
                <a:ea typeface="Source Code Pro"/>
                <a:cs typeface="Source Code Pro"/>
                <a:sym typeface="Source Code Pro"/>
              </a:rPr>
              <a:t>Player</a:t>
            </a:r>
            <a:r>
              <a:rPr lang="en"/>
              <a:t>s that can hold both </a:t>
            </a:r>
            <a:r>
              <a:rPr lang="en">
                <a:latin typeface="Source Code Pro"/>
                <a:ea typeface="Source Code Pro"/>
                <a:cs typeface="Source Code Pro"/>
                <a:sym typeface="Source Code Pro"/>
              </a:rPr>
              <a:t>Human</a:t>
            </a:r>
            <a:r>
              <a:rPr lang="en"/>
              <a:t>s and </a:t>
            </a:r>
            <a:r>
              <a:rPr lang="en">
                <a:latin typeface="Source Code Pro"/>
                <a:ea typeface="Source Code Pro"/>
                <a:cs typeface="Source Code Pro"/>
                <a:sym typeface="Source Code Pro"/>
              </a:rPr>
              <a:t>Robot</a:t>
            </a:r>
            <a:r>
              <a:rPr lang="en"/>
              <a:t>s but still has access to the necessary methods</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Notes</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Polymorphism is difficult,complicated, and confusing. Don</a:t>
            </a:r>
            <a:r>
              <a:rPr lang="en"/>
              <a:t>'t be worried if you don't get it right away. Try writing some example code with test classes and interfaces to see how the different pieces work together to create something amazing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to Basics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items in Java are represented by Objects</a:t>
            </a:r>
            <a:endParaRPr/>
          </a:p>
          <a:p>
            <a:pPr indent="0" lvl="0" marL="0" rtl="0" algn="l">
              <a:spcBef>
                <a:spcPts val="1200"/>
              </a:spcBef>
              <a:spcAft>
                <a:spcPts val="0"/>
              </a:spcAft>
              <a:buNone/>
            </a:pPr>
            <a:r>
              <a:rPr lang="en"/>
              <a:t>All Objects extend the </a:t>
            </a:r>
            <a:r>
              <a:rPr lang="en">
                <a:latin typeface="Courier New"/>
                <a:ea typeface="Courier New"/>
                <a:cs typeface="Courier New"/>
                <a:sym typeface="Courier New"/>
              </a:rPr>
              <a:t>Object </a:t>
            </a:r>
            <a:r>
              <a:rPr lang="en"/>
              <a:t>class</a:t>
            </a:r>
            <a:endParaRPr/>
          </a:p>
          <a:p>
            <a:pPr indent="0" lvl="0" marL="0" rtl="0" algn="l">
              <a:spcBef>
                <a:spcPts val="1200"/>
              </a:spcBef>
              <a:spcAft>
                <a:spcPts val="1200"/>
              </a:spcAft>
              <a:buNone/>
            </a:pPr>
            <a:r>
              <a:rPr lang="en"/>
              <a:t>The </a:t>
            </a:r>
            <a:r>
              <a:rPr lang="en">
                <a:latin typeface="Courier New"/>
                <a:ea typeface="Courier New"/>
                <a:cs typeface="Courier New"/>
                <a:sym typeface="Courier New"/>
              </a:rPr>
              <a:t>Object </a:t>
            </a:r>
            <a:r>
              <a:rPr lang="en"/>
              <a:t>class </a:t>
            </a:r>
            <a:r>
              <a:rPr lang="en"/>
              <a:t>contains basic methods and variables, such as the </a:t>
            </a:r>
            <a:r>
              <a:rPr lang="en">
                <a:latin typeface="Courier New"/>
                <a:ea typeface="Courier New"/>
                <a:cs typeface="Courier New"/>
                <a:sym typeface="Courier New"/>
              </a:rPr>
              <a:t>.toString()</a:t>
            </a:r>
            <a:r>
              <a:rPr lang="en"/>
              <a:t> method and </a:t>
            </a:r>
            <a:r>
              <a:rPr lang="en">
                <a:latin typeface="Courier New"/>
                <a:ea typeface="Courier New"/>
                <a:cs typeface="Courier New"/>
                <a:sym typeface="Courier New"/>
              </a:rPr>
              <a:t>.equals(Object other)</a:t>
            </a:r>
            <a:r>
              <a:rPr lang="en"/>
              <a:t>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Extends - Is-A Relationship</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any </a:t>
            </a:r>
            <a:r>
              <a:rPr lang="en">
                <a:latin typeface="Courier New"/>
                <a:ea typeface="Courier New"/>
                <a:cs typeface="Courier New"/>
                <a:sym typeface="Courier New"/>
              </a:rPr>
              <a:t>Object A</a:t>
            </a:r>
            <a:r>
              <a:rPr lang="en"/>
              <a:t> extends another </a:t>
            </a:r>
            <a:r>
              <a:rPr lang="en">
                <a:latin typeface="Courier New"/>
                <a:ea typeface="Courier New"/>
                <a:cs typeface="Courier New"/>
                <a:sym typeface="Courier New"/>
              </a:rPr>
              <a:t>Object B</a:t>
            </a:r>
            <a:r>
              <a:rPr lang="en"/>
              <a:t>, </a:t>
            </a:r>
            <a:r>
              <a:rPr lang="en">
                <a:latin typeface="Courier New"/>
                <a:ea typeface="Courier New"/>
                <a:cs typeface="Courier New"/>
                <a:sym typeface="Courier New"/>
              </a:rPr>
              <a:t>A</a:t>
            </a:r>
            <a:r>
              <a:rPr lang="en"/>
              <a:t> is-a </a:t>
            </a:r>
            <a:r>
              <a:rPr lang="en">
                <a:latin typeface="Courier New"/>
                <a:ea typeface="Courier New"/>
                <a:cs typeface="Courier New"/>
                <a:sym typeface="Courier New"/>
              </a:rPr>
              <a:t>B</a:t>
            </a:r>
            <a:endParaRPr>
              <a:latin typeface="Courier New"/>
              <a:ea typeface="Courier New"/>
              <a:cs typeface="Courier New"/>
              <a:sym typeface="Courier New"/>
            </a:endParaRPr>
          </a:p>
          <a:p>
            <a:pPr indent="0" lvl="0" marL="0" rtl="0" algn="l">
              <a:spcBef>
                <a:spcPts val="1200"/>
              </a:spcBef>
              <a:spcAft>
                <a:spcPts val="0"/>
              </a:spcAft>
              <a:buNone/>
            </a:pPr>
            <a:r>
              <a:rPr lang="en"/>
              <a:t>For example, the </a:t>
            </a:r>
            <a:r>
              <a:rPr lang="en">
                <a:latin typeface="Courier New"/>
                <a:ea typeface="Courier New"/>
                <a:cs typeface="Courier New"/>
                <a:sym typeface="Courier New"/>
              </a:rPr>
              <a:t>Object.equals()</a:t>
            </a:r>
            <a:r>
              <a:rPr lang="en"/>
              <a:t> method takes one parameter: an </a:t>
            </a:r>
            <a:r>
              <a:rPr lang="en">
                <a:latin typeface="Courier New"/>
                <a:ea typeface="Courier New"/>
                <a:cs typeface="Courier New"/>
                <a:sym typeface="Courier New"/>
              </a:rPr>
              <a:t>Object</a:t>
            </a:r>
            <a:endParaRPr>
              <a:latin typeface="Courier New"/>
              <a:ea typeface="Courier New"/>
              <a:cs typeface="Courier New"/>
              <a:sym typeface="Courier New"/>
            </a:endParaRPr>
          </a:p>
          <a:p>
            <a:pPr indent="0" lvl="0" marL="0" rtl="0" algn="l">
              <a:spcBef>
                <a:spcPts val="1200"/>
              </a:spcBef>
              <a:spcAft>
                <a:spcPts val="0"/>
              </a:spcAft>
              <a:buNone/>
            </a:pPr>
            <a:r>
              <a:rPr lang="en"/>
              <a:t>Because every </a:t>
            </a:r>
            <a:r>
              <a:rPr lang="en">
                <a:latin typeface="Courier New"/>
                <a:ea typeface="Courier New"/>
                <a:cs typeface="Courier New"/>
                <a:sym typeface="Courier New"/>
              </a:rPr>
              <a:t>Object extends Object</a:t>
            </a:r>
            <a:r>
              <a:rPr lang="en"/>
              <a:t>, every </a:t>
            </a:r>
            <a:r>
              <a:rPr lang="en">
                <a:latin typeface="Courier New"/>
                <a:ea typeface="Courier New"/>
                <a:cs typeface="Courier New"/>
                <a:sym typeface="Courier New"/>
              </a:rPr>
              <a:t>Object</a:t>
            </a:r>
            <a:r>
              <a:rPr lang="en"/>
              <a:t> is-an </a:t>
            </a:r>
            <a:r>
              <a:rPr lang="en">
                <a:latin typeface="Courier New"/>
                <a:ea typeface="Courier New"/>
                <a:cs typeface="Courier New"/>
                <a:sym typeface="Courier New"/>
              </a:rPr>
              <a:t>Object </a:t>
            </a:r>
            <a:r>
              <a:rPr lang="en"/>
              <a:t>and therefore can be passed into the </a:t>
            </a:r>
            <a:r>
              <a:rPr lang="en">
                <a:latin typeface="Courier New"/>
                <a:ea typeface="Courier New"/>
                <a:cs typeface="Courier New"/>
                <a:sym typeface="Courier New"/>
              </a:rPr>
              <a:t>.equals()</a:t>
            </a:r>
            <a:r>
              <a:rPr lang="en"/>
              <a:t> method (and also has the </a:t>
            </a:r>
            <a:r>
              <a:rPr lang="en">
                <a:latin typeface="Courier New"/>
                <a:ea typeface="Courier New"/>
                <a:cs typeface="Courier New"/>
                <a:sym typeface="Courier New"/>
              </a:rPr>
              <a:t>.equals()</a:t>
            </a:r>
            <a:r>
              <a:rPr lang="en"/>
              <a:t> method)</a:t>
            </a:r>
            <a:endParaRPr/>
          </a:p>
          <a:p>
            <a:pPr indent="0" lvl="0" marL="0" rtl="0" algn="l">
              <a:spcBef>
                <a:spcPts val="1200"/>
              </a:spcBef>
              <a:spcAft>
                <a:spcPts val="1200"/>
              </a:spcAft>
              <a:buNone/>
            </a:pPr>
            <a:r>
              <a:rPr lang="en"/>
              <a:t>So when a parameter accepts </a:t>
            </a:r>
            <a:r>
              <a:rPr lang="en">
                <a:latin typeface="Courier New"/>
                <a:ea typeface="Courier New"/>
                <a:cs typeface="Courier New"/>
                <a:sym typeface="Courier New"/>
              </a:rPr>
              <a:t>Object B</a:t>
            </a:r>
            <a:r>
              <a:rPr lang="en"/>
              <a:t>, it will always accept </a:t>
            </a:r>
            <a:r>
              <a:rPr lang="en">
                <a:latin typeface="Courier New"/>
                <a:ea typeface="Courier New"/>
                <a:cs typeface="Courier New"/>
                <a:sym typeface="Courier New"/>
              </a:rPr>
              <a:t>Object A</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Polymorphism</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replacement is known as polymorphism, because Object A morphs into Object B for the </a:t>
            </a:r>
            <a:r>
              <a:rPr lang="en"/>
              <a:t>purpose</a:t>
            </a:r>
            <a:r>
              <a:rPr lang="en"/>
              <a:t> of that method</a:t>
            </a:r>
            <a:endParaRPr/>
          </a:p>
          <a:p>
            <a:pPr indent="0" lvl="0" marL="0" rtl="0" algn="l">
              <a:spcBef>
                <a:spcPts val="1200"/>
              </a:spcBef>
              <a:spcAft>
                <a:spcPts val="0"/>
              </a:spcAft>
              <a:buNone/>
            </a:pPr>
            <a:r>
              <a:rPr lang="en"/>
              <a:t>Another form of Polymorphism is casting</a:t>
            </a:r>
            <a:endParaRPr/>
          </a:p>
          <a:p>
            <a:pPr indent="0" lvl="0" marL="0" rtl="0" algn="l">
              <a:spcBef>
                <a:spcPts val="1200"/>
              </a:spcBef>
              <a:spcAft>
                <a:spcPts val="0"/>
              </a:spcAft>
              <a:buNone/>
            </a:pPr>
            <a:r>
              <a:rPr lang="en">
                <a:latin typeface="Courier New"/>
                <a:ea typeface="Courier New"/>
                <a:cs typeface="Courier New"/>
                <a:sym typeface="Courier New"/>
              </a:rPr>
              <a:t>A thisObject = (A) (new B());//Object B is stored as an A and is no longer a B</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 anotherObject = new B();//Object B is stored as an A but is still a B</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 Overwrite</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When an </a:t>
            </a:r>
            <a:r>
              <a:rPr lang="en">
                <a:latin typeface="Courier New"/>
                <a:ea typeface="Courier New"/>
                <a:cs typeface="Courier New"/>
                <a:sym typeface="Courier New"/>
              </a:rPr>
              <a:t>Object extends</a:t>
            </a:r>
            <a:r>
              <a:rPr lang="en"/>
              <a:t> another </a:t>
            </a:r>
            <a:r>
              <a:rPr lang="en">
                <a:latin typeface="Courier New"/>
                <a:ea typeface="Courier New"/>
                <a:cs typeface="Courier New"/>
                <a:sym typeface="Courier New"/>
              </a:rPr>
              <a:t>Object</a:t>
            </a:r>
            <a:r>
              <a:rPr lang="en"/>
              <a:t>, it can overwrite methods</a:t>
            </a:r>
            <a:endParaRPr/>
          </a:p>
          <a:p>
            <a:pPr indent="0" lvl="0" marL="0" rtl="0" algn="l">
              <a:spcBef>
                <a:spcPts val="1200"/>
              </a:spcBef>
              <a:spcAft>
                <a:spcPts val="0"/>
              </a:spcAft>
              <a:buNone/>
            </a:pPr>
            <a:r>
              <a:rPr lang="en"/>
              <a:t>For example, the </a:t>
            </a:r>
            <a:r>
              <a:rPr lang="en">
                <a:latin typeface="Courier New"/>
                <a:ea typeface="Courier New"/>
                <a:cs typeface="Courier New"/>
                <a:sym typeface="Courier New"/>
              </a:rPr>
              <a:t>String Object </a:t>
            </a:r>
            <a:r>
              <a:rPr lang="en"/>
              <a:t>overwrites </a:t>
            </a:r>
            <a:r>
              <a:rPr lang="en">
                <a:latin typeface="Courier New"/>
                <a:ea typeface="Courier New"/>
                <a:cs typeface="Courier New"/>
                <a:sym typeface="Courier New"/>
              </a:rPr>
              <a:t>Object</a:t>
            </a:r>
            <a:r>
              <a:rPr lang="en"/>
              <a:t>’s </a:t>
            </a:r>
            <a:r>
              <a:rPr lang="en">
                <a:latin typeface="Courier New"/>
                <a:ea typeface="Courier New"/>
                <a:cs typeface="Courier New"/>
                <a:sym typeface="Courier New"/>
              </a:rPr>
              <a:t>.equals()</a:t>
            </a:r>
            <a:r>
              <a:rPr lang="en"/>
              <a:t> method to provide a way to equate </a:t>
            </a:r>
            <a:r>
              <a:rPr lang="en">
                <a:latin typeface="Courier New"/>
                <a:ea typeface="Courier New"/>
                <a:cs typeface="Courier New"/>
                <a:sym typeface="Courier New"/>
              </a:rPr>
              <a:t>String Object</a:t>
            </a:r>
            <a:r>
              <a:rPr lang="en"/>
              <a:t>s</a:t>
            </a:r>
            <a:endParaRPr/>
          </a:p>
          <a:p>
            <a:pPr indent="0" lvl="0" marL="0" rtl="0" algn="l">
              <a:spcBef>
                <a:spcPts val="1200"/>
              </a:spcBef>
              <a:spcAft>
                <a:spcPts val="0"/>
              </a:spcAft>
              <a:buNone/>
            </a:pPr>
            <a:r>
              <a:rPr lang="en"/>
              <a:t>Method overwrite has a special relationship with polymorphism</a:t>
            </a:r>
            <a:endParaRPr/>
          </a:p>
          <a:p>
            <a:pPr indent="0" lvl="0" marL="0" rtl="0" algn="l">
              <a:spcBef>
                <a:spcPts val="1200"/>
              </a:spcBef>
              <a:spcAft>
                <a:spcPts val="0"/>
              </a:spcAft>
              <a:buNone/>
            </a:pPr>
            <a:r>
              <a:rPr lang="en">
                <a:latin typeface="Courier New"/>
                <a:ea typeface="Courier New"/>
                <a:cs typeface="Courier New"/>
                <a:sym typeface="Courier New"/>
              </a:rPr>
              <a:t>Object string = new String();</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string.equals(anotherObject);//Uses String’s .equals method, not Object’s</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 Overload</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Assume </a:t>
            </a:r>
            <a:r>
              <a:rPr lang="en">
                <a:latin typeface="Source Code Pro"/>
                <a:ea typeface="Source Code Pro"/>
                <a:cs typeface="Source Code Pro"/>
                <a:sym typeface="Source Code Pro"/>
              </a:rPr>
              <a:t>A extends B</a:t>
            </a:r>
            <a:endParaRPr>
              <a:latin typeface="Source Code Pro"/>
              <a:ea typeface="Source Code Pro"/>
              <a:cs typeface="Source Code Pro"/>
              <a:sym typeface="Source Code Pro"/>
            </a:endParaRPr>
          </a:p>
          <a:p>
            <a:pPr indent="0" lvl="0" marL="0" rtl="0" algn="l">
              <a:spcBef>
                <a:spcPts val="1200"/>
              </a:spcBef>
              <a:spcAft>
                <a:spcPts val="0"/>
              </a:spcAft>
              <a:buNone/>
            </a:pPr>
            <a:r>
              <a:rPr lang="en"/>
              <a:t>B has the method </a:t>
            </a:r>
            <a:r>
              <a:rPr lang="en">
                <a:latin typeface="Source Code Pro"/>
                <a:ea typeface="Source Code Pro"/>
                <a:cs typeface="Source Code Pro"/>
                <a:sym typeface="Source Code Pro"/>
              </a:rPr>
              <a:t>addNumbers(int a, int b)</a:t>
            </a:r>
            <a:endParaRPr>
              <a:latin typeface="Source Code Pro"/>
              <a:ea typeface="Source Code Pro"/>
              <a:cs typeface="Source Code Pro"/>
              <a:sym typeface="Source Code Pro"/>
            </a:endParaRPr>
          </a:p>
          <a:p>
            <a:pPr indent="0" lvl="0" marL="0" rtl="0" algn="l">
              <a:spcBef>
                <a:spcPts val="1200"/>
              </a:spcBef>
              <a:spcAft>
                <a:spcPts val="0"/>
              </a:spcAft>
              <a:buNone/>
            </a:pPr>
            <a:r>
              <a:rPr lang="en"/>
              <a:t>B can overload this method by adding the method </a:t>
            </a:r>
            <a:r>
              <a:rPr lang="en">
                <a:latin typeface="Source Code Pro"/>
                <a:ea typeface="Source Code Pro"/>
                <a:cs typeface="Source Code Pro"/>
                <a:sym typeface="Source Code Pro"/>
              </a:rPr>
              <a:t>addNumbers(double a,  double b)</a:t>
            </a:r>
            <a:endParaRPr>
              <a:latin typeface="Source Code Pro"/>
              <a:ea typeface="Source Code Pro"/>
              <a:cs typeface="Source Code Pro"/>
              <a:sym typeface="Source Code Pro"/>
            </a:endParaRPr>
          </a:p>
          <a:p>
            <a:pPr indent="0" lvl="0" marL="0" rtl="0" algn="l">
              <a:spcBef>
                <a:spcPts val="1200"/>
              </a:spcBef>
              <a:spcAft>
                <a:spcPts val="1200"/>
              </a:spcAft>
              <a:buNone/>
            </a:pPr>
            <a:r>
              <a:rPr lang="en"/>
              <a:t>A can overload addNumbers by adding the same method or </a:t>
            </a:r>
            <a:r>
              <a:rPr lang="en">
                <a:latin typeface="Source Code Pro"/>
                <a:ea typeface="Source Code Pro"/>
                <a:cs typeface="Source Code Pro"/>
                <a:sym typeface="Source Code Pro"/>
              </a:rPr>
              <a:t>addNumbers(int a, double b)</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Overloading vs Overwriting</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method is overloaded when an alternate method with the same name is provided but with different parameters</a:t>
            </a:r>
            <a:endParaRPr/>
          </a:p>
          <a:p>
            <a:pPr indent="0" lvl="0" marL="0" rtl="0" algn="l">
              <a:spcBef>
                <a:spcPts val="1200"/>
              </a:spcBef>
              <a:spcAft>
                <a:spcPts val="1200"/>
              </a:spcAft>
              <a:buNone/>
            </a:pPr>
            <a:r>
              <a:rPr lang="en"/>
              <a:t>A method is overwritten when a method with the same name AND same parameters is offered in an extending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Overloading in Polymorphism</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Courier New"/>
                <a:ea typeface="Courier New"/>
                <a:cs typeface="Courier New"/>
                <a:sym typeface="Courier New"/>
              </a:rPr>
              <a:t>A extends B</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//B has the addNumbers(int a, int b) method</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 has the addNumbers(double a, double b) method</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B adder = new A();</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adder.addNumbers(2.4,3.6);//Does not work</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((A)adder).addNumbers(2.4,3.6);//Does work</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Polymorphism in ArrayLists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Source Code Pro"/>
                <a:ea typeface="Source Code Pro"/>
                <a:cs typeface="Source Code Pro"/>
                <a:sym typeface="Source Code Pro"/>
              </a:rPr>
              <a:t>ArrayLists</a:t>
            </a:r>
            <a:r>
              <a:rPr lang="en"/>
              <a:t> are constructed with an object type in declaration, meaning only objects of that type can be placed into that </a:t>
            </a:r>
            <a:r>
              <a:rPr lang="en">
                <a:latin typeface="Source Code Pro"/>
                <a:ea typeface="Source Code Pro"/>
                <a:cs typeface="Source Code Pro"/>
                <a:sym typeface="Source Code Pro"/>
              </a:rPr>
              <a:t>ArrayList</a:t>
            </a:r>
            <a:r>
              <a:rPr lang="en"/>
              <a:t>. With polymorphism in mind, this means an </a:t>
            </a:r>
            <a:r>
              <a:rPr lang="en">
                <a:latin typeface="Source Code Pro"/>
                <a:ea typeface="Source Code Pro"/>
                <a:cs typeface="Source Code Pro"/>
                <a:sym typeface="Source Code Pro"/>
              </a:rPr>
              <a:t>ArrayList</a:t>
            </a:r>
            <a:r>
              <a:rPr lang="en"/>
              <a:t> of </a:t>
            </a:r>
            <a:r>
              <a:rPr lang="en">
                <a:latin typeface="Source Code Pro"/>
                <a:ea typeface="Source Code Pro"/>
                <a:cs typeface="Source Code Pro"/>
                <a:sym typeface="Source Code Pro"/>
              </a:rPr>
              <a:t>Object</a:t>
            </a:r>
            <a:r>
              <a:rPr lang="en"/>
              <a:t>s can hold any object no matter the type because all objects extend the </a:t>
            </a:r>
            <a:r>
              <a:rPr lang="en">
                <a:latin typeface="Source Code Pro"/>
                <a:ea typeface="Source Code Pro"/>
                <a:cs typeface="Source Code Pro"/>
                <a:sym typeface="Source Code Pro"/>
              </a:rPr>
              <a:t>Object</a:t>
            </a:r>
            <a:r>
              <a:rPr lang="en"/>
              <a:t> class and are therefore </a:t>
            </a:r>
            <a:r>
              <a:rPr lang="en">
                <a:latin typeface="Source Code Pro"/>
                <a:ea typeface="Source Code Pro"/>
                <a:cs typeface="Source Code Pro"/>
                <a:sym typeface="Source Code Pro"/>
              </a:rPr>
              <a:t>Object</a:t>
            </a:r>
            <a:r>
              <a:rPr lang="en"/>
              <a: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