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6" r:id="rId11"/>
    <p:sldId id="274" r:id="rId12"/>
    <p:sldId id="265" r:id="rId13"/>
    <p:sldId id="268" r:id="rId14"/>
    <p:sldId id="269" r:id="rId15"/>
    <p:sldId id="275" r:id="rId16"/>
    <p:sldId id="270" r:id="rId17"/>
    <p:sldId id="271" r:id="rId18"/>
    <p:sldId id="272" r:id="rId19"/>
    <p:sldId id="273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308" r:id="rId31"/>
    <p:sldId id="309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4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your-email@yahoo.co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msysgit/downloads/list?q=full+installer+official+gi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bsadd/My-Cool-Project.git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shafiul.users.sf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3048000" cy="6858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Hello, Git!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667000"/>
            <a:ext cx="5181600" cy="1752600"/>
          </a:xfrm>
        </p:spPr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Installation in Windows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Configuration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Basic Commands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GitHub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dirty="0" smtClean="0"/>
              <a:t>Go to the folder you want to start your project.</a:t>
            </a:r>
            <a:endParaRPr lang="en-US" sz="3200" dirty="0"/>
          </a:p>
        </p:txBody>
      </p:sp>
      <p:pic>
        <p:nvPicPr>
          <p:cNvPr id="4" name="Content Placeholder 3" descr="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776" y="1600200"/>
            <a:ext cx="6828448" cy="4525963"/>
          </a:xfrm>
        </p:spPr>
      </p:pic>
      <p:sp>
        <p:nvSpPr>
          <p:cNvPr id="5" name="TextBox 4"/>
          <p:cNvSpPr txBox="1"/>
          <p:nvPr/>
        </p:nvSpPr>
        <p:spPr>
          <a:xfrm>
            <a:off x="3810000" y="3505200"/>
            <a:ext cx="40386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b">
            <a:spAutoFit/>
          </a:bodyPr>
          <a:lstStyle/>
          <a:p>
            <a:r>
              <a:rPr lang="en-US" dirty="0" smtClean="0"/>
              <a:t>Look, I’ll have my project in this location:</a:t>
            </a:r>
          </a:p>
          <a:p>
            <a:r>
              <a:rPr lang="en-US" b="1" dirty="0" smtClean="0"/>
              <a:t>G:\WS\Lap-Prog\Git-Practice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dirty="0" smtClean="0"/>
              <a:t>Right click on this folder and click </a:t>
            </a:r>
            <a:r>
              <a:rPr lang="en-US" sz="2800" b="1" i="1" dirty="0" smtClean="0"/>
              <a:t>“Git Bash here”</a:t>
            </a:r>
            <a:endParaRPr lang="en-US" sz="2800" b="1" i="1" dirty="0"/>
          </a:p>
        </p:txBody>
      </p:sp>
      <p:pic>
        <p:nvPicPr>
          <p:cNvPr id="4" name="Content Placeholder 3" descr="git bash he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775" y="1752600"/>
            <a:ext cx="4362450" cy="3571875"/>
          </a:xfrm>
        </p:spPr>
      </p:pic>
      <p:sp>
        <p:nvSpPr>
          <p:cNvPr id="5" name="TextBox 4"/>
          <p:cNvSpPr txBox="1"/>
          <p:nvPr/>
        </p:nvSpPr>
        <p:spPr>
          <a:xfrm>
            <a:off x="1149333" y="5726668"/>
            <a:ext cx="684533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Every time you want to do something with Git, you will need to do this.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Say hello to the “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Git Bash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Content Placeholder 3" descr="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984" y="2057400"/>
            <a:ext cx="5962032" cy="35241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1758762" y="5638800"/>
            <a:ext cx="562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Yes, it’s a command-prompt interface. Don’t get worried…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“git init” in 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Git Bash</a:t>
            </a:r>
            <a:r>
              <a:rPr lang="en-US" dirty="0" smtClean="0"/>
              <a:t> </a:t>
            </a:r>
            <a:r>
              <a:rPr lang="en-US" i="1" dirty="0" smtClean="0"/>
              <a:t>(the command-prompt window)</a:t>
            </a:r>
            <a:r>
              <a:rPr lang="en-US" dirty="0" smtClean="0"/>
              <a:t> to initiate your repository.</a:t>
            </a:r>
          </a:p>
          <a:p>
            <a:r>
              <a:rPr lang="en-US" dirty="0" smtClean="0"/>
              <a:t>You’ll see that a “.git” hidden folder is created. This folder is the Repository!!!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0969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Command: “</a:t>
            </a:r>
            <a:r>
              <a:rPr lang="en-US" sz="44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git init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384" y="3886201"/>
            <a:ext cx="4619016" cy="2819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Congratulations!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You’ve successfully created your Git Repo.</a:t>
            </a:r>
          </a:p>
          <a:p>
            <a:r>
              <a:rPr lang="en-US" dirty="0" smtClean="0"/>
              <a:t>Each time you want to use Git, you’ll need to:</a:t>
            </a:r>
          </a:p>
        </p:txBody>
      </p:sp>
      <p:pic>
        <p:nvPicPr>
          <p:cNvPr id="4" name="Picture 3" descr="git bash he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2981325"/>
            <a:ext cx="4362450" cy="3571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 smtClean="0"/>
              <a:t>Tell Git who you 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048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sz="2800" dirty="0" smtClean="0"/>
              <a:t>Type in Git Bash following 2 commands:</a:t>
            </a:r>
          </a:p>
          <a:p>
            <a:pPr lvl="1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--global user.name "Your Name"</a:t>
            </a:r>
          </a:p>
          <a:p>
            <a:pPr lvl="1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--global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user.email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hlinkClick r:id="rId2"/>
              </a:rPr>
              <a:t>your-email@yahoo.com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cs typeface="Courier New" pitchFamily="49" charset="0"/>
              </a:rPr>
              <a:t>Congratulations, you’ve completed configuring your Git Bash.</a:t>
            </a:r>
          </a:p>
          <a:p>
            <a:pPr>
              <a:buNone/>
            </a:pPr>
            <a:endParaRPr lang="en-US" sz="2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505200" cy="6858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Create a New File in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I’ve created a new </a:t>
            </a:r>
            <a:r>
              <a:rPr lang="en-US" b="1" i="1" dirty="0" smtClean="0">
                <a:solidFill>
                  <a:schemeClr val="accent3">
                    <a:lumMod val="75000"/>
                  </a:schemeClr>
                </a:solidFill>
              </a:rPr>
              <a:t>Readme.txt</a:t>
            </a:r>
            <a:r>
              <a:rPr lang="en-US" dirty="0" smtClean="0"/>
              <a:t> file in my project’s location…</a:t>
            </a:r>
          </a:p>
          <a:p>
            <a:endParaRPr lang="en-US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124200"/>
            <a:ext cx="5029200" cy="1466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it statu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775" y="1600200"/>
            <a:ext cx="5886450" cy="2590800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0207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Command: “</a:t>
            </a:r>
            <a:r>
              <a:rPr lang="en-US" sz="44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git status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4495800"/>
            <a:ext cx="7194918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This command shows current status of your Repository, i.e. which files are</a:t>
            </a:r>
          </a:p>
          <a:p>
            <a:r>
              <a:rPr lang="en-US" dirty="0" smtClean="0"/>
              <a:t>Modified, which files are not yet tracked by Git etc…</a:t>
            </a:r>
          </a:p>
          <a:p>
            <a:endParaRPr lang="en-US" dirty="0" smtClean="0"/>
          </a:p>
          <a:p>
            <a:r>
              <a:rPr lang="en-US" dirty="0" smtClean="0"/>
              <a:t>It shows that, </a:t>
            </a:r>
            <a:r>
              <a:rPr lang="en-US" i="1" dirty="0" smtClean="0"/>
              <a:t>Readme.txt</a:t>
            </a:r>
            <a:r>
              <a:rPr lang="en-US" dirty="0" smtClean="0"/>
              <a:t> is an </a:t>
            </a: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“Untracked”</a:t>
            </a:r>
            <a:r>
              <a:rPr lang="en-US" dirty="0" smtClean="0"/>
              <a:t> file. That is, Git does not know</a:t>
            </a:r>
          </a:p>
          <a:p>
            <a:r>
              <a:rPr lang="en-US" dirty="0" smtClean="0"/>
              <a:t>Anything about this file. You should type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git add –A</a:t>
            </a:r>
            <a:r>
              <a:rPr lang="en-US" dirty="0" smtClean="0"/>
              <a:t> to start tracking </a:t>
            </a:r>
          </a:p>
          <a:p>
            <a:r>
              <a:rPr lang="en-US" dirty="0" smtClean="0"/>
              <a:t>All untracked files.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 add -A  </a:t>
            </a:r>
            <a:r>
              <a:rPr lang="en-US" dirty="0" smtClean="0"/>
              <a:t>to add start tracking all Untracked files.</a:t>
            </a:r>
          </a:p>
          <a:p>
            <a:r>
              <a:rPr lang="en-US" dirty="0" smtClean="0"/>
              <a:t>Then use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 commit -m  “Message telling what you did” </a:t>
            </a:r>
            <a:r>
              <a:rPr lang="en-US" dirty="0" smtClean="0"/>
              <a:t>command to actually </a:t>
            </a:r>
            <a:r>
              <a:rPr lang="en-US" i="1" dirty="0" smtClean="0"/>
              <a:t>Commit</a:t>
            </a:r>
            <a:r>
              <a:rPr lang="en-US" dirty="0" smtClean="0"/>
              <a:t> your changes.</a:t>
            </a:r>
          </a:p>
          <a:p>
            <a:pPr lvl="1"/>
            <a:r>
              <a:rPr lang="en-US" dirty="0" smtClean="0"/>
              <a:t>Whenever you </a:t>
            </a:r>
            <a:r>
              <a:rPr lang="en-US" i="1" dirty="0" smtClean="0"/>
              <a:t>commit</a:t>
            </a:r>
            <a:r>
              <a:rPr lang="en-US" dirty="0" smtClean="0"/>
              <a:t>, you store a complete history/snapshot of your project. Later anytime, you may view the snapshots of your project wherever you made commit.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1066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Command: “</a:t>
            </a:r>
            <a:r>
              <a:rPr lang="en-US" sz="44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git commit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0" y="0"/>
            <a:ext cx="1905000" cy="6858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 smtClean="0"/>
              <a:t>What’s Git?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6705600" cy="5867400"/>
          </a:xfrm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u="sng" dirty="0" smtClean="0"/>
              <a:t>Distributed</a:t>
            </a:r>
            <a:r>
              <a:rPr lang="en-US" dirty="0" smtClean="0"/>
              <a:t> SCM (source code management) system</a:t>
            </a:r>
          </a:p>
          <a:p>
            <a:pPr lvl="1"/>
            <a:r>
              <a:rPr lang="en-US" dirty="0" smtClean="0"/>
              <a:t>Look at the word </a:t>
            </a:r>
            <a:r>
              <a:rPr lang="en-US" u="sng" dirty="0" smtClean="0"/>
              <a:t>Distributed</a:t>
            </a:r>
          </a:p>
          <a:p>
            <a:pPr lvl="1"/>
            <a:r>
              <a:rPr lang="en-US" dirty="0" smtClean="0"/>
              <a:t>Everyone will have a complete copy of all </a:t>
            </a:r>
            <a:r>
              <a:rPr lang="en-US" i="1" dirty="0" smtClean="0"/>
              <a:t>history</a:t>
            </a:r>
            <a:r>
              <a:rPr lang="en-US" dirty="0" smtClean="0"/>
              <a:t> of the project in their local computers.</a:t>
            </a:r>
          </a:p>
          <a:p>
            <a:pPr lvl="1"/>
            <a:r>
              <a:rPr lang="en-US" dirty="0" smtClean="0"/>
              <a:t>That is, everyone has a </a:t>
            </a:r>
            <a:r>
              <a:rPr lang="en-US" b="1" dirty="0" smtClean="0">
                <a:solidFill>
                  <a:srgbClr val="FF0000"/>
                </a:solidFill>
              </a:rPr>
              <a:t>repository</a:t>
            </a:r>
            <a:r>
              <a:rPr lang="en-US" dirty="0" smtClean="0"/>
              <a:t> in their own computers.</a:t>
            </a:r>
          </a:p>
          <a:p>
            <a:pPr lvl="2"/>
            <a:r>
              <a:rPr lang="en-US" dirty="0" smtClean="0"/>
              <a:t>Repository, or “Repo” is where Git stores all necessary information. It’s usually a </a:t>
            </a:r>
            <a:r>
              <a:rPr lang="en-US" i="1" dirty="0" smtClean="0"/>
              <a:t>folder</a:t>
            </a:r>
            <a:r>
              <a:rPr lang="en-US" dirty="0" smtClean="0"/>
              <a:t> with name “</a:t>
            </a:r>
            <a:r>
              <a:rPr lang="en-US" i="1" dirty="0" smtClean="0"/>
              <a:t>.git</a:t>
            </a:r>
            <a:r>
              <a:rPr lang="en-US" dirty="0" smtClean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i="1" dirty="0" smtClean="0"/>
              <a:t>Add</a:t>
            </a:r>
            <a:r>
              <a:rPr lang="en-US" dirty="0" smtClean="0"/>
              <a:t> &amp; </a:t>
            </a:r>
            <a:r>
              <a:rPr lang="en-US" b="1" i="1" dirty="0" smtClean="0"/>
              <a:t>Commit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you wish to record snapshot of your project: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 add -A </a:t>
            </a:r>
            <a:r>
              <a:rPr lang="en-US" dirty="0" smtClean="0"/>
              <a:t>command in Git Bash will </a:t>
            </a:r>
            <a:r>
              <a:rPr lang="en-US" i="1" dirty="0" smtClean="0"/>
              <a:t>add</a:t>
            </a:r>
            <a:r>
              <a:rPr lang="en-US" dirty="0" smtClean="0"/>
              <a:t> all new &amp; modified files for commit-list.</a:t>
            </a:r>
          </a:p>
          <a:p>
            <a:pPr lvl="1"/>
            <a:r>
              <a:rPr lang="en-US" dirty="0" smtClean="0"/>
              <a:t>Then, 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 commit -m “custom  message”</a:t>
            </a:r>
            <a:r>
              <a:rPr lang="en-US" dirty="0" smtClean="0"/>
              <a:t> command will actually do the commit.</a:t>
            </a:r>
          </a:p>
          <a:p>
            <a:pPr lvl="2"/>
            <a:r>
              <a:rPr lang="en-US" dirty="0" smtClean="0"/>
              <a:t>Use a message telling what you’ve done, say, “removed database </a:t>
            </a:r>
            <a:r>
              <a:rPr lang="en-US" dirty="0" smtClean="0"/>
              <a:t>dependency</a:t>
            </a:r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Displays a list of all commits you’ve made so far.</a:t>
            </a:r>
          </a:p>
          <a:p>
            <a:pPr lvl="1"/>
            <a:r>
              <a:rPr lang="en-US" dirty="0" smtClean="0"/>
              <a:t>Tips: You want to go back to some previous commit? Hmm… you will need a list of all commits made in your project, and here 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 log</a:t>
            </a:r>
            <a:r>
              <a:rPr lang="en-US" dirty="0" smtClean="0"/>
              <a:t> command comes!</a:t>
            </a:r>
          </a:p>
          <a:p>
            <a:r>
              <a:rPr lang="en-US" dirty="0" smtClean="0"/>
              <a:t>Food for brain: how does Git uniquely identify each commit? It should assign each commit some number or Id…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1066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Command: “</a:t>
            </a:r>
            <a:r>
              <a:rPr lang="en-US" sz="44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git log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Back to our example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After creating the Readme.txt file, we executed following commands in Git Bash, sequentially:</a:t>
            </a:r>
          </a:p>
          <a:p>
            <a:pPr lvl="1"/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git status</a:t>
            </a:r>
          </a:p>
          <a:p>
            <a:pPr lvl="1"/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git add -A</a:t>
            </a:r>
          </a:p>
          <a:p>
            <a:pPr lvl="1"/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git commit -m “My First Commit”</a:t>
            </a:r>
          </a:p>
          <a:p>
            <a:pPr lvl="1"/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git log</a:t>
            </a:r>
          </a:p>
          <a:p>
            <a:r>
              <a:rPr lang="en-US" dirty="0" smtClean="0"/>
              <a:t>Output window looks like the image of next slide…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it lo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60907"/>
            <a:ext cx="8763000" cy="65446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Now make some changes in Readme.txt</a:t>
            </a:r>
            <a:endParaRPr lang="en-US" dirty="0"/>
          </a:p>
        </p:txBody>
      </p:sp>
      <p:pic>
        <p:nvPicPr>
          <p:cNvPr id="4" name="Content Placeholder 3" descr="change in readm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312" y="2120106"/>
            <a:ext cx="6429375" cy="34861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And create another file </a:t>
            </a:r>
            <a:r>
              <a:rPr lang="en-US" b="1" i="1" dirty="0" smtClean="0"/>
              <a:t>main.cpp</a:t>
            </a:r>
            <a:r>
              <a:rPr lang="en-US" dirty="0" smtClean="0"/>
              <a:t> or anything…</a:t>
            </a:r>
            <a:endParaRPr lang="en-US" dirty="0"/>
          </a:p>
        </p:txBody>
      </p:sp>
      <p:pic>
        <p:nvPicPr>
          <p:cNvPr id="4" name="Content Placeholder 3" descr="maindotcp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187" y="2682081"/>
            <a:ext cx="5381625" cy="2362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Now type </a:t>
            </a:r>
            <a:r>
              <a:rPr lang="en-US" b="1" i="1" dirty="0" smtClean="0"/>
              <a:t>git status </a:t>
            </a:r>
            <a:r>
              <a:rPr lang="en-US" dirty="0" smtClean="0"/>
              <a:t>in Git Bash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Two types of status for files:</a:t>
            </a:r>
          </a:p>
          <a:p>
            <a:pPr lvl="1"/>
            <a:r>
              <a:rPr lang="en-US" sz="2000" dirty="0" smtClean="0"/>
              <a:t>Changed (modified) file: </a:t>
            </a:r>
            <a:r>
              <a:rPr lang="en-US" sz="2000" i="1" dirty="0" smtClean="0"/>
              <a:t>Readme.txt </a:t>
            </a:r>
            <a:r>
              <a:rPr lang="en-US" sz="2000" dirty="0" smtClean="0"/>
              <a:t>(already tracked)</a:t>
            </a:r>
          </a:p>
          <a:p>
            <a:pPr lvl="1"/>
            <a:r>
              <a:rPr lang="en-US" sz="2000" dirty="0" smtClean="0"/>
              <a:t>Totally Untracked file: </a:t>
            </a:r>
            <a:r>
              <a:rPr lang="en-US" sz="2000" i="1" dirty="0" smtClean="0"/>
              <a:t>main.cpp</a:t>
            </a:r>
            <a:r>
              <a:rPr lang="en-US" sz="2000" dirty="0" smtClean="0"/>
              <a:t> - because we’ve just created it and haven’t told Git yet to start </a:t>
            </a:r>
            <a:r>
              <a:rPr lang="en-US" sz="2000" b="1" dirty="0" smtClean="0"/>
              <a:t>tracking</a:t>
            </a:r>
            <a:r>
              <a:rPr lang="en-US" sz="2000" dirty="0" smtClean="0"/>
              <a:t> it.</a:t>
            </a:r>
          </a:p>
          <a:p>
            <a:pPr lvl="1"/>
            <a:endParaRPr lang="en-US" sz="2000" dirty="0"/>
          </a:p>
        </p:txBody>
      </p:sp>
      <p:pic>
        <p:nvPicPr>
          <p:cNvPr id="4" name="Picture 3" descr="two fi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276600"/>
            <a:ext cx="7693331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Add, Commit, and View log…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Execute following commands in Git Bash, sequentially:</a:t>
            </a:r>
          </a:p>
          <a:p>
            <a:pPr lvl="1"/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git add -A</a:t>
            </a:r>
          </a:p>
          <a:p>
            <a:pPr lvl="1"/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git commit -m “My second Commit”</a:t>
            </a:r>
          </a:p>
          <a:p>
            <a:pPr lvl="1"/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git log</a:t>
            </a:r>
          </a:p>
          <a:p>
            <a:r>
              <a:rPr lang="en-US" dirty="0" smtClean="0"/>
              <a:t>Output window is on next slide…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it log 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98" y="381000"/>
            <a:ext cx="8692202" cy="60409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Commit 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we execute git log this time we see two commits!</a:t>
            </a:r>
          </a:p>
          <a:p>
            <a:r>
              <a:rPr lang="en-US" dirty="0" smtClean="0"/>
              <a:t>Each commit is identified by a string of 40 characters </a:t>
            </a:r>
            <a:r>
              <a:rPr lang="en-US" i="1" dirty="0" smtClean="0"/>
              <a:t>(say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“7db40dfe28a9c1fb829a628048dcfc9c80589eec”</a:t>
            </a:r>
            <a:r>
              <a:rPr lang="en-US" i="1" dirty="0" smtClean="0"/>
              <a:t> from our 1</a:t>
            </a:r>
            <a:r>
              <a:rPr lang="en-US" i="1" baseline="30000" dirty="0" smtClean="0"/>
              <a:t>st</a:t>
            </a:r>
            <a:r>
              <a:rPr lang="en-US" i="1" dirty="0" smtClean="0"/>
              <a:t> commit example)</a:t>
            </a:r>
          </a:p>
          <a:p>
            <a:pPr lvl="1"/>
            <a:r>
              <a:rPr lang="en-US" dirty="0" smtClean="0"/>
              <a:t>The strings are underlined using red color in the image of the previous slide.</a:t>
            </a:r>
          </a:p>
          <a:p>
            <a:r>
              <a:rPr lang="en-US" dirty="0" smtClean="0"/>
              <a:t>We will use these strings to uniquely refer any particular commit of our project.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1400" y="0"/>
            <a:ext cx="1752600" cy="6858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Why Git?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6781800" cy="5410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US" dirty="0" smtClean="0"/>
              <a:t>Store a complete history of your project</a:t>
            </a:r>
          </a:p>
          <a:p>
            <a:r>
              <a:rPr lang="en-US" dirty="0" smtClean="0"/>
              <a:t>Whenever you want to record a </a:t>
            </a:r>
            <a:r>
              <a:rPr lang="en-US" b="1" dirty="0" smtClean="0"/>
              <a:t>snapshot</a:t>
            </a:r>
            <a:r>
              <a:rPr lang="en-US" dirty="0" smtClean="0"/>
              <a:t> of your project, simply “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commit</a:t>
            </a:r>
            <a:r>
              <a:rPr lang="en-US" i="1" dirty="0" smtClean="0"/>
              <a:t>”</a:t>
            </a:r>
          </a:p>
          <a:p>
            <a:pPr lvl="1"/>
            <a:r>
              <a:rPr lang="en-US" b="1" i="1" dirty="0" smtClean="0"/>
              <a:t>Snapshot </a:t>
            </a:r>
            <a:r>
              <a:rPr lang="en-US" i="1" dirty="0" smtClean="0"/>
              <a:t>is nothing but the current situation of all files &amp; folders of your project </a:t>
            </a:r>
            <a:r>
              <a:rPr lang="en-US" i="1" dirty="0" smtClean="0">
                <a:sym typeface="Wingdings" pitchFamily="2" charset="2"/>
              </a:rPr>
              <a:t></a:t>
            </a:r>
            <a:r>
              <a:rPr lang="en-US" i="1" dirty="0" smtClean="0"/>
              <a:t> </a:t>
            </a:r>
            <a:endParaRPr lang="en-US" b="1" i="1" dirty="0" smtClean="0"/>
          </a:p>
          <a:p>
            <a:r>
              <a:rPr lang="en-US" dirty="0" smtClean="0"/>
              <a:t>Easily 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“merge” </a:t>
            </a:r>
            <a:r>
              <a:rPr lang="en-US" dirty="0" smtClean="0"/>
              <a:t>codes with your team-mates.</a:t>
            </a:r>
          </a:p>
          <a:p>
            <a:r>
              <a:rPr lang="en-US" dirty="0" smtClean="0"/>
              <a:t>Secured </a:t>
            </a:r>
            <a:r>
              <a:rPr lang="en-US" i="1" dirty="0" smtClean="0"/>
              <a:t>backup</a:t>
            </a:r>
            <a:r>
              <a:rPr lang="en-US" dirty="0" smtClean="0"/>
              <a:t> of your project. Since Git is </a:t>
            </a:r>
            <a:r>
              <a:rPr lang="en-US" i="1" dirty="0" smtClean="0"/>
              <a:t>distributed</a:t>
            </a:r>
            <a:r>
              <a:rPr lang="en-US" dirty="0" smtClean="0"/>
              <a:t>, every team-mate has complete record of the project, and it’s unlikely that everyone’s computer will crash at the same time!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800" y="0"/>
            <a:ext cx="3505200" cy="6858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Teamwork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i="1" dirty="0" smtClean="0"/>
              <a:t>with</a:t>
            </a:r>
            <a:br>
              <a:rPr lang="en-US" sz="2400" i="1" dirty="0" smtClean="0"/>
            </a:br>
            <a:r>
              <a:rPr lang="en-US" sz="2400" b="1" i="1" dirty="0" smtClean="0"/>
              <a:t>GitHub</a:t>
            </a:r>
            <a:endParaRPr lang="en-US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Working in a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You and your team-mates.</a:t>
            </a:r>
          </a:p>
          <a:p>
            <a:r>
              <a:rPr lang="en-US" dirty="0" smtClean="0"/>
              <a:t>Everyone has their own </a:t>
            </a:r>
            <a:r>
              <a:rPr lang="en-US" i="1" dirty="0" smtClean="0"/>
              <a:t>local</a:t>
            </a:r>
            <a:r>
              <a:rPr lang="en-US" dirty="0" smtClean="0"/>
              <a:t> Git </a:t>
            </a:r>
            <a:r>
              <a:rPr lang="en-US" i="1" dirty="0" smtClean="0">
                <a:solidFill>
                  <a:srgbClr val="C00000"/>
                </a:solidFill>
              </a:rPr>
              <a:t>repo</a:t>
            </a:r>
            <a:r>
              <a:rPr lang="en-US" dirty="0" smtClean="0"/>
              <a:t> in their personal computers, and everyone is </a:t>
            </a:r>
            <a:r>
              <a:rPr lang="en-US" b="1" i="1" dirty="0" smtClean="0">
                <a:solidFill>
                  <a:schemeClr val="tx2">
                    <a:lumMod val="50000"/>
                  </a:schemeClr>
                </a:solidFill>
              </a:rPr>
              <a:t>committing</a:t>
            </a:r>
            <a:r>
              <a:rPr lang="en-US" dirty="0" smtClean="0"/>
              <a:t> in their </a:t>
            </a:r>
            <a:r>
              <a:rPr lang="en-US" i="1" dirty="0" smtClean="0"/>
              <a:t>local repos (Local repo is the Git repo in someone’s own computer)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 will you get the </a:t>
            </a: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commits</a:t>
            </a:r>
            <a:r>
              <a:rPr lang="en-US" dirty="0" smtClean="0"/>
              <a:t> made by your team-mates 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merged</a:t>
            </a:r>
            <a:r>
              <a:rPr lang="en-US" dirty="0" smtClean="0"/>
              <a:t> in your local Repo?</a:t>
            </a:r>
          </a:p>
          <a:p>
            <a:pPr lvl="1"/>
            <a:r>
              <a:rPr lang="en-US" dirty="0" smtClean="0"/>
              <a:t>And vice versa, how will your team-mates get the </a:t>
            </a:r>
            <a:r>
              <a:rPr lang="en-US" i="1" dirty="0" smtClean="0"/>
              <a:t>commits</a:t>
            </a:r>
            <a:r>
              <a:rPr lang="en-US" dirty="0" smtClean="0"/>
              <a:t> made by you </a:t>
            </a:r>
            <a:r>
              <a:rPr lang="en-US" i="1" dirty="0" smtClean="0"/>
              <a:t>merged</a:t>
            </a:r>
            <a:r>
              <a:rPr lang="en-US" dirty="0" smtClean="0"/>
              <a:t> in their local repo?</a:t>
            </a:r>
          </a:p>
          <a:p>
            <a:r>
              <a:rPr lang="en-US" dirty="0" smtClean="0"/>
              <a:t>To get others’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commits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3">
                    <a:lumMod val="50000"/>
                  </a:schemeClr>
                </a:solidFill>
              </a:rPr>
              <a:t>merged</a:t>
            </a:r>
            <a:r>
              <a:rPr lang="en-US" dirty="0" smtClean="0"/>
              <a:t> in your local repo, you </a:t>
            </a:r>
            <a:r>
              <a:rPr lang="en-US" b="1" i="1" dirty="0" smtClean="0">
                <a:solidFill>
                  <a:srgbClr val="FF0000"/>
                </a:solidFill>
              </a:rPr>
              <a:t>pull</a:t>
            </a:r>
            <a:r>
              <a:rPr lang="en-US" dirty="0" smtClean="0"/>
              <a:t> from their repo.</a:t>
            </a:r>
          </a:p>
          <a:p>
            <a:pPr lvl="1"/>
            <a:r>
              <a:rPr lang="en-US" dirty="0" smtClean="0"/>
              <a:t>And you </a:t>
            </a:r>
            <a:r>
              <a:rPr lang="en-US" b="1" i="1" dirty="0" smtClean="0">
                <a:solidFill>
                  <a:srgbClr val="FF0000"/>
                </a:solidFill>
              </a:rPr>
              <a:t>push</a:t>
            </a:r>
            <a:r>
              <a:rPr lang="en-US" dirty="0" smtClean="0"/>
              <a:t> to their repo so that their local repo is </a:t>
            </a:r>
            <a:r>
              <a:rPr lang="en-US" i="1" dirty="0" smtClean="0"/>
              <a:t>merged</a:t>
            </a:r>
            <a:r>
              <a:rPr lang="en-US" dirty="0" smtClean="0"/>
              <a:t> with your </a:t>
            </a:r>
            <a:r>
              <a:rPr lang="en-US" i="1" dirty="0" smtClean="0"/>
              <a:t>commits</a:t>
            </a:r>
            <a:r>
              <a:rPr lang="en-US" dirty="0" smtClean="0"/>
              <a:t>! Making sense, right?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You’ll probably need a server…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So to get the </a:t>
            </a:r>
            <a:r>
              <a:rPr lang="en-US" sz="2400" i="1" dirty="0" smtClean="0"/>
              <a:t>commits</a:t>
            </a:r>
            <a:r>
              <a:rPr lang="en-US" sz="2400" dirty="0" smtClean="0"/>
              <a:t> made by others, you should </a:t>
            </a:r>
            <a:r>
              <a:rPr lang="en-US" sz="2400" b="1" i="1" dirty="0" smtClean="0"/>
              <a:t>pull</a:t>
            </a:r>
            <a:r>
              <a:rPr lang="en-US" sz="2400" dirty="0" smtClean="0"/>
              <a:t> from their local repos i.e. their computers.</a:t>
            </a:r>
          </a:p>
          <a:p>
            <a:r>
              <a:rPr lang="en-US" sz="2400" dirty="0" smtClean="0"/>
              <a:t>But wait… what if their computer has no Real IP? Then you can not send/receive network packets to/from it. Most of us don’t have real IP.</a:t>
            </a:r>
          </a:p>
          <a:p>
            <a:r>
              <a:rPr lang="en-US" sz="2400" dirty="0" smtClean="0"/>
              <a:t>So we use a </a:t>
            </a:r>
            <a:r>
              <a:rPr lang="en-US" sz="2400" b="1" dirty="0" smtClean="0">
                <a:solidFill>
                  <a:srgbClr val="FF0000"/>
                </a:solidFill>
              </a:rPr>
              <a:t>server</a:t>
            </a:r>
            <a:r>
              <a:rPr lang="en-US" sz="2400" dirty="0" smtClean="0"/>
              <a:t> which has a Real IP. Say,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GitHub.com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Assembla.com</a:t>
            </a:r>
            <a:r>
              <a:rPr lang="en-US" sz="2400" dirty="0" smtClean="0"/>
              <a:t> – they provide us free Git hosting. </a:t>
            </a:r>
          </a:p>
          <a:p>
            <a:r>
              <a:rPr lang="en-US" sz="2000" dirty="0" smtClean="0"/>
              <a:t>They are nothing but Git repos like the repos in our local machine. But since they have real IP, we can directly push from &amp; pull to it.</a:t>
            </a:r>
          </a:p>
          <a:p>
            <a:pPr lvl="1"/>
            <a:r>
              <a:rPr lang="en-US" sz="2000" dirty="0" smtClean="0"/>
              <a:t>All team-mates including me </a:t>
            </a:r>
            <a:r>
              <a:rPr lang="en-US" sz="2000" b="1" i="1" dirty="0" smtClean="0"/>
              <a:t>push</a:t>
            </a:r>
            <a:r>
              <a:rPr lang="en-US" sz="2000" dirty="0" smtClean="0"/>
              <a:t> to the repo located in a server</a:t>
            </a:r>
          </a:p>
          <a:p>
            <a:pPr lvl="1"/>
            <a:r>
              <a:rPr lang="en-US" sz="2000" dirty="0" smtClean="0"/>
              <a:t>All team-mates including me </a:t>
            </a:r>
            <a:r>
              <a:rPr lang="en-US" sz="2000" b="1" i="1" dirty="0" smtClean="0"/>
              <a:t>pull</a:t>
            </a:r>
            <a:r>
              <a:rPr lang="en-US" sz="2000" dirty="0" smtClean="0"/>
              <a:t> from the repo located in that server.</a:t>
            </a:r>
          </a:p>
          <a:p>
            <a:pPr lvl="2"/>
            <a:r>
              <a:rPr lang="en-US" sz="1600" dirty="0" smtClean="0"/>
              <a:t>This repo is commonly addressed as “</a:t>
            </a:r>
            <a:r>
              <a:rPr lang="en-US" sz="1600" b="1" i="1" dirty="0" smtClean="0"/>
              <a:t>origin</a:t>
            </a:r>
            <a:r>
              <a:rPr lang="en-US" sz="1600" dirty="0" smtClean="0"/>
              <a:t>”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Another problem… how will the server </a:t>
            </a:r>
            <a:r>
              <a:rPr lang="en-US" b="1" i="1" dirty="0" smtClean="0"/>
              <a:t>authenticate</a:t>
            </a:r>
            <a:r>
              <a:rPr lang="en-US" dirty="0" smtClean="0"/>
              <a:t> the team-mates?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Common approach: Username-Password system.</a:t>
            </a:r>
          </a:p>
          <a:p>
            <a:r>
              <a:rPr lang="en-US" dirty="0" smtClean="0"/>
              <a:t>But typically Git allows using </a:t>
            </a:r>
            <a:r>
              <a:rPr lang="en-US" b="1" i="1" dirty="0" smtClean="0"/>
              <a:t>Public</a:t>
            </a:r>
            <a:r>
              <a:rPr lang="en-US" dirty="0" smtClean="0"/>
              <a:t> &amp; </a:t>
            </a:r>
            <a:r>
              <a:rPr lang="en-US" b="1" i="1" dirty="0" smtClean="0"/>
              <a:t>Private</a:t>
            </a:r>
            <a:r>
              <a:rPr lang="en-US" dirty="0" smtClean="0"/>
              <a:t> </a:t>
            </a:r>
            <a:r>
              <a:rPr lang="en-US" b="1" i="1" dirty="0" smtClean="0"/>
              <a:t>keys</a:t>
            </a:r>
            <a:r>
              <a:rPr lang="en-US" dirty="0" smtClean="0"/>
              <a:t> to authenticate someone. </a:t>
            </a:r>
          </a:p>
          <a:p>
            <a:pPr lvl="1"/>
            <a:r>
              <a:rPr lang="en-US" dirty="0" smtClean="0"/>
              <a:t>Think of “public key” as your username. You can safely supply anyone your public key.</a:t>
            </a:r>
          </a:p>
          <a:p>
            <a:pPr lvl="1"/>
            <a:r>
              <a:rPr lang="en-US" dirty="0" smtClean="0"/>
              <a:t>Think of “</a:t>
            </a:r>
            <a:r>
              <a:rPr lang="en-US" i="1" dirty="0" smtClean="0"/>
              <a:t>private key</a:t>
            </a:r>
            <a:r>
              <a:rPr lang="en-US" dirty="0" smtClean="0"/>
              <a:t>” as your password. You should NEVER provide anyone your private key!</a:t>
            </a:r>
          </a:p>
          <a:p>
            <a:pPr lvl="2"/>
            <a:r>
              <a:rPr lang="en-US" dirty="0" smtClean="0"/>
              <a:t>Keys are nothing but some text/characters. LONG stream of characters!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Generate Public &amp; Private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Type following commands in Git Bash:</a:t>
            </a:r>
          </a:p>
          <a:p>
            <a:pPr lvl="1"/>
            <a:r>
              <a:rPr lang="en-US" sz="2000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2000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~</a:t>
            </a:r>
          </a:p>
          <a:p>
            <a:pPr lvl="1"/>
            <a:r>
              <a:rPr lang="en-US" sz="2000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ssh-keygen.exe -t </a:t>
            </a:r>
            <a:r>
              <a:rPr lang="en-US" sz="2000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rsa</a:t>
            </a:r>
            <a:r>
              <a:rPr lang="en-US" sz="2000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-C "youremail@google.com"</a:t>
            </a:r>
          </a:p>
          <a:p>
            <a:endParaRPr lang="en-US" sz="2400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dirty="0"/>
          </a:p>
        </p:txBody>
      </p:sp>
      <p:pic>
        <p:nvPicPr>
          <p:cNvPr id="4" name="Picture 3" descr="keygen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909887"/>
            <a:ext cx="8462713" cy="3643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Press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&lt;enter&gt; </a:t>
            </a:r>
            <a:r>
              <a:rPr lang="en-US" dirty="0" smtClean="0"/>
              <a:t>in all prompts.</a:t>
            </a:r>
          </a:p>
          <a:p>
            <a:r>
              <a:rPr lang="en-US" dirty="0" smtClean="0"/>
              <a:t>Note the directory where the keys are created (</a:t>
            </a:r>
            <a:r>
              <a:rPr lang="en-US" u="sng" dirty="0" smtClean="0">
                <a:solidFill>
                  <a:srgbClr val="FF0000"/>
                </a:solidFill>
              </a:rPr>
              <a:t>red colored underlined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4" name="Picture 3" descr="keygen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60898"/>
            <a:ext cx="8587013" cy="3835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Open the directory (</a:t>
            </a:r>
            <a:r>
              <a:rPr lang="en-US" dirty="0" smtClean="0">
                <a:solidFill>
                  <a:srgbClr val="FF0000"/>
                </a:solidFill>
              </a:rPr>
              <a:t>red colored underlined</a:t>
            </a:r>
            <a:r>
              <a:rPr lang="en-US" dirty="0" smtClean="0"/>
              <a:t> in previous slide’s image) </a:t>
            </a:r>
            <a:endParaRPr lang="en-US" dirty="0"/>
          </a:p>
        </p:txBody>
      </p:sp>
      <p:pic>
        <p:nvPicPr>
          <p:cNvPr id="4" name="Content Placeholder 3" descr="keygen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637" y="1676400"/>
            <a:ext cx="6634163" cy="47279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You can open the files with Notepad++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If you open them with Notepad++/Text Editor, you can find the keys.</a:t>
            </a:r>
          </a:p>
          <a:p>
            <a:endParaRPr lang="en-US" sz="2000" dirty="0"/>
          </a:p>
        </p:txBody>
      </p:sp>
      <p:pic>
        <p:nvPicPr>
          <p:cNvPr id="5" name="Picture 4" descr="keygen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2362200"/>
            <a:ext cx="8982075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Now you can open a free account at </a:t>
            </a:r>
            <a:r>
              <a:rPr lang="en-US" dirty="0" smtClean="0">
                <a:hlinkClick r:id="rId2"/>
              </a:rPr>
              <a:t>http://github.com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After completing registration, add your PUBLIC key…</a:t>
            </a:r>
          </a:p>
          <a:p>
            <a:endParaRPr lang="en-US" sz="2000" dirty="0"/>
          </a:p>
        </p:txBody>
      </p:sp>
      <p:pic>
        <p:nvPicPr>
          <p:cNvPr id="4" name="Picture 3" descr="github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0212"/>
            <a:ext cx="9144000" cy="3587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1600200"/>
            <a:ext cx="4343400" cy="4525963"/>
          </a:xfrm>
        </p:spPr>
        <p:txBody>
          <a:bodyPr/>
          <a:lstStyle/>
          <a:p>
            <a:r>
              <a:rPr lang="en-US" dirty="0" smtClean="0"/>
              <a:t>Download </a:t>
            </a:r>
            <a:r>
              <a:rPr lang="en-US" b="1" i="1" dirty="0" err="1" smtClean="0"/>
              <a:t>msysgit</a:t>
            </a:r>
            <a:r>
              <a:rPr lang="en-US" dirty="0" smtClean="0"/>
              <a:t> from</a:t>
            </a:r>
          </a:p>
          <a:p>
            <a:pPr lvl="1"/>
            <a:r>
              <a:rPr lang="en-US" dirty="0" smtClean="0">
                <a:hlinkClick r:id="rId2"/>
              </a:rPr>
              <a:t>http://code.google.com/p/msysgit/downloads/list?q=full+installer+official+git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505200" cy="6858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Windows</a:t>
            </a:r>
            <a:br>
              <a:rPr lang="en-US" dirty="0" smtClean="0"/>
            </a:br>
            <a:r>
              <a:rPr lang="en-US" dirty="0" smtClean="0"/>
              <a:t>setup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Copy and Paste your PUBLIC key</a:t>
            </a:r>
            <a:endParaRPr lang="en-US" dirty="0"/>
          </a:p>
        </p:txBody>
      </p:sp>
      <p:pic>
        <p:nvPicPr>
          <p:cNvPr id="4" name="Content Placeholder 3" descr="github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689927"/>
            <a:ext cx="7143751" cy="46346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Cool! You’ve successfully provided you PUBLIC key at GitHub.com. Now you can </a:t>
            </a:r>
            <a:r>
              <a:rPr lang="en-US" sz="20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create your project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sz="2000" dirty="0"/>
          </a:p>
        </p:txBody>
      </p:sp>
      <p:pic>
        <p:nvPicPr>
          <p:cNvPr id="4" name="Picture 3" descr="gittest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609600"/>
            <a:ext cx="5192486" cy="5943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1981200"/>
            <a:ext cx="189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Provide a Name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4888468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b="1" dirty="0" smtClean="0">
                <a:solidFill>
                  <a:srgbClr val="FF0000"/>
                </a:solidFill>
              </a:rPr>
              <a:t>Don’t</a:t>
            </a:r>
            <a:r>
              <a:rPr lang="en-US" dirty="0" smtClean="0"/>
              <a:t> check this!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5943600"/>
            <a:ext cx="2860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Click to </a:t>
            </a:r>
            <a:r>
              <a:rPr lang="en-US" i="1" dirty="0" smtClean="0"/>
              <a:t>Create Repository.</a:t>
            </a:r>
            <a:endParaRPr lang="en-US" i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86000" y="2362200"/>
            <a:ext cx="487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</p:cNvCxnSpPr>
          <p:nvPr/>
        </p:nvCxnSpPr>
        <p:spPr>
          <a:xfrm rot="16200000" flipH="1">
            <a:off x="3927213" y="3393813"/>
            <a:ext cx="1588" cy="3727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19400" y="6248400"/>
            <a:ext cx="3048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You’ll be given URL to your Repo.</a:t>
            </a:r>
            <a:endParaRPr lang="en-US" dirty="0"/>
          </a:p>
        </p:txBody>
      </p:sp>
      <p:pic>
        <p:nvPicPr>
          <p:cNvPr id="4" name="Content Placeholder 3" descr="gittest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752600"/>
            <a:ext cx="8533344" cy="3090069"/>
          </a:xfrm>
        </p:spPr>
      </p:pic>
      <p:sp>
        <p:nvSpPr>
          <p:cNvPr id="5" name="TextBox 4"/>
          <p:cNvSpPr txBox="1"/>
          <p:nvPr/>
        </p:nvSpPr>
        <p:spPr>
          <a:xfrm>
            <a:off x="1295400" y="5181600"/>
            <a:ext cx="6919843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For our example, the URL is: </a:t>
            </a:r>
            <a:r>
              <a:rPr lang="en-US" u="sng" dirty="0" err="1" smtClean="0">
                <a:hlinkClick r:id="rId3"/>
              </a:rPr>
              <a:t>git@github.com:bsadd</a:t>
            </a:r>
            <a:r>
              <a:rPr lang="en-US" u="sng" dirty="0" smtClean="0">
                <a:hlinkClick r:id="rId3"/>
              </a:rPr>
              <a:t>/My-Cool-Project.git</a:t>
            </a:r>
            <a:endParaRPr lang="en-US" u="sng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Let’s Push to GitHub’s repo!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Git Bash like usual…</a:t>
            </a:r>
          </a:p>
        </p:txBody>
      </p:sp>
      <p:pic>
        <p:nvPicPr>
          <p:cNvPr id="4" name="Picture 3" descr="git bash he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438400"/>
            <a:ext cx="4362450" cy="3571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Our First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Type following command in Git Bash:</a:t>
            </a:r>
          </a:p>
          <a:p>
            <a:pPr lvl="1"/>
            <a:r>
              <a:rPr lang="en-US" sz="1800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 remote add origin </a:t>
            </a:r>
            <a:r>
              <a:rPr lang="en-US" sz="1800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git@github.com:bsadd</a:t>
            </a:r>
            <a:r>
              <a:rPr lang="en-US" sz="1800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/My-Cool-Project.git</a:t>
            </a:r>
          </a:p>
          <a:p>
            <a:pPr lvl="1"/>
            <a:r>
              <a:rPr lang="en-US" sz="1800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 push origin master</a:t>
            </a:r>
          </a:p>
          <a:p>
            <a:pPr lvl="1"/>
            <a:endParaRPr lang="en-US" sz="1800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 descr="git push origin mas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8000"/>
            <a:ext cx="8439990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Verify in GitHub’s Website</a:t>
            </a:r>
            <a:endParaRPr lang="en-US" dirty="0"/>
          </a:p>
        </p:txBody>
      </p:sp>
      <p:pic>
        <p:nvPicPr>
          <p:cNvPr id="4" name="Content Placeholder 3" descr="gittest-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558131"/>
            <a:ext cx="8766103" cy="415686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Now you’ve pushed the initial repo to GitHub.</a:t>
            </a:r>
          </a:p>
          <a:p>
            <a:r>
              <a:rPr lang="en-US" dirty="0" smtClean="0"/>
              <a:t>Then, your team-mates should know about this repo and grab the code from it for the first time. </a:t>
            </a:r>
          </a:p>
          <a:p>
            <a:pPr lvl="1"/>
            <a:r>
              <a:rPr lang="en-US" dirty="0" smtClean="0"/>
              <a:t>All of your team-mates should issue this command in their Git Bash: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 clone </a:t>
            </a:r>
            <a:r>
              <a:rPr lang="en-US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git@github.com:bsadd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/My-Cool-Project.git</a:t>
            </a:r>
          </a:p>
          <a:p>
            <a:r>
              <a:rPr lang="en-US" dirty="0" smtClean="0">
                <a:latin typeface="+mj-lt"/>
                <a:cs typeface="Courier New" pitchFamily="49" charset="0"/>
              </a:rPr>
              <a:t>Remember: they should not create Git repo in their computer. Only one person in the team should create the repo using </a:t>
            </a:r>
            <a:r>
              <a:rPr lang="en-US" i="1" dirty="0" smtClean="0">
                <a:latin typeface="+mj-lt"/>
                <a:cs typeface="Courier New" pitchFamily="49" charset="0"/>
              </a:rPr>
              <a:t>git init </a:t>
            </a:r>
            <a:r>
              <a:rPr lang="en-US" dirty="0" smtClean="0">
                <a:latin typeface="+mj-lt"/>
                <a:cs typeface="Courier New" pitchFamily="49" charset="0"/>
              </a:rPr>
              <a:t>command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Then he should push it to a server using </a:t>
            </a:r>
            <a:r>
              <a:rPr lang="en-US" i="1" dirty="0" smtClean="0">
                <a:latin typeface="+mj-lt"/>
                <a:cs typeface="Courier New" pitchFamily="49" charset="0"/>
              </a:rPr>
              <a:t>git push</a:t>
            </a:r>
            <a:r>
              <a:rPr lang="en-US" dirty="0" smtClean="0">
                <a:latin typeface="+mj-lt"/>
                <a:cs typeface="Courier New" pitchFamily="49" charset="0"/>
              </a:rPr>
              <a:t> command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And all other team mates should Clone the repo to their local computers using </a:t>
            </a:r>
            <a:r>
              <a:rPr lang="en-US" i="1" dirty="0" smtClean="0">
                <a:latin typeface="+mj-lt"/>
                <a:cs typeface="Courier New" pitchFamily="49" charset="0"/>
              </a:rPr>
              <a:t>git clone</a:t>
            </a:r>
            <a:r>
              <a:rPr lang="en-US" dirty="0" smtClean="0">
                <a:latin typeface="+mj-lt"/>
                <a:cs typeface="Courier New" pitchFamily="49" charset="0"/>
              </a:rPr>
              <a:t> command.</a:t>
            </a:r>
          </a:p>
          <a:p>
            <a:r>
              <a:rPr lang="en-US" dirty="0" smtClean="0">
                <a:latin typeface="+mj-lt"/>
                <a:cs typeface="Courier New" pitchFamily="49" charset="0"/>
              </a:rPr>
              <a:t>Note: You should add your team-members in the Project Admin area. Otherwise they will not have access to push in the GitHub repo (see image in next slide)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1066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Command: “</a:t>
            </a:r>
            <a:r>
              <a:rPr lang="en-US" sz="44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git clone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Adding team members</a:t>
            </a:r>
            <a:endParaRPr lang="en-US" dirty="0"/>
          </a:p>
        </p:txBody>
      </p:sp>
      <p:pic>
        <p:nvPicPr>
          <p:cNvPr id="4" name="Content Placeholder 3" descr="gittest-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28799"/>
            <a:ext cx="7924800" cy="3678621"/>
          </a:xfrm>
        </p:spPr>
      </p:pic>
      <p:sp>
        <p:nvSpPr>
          <p:cNvPr id="5" name="TextBox 4"/>
          <p:cNvSpPr txBox="1"/>
          <p:nvPr/>
        </p:nvSpPr>
        <p:spPr>
          <a:xfrm>
            <a:off x="1828800" y="5715000"/>
            <a:ext cx="569348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I’ve added “</a:t>
            </a:r>
            <a:r>
              <a:rPr lang="en-US" dirty="0" err="1" smtClean="0"/>
              <a:t>shafiul</a:t>
            </a:r>
            <a:r>
              <a:rPr lang="en-US" dirty="0" smtClean="0"/>
              <a:t>” in my project.  This is the username of </a:t>
            </a:r>
          </a:p>
          <a:p>
            <a:r>
              <a:rPr lang="en-US" dirty="0" smtClean="0"/>
              <a:t>Shafiul Azam (my team-mate ) in GitHub.com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Shafiul will clone using git clone command, a new project will be created for him. </a:t>
            </a:r>
          </a:p>
          <a:p>
            <a:r>
              <a:rPr lang="en-US" dirty="0" smtClean="0"/>
              <a:t>Then he will be able to push/pull/add/commit whatever…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Shafiul, who is using Linux (another kind of operating system like Windows), cloned my Repo.</a:t>
            </a:r>
            <a:endParaRPr lang="en-US" sz="2800" dirty="0"/>
          </a:p>
        </p:txBody>
      </p:sp>
      <p:pic>
        <p:nvPicPr>
          <p:cNvPr id="4" name="Content Placeholder 3" descr="shafiul_clon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187" y="1752600"/>
            <a:ext cx="7667625" cy="3600450"/>
          </a:xfrm>
        </p:spPr>
      </p:pic>
      <p:sp>
        <p:nvSpPr>
          <p:cNvPr id="5" name="TextBox 4"/>
          <p:cNvSpPr txBox="1"/>
          <p:nvPr/>
        </p:nvSpPr>
        <p:spPr>
          <a:xfrm>
            <a:off x="685800" y="5715000"/>
            <a:ext cx="7854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Wow! Git has created the repo for him with my codes “Readme.txt” &amp; “main.cpp”</a:t>
            </a:r>
          </a:p>
          <a:p>
            <a:r>
              <a:rPr lang="en-US" dirty="0" smtClean="0"/>
              <a:t>Note that this is his own local repo in his computer. He can do whatever he wants..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 smtClean="0"/>
              <a:t>Start Installation…</a:t>
            </a:r>
            <a:endParaRPr lang="en-US" dirty="0"/>
          </a:p>
        </p:txBody>
      </p:sp>
      <p:pic>
        <p:nvPicPr>
          <p:cNvPr id="4" name="Content Placeholder 3" descr="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800" y="1600200"/>
            <a:ext cx="58364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Shafiul will </a:t>
            </a:r>
            <a:r>
              <a:rPr lang="en-US" b="1" i="1" dirty="0" smtClean="0"/>
              <a:t>Push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Shafiul will finish editing, he will eventually type following commands in his Git Bash:</a:t>
            </a:r>
          </a:p>
          <a:p>
            <a:pPr lvl="1"/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git add -A</a:t>
            </a:r>
          </a:p>
          <a:p>
            <a:pPr lvl="1"/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git commit -m “some message”</a:t>
            </a:r>
          </a:p>
          <a:p>
            <a:pPr lvl="1"/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git push origin master</a:t>
            </a:r>
          </a:p>
          <a:p>
            <a:r>
              <a:rPr lang="en-US" dirty="0" smtClean="0"/>
              <a:t>When he pushes, GitHub’s repo will be updated with his changes.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And I will </a:t>
            </a:r>
            <a:r>
              <a:rPr lang="en-US" b="1" i="1" dirty="0" smtClean="0"/>
              <a:t>Pull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the changes made by </a:t>
            </a:r>
            <a:r>
              <a:rPr lang="en-US" dirty="0" err="1" smtClean="0"/>
              <a:t>shafiul</a:t>
            </a:r>
            <a:r>
              <a:rPr lang="en-US" dirty="0" smtClean="0"/>
              <a:t> automatically merged in my local computer, I will need to use command </a:t>
            </a:r>
            <a:r>
              <a:rPr lang="en-US" b="1" i="1" dirty="0" smtClean="0"/>
              <a:t>git pull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 pull origin master</a:t>
            </a:r>
          </a:p>
          <a:p>
            <a:r>
              <a:rPr lang="en-US" dirty="0" smtClean="0"/>
              <a:t>Now my local repo will be updated with Shafiul’s changes.</a:t>
            </a:r>
          </a:p>
          <a:p>
            <a:r>
              <a:rPr lang="en-US" dirty="0" smtClean="0"/>
              <a:t>Similarly I can push and Shafiul will need to pull…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8229600" cy="1143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0561764">
            <a:off x="418108" y="1211759"/>
            <a:ext cx="4343400" cy="19351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Authored By</a:t>
            </a:r>
          </a:p>
          <a:p>
            <a:pPr lvl="1"/>
            <a:r>
              <a:rPr lang="en-US" dirty="0" smtClean="0"/>
              <a:t>Shafiul Azam </a:t>
            </a:r>
          </a:p>
          <a:p>
            <a:pPr lvl="1"/>
            <a:r>
              <a:rPr lang="en-US" sz="2400" dirty="0" smtClean="0">
                <a:hlinkClick r:id="rId2"/>
              </a:rPr>
              <a:t>http://shafiul.users.sf.net</a:t>
            </a:r>
            <a:r>
              <a:rPr lang="en-US" sz="2400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 smtClean="0"/>
              <a:t>Make sure you tick these...</a:t>
            </a:r>
            <a:endParaRPr lang="en-US" dirty="0"/>
          </a:p>
        </p:txBody>
      </p:sp>
      <p:pic>
        <p:nvPicPr>
          <p:cNvPr id="4" name="Content Placeholder 3" descr="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93" y="1600200"/>
            <a:ext cx="590541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reflection blurRad="6350" stA="50000" endA="295" endPos="92000" dist="101600" dir="5400000" sy="-100000" algn="bl" rotWithShape="0"/>
          </a:effectLst>
        </p:spPr>
        <p:txBody>
          <a:bodyPr/>
          <a:lstStyle/>
          <a:p>
            <a:r>
              <a:rPr lang="en-US" dirty="0" smtClean="0"/>
              <a:t>Go on…</a:t>
            </a:r>
            <a:endParaRPr lang="en-US" dirty="0"/>
          </a:p>
        </p:txBody>
      </p:sp>
      <p:pic>
        <p:nvPicPr>
          <p:cNvPr id="4" name="Content Placeholder 3" descr="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452" y="1600200"/>
            <a:ext cx="581909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Almost there…</a:t>
            </a:r>
            <a:endParaRPr lang="en-US" dirty="0"/>
          </a:p>
        </p:txBody>
      </p:sp>
      <p:pic>
        <p:nvPicPr>
          <p:cNvPr id="4" name="Content Placeholder 3" descr="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781" y="1600200"/>
            <a:ext cx="587243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1981200"/>
            <a:ext cx="3886200" cy="281940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Done </a:t>
            </a:r>
            <a:br>
              <a:rPr lang="en-US" dirty="0" smtClean="0"/>
            </a:br>
            <a:r>
              <a:rPr lang="en-US" dirty="0" smtClean="0"/>
              <a:t>Installing!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3962400" cy="2971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You’ve successfully installed Git in your Windows.</a:t>
            </a:r>
          </a:p>
          <a:p>
            <a:r>
              <a:rPr lang="en-US" sz="2800" dirty="0" smtClean="0"/>
              <a:t>Now what?</a:t>
            </a:r>
          </a:p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Create a new project?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1788</Words>
  <Application>Microsoft Office PowerPoint</Application>
  <PresentationFormat>On-screen Show (4:3)</PresentationFormat>
  <Paragraphs>175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Courier New</vt:lpstr>
      <vt:lpstr>Wingdings</vt:lpstr>
      <vt:lpstr>Office Theme</vt:lpstr>
      <vt:lpstr>Hello, Git!</vt:lpstr>
      <vt:lpstr>What’s Git?</vt:lpstr>
      <vt:lpstr>Why Git?</vt:lpstr>
      <vt:lpstr>Windows setup </vt:lpstr>
      <vt:lpstr>Start Installation…</vt:lpstr>
      <vt:lpstr>Make sure you tick these...</vt:lpstr>
      <vt:lpstr>Go on…</vt:lpstr>
      <vt:lpstr>Almost there…</vt:lpstr>
      <vt:lpstr>Done  Installing!</vt:lpstr>
      <vt:lpstr>Go to the folder you want to start your project.</vt:lpstr>
      <vt:lpstr>Right click on this folder and click “Git Bash here”</vt:lpstr>
      <vt:lpstr>Say hello to the “Git Bash”</vt:lpstr>
      <vt:lpstr>PowerPoint Presentation</vt:lpstr>
      <vt:lpstr>Congratulations!</vt:lpstr>
      <vt:lpstr>Tell Git who you are…</vt:lpstr>
      <vt:lpstr>Basic Commands</vt:lpstr>
      <vt:lpstr>Create a New File in your project</vt:lpstr>
      <vt:lpstr>PowerPoint Presentation</vt:lpstr>
      <vt:lpstr>PowerPoint Presentation</vt:lpstr>
      <vt:lpstr>Add &amp; Commit</vt:lpstr>
      <vt:lpstr>PowerPoint Presentation</vt:lpstr>
      <vt:lpstr>Back to our example scenario</vt:lpstr>
      <vt:lpstr>PowerPoint Presentation</vt:lpstr>
      <vt:lpstr>Now make some changes in Readme.txt</vt:lpstr>
      <vt:lpstr>And create another file main.cpp or anything…</vt:lpstr>
      <vt:lpstr>Now type git status in Git Bash</vt:lpstr>
      <vt:lpstr>Add, Commit, and View log…</vt:lpstr>
      <vt:lpstr>PowerPoint Presentation</vt:lpstr>
      <vt:lpstr>Commit IDs</vt:lpstr>
      <vt:lpstr>PowerPoint Presentation</vt:lpstr>
      <vt:lpstr>Teamwork  with GitHub</vt:lpstr>
      <vt:lpstr>Working in a team</vt:lpstr>
      <vt:lpstr>You’ll probably need a server…</vt:lpstr>
      <vt:lpstr>Another problem… how will the server authenticate the team-mates?</vt:lpstr>
      <vt:lpstr>Generate Public &amp; Private keys</vt:lpstr>
      <vt:lpstr>PowerPoint Presentation</vt:lpstr>
      <vt:lpstr>Open the directory (red colored underlined in previous slide’s image) </vt:lpstr>
      <vt:lpstr>You can open the files with Notepad++</vt:lpstr>
      <vt:lpstr>Now you can open a free account at http://github.com </vt:lpstr>
      <vt:lpstr>Copy and Paste your PUBLIC key</vt:lpstr>
      <vt:lpstr>PowerPoint Presentation</vt:lpstr>
      <vt:lpstr>You’ll be given URL to your Repo.</vt:lpstr>
      <vt:lpstr>Let’s Push to GitHub’s repo!</vt:lpstr>
      <vt:lpstr>Our First Push</vt:lpstr>
      <vt:lpstr>Verify in GitHub’s Website</vt:lpstr>
      <vt:lpstr>PowerPoint Presentation</vt:lpstr>
      <vt:lpstr>Adding team members</vt:lpstr>
      <vt:lpstr>Cloning</vt:lpstr>
      <vt:lpstr>Shafiul, who is using Linux (another kind of operating system like Windows), cloned my Repo.</vt:lpstr>
      <vt:lpstr>Shafiul will Push…</vt:lpstr>
      <vt:lpstr>And I will Pull!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Git!</dc:title>
  <dc:creator/>
  <cp:lastModifiedBy>Laptop</cp:lastModifiedBy>
  <cp:revision>67</cp:revision>
  <dcterms:created xsi:type="dcterms:W3CDTF">2006-08-16T00:00:00Z</dcterms:created>
  <dcterms:modified xsi:type="dcterms:W3CDTF">2019-10-31T01:11:54Z</dcterms:modified>
</cp:coreProperties>
</file>