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"/>
  </p:notesMasterIdLst>
  <p:handoutMasterIdLst>
    <p:handoutMasterId r:id="rId8"/>
  </p:handoutMasterIdLst>
  <p:sldIdLst>
    <p:sldId id="510" r:id="rId2"/>
    <p:sldId id="504" r:id="rId3"/>
    <p:sldId id="508" r:id="rId4"/>
    <p:sldId id="506" r:id="rId5"/>
    <p:sldId id="509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FFFF"/>
    <a:srgbClr val="663300"/>
    <a:srgbClr val="99FF99"/>
    <a:srgbClr val="FFFFCC"/>
    <a:srgbClr val="9999FF"/>
    <a:srgbClr val="000099"/>
    <a:srgbClr val="FF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2" autoAdjust="0"/>
    <p:restoredTop sz="86775" autoAdjust="0"/>
  </p:normalViewPr>
  <p:slideViewPr>
    <p:cSldViewPr snapToGrid="0">
      <p:cViewPr varScale="1">
        <p:scale>
          <a:sx n="76" d="100"/>
          <a:sy n="76" d="100"/>
        </p:scale>
        <p:origin x="199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7881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97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285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137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16 (extra): Characters and Strings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83057828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Array of Pointers to Strings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063" y="1446836"/>
            <a:ext cx="8610600" cy="489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Declaration</a:t>
            </a:r>
            <a:endParaRPr lang="en-US" sz="2800" dirty="0">
              <a:latin typeface="Courier New" pitchFamily="49" charset="0"/>
            </a:endParaRP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char *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fruits[3];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Assignment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	fruits[0] = "apple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"; 		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		fruits[1] = "banana";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		fruits[2] = "cherry";</a:t>
            </a:r>
            <a:endParaRPr lang="en-US" sz="2800" dirty="0" smtClean="0"/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Declare </a:t>
            </a:r>
            <a:r>
              <a:rPr lang="en-US" sz="2800" dirty="0"/>
              <a:t>and initialize</a:t>
            </a:r>
            <a:endParaRPr lang="en-US" sz="2400" dirty="0">
              <a:latin typeface="Courier New" pitchFamily="49" charset="0"/>
            </a:endParaRP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char *fruits[] = {"apple", 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"banana", "cherry"};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fruits[0] = "pear";	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// new assignment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Output</a:t>
            </a:r>
            <a:endParaRPr lang="en-US" sz="2400" dirty="0">
              <a:latin typeface="Courier New" pitchFamily="49" charset="0"/>
            </a:endParaRP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for (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=0;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&lt;3;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++)</a:t>
            </a: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	   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("%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s\n", 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fruits[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]);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2525" y="2079641"/>
            <a:ext cx="2742703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pear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banana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cherry</a:t>
            </a:r>
            <a:endParaRPr lang="en-SG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Array of Pointers to Strings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39763" y="1661667"/>
            <a:ext cx="7699565" cy="3634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>
                <a:latin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</a:rPr>
              <a:t>stdio.h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main(void) {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*fruits[]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{ 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apple", "banana", "cherry" };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fruits[0] = "pear";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("%s\n", fruits[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4528" y="1556893"/>
            <a:ext cx="3790761" cy="3693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cs typeface="Arial" charset="0"/>
              </a:rPr>
              <a:t>Unit16_ArrayOfPointersToStrings.c</a:t>
            </a:r>
            <a:endParaRPr lang="en-SG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9122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Command-line Arguments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52091" y="1384300"/>
            <a:ext cx="8320447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So far, our main function header looks like this:</a:t>
            </a:r>
            <a:r>
              <a:rPr lang="en-US" sz="2800" dirty="0"/>
              <a:t> 	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main(void) </a:t>
            </a:r>
          </a:p>
          <a:p>
            <a:pPr marL="342900" indent="-342900">
              <a:spcAft>
                <a:spcPts val="60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can pass arguments to a program when we run it: </a:t>
            </a:r>
          </a:p>
          <a:p>
            <a:pPr marL="342900" indent="-342900">
              <a:spcAft>
                <a:spcPts val="600"/>
              </a:spcAft>
              <a:buClr>
                <a:schemeClr val="bg2"/>
              </a:buClr>
              <a:buSzPct val="75000"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a.out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water "ice cream" 34+7</a:t>
            </a:r>
            <a:endParaRPr lang="en-US" dirty="0"/>
          </a:p>
          <a:p>
            <a:pPr marL="342900" indent="-342900">
              <a:spcAft>
                <a:spcPts val="60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Add two parameters in the main function header:</a:t>
            </a: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main(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argc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, char *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argv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[])</a:t>
            </a:r>
          </a:p>
          <a:p>
            <a:pPr marL="971550" lvl="1" indent="-51435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Parameter </a:t>
            </a:r>
            <a:r>
              <a:rPr lang="en-US" sz="2000" dirty="0" err="1">
                <a:solidFill>
                  <a:srgbClr val="0000FF"/>
                </a:solidFill>
              </a:rPr>
              <a:t>argc</a:t>
            </a:r>
            <a:r>
              <a:rPr lang="en-US" sz="2000" dirty="0"/>
              <a:t> stands for “argument count”</a:t>
            </a:r>
          </a:p>
          <a:p>
            <a:pPr marL="971550" lvl="1" indent="-51435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Parameter </a:t>
            </a:r>
            <a:r>
              <a:rPr lang="en-US" sz="2000" dirty="0" err="1">
                <a:solidFill>
                  <a:srgbClr val="0000FF"/>
                </a:solidFill>
              </a:rPr>
              <a:t>argv</a:t>
            </a:r>
            <a:r>
              <a:rPr lang="en-US" sz="2000" dirty="0"/>
              <a:t> stands for “argument vector”. It is an </a:t>
            </a:r>
            <a:r>
              <a:rPr lang="en-US" sz="2000" u="sng" dirty="0"/>
              <a:t>array of pointers to strings</a:t>
            </a:r>
            <a:r>
              <a:rPr lang="en-US" sz="2000" dirty="0"/>
              <a:t>. </a:t>
            </a:r>
          </a:p>
          <a:p>
            <a:pPr marL="971550" lvl="1" indent="-51435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argv</a:t>
            </a:r>
            <a:r>
              <a:rPr lang="en-US" sz="2000" dirty="0"/>
              <a:t>[0] is the name of the executable file (sometimes also called the command)</a:t>
            </a:r>
          </a:p>
          <a:p>
            <a:pPr marL="971550" lvl="1" indent="-51435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You can </a:t>
            </a:r>
            <a:r>
              <a:rPr lang="en-US" sz="2000"/>
              <a:t>name </a:t>
            </a:r>
            <a:r>
              <a:rPr lang="en-US" sz="2000" smtClean="0"/>
              <a:t>these two parameters anything</a:t>
            </a:r>
            <a:r>
              <a:rPr lang="en-US" sz="2000" dirty="0"/>
              <a:t>, but the names </a:t>
            </a:r>
            <a:r>
              <a:rPr lang="en-US" sz="2000" dirty="0" err="1">
                <a:solidFill>
                  <a:srgbClr val="0000FF"/>
                </a:solidFill>
              </a:rPr>
              <a:t>argc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0000FF"/>
                </a:solidFill>
              </a:rPr>
              <a:t>argv</a:t>
            </a:r>
            <a:r>
              <a:rPr lang="en-US" sz="2000" dirty="0"/>
              <a:t> </a:t>
            </a:r>
            <a:r>
              <a:rPr lang="en-US" sz="2000"/>
              <a:t>are </a:t>
            </a:r>
            <a:r>
              <a:rPr lang="en-US" sz="2000" smtClean="0"/>
              <a:t>widely </a:t>
            </a:r>
            <a:r>
              <a:rPr lang="en-US" sz="2000" dirty="0"/>
              <a:t>used.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Command-line Arguments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39763" y="1308100"/>
            <a:ext cx="8105775" cy="326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char *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argv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[]</a:t>
            </a:r>
            <a:r>
              <a:rPr lang="en-US" sz="1600" b="1" dirty="0" smtClean="0">
                <a:latin typeface="Courier New" pitchFamily="49" charset="0"/>
              </a:rPr>
              <a:t>) {  </a:t>
            </a: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count;  </a:t>
            </a: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 ("This program was called with </a:t>
            </a:r>
            <a:r>
              <a:rPr lang="en-US" sz="1600" b="1" dirty="0" smtClean="0">
                <a:latin typeface="Courier New" pitchFamily="49" charset="0"/>
              </a:rPr>
              <a:t>\"%</a:t>
            </a:r>
            <a:r>
              <a:rPr lang="en-US" sz="1600" b="1" dirty="0">
                <a:latin typeface="Courier New" pitchFamily="49" charset="0"/>
              </a:rPr>
              <a:t>s</a:t>
            </a:r>
            <a:r>
              <a:rPr lang="en-US" sz="1600" b="1" dirty="0" smtClean="0">
                <a:latin typeface="Courier New" pitchFamily="49" charset="0"/>
              </a:rPr>
              <a:t>\"\n",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argv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[0]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if 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 &gt; 1)    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	for (count = 1; count 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; count++)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[%d] = %s\n", count,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argv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[count]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else 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("The command had no argument.\n");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    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5425" y="4240213"/>
            <a:ext cx="5873750" cy="19399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–Wall Unit16_CommandLineArgs.c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a.out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water "ice cream" 34+7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 program was called with "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a.out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[1] = water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[2] = ice cream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[3] = 34+7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2300" y="1203325"/>
            <a:ext cx="3235325" cy="3693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cs typeface="Arial" charset="0"/>
              </a:rPr>
              <a:t>Unit16_CommandLineArgs.c</a:t>
            </a:r>
            <a:endParaRPr lang="en-SG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3589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17086</TotalTime>
  <Words>164</Words>
  <Application>Microsoft Office PowerPoint</Application>
  <PresentationFormat>On-screen Show (4:3)</PresentationFormat>
  <Paragraphs>81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Wingdings</vt:lpstr>
      <vt:lpstr>Clarity</vt:lpstr>
      <vt:lpstr>Programming Methodology (phương pháp LẬP TRÌNH) </vt:lpstr>
      <vt:lpstr>1. Array of Pointers to Strings (1/2)</vt:lpstr>
      <vt:lpstr>1. Array of Pointers to Strings (2/2)</vt:lpstr>
      <vt:lpstr>2. Command-line Arguments (1/2)</vt:lpstr>
      <vt:lpstr>2. Command-line Arguments (2/2)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Laptop</cp:lastModifiedBy>
  <cp:revision>1154</cp:revision>
  <cp:lastPrinted>2014-07-01T03:51:49Z</cp:lastPrinted>
  <dcterms:created xsi:type="dcterms:W3CDTF">1998-09-05T15:03:32Z</dcterms:created>
  <dcterms:modified xsi:type="dcterms:W3CDTF">2019-11-04T00:43:29Z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