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606" r:id="rId2"/>
    <p:sldId id="546" r:id="rId3"/>
    <p:sldId id="547" r:id="rId4"/>
    <p:sldId id="548" r:id="rId5"/>
    <p:sldId id="590" r:id="rId6"/>
    <p:sldId id="571" r:id="rId7"/>
    <p:sldId id="591" r:id="rId8"/>
    <p:sldId id="572" r:id="rId9"/>
    <p:sldId id="573" r:id="rId10"/>
    <p:sldId id="574" r:id="rId11"/>
    <p:sldId id="575" r:id="rId12"/>
    <p:sldId id="592" r:id="rId13"/>
    <p:sldId id="576" r:id="rId14"/>
    <p:sldId id="593" r:id="rId15"/>
    <p:sldId id="594" r:id="rId16"/>
    <p:sldId id="579" r:id="rId17"/>
    <p:sldId id="597" r:id="rId18"/>
    <p:sldId id="598" r:id="rId19"/>
    <p:sldId id="599" r:id="rId20"/>
    <p:sldId id="578" r:id="rId21"/>
    <p:sldId id="596" r:id="rId22"/>
    <p:sldId id="600" r:id="rId23"/>
    <p:sldId id="580" r:id="rId24"/>
    <p:sldId id="601" r:id="rId25"/>
    <p:sldId id="602" r:id="rId26"/>
    <p:sldId id="603" r:id="rId27"/>
    <p:sldId id="604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3" autoAdjust="0"/>
    <p:restoredTop sz="91652" autoAdjust="0"/>
  </p:normalViewPr>
  <p:slideViewPr>
    <p:cSldViewPr snapToGrid="0">
      <p:cViewPr varScale="1">
        <p:scale>
          <a:sx n="80" d="100"/>
          <a:sy n="80" d="100"/>
        </p:scale>
        <p:origin x="19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11/28/2019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67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3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96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49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5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2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23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55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828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81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0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09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851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3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15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842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3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0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62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83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97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75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92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5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79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18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cc.edu/faculty/paul.bladek/c_string_functions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staff/magi/175/refs/char-func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16: Characters and Strings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539174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Strings: Basics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str[6];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str[3]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fruit_name[] = {'a','p','p','l','e','\0'}; 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10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9651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13" name="TextBox 12"/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Without ‘\0’, </a:t>
              </a:r>
              <a:r>
                <a:rPr lang="en-US" sz="2000" smtClean="0"/>
                <a:t>it is just an array of character, </a:t>
              </a:r>
              <a:r>
                <a:rPr lang="en-US" sz="2000" u="sng" smtClean="0">
                  <a:solidFill>
                    <a:srgbClr val="C00000"/>
                  </a:solidFill>
                </a:rPr>
                <a:t>not</a:t>
              </a:r>
              <a:r>
                <a:rPr lang="en-US" sz="2000" smtClean="0"/>
                <a:t> a </a:t>
              </a:r>
              <a:r>
                <a:rPr lang="en-US" sz="2000" dirty="0" smtClean="0"/>
                <a:t>string. 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17" name="TextBox 16"/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Do not need ‘\</a:t>
              </a:r>
              <a:r>
                <a:rPr lang="en-US" smtClean="0"/>
                <a:t>0’ as </a:t>
              </a:r>
              <a:r>
                <a:rPr lang="en-US" dirty="0" smtClean="0"/>
                <a:t>it is automatically added.</a:t>
              </a:r>
              <a:endParaRPr lang="en-SG" dirty="0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719138"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  // or until newline</a:t>
            </a:r>
          </a:p>
          <a:p>
            <a:pPr marL="719138" lvl="1">
              <a:buClr>
                <a:schemeClr val="bg2"/>
              </a:buClr>
              <a:buSzPct val="75000"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scanf("%s", str);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stdout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puts(str);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printf("%s\n", str);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 is another function </a:t>
            </a:r>
            <a:r>
              <a:rPr lang="en-US" dirty="0" smtClean="0">
                <a:solidFill>
                  <a:srgbClr val="0000FF"/>
                </a:solidFill>
              </a:rPr>
              <a:t>gets(</a:t>
            </a:r>
            <a:r>
              <a:rPr lang="en-US" dirty="0" err="1" smtClean="0">
                <a:solidFill>
                  <a:srgbClr val="0000FF"/>
                </a:solidFill>
              </a:rPr>
              <a:t>str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to read a string interactively. However, due to security reason, we avoid it and </a:t>
            </a:r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fgets()</a:t>
            </a:r>
            <a:r>
              <a:rPr lang="en-US" smtClean="0"/>
              <a:t> </a:t>
            </a:r>
            <a:r>
              <a:rPr lang="en-US" dirty="0" smtClean="0"/>
              <a:t>function instead.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</a:t>
            </a:r>
            <a:r>
              <a:rPr lang="en-GB" sz="3600" smtClean="0">
                <a:solidFill>
                  <a:srgbClr val="0000FF"/>
                </a:solidFill>
              </a:rPr>
              <a:t>.2 Strings: I/O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1396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 </a:t>
            </a:r>
            <a:r>
              <a:rPr lang="en-US" sz="2400" b="1" dirty="0" smtClean="0">
                <a:solidFill>
                  <a:srgbClr val="7030A0"/>
                </a:solidFill>
              </a:rPr>
              <a:t>eat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3.3 Demo #4: String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541338" y="1034534"/>
            <a:ext cx="8229868" cy="2750388"/>
            <a:chOff x="541338" y="1034534"/>
            <a:chExt cx="8229868" cy="27503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606384" y="1034534"/>
              <a:ext cx="216482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Unit16_StringIO1.c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LENGTH-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606384" y="3908425"/>
              <a:ext cx="2164823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Unit16_StringIO2.c</a:t>
              </a:r>
              <a:endParaRPr lang="en-SG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Test out the </a:t>
            </a:r>
            <a:r>
              <a:rPr lang="en-US" dirty="0" smtClean="0"/>
              <a:t>programs with this input: 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Output:</a:t>
            </a:r>
          </a:p>
          <a:p>
            <a:r>
              <a:rPr lang="en-US" sz="2000" b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Note that puts(str) adds a newline automatically.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2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3.4 Demo #5: Remove Vowels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5"/>
            <a:ext cx="8229600" cy="263769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smtClean="0">
                <a:solidFill>
                  <a:srgbClr val="0000FF"/>
                </a:solidFill>
              </a:rPr>
              <a:t>Unit16_RemoveVowels.c</a:t>
            </a:r>
            <a:r>
              <a:rPr lang="en-US" sz="2800" smtClean="0"/>
              <a:t> </a:t>
            </a:r>
            <a:r>
              <a:rPr lang="en-US" sz="2800"/>
              <a:t>to remove all vowels in a given input </a:t>
            </a:r>
            <a:r>
              <a:rPr lang="en-US" sz="2800" smtClean="0"/>
              <a:t>string.</a:t>
            </a:r>
            <a:endParaRPr lang="en-US" sz="280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</a:t>
            </a:r>
            <a:r>
              <a:rPr lang="en-US" sz="2800" smtClean="0"/>
              <a:t>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</a:t>
            </a:r>
            <a:r>
              <a:rPr lang="en-US" sz="2800" smtClean="0"/>
              <a:t>ample run: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6494" y="3987332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you been, James?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string: Hw HV </a:t>
            </a:r>
            <a:r>
              <a:rPr lang="en-US" sz="2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bn, Jms?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56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44547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smtClean="0">
                <a:solidFill>
                  <a:srgbClr val="0000FF"/>
                </a:solidFill>
              </a:rPr>
              <a:t>3.4 Demo #5: Remove Vowels (2/2)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ctype.h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toupper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]))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1907" y="619777"/>
            <a:ext cx="2754793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Unit16_RemoveVowels.c</a:t>
            </a:r>
            <a:endParaRPr lang="en-SG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470780" y="1543295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-29026"/>
              <a:gd name="adj6" fmla="val -5809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2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6106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3000" smtClean="0">
                <a:solidFill>
                  <a:srgbClr val="0000FF"/>
                </a:solidFill>
              </a:rPr>
              <a:t>3.5 Demo #6: Character Array without terminating ‘\0’</a:t>
            </a:r>
            <a:endParaRPr lang="en-GB" sz="30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What is the output of this code?</a:t>
            </a:r>
            <a:endParaRPr lang="en-US" dirty="0" smtClean="0"/>
          </a:p>
        </p:txBody>
      </p:sp>
      <p:grpSp>
        <p:nvGrpSpPr>
          <p:cNvPr id="9" name="[Group 8]"/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0941" y="1713582"/>
              <a:ext cx="29265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Unit16_without_null_char.c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output:</a:t>
            </a:r>
          </a:p>
          <a:p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Compare the output if you add: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 dirty="0" smtClean="0"/>
          </a:p>
          <a:p>
            <a:r>
              <a:rPr lang="en-US" dirty="0" smtClean="0"/>
              <a:t>or, you have: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%s and string functions work only on “true</a:t>
            </a:r>
            <a:r>
              <a:rPr lang="en-US" smtClean="0"/>
              <a:t>” strings. Without the terminating null character ‘\0’, string functions will not work properly.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printf() will print %s from the starting address of str until it encounters the ‘\0’ character.</a:t>
            </a:r>
            <a:endParaRPr lang="en-US"/>
          </a:p>
        </p:txBody>
      </p:sp>
      <p:pic>
        <p:nvPicPr>
          <p:cNvPr id="1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&lt;string.h&gt;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Table 7.3 (pg 509 – 514)</a:t>
            </a:r>
            <a:endParaRPr lang="en-US">
              <a:hlinkClick r:id="rId3"/>
            </a:endParaRP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3"/>
              </a:rPr>
              <a:t>http://www.edcc.edu/faculty/paul.bladek/c_string_functions.htm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hlinkClick r:id="rId4"/>
              </a:rPr>
              <a:t>http://www.cs.cf.ac.uk/Dave/C/node19.html</a:t>
            </a:r>
            <a:r>
              <a:rPr lang="en-US"/>
              <a:t>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and other links you can find on the Internet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strcmp(s1,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Compare </a:t>
            </a:r>
            <a:r>
              <a:rPr lang="en-US"/>
              <a:t>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Return </a:t>
            </a:r>
            <a:endParaRPr lang="en-US"/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800000"/>
                </a:solidFill>
              </a:rPr>
              <a:t>strncmp(s1,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5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strcpy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Copy the string pointed to by s2 into array pointed to by s1</a:t>
            </a:r>
            <a:r>
              <a:rPr lang="en-US" dirty="0" smtClean="0"/>
              <a:t>. </a:t>
            </a:r>
            <a:endParaRPr lang="en-US" dirty="0"/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following assignment statement </a:t>
            </a:r>
            <a:r>
              <a:rPr lang="en-US" u="sng" dirty="0">
                <a:solidFill>
                  <a:srgbClr val="0000FF"/>
                </a:solidFill>
              </a:rPr>
              <a:t>does not work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happens when string to be copied is too long?</a:t>
            </a:r>
            <a:endParaRPr lang="en-US" dirty="0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(name, "A very long name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 smtClean="0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strncpy</a:t>
            </a:r>
            <a:r>
              <a:rPr lang="en-US" dirty="0" smtClean="0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Copy </a:t>
            </a:r>
            <a:r>
              <a:rPr lang="en-US" dirty="0"/>
              <a:t>first n characters of </a:t>
            </a:r>
            <a:r>
              <a:rPr lang="en-US" dirty="0" smtClean="0"/>
              <a:t>string pointed to by s2 to s1.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10"/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3" name="TextBox 20"/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1"/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6" name="TextBox 23"/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3" name="TextBox 30"/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7" name="TextBox 34"/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883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4. String Functions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800000"/>
                </a:solidFill>
              </a:rPr>
              <a:t>strstr</a:t>
            </a:r>
            <a:r>
              <a:rPr lang="en-US" dirty="0" smtClean="0">
                <a:solidFill>
                  <a:srgbClr val="800000"/>
                </a:solidFill>
              </a:rPr>
              <a:t>(s1</a:t>
            </a:r>
            <a:r>
              <a:rPr lang="en-US" dirty="0">
                <a:solidFill>
                  <a:srgbClr val="800000"/>
                </a:solidFill>
              </a:rPr>
              <a:t>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pointer to the first instance of string s2 in s1</a:t>
            </a:r>
            <a:r>
              <a:rPr lang="en-US" dirty="0" smtClean="0"/>
              <a:t>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Returns a NULL pointer if s2 is not found in </a:t>
            </a:r>
            <a:r>
              <a:rPr lang="en-US" dirty="0" smtClean="0"/>
              <a:t>s1,</a:t>
            </a:r>
            <a:endParaRPr lang="en-US" dirty="0">
              <a:latin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will use the functions above </a:t>
            </a:r>
            <a:r>
              <a:rPr lang="en-US" dirty="0" smtClean="0"/>
              <a:t>in Demo #7.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up on the above functions (Table 7.3 [</a:t>
            </a:r>
            <a:r>
              <a:rPr lang="en-US" dirty="0" err="1"/>
              <a:t>pg</a:t>
            </a:r>
            <a:r>
              <a:rPr lang="en-US" dirty="0"/>
              <a:t> 405 – 411] and Table 7.4 [</a:t>
            </a:r>
            <a:r>
              <a:rPr lang="en-US" dirty="0" err="1"/>
              <a:t>pg</a:t>
            </a:r>
            <a:r>
              <a:rPr lang="en-US" dirty="0"/>
              <a:t> 412 – </a:t>
            </a:r>
            <a:r>
              <a:rPr lang="en-US" dirty="0" smtClean="0"/>
              <a:t>413])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do some more exercises on them next week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Other functions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strcat</a:t>
            </a:r>
            <a:r>
              <a:rPr lang="en-US" dirty="0" smtClean="0"/>
              <a:t>, </a:t>
            </a:r>
            <a:r>
              <a:rPr lang="en-US" dirty="0" err="1" smtClean="0"/>
              <a:t>strchr</a:t>
            </a:r>
            <a:r>
              <a:rPr lang="en-US" dirty="0" smtClean="0"/>
              <a:t>, </a:t>
            </a:r>
            <a:r>
              <a:rPr lang="en-US" dirty="0" err="1" smtClean="0"/>
              <a:t>strtok</a:t>
            </a:r>
            <a:r>
              <a:rPr lang="en-US" dirty="0" smtClean="0"/>
              <a:t>, etc.)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will explore these in your discussion session</a:t>
            </a:r>
          </a:p>
        </p:txBody>
      </p:sp>
    </p:spTree>
    <p:extLst>
      <p:ext uri="{BB962C8B-B14F-4D97-AF65-F5344CB8AC3E}">
        <p14:creationId xmlns:p14="http://schemas.microsoft.com/office/powerpoint/2010/main" val="2704162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Characters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lang="en-US" sz="1200" smtClean="0"/>
              <a:t>-</a:t>
            </a:r>
            <a:r>
              <a:rPr sz="120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</a:t>
            </a:r>
            <a:r>
              <a:rPr lang="en-US" u="sng"/>
              <a:t>single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characters</a:t>
            </a:r>
            <a:r>
              <a:rPr lang="en-US"/>
              <a:t> are represented using the data type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Character constants</a:t>
            </a:r>
            <a:r>
              <a:rPr lang="en-US"/>
              <a:t> are written as symbols enclosed in single </a:t>
            </a:r>
            <a:r>
              <a:rPr lang="en-US" smtClean="0"/>
              <a:t>quotes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Examples: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'8'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/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 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mtClean="0"/>
              <a:t>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Recall: </a:t>
            </a:r>
            <a:r>
              <a:rPr lang="en-US"/>
              <a:t>Week </a:t>
            </a:r>
            <a:r>
              <a:rPr lang="en-US" smtClean="0"/>
              <a:t>3 </a:t>
            </a:r>
            <a:r>
              <a:rPr lang="en-US"/>
              <a:t>Exercise </a:t>
            </a:r>
            <a:r>
              <a:rPr lang="en-US" smtClean="0"/>
              <a:t>#7 </a:t>
            </a:r>
            <a:r>
              <a:rPr lang="en-US"/>
              <a:t>NRIC Check </a:t>
            </a:r>
            <a:r>
              <a:rPr lang="en-US" smtClean="0"/>
              <a:t>Code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Characters are stored in one byte, and are encoded as numbers using the </a:t>
            </a:r>
            <a:r>
              <a:rPr lang="en-US">
                <a:solidFill>
                  <a:srgbClr val="0000FF"/>
                </a:solidFill>
              </a:rPr>
              <a:t>ASCII</a:t>
            </a:r>
            <a:r>
              <a:rPr lang="en-US"/>
              <a:t> </a:t>
            </a:r>
            <a:r>
              <a:rPr lang="en-US" smtClean="0"/>
              <a:t>scheme.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ASCII</a:t>
            </a:r>
            <a:r>
              <a:rPr lang="en-US"/>
              <a:t> (</a:t>
            </a:r>
            <a:r>
              <a:rPr lang="en-US" i="1"/>
              <a:t>American Standard Code for Information Interchange</a:t>
            </a:r>
            <a:r>
              <a:rPr lang="en-US"/>
              <a:t>), is one of the document coding schemes widely used </a:t>
            </a:r>
            <a:r>
              <a:rPr lang="en-US" smtClean="0"/>
              <a:t>today.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i="1"/>
              <a:t>Unicode</a:t>
            </a:r>
            <a:r>
              <a:rPr lang="en-US"/>
              <a:t> is another commonly used standard for multi-language </a:t>
            </a:r>
            <a:r>
              <a:rPr lang="en-US" smtClean="0"/>
              <a:t>texts.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158750" y="1184223"/>
            <a:ext cx="8828088" cy="5220352"/>
            <a:chOff x="158750" y="1501893"/>
            <a:chExt cx="8828088" cy="4903631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750" y="1501893"/>
              <a:ext cx="8828088" cy="473951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string.h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main(void)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smtClean="0">
                  <a:latin typeface="Courier New" pitchFamily="49" charset="0"/>
                </a:rPr>
                <a:t>name[12] </a:t>
              </a:r>
              <a:r>
                <a:rPr lang="en-US" sz="1600" b="1" dirty="0">
                  <a:latin typeface="Courier New" pitchFamily="49" charset="0"/>
                </a:rPr>
                <a:t>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char *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"Chan Tan";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(name, "Lee Hsu");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"Lee Hsu";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("name = %s\n",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%s\n",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name = %p\n",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("Address of 1st array </a:t>
              </a:r>
              <a:r>
                <a:rPr lang="en-US" sz="1600" b="1" dirty="0" smtClean="0">
                  <a:latin typeface="Courier New" pitchFamily="49" charset="0"/>
                </a:rPr>
                <a:t>element </a:t>
              </a:r>
              <a:r>
                <a:rPr lang="en-US" sz="1600" b="1" dirty="0">
                  <a:latin typeface="Courier New" pitchFamily="49" charset="0"/>
                </a:rPr>
                <a:t>for </a:t>
              </a:r>
              <a:r>
                <a:rPr lang="en-US" sz="1600" b="1" dirty="0" err="1">
                  <a:latin typeface="Courier New" pitchFamily="49" charset="0"/>
                </a:rPr>
                <a:t>namePtr</a:t>
              </a:r>
              <a:r>
                <a:rPr lang="en-US" sz="1600" b="1" dirty="0">
                  <a:latin typeface="Courier New" pitchFamily="49" charset="0"/>
                </a:rPr>
                <a:t> = %p\</a:t>
              </a:r>
              <a:r>
                <a:rPr lang="en-US" sz="1600" b="1" dirty="0" err="1">
                  <a:latin typeface="Courier New" pitchFamily="49" charset="0"/>
                </a:rPr>
                <a:t>n",namePtr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600" dirty="0">
                  <a:latin typeface="Courier New" pitchFamily="49" charset="0"/>
                </a:rPr>
                <a:t>  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3113" y="6058600"/>
              <a:ext cx="2689615" cy="3469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Unit16_StringPointer.c</a:t>
              </a:r>
              <a:endParaRPr lang="en-SG" dirty="0"/>
            </a:p>
          </p:txBody>
        </p:sp>
      </p:grpSp>
      <p:sp>
        <p:nvSpPr>
          <p:cNvPr id="24" name="Line Callout 2 (Border and Accent Bar) 23"/>
          <p:cNvSpPr>
            <a:spLocks/>
          </p:cNvSpPr>
          <p:nvPr/>
        </p:nvSpPr>
        <p:spPr bwMode="auto">
          <a:xfrm>
            <a:off x="4757738" y="1139825"/>
            <a:ext cx="4154487" cy="1847850"/>
          </a:xfrm>
          <a:prstGeom prst="accentBorderCallout2">
            <a:avLst>
              <a:gd name="adj1" fmla="val 36032"/>
              <a:gd name="adj2" fmla="val -2181"/>
              <a:gd name="adj3" fmla="val 36032"/>
              <a:gd name="adj4" fmla="val -6532"/>
              <a:gd name="adj5" fmla="val 56123"/>
              <a:gd name="adj6" fmla="val -1779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is a character array of </a:t>
            </a:r>
            <a:r>
              <a:rPr lang="en-US" sz="1600" dirty="0" smtClean="0"/>
              <a:t>12 </a:t>
            </a:r>
            <a:r>
              <a:rPr lang="en-US" sz="1600" dirty="0"/>
              <a:t>elements.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pointer to a character. </a:t>
            </a:r>
          </a:p>
          <a:p>
            <a:r>
              <a:rPr lang="en-US" sz="1600" dirty="0"/>
              <a:t>Both have strings assigned.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Difference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sets aside space for </a:t>
            </a:r>
            <a:r>
              <a:rPr lang="en-US" sz="1600" dirty="0" smtClean="0"/>
              <a:t>12 </a:t>
            </a:r>
            <a:r>
              <a:rPr lang="en-US" sz="1600" dirty="0"/>
              <a:t>characters, but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is a char pointer variable that is initialized to point to a string constant of </a:t>
            </a:r>
            <a:r>
              <a:rPr lang="en-US" sz="1600" u="sng" dirty="0"/>
              <a:t>9</a:t>
            </a:r>
            <a:r>
              <a:rPr lang="en-US" sz="1600" dirty="0"/>
              <a:t> </a:t>
            </a:r>
            <a:r>
              <a:rPr lang="en-US" sz="1600" dirty="0" smtClean="0"/>
              <a:t>characters.</a:t>
            </a:r>
            <a:endParaRPr lang="en-SG" sz="1600" dirty="0"/>
          </a:p>
        </p:txBody>
      </p:sp>
      <p:sp>
        <p:nvSpPr>
          <p:cNvPr id="25" name="Line Callout 2 (Border and Accent Bar) 10"/>
          <p:cNvSpPr>
            <a:spLocks/>
          </p:cNvSpPr>
          <p:nvPr/>
        </p:nvSpPr>
        <p:spPr bwMode="auto">
          <a:xfrm>
            <a:off x="4315207" y="3797707"/>
            <a:ext cx="4254500" cy="671513"/>
          </a:xfrm>
          <a:prstGeom prst="accentBorderCallout2">
            <a:avLst>
              <a:gd name="adj1" fmla="val 17023"/>
              <a:gd name="adj2" fmla="val -1792"/>
              <a:gd name="adj3" fmla="val 17023"/>
              <a:gd name="adj4" fmla="val -6120"/>
              <a:gd name="adj5" fmla="val 41407"/>
              <a:gd name="adj6" fmla="val -17497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updated using </a:t>
            </a:r>
            <a:r>
              <a:rPr lang="en-US" sz="1600" dirty="0" err="1">
                <a:solidFill>
                  <a:srgbClr val="C00000"/>
                </a:solidFill>
              </a:rPr>
              <a:t>strcpy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  <a:r>
              <a:rPr lang="en-US" sz="1600" dirty="0"/>
              <a:t>. 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assigned to another string using =. </a:t>
            </a:r>
          </a:p>
          <a:p>
            <a:endParaRPr lang="en-SG" sz="1600" dirty="0"/>
          </a:p>
        </p:txBody>
      </p:sp>
      <p:sp>
        <p:nvSpPr>
          <p:cNvPr id="26" name="Line Callout 2 (Border and Accent Bar) 10"/>
          <p:cNvSpPr>
            <a:spLocks/>
          </p:cNvSpPr>
          <p:nvPr/>
        </p:nvSpPr>
        <p:spPr bwMode="auto">
          <a:xfrm>
            <a:off x="4953000" y="5612568"/>
            <a:ext cx="3892550" cy="8286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4795"/>
              <a:gd name="adj6" fmla="val -19890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1600"/>
              <a:t>Address </a:t>
            </a:r>
            <a:r>
              <a:rPr lang="en-US" sz="1600" smtClean="0"/>
              <a:t>of </a:t>
            </a:r>
            <a:r>
              <a:rPr lang="en-US" sz="1600" dirty="0"/>
              <a:t>first array </a:t>
            </a:r>
            <a:r>
              <a:rPr lang="en-US" sz="1600" dirty="0" smtClean="0"/>
              <a:t>element </a:t>
            </a:r>
            <a:r>
              <a:rPr lang="en-US" sz="1600" dirty="0"/>
              <a:t>for </a:t>
            </a:r>
            <a:r>
              <a:rPr lang="en-US" sz="1600" dirty="0">
                <a:solidFill>
                  <a:srgbClr val="0000FF"/>
                </a:solidFill>
              </a:rPr>
              <a:t>name</a:t>
            </a:r>
            <a:r>
              <a:rPr lang="en-US" sz="1600" dirty="0"/>
              <a:t> remains constant, string assigned to </a:t>
            </a:r>
            <a:r>
              <a:rPr lang="en-US" sz="1600" dirty="0" err="1">
                <a:solidFill>
                  <a:srgbClr val="0000FF"/>
                </a:solidFill>
              </a:rPr>
              <a:t>namePtr</a:t>
            </a:r>
            <a:r>
              <a:rPr lang="en-US" sz="1600" dirty="0"/>
              <a:t> changes on new </a:t>
            </a:r>
            <a:r>
              <a:rPr lang="en-US" sz="1600" dirty="0" smtClean="0"/>
              <a:t>assignment.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</a:t>
            </a:r>
            <a:r>
              <a:rPr lang="en-GB" sz="3600" smtClean="0">
                <a:solidFill>
                  <a:srgbClr val="0000FF"/>
                </a:solidFill>
              </a:rPr>
              <a:t>. Pointer to String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[Content Placeholder 5]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Comparison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589088" y="1992654"/>
            <a:ext cx="553534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name[12]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= "Chan Tan";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9088" y="3902417"/>
            <a:ext cx="5742155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= "Chan Tan";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8304" y="4032208"/>
            <a:ext cx="6539696" cy="1367100"/>
            <a:chOff x="318304" y="4252128"/>
            <a:chExt cx="6539696" cy="1367100"/>
          </a:xfrm>
        </p:grpSpPr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318304" y="4252128"/>
              <a:ext cx="1081352" cy="950511"/>
              <a:chOff x="442686" y="4593772"/>
              <a:chExt cx="1081317" cy="950689"/>
            </a:xfrm>
          </p:grpSpPr>
          <p:sp>
            <p:nvSpPr>
              <p:cNvPr id="34" name="TextBox 42"/>
              <p:cNvSpPr txBox="1">
                <a:spLocks noChangeArrowheads="1"/>
              </p:cNvSpPr>
              <p:nvPr/>
            </p:nvSpPr>
            <p:spPr bwMode="auto">
              <a:xfrm>
                <a:off x="442686" y="4593772"/>
                <a:ext cx="10522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namePtr</a:t>
                </a:r>
              </a:p>
            </p:txBody>
          </p:sp>
          <p:sp>
            <p:nvSpPr>
              <p:cNvPr id="35" name="Rectangle 55"/>
              <p:cNvSpPr>
                <a:spLocks noChangeArrowheads="1"/>
              </p:cNvSpPr>
              <p:nvPr/>
            </p:nvSpPr>
            <p:spPr bwMode="auto">
              <a:xfrm>
                <a:off x="769257" y="4949372"/>
                <a:ext cx="551543" cy="4354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" name="Straight Arrow Connector 57"/>
              <p:cNvCxnSpPr>
                <a:cxnSpLocks noChangeShapeType="1"/>
              </p:cNvCxnSpPr>
              <p:nvPr/>
            </p:nvCxnSpPr>
            <p:spPr bwMode="auto">
              <a:xfrm>
                <a:off x="1132113" y="5167086"/>
                <a:ext cx="391890" cy="377375"/>
              </a:xfrm>
              <a:prstGeom prst="straightConnector1">
                <a:avLst/>
              </a:prstGeom>
              <a:noFill/>
              <a:ln w="19050" cap="sq" algn="ctr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1452092" y="5095907"/>
              <a:ext cx="5405908" cy="523321"/>
              <a:chOff x="1452092" y="5095907"/>
              <a:chExt cx="5405908" cy="523321"/>
            </a:xfrm>
          </p:grpSpPr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145209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20" name="TextBox 16"/>
              <p:cNvSpPr txBox="1">
                <a:spLocks noChangeArrowheads="1"/>
              </p:cNvSpPr>
              <p:nvPr/>
            </p:nvSpPr>
            <p:spPr bwMode="auto">
              <a:xfrm>
                <a:off x="205590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27" name="TextBox 16"/>
              <p:cNvSpPr txBox="1">
                <a:spLocks noChangeArrowheads="1"/>
              </p:cNvSpPr>
              <p:nvPr/>
            </p:nvSpPr>
            <p:spPr bwMode="auto">
              <a:xfrm>
                <a:off x="265778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3259672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29" name="TextBox 16"/>
              <p:cNvSpPr txBox="1">
                <a:spLocks noChangeArrowheads="1"/>
              </p:cNvSpPr>
              <p:nvPr/>
            </p:nvSpPr>
            <p:spPr bwMode="auto">
              <a:xfrm>
                <a:off x="3851911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TextBox 16"/>
              <p:cNvSpPr txBox="1">
                <a:spLocks noChangeArrowheads="1"/>
              </p:cNvSpPr>
              <p:nvPr/>
            </p:nvSpPr>
            <p:spPr bwMode="auto">
              <a:xfrm>
                <a:off x="445379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5053748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5657560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33" name="TextBox 16"/>
              <p:cNvSpPr txBox="1">
                <a:spLocks noChangeArrowheads="1"/>
              </p:cNvSpPr>
              <p:nvPr/>
            </p:nvSpPr>
            <p:spPr bwMode="auto">
              <a:xfrm>
                <a:off x="6259444" y="5095907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8819" y="2575267"/>
            <a:ext cx="7740109" cy="856345"/>
            <a:chOff x="888819" y="2725738"/>
            <a:chExt cx="7740109" cy="856345"/>
          </a:xfrm>
        </p:grpSpPr>
        <p:grpSp>
          <p:nvGrpSpPr>
            <p:cNvPr id="38" name="Group 37"/>
            <p:cNvGrpSpPr/>
            <p:nvPr/>
          </p:nvGrpSpPr>
          <p:grpSpPr>
            <a:xfrm>
              <a:off x="1427014" y="3056833"/>
              <a:ext cx="7201914" cy="525250"/>
              <a:chOff x="1299692" y="3056833"/>
              <a:chExt cx="7201914" cy="525250"/>
            </a:xfrm>
          </p:grpSpPr>
          <p:sp>
            <p:nvSpPr>
              <p:cNvPr id="52" name="TextBox 16"/>
              <p:cNvSpPr txBox="1">
                <a:spLocks noChangeArrowheads="1"/>
              </p:cNvSpPr>
              <p:nvPr/>
            </p:nvSpPr>
            <p:spPr bwMode="auto">
              <a:xfrm>
                <a:off x="129969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53" name="TextBox 16"/>
              <p:cNvSpPr txBox="1">
                <a:spLocks noChangeArrowheads="1"/>
              </p:cNvSpPr>
              <p:nvPr/>
            </p:nvSpPr>
            <p:spPr bwMode="auto">
              <a:xfrm>
                <a:off x="190350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h</a:t>
                </a:r>
                <a:endParaRPr lang="en-US" sz="2800" dirty="0"/>
              </a:p>
            </p:txBody>
          </p:sp>
          <p:sp>
            <p:nvSpPr>
              <p:cNvPr id="54" name="TextBox 16"/>
              <p:cNvSpPr txBox="1">
                <a:spLocks noChangeArrowheads="1"/>
              </p:cNvSpPr>
              <p:nvPr/>
            </p:nvSpPr>
            <p:spPr bwMode="auto">
              <a:xfrm>
                <a:off x="250538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5" name="TextBox 16"/>
              <p:cNvSpPr txBox="1">
                <a:spLocks noChangeArrowheads="1"/>
              </p:cNvSpPr>
              <p:nvPr/>
            </p:nvSpPr>
            <p:spPr bwMode="auto">
              <a:xfrm>
                <a:off x="3107272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56" name="TextBox 16"/>
              <p:cNvSpPr txBox="1">
                <a:spLocks noChangeArrowheads="1"/>
              </p:cNvSpPr>
              <p:nvPr/>
            </p:nvSpPr>
            <p:spPr bwMode="auto">
              <a:xfrm>
                <a:off x="3699511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16"/>
              <p:cNvSpPr txBox="1">
                <a:spLocks noChangeArrowheads="1"/>
              </p:cNvSpPr>
              <p:nvPr/>
            </p:nvSpPr>
            <p:spPr bwMode="auto">
              <a:xfrm>
                <a:off x="430139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T</a:t>
                </a:r>
                <a:endParaRPr lang="en-US" sz="2800" dirty="0"/>
              </a:p>
            </p:txBody>
          </p:sp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490134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9" name="TextBox 16"/>
              <p:cNvSpPr txBox="1">
                <a:spLocks noChangeArrowheads="1"/>
              </p:cNvSpPr>
              <p:nvPr/>
            </p:nvSpPr>
            <p:spPr bwMode="auto">
              <a:xfrm>
                <a:off x="550516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n</a:t>
                </a:r>
                <a:endParaRPr lang="en-US" sz="2800" dirty="0"/>
              </a:p>
            </p:txBody>
          </p:sp>
          <p:sp>
            <p:nvSpPr>
              <p:cNvPr id="60" name="TextBox 16"/>
              <p:cNvSpPr txBox="1">
                <a:spLocks noChangeArrowheads="1"/>
              </p:cNvSpPr>
              <p:nvPr/>
            </p:nvSpPr>
            <p:spPr bwMode="auto">
              <a:xfrm>
                <a:off x="6107044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1" name="TextBox 16"/>
              <p:cNvSpPr txBox="1">
                <a:spLocks noChangeArrowheads="1"/>
              </p:cNvSpPr>
              <p:nvPr/>
            </p:nvSpPr>
            <p:spPr bwMode="auto">
              <a:xfrm>
                <a:off x="6708928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2" name="TextBox 16"/>
              <p:cNvSpPr txBox="1">
                <a:spLocks noChangeArrowheads="1"/>
              </p:cNvSpPr>
              <p:nvPr/>
            </p:nvSpPr>
            <p:spPr bwMode="auto">
              <a:xfrm>
                <a:off x="7903050" y="3056833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  <p:sp>
            <p:nvSpPr>
              <p:cNvPr id="63" name="TextBox 16"/>
              <p:cNvSpPr txBox="1">
                <a:spLocks noChangeArrowheads="1"/>
              </p:cNvSpPr>
              <p:nvPr/>
            </p:nvSpPr>
            <p:spPr bwMode="auto">
              <a:xfrm>
                <a:off x="7303095" y="3058762"/>
                <a:ext cx="598556" cy="5233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 smtClean="0"/>
                  <a:t>\0</a:t>
                </a:r>
                <a:endParaRPr lang="en-US" sz="28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8819" y="2725738"/>
              <a:ext cx="7701525" cy="343081"/>
              <a:chOff x="888819" y="2725738"/>
              <a:chExt cx="7701525" cy="343081"/>
            </a:xfrm>
          </p:grpSpPr>
          <p:sp>
            <p:nvSpPr>
              <p:cNvPr id="40" name="TextBox 19"/>
              <p:cNvSpPr txBox="1">
                <a:spLocks noChangeArrowheads="1"/>
              </p:cNvSpPr>
              <p:nvPr/>
            </p:nvSpPr>
            <p:spPr bwMode="auto">
              <a:xfrm>
                <a:off x="888819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41" name="TextBox 20"/>
              <p:cNvSpPr txBox="1">
                <a:spLocks noChangeArrowheads="1"/>
              </p:cNvSpPr>
              <p:nvPr/>
            </p:nvSpPr>
            <p:spPr bwMode="auto">
              <a:xfrm>
                <a:off x="205732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703168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3301333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389949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5" name="TextBox 24"/>
              <p:cNvSpPr txBox="1">
                <a:spLocks noChangeArrowheads="1"/>
              </p:cNvSpPr>
              <p:nvPr/>
            </p:nvSpPr>
            <p:spPr bwMode="auto">
              <a:xfrm>
                <a:off x="449766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5081317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5705390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48" name="TextBox 38"/>
              <p:cNvSpPr txBox="1">
                <a:spLocks noChangeArrowheads="1"/>
              </p:cNvSpPr>
              <p:nvPr/>
            </p:nvSpPr>
            <p:spPr bwMode="auto">
              <a:xfrm>
                <a:off x="627590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49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0" name="TextBox 39"/>
              <p:cNvSpPr txBox="1">
                <a:spLocks noChangeArrowheads="1"/>
              </p:cNvSpPr>
              <p:nvPr/>
            </p:nvSpPr>
            <p:spPr bwMode="auto">
              <a:xfrm>
                <a:off x="7428829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8021067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57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Array of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Declaration</a:t>
            </a:r>
            <a:endParaRPr lang="en-US" sz="2800" dirty="0">
              <a:latin typeface="Courier New" pitchFamily="49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fruits[MAXNUM][STRSIZE]; 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// where MAXNUM is the maximum number of names</a:t>
            </a:r>
          </a:p>
          <a:p>
            <a:pPr lvl="1"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	// and STRSIZE is the size of each name</a:t>
            </a:r>
          </a:p>
          <a:p>
            <a:pPr marL="457200" indent="-4572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Initialization</a:t>
            </a:r>
          </a:p>
          <a:p>
            <a:pPr lvl="1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char fruits[][6] = {"apple", "mango", 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"};</a:t>
            </a: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i="1" dirty="0" smtClean="0">
                <a:latin typeface="+mn-lt"/>
              </a:rPr>
              <a:t>or</a:t>
            </a:r>
            <a:endParaRPr lang="en-US" sz="2000" i="1" dirty="0">
              <a:latin typeface="+mn-lt"/>
            </a:endParaRPr>
          </a:p>
          <a:p>
            <a:pPr lvl="1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	char fruits[3][6] = {"apple", "mango",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pear"};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</a:t>
            </a:r>
            <a:endParaRPr lang="en-US" sz="2400" dirty="0">
              <a:latin typeface="Courier New" pitchFamily="49" charset="0"/>
            </a:endParaRP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("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fruits: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%s %s\n", fruits[0], fruits[1]);</a:t>
            </a:r>
          </a:p>
          <a:p>
            <a:pPr lvl="1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("character: 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%c\n", fruits[2][1]);</a:t>
            </a:r>
          </a:p>
        </p:txBody>
      </p:sp>
      <p:sp>
        <p:nvSpPr>
          <p:cNvPr id="65" name="[TextBox 64]"/>
          <p:cNvSpPr txBox="1"/>
          <p:nvPr/>
        </p:nvSpPr>
        <p:spPr>
          <a:xfrm>
            <a:off x="4467828" y="5567424"/>
            <a:ext cx="346083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fruits: apple mango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character: e</a:t>
            </a:r>
            <a:endParaRPr lang="en-SG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0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7. Demo #7: Using String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2125" y="1143000"/>
            <a:ext cx="7915275" cy="543007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stdio.h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#include &lt;</a:t>
            </a:r>
            <a:r>
              <a:rPr lang="en-US" sz="1100" b="1" dirty="0" err="1">
                <a:latin typeface="Courier New" pitchFamily="49" charset="0"/>
              </a:rPr>
              <a:t>string.h</a:t>
            </a:r>
            <a:r>
              <a:rPr lang="en-US" sz="1100" b="1" dirty="0">
                <a:latin typeface="Courier New" pitchFamily="49" charset="0"/>
              </a:rPr>
              <a:t>&gt;</a:t>
            </a:r>
          </a:p>
          <a:p>
            <a:pPr marL="342900" indent="-342900">
              <a:defRPr/>
            </a:pPr>
            <a:r>
              <a:rPr lang="en-US" sz="1100" b="1" dirty="0">
                <a:latin typeface="Courier New" pitchFamily="49" charset="0"/>
              </a:rPr>
              <a:t>#define MAX_LEN 10</a:t>
            </a:r>
          </a:p>
          <a:p>
            <a:pPr marL="342900" indent="-342900">
              <a:defRPr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main(void) </a:t>
            </a:r>
            <a:r>
              <a:rPr lang="en-US" sz="1400" b="1" dirty="0" smtClean="0">
                <a:latin typeface="Courier New" pitchFamily="49" charset="0"/>
              </a:rPr>
              <a:t>{</a:t>
            </a: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char s1[MAX_LEN + 1], s2[MAX_LEN + 1], *p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s1: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(s1,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(s1);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s1[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("Enter string (at most %d characters) for s2: ", MAX_LEN);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fgets</a:t>
            </a:r>
            <a:r>
              <a:rPr lang="en-US" sz="1400" b="1" dirty="0" smtClean="0">
                <a:latin typeface="Courier New" pitchFamily="49" charset="0"/>
              </a:rPr>
              <a:t>(s2, MAX_LEN+1, </a:t>
            </a:r>
            <a:r>
              <a:rPr lang="en-US" sz="1400" b="1" dirty="0" err="1" smtClean="0">
                <a:latin typeface="Courier New" pitchFamily="49" charset="0"/>
              </a:rPr>
              <a:t>stdin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</a:rPr>
              <a:t>strlen</a:t>
            </a:r>
            <a:r>
              <a:rPr lang="en-US" sz="1400" b="1" dirty="0" smtClean="0">
                <a:latin typeface="Courier New" pitchFamily="49" charset="0"/>
              </a:rPr>
              <a:t>(s2);</a:t>
            </a:r>
          </a:p>
          <a:p>
            <a:pPr marL="342900" indent="-342900">
              <a:defRPr/>
            </a:pPr>
            <a:r>
              <a:rPr lang="en-US" sz="1400" b="1" dirty="0" smtClean="0">
                <a:latin typeface="Courier New" pitchFamily="49" charset="0"/>
              </a:rPr>
              <a:t>	if (s2[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== '\n') s2[</a:t>
            </a:r>
            <a:r>
              <a:rPr lang="en-US" sz="1400" b="1" dirty="0" err="1" smtClean="0">
                <a:latin typeface="Courier New" pitchFamily="49" charset="0"/>
              </a:rPr>
              <a:t>len</a:t>
            </a:r>
            <a:r>
              <a:rPr lang="en-US" sz="1400" b="1" dirty="0" smtClean="0">
                <a:latin typeface="Courier New" pitchFamily="49" charset="0"/>
              </a:rPr>
              <a:t> – 1] = '\0';</a:t>
            </a:r>
            <a:endParaRPr lang="en-US" sz="1400" b="1" dirty="0">
              <a:latin typeface="Courier New" pitchFamily="49" charset="0"/>
            </a:endParaRP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strcmp</a:t>
            </a:r>
            <a:r>
              <a:rPr lang="en-US" sz="1400" b="1" dirty="0">
                <a:latin typeface="Courier New" pitchFamily="49" charset="0"/>
              </a:rPr>
              <a:t>(s1,s2) = %d\n",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</a:rPr>
              <a:t>strcmp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(s1,s2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p 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strstr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if (p != </a:t>
            </a:r>
            <a:r>
              <a:rPr lang="en-US" sz="1400" b="1" dirty="0" smtClean="0">
                <a:latin typeface="Courier New" pitchFamily="49" charset="0"/>
              </a:rPr>
              <a:t>NULL)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%s\n", p);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else </a:t>
            </a:r>
            <a:r>
              <a:rPr lang="en-US" sz="1400" b="1" dirty="0" err="1" smtClean="0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</a:rPr>
              <a:t>strstr</a:t>
            </a:r>
            <a:r>
              <a:rPr lang="en-US" sz="1400" b="1" dirty="0">
                <a:latin typeface="Courier New" pitchFamily="49" charset="0"/>
              </a:rPr>
              <a:t>(s1,s2) returns NULL\n");</a:t>
            </a:r>
          </a:p>
          <a:p>
            <a:pPr marL="342900" indent="-342900">
              <a:defRPr/>
            </a:pPr>
            <a:endParaRPr lang="en-US" sz="8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strcpy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(s1,s2)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("After </a:t>
            </a:r>
            <a:r>
              <a:rPr lang="en-US" sz="1400" b="1" dirty="0" err="1">
                <a:latin typeface="Courier New" pitchFamily="49" charset="0"/>
              </a:rPr>
              <a:t>strcpy</a:t>
            </a:r>
            <a:r>
              <a:rPr lang="en-US" sz="1400" b="1" dirty="0">
                <a:latin typeface="Courier New" pitchFamily="49" charset="0"/>
              </a:rPr>
              <a:t>(s1,s2), s1 = %s\n", s1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10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marL="342900" indent="-342900"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5677" y="1209545"/>
            <a:ext cx="2789848" cy="3698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Unit16_StringFunctions.c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451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We discussed in </a:t>
            </a:r>
            <a:r>
              <a:rPr lang="en-US" sz="2400" smtClean="0">
                <a:solidFill>
                  <a:srgbClr val="0000FF"/>
                </a:solidFill>
              </a:rPr>
              <a:t>Unit #9 Section 4 </a:t>
            </a:r>
            <a:r>
              <a:rPr lang="en-US" sz="2400" smtClean="0"/>
              <a:t>that an array name is a pointer (that points to the first array element)</a:t>
            </a:r>
            <a:endParaRPr lang="en-US" sz="2400" b="1" smtClean="0">
              <a:solidFill>
                <a:srgbClr val="006600"/>
              </a:solidFill>
              <a:latin typeface="Courier New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Likewise, since a string is physically an array of characters, the name of a string is also a pointer (that points to the first character of the string)</a:t>
            </a:r>
            <a:endParaRPr lang="en-US" sz="2400" b="1" smtClean="0">
              <a:solidFill>
                <a:srgbClr val="800000"/>
              </a:solidFill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827" y="3389982"/>
            <a:ext cx="7337413" cy="2275413"/>
            <a:chOff x="678827" y="3389982"/>
            <a:chExt cx="7337413" cy="2275413"/>
          </a:xfrm>
        </p:grpSpPr>
        <p:sp>
          <p:nvSpPr>
            <p:cNvPr id="9" name="TextBox 8"/>
            <p:cNvSpPr txBox="1"/>
            <p:nvPr/>
          </p:nvSpPr>
          <p:spPr>
            <a:xfrm>
              <a:off x="678827" y="3634070"/>
              <a:ext cx="7199300" cy="20313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 str[] = 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"1st 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*str);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, str[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]);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"5th 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character: </a:t>
              </a:r>
              <a:r>
                <a:rPr lang="en-SG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SG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c\n</a:t>
              </a:r>
              <a:r>
                <a:rPr lang="en-SG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*(str+</a:t>
              </a:r>
              <a:r>
                <a:rPr lang="en-SG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8240" y="3389982"/>
              <a:ext cx="304800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Unit16_String_vs_Pointer.c</a:t>
              </a:r>
              <a:endParaRPr lang="en-SG" dirty="0"/>
            </a:p>
          </p:txBody>
        </p:sp>
      </p:grpSp>
      <p:sp>
        <p:nvSpPr>
          <p:cNvPr id="13" name="[TextBox 64]"/>
          <p:cNvSpPr txBox="1"/>
          <p:nvPr/>
        </p:nvSpPr>
        <p:spPr>
          <a:xfrm>
            <a:off x="6200140" y="3988012"/>
            <a:ext cx="285242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1st character: a</a:t>
            </a:r>
          </a:p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5th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character: 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5th character: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8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373063" y="1284791"/>
            <a:ext cx="8453437" cy="15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Unit16_strlen.c</a:t>
            </a:r>
            <a:r>
              <a:rPr lang="en-US" sz="2400" smtClean="0"/>
              <a:t> shows how we could compute the length of a string if we are not using strlen()</a:t>
            </a: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See</a:t>
            </a:r>
            <a:r>
              <a:rPr lang="en-US" sz="2400"/>
              <a:t> </a:t>
            </a:r>
            <a:r>
              <a:rPr lang="en-US" sz="2400" smtClean="0"/>
              <a:t>full program on CS1010 website</a:t>
            </a:r>
          </a:p>
        </p:txBody>
      </p:sp>
      <p:grpSp>
        <p:nvGrpSpPr>
          <p:cNvPr id="2" name="[Group 1]"/>
          <p:cNvGrpSpPr/>
          <p:nvPr/>
        </p:nvGrpSpPr>
        <p:grpSpPr>
          <a:xfrm>
            <a:off x="1479083" y="2804160"/>
            <a:ext cx="6044665" cy="3063236"/>
            <a:chOff x="2164080" y="3433156"/>
            <a:chExt cx="6044665" cy="3063236"/>
          </a:xfrm>
        </p:grpSpPr>
        <p:sp>
          <p:nvSpPr>
            <p:cNvPr id="9" name="TextBox 8"/>
            <p:cNvSpPr txBox="1"/>
            <p:nvPr/>
          </p:nvSpPr>
          <p:spPr>
            <a:xfrm>
              <a:off x="2164080" y="3634070"/>
              <a:ext cx="5714047" cy="286232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 != </a:t>
              </a:r>
              <a:r>
                <a:rPr lang="en-SG" sz="2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'\0'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p++;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2305" y="3433156"/>
              <a:ext cx="1996440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686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4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20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Since ASCII value of null character </a:t>
            </a:r>
            <a:r>
              <a:rPr lang="en-US" sz="2400" smtClean="0">
                <a:solidFill>
                  <a:srgbClr val="C00000"/>
                </a:solidFill>
              </a:rPr>
              <a:t>'\0' </a:t>
            </a:r>
            <a:r>
              <a:rPr lang="en-US" sz="2400" smtClean="0"/>
              <a:t>is zero, the condition in the while loop is equivalent to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 != 0)  </a:t>
            </a:r>
            <a:r>
              <a:rPr lang="en-US" sz="2400" smtClean="0"/>
              <a:t>and that can be further simplified to just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see left box)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 can combine *p with p++ (see right box) (why?)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204" y="3404108"/>
            <a:ext cx="391587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mystrlen(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 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SG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(*p) {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count++;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endParaRPr lang="en-SG" sz="1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SG" sz="2000" b="1" smtClean="0">
                <a:latin typeface="Courier New" pitchFamily="49" charset="0"/>
                <a:cs typeface="Courier New" pitchFamily="49" charset="0"/>
              </a:rPr>
              <a:t>count;</a:t>
            </a:r>
          </a:p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SG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2480" y="3404108"/>
            <a:ext cx="4056380" cy="2677656"/>
            <a:chOff x="4602480" y="3404108"/>
            <a:chExt cx="4056380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4602480" y="3404108"/>
              <a:ext cx="3915876" cy="255454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mystrlen(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 *p)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 = </a:t>
              </a:r>
              <a:r>
                <a:rPr lang="en-SG" sz="2000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(*p++)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	count++;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return </a:t>
              </a:r>
              <a:r>
                <a:rPr lang="en-SG" sz="2000" b="1" smtClean="0">
                  <a:latin typeface="Courier New" pitchFamily="49" charset="0"/>
                  <a:cs typeface="Courier New" pitchFamily="49" charset="0"/>
                </a:rPr>
                <a:t>count;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20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2778" y="5712432"/>
              <a:ext cx="226608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Unit16_strlen_v2.c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264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Strings and Pointers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[Rectangle 8]"/>
          <p:cNvSpPr>
            <a:spLocks noChangeArrowheads="1"/>
          </p:cNvSpPr>
          <p:nvPr/>
        </p:nvSpPr>
        <p:spPr bwMode="auto">
          <a:xfrm>
            <a:off x="373063" y="1284791"/>
            <a:ext cx="8453437" cy="72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smtClean="0"/>
              <a:t>How to interpret the following?</a:t>
            </a: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7880" y="1800850"/>
            <a:ext cx="40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(*p++)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800" y="2324070"/>
            <a:ext cx="3718560" cy="1838526"/>
            <a:chOff x="685800" y="2324070"/>
            <a:chExt cx="3718560" cy="18385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54680" y="2324070"/>
              <a:ext cx="609600" cy="83061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85800" y="2962267"/>
              <a:ext cx="371856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Check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0 (that is, whether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is the null character ‘\0’)…</a:t>
              </a:r>
              <a:endParaRPr 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9782" y="2324071"/>
            <a:ext cx="4226718" cy="1834700"/>
            <a:chOff x="4599782" y="2324071"/>
            <a:chExt cx="4226718" cy="183470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599782" y="2324071"/>
              <a:ext cx="2014378" cy="6229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7940" y="2589111"/>
              <a:ext cx="371856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Then, increment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by 1 (so that </a:t>
              </a:r>
              <a:r>
                <a:rPr lang="en-US" sz="2400" smtClean="0">
                  <a:solidFill>
                    <a:srgbClr val="C00000"/>
                  </a:solidFill>
                </a:rPr>
                <a:t>p</a:t>
              </a:r>
              <a:r>
                <a:rPr lang="en-US" sz="2400" smtClean="0"/>
                <a:t> points to the next character).</a:t>
              </a:r>
            </a:p>
            <a:p>
              <a:r>
                <a:rPr lang="en-US" sz="2400" smtClean="0"/>
                <a:t>Not increment </a:t>
              </a:r>
              <a:r>
                <a:rPr lang="en-US" sz="2400" smtClean="0">
                  <a:solidFill>
                    <a:srgbClr val="C00000"/>
                  </a:solidFill>
                </a:rPr>
                <a:t>*p </a:t>
              </a:r>
              <a:r>
                <a:rPr lang="en-US" sz="2400" smtClean="0"/>
                <a:t>by 1!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24940" y="4424660"/>
            <a:ext cx="6576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(*p++)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u="sng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</a:t>
            </a:r>
          </a:p>
          <a:p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(*p)++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is to increment *p (the character that p points to) by 1.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(Hence, if p is pointing to character ‘a’, that character becomes ‘b’.)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48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Characters: ASCII Table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Footer Placeholder 2"/>
          <p:cNvSpPr txBox="1">
            <a:spLocks noGrp="1"/>
          </p:cNvSpPr>
          <p:nvPr/>
        </p:nvSpPr>
        <p:spPr bwMode="auto">
          <a:xfrm>
            <a:off x="228599" y="6166884"/>
            <a:ext cx="4981353" cy="29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 dirty="0" smtClean="0">
                <a:solidFill>
                  <a:srgbClr val="CC6600"/>
                </a:solidFill>
                <a:latin typeface="Times New Roman" pitchFamily="18" charset="0"/>
              </a:rPr>
              <a:t>©The McGraw-Hill Companies, Inc. Permission required for reproduction or display.</a:t>
            </a:r>
            <a:endParaRPr lang="en-US" sz="1100" dirty="0">
              <a:solidFill>
                <a:srgbClr val="CC6600"/>
              </a:solidFill>
              <a:latin typeface="Times New Roman" pitchFamily="18" charset="0"/>
            </a:endParaRPr>
          </a:p>
        </p:txBody>
      </p:sp>
      <p:grpSp>
        <p:nvGrpSpPr>
          <p:cNvPr id="10" name="Group 1027"/>
          <p:cNvGrpSpPr>
            <a:grpSpLocks/>
          </p:cNvGrpSpPr>
          <p:nvPr/>
        </p:nvGrpSpPr>
        <p:grpSpPr bwMode="auto">
          <a:xfrm>
            <a:off x="581025" y="1402132"/>
            <a:ext cx="6332538" cy="4594225"/>
            <a:chOff x="687" y="681"/>
            <a:chExt cx="3989" cy="2894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3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030"/>
          <p:cNvGrpSpPr>
            <a:grpSpLocks/>
          </p:cNvGrpSpPr>
          <p:nvPr/>
        </p:nvGrpSpPr>
        <p:grpSpPr bwMode="auto">
          <a:xfrm>
            <a:off x="947738" y="1570407"/>
            <a:ext cx="7954962" cy="3170237"/>
            <a:chOff x="643" y="838"/>
            <a:chExt cx="5011" cy="1997"/>
          </a:xfrm>
        </p:grpSpPr>
        <p:grpSp>
          <p:nvGrpSpPr>
            <p:cNvPr id="15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19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20" name="AutoShape 1033"/>
              <p:cNvCxnSpPr>
                <a:cxnSpLocks noChangeShapeType="1"/>
                <a:stCxn id="19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6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7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8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59027" y="1458913"/>
            <a:ext cx="8148398" cy="4252339"/>
            <a:chOff x="459027" y="1458913"/>
            <a:chExt cx="8148398" cy="4252339"/>
          </a:xfrm>
        </p:grpSpPr>
        <p:sp>
          <p:nvSpPr>
            <p:cNvPr id="11" name="TextBox 10"/>
            <p:cNvSpPr txBox="1"/>
            <p:nvPr/>
          </p:nvSpPr>
          <p:spPr>
            <a:xfrm>
              <a:off x="459027" y="1567911"/>
              <a:ext cx="6296629" cy="414334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// Unit16_CharacterDemo1.c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value;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"grade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grade);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grade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newgrade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value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</a:p>
            <a:p>
              <a:pPr marL="342900" indent="-342900">
                <a:tabLst>
                  <a:tab pos="360363" algn="l"/>
                  <a:tab pos="630238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"value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value);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813" y="1458913"/>
              <a:ext cx="3122612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Unit16_CharacterDemo1.c</a:t>
              </a:r>
              <a:endParaRPr lang="en-SG" dirty="0"/>
            </a:p>
          </p:txBody>
        </p:sp>
      </p:grpSp>
      <p:sp>
        <p:nvSpPr>
          <p:cNvPr id="14" name="Line Callout 2 (Border and Accent Bar) 13"/>
          <p:cNvSpPr/>
          <p:nvPr/>
        </p:nvSpPr>
        <p:spPr bwMode="auto">
          <a:xfrm>
            <a:off x="3230292" y="2293568"/>
            <a:ext cx="2193925" cy="492125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Declaring and </a:t>
            </a:r>
            <a:r>
              <a:rPr lang="en-US" sz="1400" dirty="0" err="1"/>
              <a:t>initialising</a:t>
            </a:r>
            <a:r>
              <a:rPr lang="en-US" sz="1400" dirty="0"/>
              <a:t> char variables.</a:t>
            </a:r>
            <a:endParaRPr lang="en-SG" sz="1400" dirty="0"/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4953717" y="5494343"/>
            <a:ext cx="2195512" cy="5572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4536"/>
              <a:gd name="adj6" fmla="val -6665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Relationship between character and integer.</a:t>
            </a:r>
            <a:endParaRPr lang="en-SG" sz="1400" dirty="0"/>
          </a:p>
        </p:txBody>
      </p:sp>
      <p:sp>
        <p:nvSpPr>
          <p:cNvPr id="16" name="Line Callout 2 (Border and Accent Bar) 15"/>
          <p:cNvSpPr/>
          <p:nvPr/>
        </p:nvSpPr>
        <p:spPr bwMode="auto">
          <a:xfrm>
            <a:off x="4422094" y="3102576"/>
            <a:ext cx="1066800" cy="3349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132"/>
              <a:gd name="adj6" fmla="val -13549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%c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809" y="3226288"/>
            <a:ext cx="2214762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C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newgrade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67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1873" y="4662221"/>
            <a:ext cx="1828800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65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A</a:t>
            </a:r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Demo #1: Using Characters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2515" y="1764682"/>
            <a:ext cx="6296629" cy="28007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&lt;=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</a:rPr>
              <a:t>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tabLst>
                <a:tab pos="71913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tabLst>
                <a:tab pos="719138" algn="l"/>
              </a:tabLs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063875" y="1543050"/>
            <a:ext cx="2193925" cy="35401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5081"/>
              <a:gd name="adj6" fmla="val -4197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Comparing characters.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8575" y="3971925"/>
            <a:ext cx="3578225" cy="4222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 is less than 'c'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535488"/>
            <a:ext cx="1597025" cy="16414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p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q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r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s</a:t>
            </a:r>
          </a:p>
          <a:p>
            <a:pPr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t</a:t>
            </a:r>
          </a:p>
        </p:txBody>
      </p:sp>
      <p:sp>
        <p:nvSpPr>
          <p:cNvPr id="23" name="Line Callout 2 (Border and Accent Bar) 22"/>
          <p:cNvSpPr/>
          <p:nvPr/>
        </p:nvSpPr>
        <p:spPr bwMode="auto">
          <a:xfrm>
            <a:off x="5970588" y="3135313"/>
            <a:ext cx="2193925" cy="5572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015"/>
              <a:gd name="adj6" fmla="val -6020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Using character variable as a loop variable.</a:t>
            </a:r>
            <a:endParaRPr lang="en-SG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97688" y="4565449"/>
            <a:ext cx="198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ASCII value of 'A' is 65. ASCII value of 'c' is 99.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5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2.3 Demo #2: Character I/O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10452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Besides scanf() and printf(), we can also use </a:t>
            </a:r>
            <a:r>
              <a:rPr lang="en-US">
                <a:solidFill>
                  <a:srgbClr val="0000FF"/>
                </a:solidFill>
              </a:rPr>
              <a:t>getchar()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putchar()</a:t>
            </a:r>
            <a:r>
              <a:rPr lang="en-US"/>
              <a:t>. Note how they are used </a:t>
            </a:r>
            <a:r>
              <a:rPr lang="en-US" smtClean="0"/>
              <a:t>below: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2125" y="2144713"/>
            <a:ext cx="7383463" cy="4164012"/>
            <a:chOff x="492125" y="2144713"/>
            <a:chExt cx="7383463" cy="4164012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92125" y="2239963"/>
              <a:ext cx="5897563" cy="4068762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marL="342900" indent="-342900"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smtClean="0">
                  <a:solidFill>
                    <a:srgbClr val="800000"/>
                  </a:solidFill>
                  <a:latin typeface="Courier New" pitchFamily="49" charset="0"/>
                </a:rPr>
                <a:t>Unit16_CharacterDemo2.c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#include &lt;</a:t>
              </a:r>
              <a:r>
                <a:rPr lang="en-US" sz="1600" b="1" dirty="0" err="1">
                  <a:latin typeface="Courier New" pitchFamily="49" charset="0"/>
                </a:rPr>
                <a:t>stdio.h</a:t>
              </a:r>
              <a:r>
                <a:rPr lang="en-US" sz="1600" b="1" dirty="0">
                  <a:latin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main(void</a:t>
              </a:r>
              <a:r>
                <a:rPr lang="en-US" sz="1600" b="1" dirty="0" smtClean="0">
                  <a:latin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char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("Enter a character: ");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getchar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"The character 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putchar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('\n')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975" y="2144713"/>
              <a:ext cx="3122613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Unit16_CharacterDemo2.c</a:t>
              </a:r>
              <a:endParaRPr lang="en-SG" dirty="0"/>
            </a:p>
          </p:txBody>
        </p:sp>
      </p:grpSp>
      <p:sp>
        <p:nvSpPr>
          <p:cNvPr id="18" name="Line Callout 2 (Border and Accent Bar) 17"/>
          <p:cNvSpPr/>
          <p:nvPr/>
        </p:nvSpPr>
        <p:spPr bwMode="auto">
          <a:xfrm>
            <a:off x="3286464" y="2907285"/>
            <a:ext cx="1828800" cy="56038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701"/>
              <a:gd name="adj6" fmla="val -4906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Read a character from </a:t>
            </a:r>
            <a:r>
              <a:rPr lang="en-US" sz="1400" dirty="0" err="1"/>
              <a:t>stdin</a:t>
            </a:r>
            <a:r>
              <a:rPr lang="en-US" sz="1400" dirty="0"/>
              <a:t>.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03788" y="3673163"/>
            <a:ext cx="3805237" cy="7270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Enter a character: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Character entered is W </a:t>
            </a:r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295650" y="5387975"/>
            <a:ext cx="1654175" cy="5207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28"/>
              <a:gd name="adj6" fmla="val -377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/>
              <a:t>Print a character to </a:t>
            </a:r>
            <a:r>
              <a:rPr lang="en-US" sz="1400" dirty="0" err="1"/>
              <a:t>stdout</a:t>
            </a:r>
            <a:r>
              <a:rPr lang="en-US" sz="1400" dirty="0"/>
              <a:t>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2.4 Demo #3: Character Functions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49312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</a:t>
            </a:r>
            <a:r>
              <a:rPr lang="en-US">
                <a:solidFill>
                  <a:srgbClr val="0000FF"/>
                </a:solidFill>
              </a:rPr>
              <a:t>&lt;ctype.h&gt; </a:t>
            </a:r>
            <a:r>
              <a:rPr lang="en-US"/>
              <a:t>to use these </a:t>
            </a:r>
            <a:r>
              <a:rPr lang="en-US" smtClean="0"/>
              <a:t>functions.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2125" y="1609537"/>
            <a:ext cx="8159750" cy="5102224"/>
            <a:chOff x="492125" y="1755775"/>
            <a:chExt cx="8159750" cy="5102224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92125" y="1908174"/>
              <a:ext cx="7966075" cy="4949825"/>
            </a:xfrm>
            <a:prstGeom prst="rect">
              <a:avLst/>
            </a:prstGeom>
            <a:noFill/>
            <a:ln w="25400" algn="ctr">
              <a:solidFill>
                <a:srgbClr val="8A8AB9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>
                  <a:solidFill>
                    <a:srgbClr val="000000"/>
                  </a:solidFill>
                  <a:latin typeface="Courier New" pitchFamily="49" charset="0"/>
                </a:rPr>
                <a:t>// </a:t>
              </a:r>
              <a:r>
                <a:rPr lang="en-US" sz="1200" b="1" smtClean="0">
                  <a:solidFill>
                    <a:srgbClr val="000000"/>
                  </a:solidFill>
                  <a:latin typeface="Courier New" pitchFamily="49" charset="0"/>
                </a:rPr>
                <a:t>Unit16_CharacterDemo3.c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#include &lt;</a:t>
              </a: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stdio.h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#include &lt;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 err="1">
                  <a:solidFill>
                    <a:srgbClr val="000000"/>
                  </a:solidFill>
                  <a:latin typeface="Courier New" pitchFamily="49" charset="0"/>
                </a:rPr>
                <a:t>int</a:t>
              </a: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 main(void</a:t>
              </a:r>
              <a:r>
                <a:rPr lang="en-US" sz="1200" b="1" dirty="0" smtClean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  <a:endParaRPr lang="en-US" sz="12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char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8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("Enter a character: ");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isalpha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uppercase-letter.\n",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lowercase: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islower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lowercase-letter.\n",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("Converted to uppercase: %c\n",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toupper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isdigit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digit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isalnum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an alphanumeric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isspace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whitespace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	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ispunct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("'%c' is a punctuation character.\n",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	return 0;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9100" y="1755775"/>
              <a:ext cx="3152775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Unit16_CharacterDemo3.c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49725" y="2071500"/>
            <a:ext cx="4514850" cy="14906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Download this program and test it out.</a:t>
            </a:r>
          </a:p>
          <a:p>
            <a:pPr>
              <a:defRPr/>
            </a:pPr>
            <a:r>
              <a:rPr lang="en-US" dirty="0"/>
              <a:t>For a complete list of character functions, refer to the Internet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http://www.csd.uwo.ca/staff/magi/175/refs/char-funcs.html</a:t>
            </a:r>
            <a:r>
              <a:rPr lang="en-US" dirty="0"/>
              <a:t>) </a:t>
            </a:r>
            <a:endParaRPr lang="en-SG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34100" y="3689162"/>
            <a:ext cx="2717800" cy="1077218"/>
            <a:chOff x="6134100" y="3835400"/>
            <a:chExt cx="2717800" cy="1077218"/>
          </a:xfrm>
        </p:grpSpPr>
        <p:cxnSp>
          <p:nvCxnSpPr>
            <p:cNvPr id="24" name="Straight Arrow Connector 23"/>
            <p:cNvCxnSpPr>
              <a:stCxn id="26" idx="1"/>
            </p:cNvCxnSpPr>
            <p:nvPr/>
          </p:nvCxnSpPr>
          <p:spPr bwMode="auto">
            <a:xfrm flipH="1" flipV="1">
              <a:off x="6134100" y="4216400"/>
              <a:ext cx="812800" cy="157609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6261100" y="4419600"/>
              <a:ext cx="800100" cy="21590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6900" y="3835400"/>
              <a:ext cx="1905000" cy="1077218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Note that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tolower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and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toupper</a:t>
              </a:r>
              <a:r>
                <a:rPr lang="en-US" sz="1600" dirty="0" smtClean="0">
                  <a:solidFill>
                    <a:srgbClr val="C0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ch</a:t>
              </a:r>
              <a:r>
                <a:rPr lang="en-US" sz="1600" dirty="0" smtClean="0">
                  <a:solidFill>
                    <a:srgbClr val="C00000"/>
                  </a:solidFill>
                </a:rPr>
                <a:t>) </a:t>
              </a:r>
              <a:r>
                <a:rPr lang="en-US" sz="1600" dirty="0" smtClean="0"/>
                <a:t>do NOT change </a:t>
              </a:r>
              <a:r>
                <a:rPr lang="en-US" sz="1600" dirty="0" err="1" smtClean="0"/>
                <a:t>ch</a:t>
              </a:r>
              <a:r>
                <a:rPr lang="en-US" sz="1600" dirty="0" smtClean="0"/>
                <a:t>!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66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2.5 Characters: Common Error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97494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character variable named </a:t>
            </a:r>
            <a:r>
              <a:rPr lang="en-US">
                <a:solidFill>
                  <a:srgbClr val="C00000"/>
                </a:solidFill>
              </a:rPr>
              <a:t>z</a:t>
            </a:r>
            <a:r>
              <a:rPr lang="en-US"/>
              <a:t> does not means it is equivalent to 'z' or it contains </a:t>
            </a:r>
            <a:r>
              <a:rPr lang="en-US" smtClean="0"/>
              <a:t>'z'!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00980" y="2232289"/>
            <a:ext cx="3500357" cy="189935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55664" y="2232289"/>
            <a:ext cx="3230199" cy="24433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B,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, F;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B;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C;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91334" y="4294511"/>
            <a:ext cx="3500357" cy="232954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1600" b="1" dirty="0" smtClean="0">
                <a:latin typeface="Courier New" pitchFamily="49" charset="0"/>
              </a:rPr>
              <a:t>grade;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'B'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(marks &gt;=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60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	grade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 .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grade;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20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31" y="3453972"/>
            <a:ext cx="473119" cy="596131"/>
          </a:xfrm>
          <a:prstGeom prst="rect">
            <a:avLst/>
          </a:prstGeom>
        </p:spPr>
      </p:pic>
      <p:pic>
        <p:nvPicPr>
          <p:cNvPr id="21" name="[Picture 11]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2" y="4388580"/>
            <a:ext cx="424563" cy="574150"/>
          </a:xfrm>
          <a:prstGeom prst="rect">
            <a:avLst/>
          </a:prstGeom>
        </p:spPr>
      </p:pic>
      <p:pic>
        <p:nvPicPr>
          <p:cNvPr id="22" name="[Picture 12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71" y="5785411"/>
            <a:ext cx="473119" cy="5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Strings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Unit16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3974123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arrays of numeric values (types </a:t>
            </a:r>
            <a:r>
              <a:rPr lang="en-US" sz="2800">
                <a:solidFill>
                  <a:srgbClr val="0000FF"/>
                </a:solidFill>
              </a:rPr>
              <a:t>int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float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double</a:t>
            </a:r>
            <a:r>
              <a:rPr lang="en-US" sz="2800"/>
              <a:t>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We have seen </a:t>
            </a:r>
            <a:r>
              <a:rPr lang="en-US" sz="2800">
                <a:solidFill>
                  <a:srgbClr val="0000FF"/>
                </a:solidFill>
              </a:rPr>
              <a:t>string constants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printf(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"Average = %.2f"</a:t>
            </a:r>
            <a:r>
              <a:rPr lang="en-US" sz="2400" b="1">
                <a:latin typeface="Courier New" pitchFamily="49" charset="0"/>
              </a:rPr>
              <a:t>, avg);</a:t>
            </a:r>
          </a:p>
          <a:p>
            <a:pPr marL="800100" lvl="1" indent="-342900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>
                <a:latin typeface="Courier New" pitchFamily="49" charset="0"/>
              </a:rPr>
              <a:t>#define ERROR 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</a:rPr>
              <a:t>"*****Error –"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string</a:t>
            </a:r>
            <a:r>
              <a:rPr lang="en-US" sz="2800"/>
              <a:t> is an array of characters, </a:t>
            </a:r>
            <a:r>
              <a:rPr lang="en-US" sz="2800" u="sng"/>
              <a:t>terminated by a null character </a:t>
            </a:r>
            <a:r>
              <a:rPr lang="en-US" sz="2800" u="sng">
                <a:solidFill>
                  <a:srgbClr val="0000FF"/>
                </a:solidFill>
              </a:rPr>
              <a:t>'\0'</a:t>
            </a:r>
            <a:r>
              <a:rPr lang="en-US" sz="2800"/>
              <a:t> (which has ASCII value of zero)</a:t>
            </a:r>
            <a:endParaRPr lang="en-US" sz="28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51354"/>
              </p:ext>
            </p:extLst>
          </p:nvPr>
        </p:nvGraphicFramePr>
        <p:xfrm>
          <a:off x="2362142" y="5084180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22258</TotalTime>
  <Words>2136</Words>
  <Application>Microsoft Office PowerPoint</Application>
  <PresentationFormat>On-screen Show (4:3)</PresentationFormat>
  <Paragraphs>629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Arial Unicode MS</vt:lpstr>
      <vt:lpstr>Calibri</vt:lpstr>
      <vt:lpstr>Courier New</vt:lpstr>
      <vt:lpstr>Times New Roman</vt:lpstr>
      <vt:lpstr>Wingdings</vt:lpstr>
      <vt:lpstr>Clarity</vt:lpstr>
      <vt:lpstr>Programming Methodology (phương pháp LẬP TRÌNH) </vt:lpstr>
      <vt:lpstr>2. Characters</vt:lpstr>
      <vt:lpstr>2.1 Characters: ASCII Table</vt:lpstr>
      <vt:lpstr>2.2 Demo #1: Using Characters (1/2)</vt:lpstr>
      <vt:lpstr>2.2 Demo #1: Using Characters (2/2)</vt:lpstr>
      <vt:lpstr>2.3 Demo #2: Character I/O</vt:lpstr>
      <vt:lpstr>2.4 Demo #3: Character Functions</vt:lpstr>
      <vt:lpstr>2.5 Characters: Common Error</vt:lpstr>
      <vt:lpstr>3. Strings</vt:lpstr>
      <vt:lpstr>3.1 Strings: Basics</vt:lpstr>
      <vt:lpstr>3.2 Strings: I/O (1/2)</vt:lpstr>
      <vt:lpstr>3.2 Strings: I/O (2/2)</vt:lpstr>
      <vt:lpstr>3.3 Demo #4: String I/O</vt:lpstr>
      <vt:lpstr>3.4 Demo #5: Remove Vowels (1/2)</vt:lpstr>
      <vt:lpstr>3.4 Demo #5: Remove Vowels (2/2)</vt:lpstr>
      <vt:lpstr>3.5 Demo #6: Character Array without terminating ‘\0’</vt:lpstr>
      <vt:lpstr>4. String Functions (1/3)</vt:lpstr>
      <vt:lpstr>4. String Functions (2/3)</vt:lpstr>
      <vt:lpstr>4. String Functions (3/3)</vt:lpstr>
      <vt:lpstr>5. Pointer to String (1/2)</vt:lpstr>
      <vt:lpstr>5. Pointer to String (2/2)</vt:lpstr>
      <vt:lpstr>6. Array of Strings</vt:lpstr>
      <vt:lpstr>7. Demo #7: Using String Functions</vt:lpstr>
      <vt:lpstr>8. Strings and Pointers (1/4)</vt:lpstr>
      <vt:lpstr>8. Strings and Pointers (2/4)</vt:lpstr>
      <vt:lpstr>8. Strings and Pointers (3/4)</vt:lpstr>
      <vt:lpstr>8. Strings and Pointers (4/4)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1559</cp:revision>
  <cp:lastPrinted>2014-07-01T03:51:49Z</cp:lastPrinted>
  <dcterms:created xsi:type="dcterms:W3CDTF">1998-09-05T15:03:32Z</dcterms:created>
  <dcterms:modified xsi:type="dcterms:W3CDTF">2019-11-28T01:18:34Z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