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5"/>
  </p:notesMasterIdLst>
  <p:handoutMasterIdLst>
    <p:handoutMasterId r:id="rId36"/>
  </p:handoutMasterIdLst>
  <p:sldIdLst>
    <p:sldId id="647" r:id="rId2"/>
    <p:sldId id="468" r:id="rId3"/>
    <p:sldId id="509" r:id="rId4"/>
    <p:sldId id="607" r:id="rId5"/>
    <p:sldId id="547" r:id="rId6"/>
    <p:sldId id="608" r:id="rId7"/>
    <p:sldId id="609" r:id="rId8"/>
    <p:sldId id="610" r:id="rId9"/>
    <p:sldId id="611" r:id="rId10"/>
    <p:sldId id="612" r:id="rId11"/>
    <p:sldId id="598" r:id="rId12"/>
    <p:sldId id="599" r:id="rId13"/>
    <p:sldId id="600" r:id="rId14"/>
    <p:sldId id="601" r:id="rId15"/>
    <p:sldId id="605" r:id="rId16"/>
    <p:sldId id="613" r:id="rId17"/>
    <p:sldId id="614" r:id="rId18"/>
    <p:sldId id="615" r:id="rId19"/>
    <p:sldId id="616" r:id="rId20"/>
    <p:sldId id="635" r:id="rId21"/>
    <p:sldId id="617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3" r:id="rId30"/>
    <p:sldId id="644" r:id="rId31"/>
    <p:sldId id="645" r:id="rId32"/>
    <p:sldId id="646" r:id="rId33"/>
    <p:sldId id="606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FF"/>
    <a:srgbClr val="CDCDFF"/>
    <a:srgbClr val="0000FF"/>
    <a:srgbClr val="000000"/>
    <a:srgbClr val="990099"/>
    <a:srgbClr val="008000"/>
    <a:srgbClr val="CCFF99"/>
    <a:srgbClr val="99FF99"/>
    <a:srgbClr val="FF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87703" autoAdjust="0"/>
  </p:normalViewPr>
  <p:slideViewPr>
    <p:cSldViewPr snapToGrid="0">
      <p:cViewPr varScale="1">
        <p:scale>
          <a:sx n="77" d="100"/>
          <a:sy n="77" d="100"/>
        </p:scale>
        <p:origin x="187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718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1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97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673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24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909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27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27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732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660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5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385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800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463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128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143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18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399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27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285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711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9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841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383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988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7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34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76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544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93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80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2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10: Multidimensional Arrays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3506252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1.4 Sum Alternate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sumAlt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sum of alternate elements (1</a:t>
            </a:r>
            <a:r>
              <a:rPr lang="en-GB" sz="2400" kern="0" baseline="30000" dirty="0" smtClean="0">
                <a:latin typeface="+mn-lt"/>
                <a:cs typeface="+mn-cs"/>
              </a:rPr>
              <a:t>st</a:t>
            </a:r>
            <a:r>
              <a:rPr lang="en-GB" sz="2400" kern="0" dirty="0" smtClean="0">
                <a:latin typeface="+mn-lt"/>
                <a:cs typeface="+mn-cs"/>
              </a:rPr>
              <a:t>, 3</a:t>
            </a:r>
            <a:r>
              <a:rPr lang="en-GB" sz="2400" kern="0" baseline="30000" dirty="0" smtClean="0">
                <a:latin typeface="+mn-lt"/>
                <a:cs typeface="+mn-cs"/>
              </a:rPr>
              <a:t>rd</a:t>
            </a:r>
            <a:r>
              <a:rPr lang="en-GB" sz="2400" kern="0" dirty="0" smtClean="0">
                <a:latin typeface="+mn-lt"/>
                <a:cs typeface="+mn-cs"/>
              </a:rPr>
              <a:t>, 5</a:t>
            </a:r>
            <a:r>
              <a:rPr lang="en-GB" sz="2400" kern="0" baseline="30000" dirty="0" smtClean="0">
                <a:latin typeface="+mn-lt"/>
                <a:cs typeface="+mn-cs"/>
              </a:rPr>
              <a:t>th</a:t>
            </a:r>
            <a:r>
              <a:rPr lang="en-GB" sz="2400" kern="0" dirty="0" smtClean="0">
                <a:latin typeface="+mn-lt"/>
                <a:cs typeface="+mn-cs"/>
              </a:rPr>
              <a:t>, etc.)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5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0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0</a:t>
              </a:r>
              <a:endParaRPr lang="en-SG" dirty="0"/>
            </a:p>
          </p:txBody>
        </p:sp>
      </p:grpSp>
      <p:grpSp>
        <p:nvGrpSpPr>
          <p:cNvPr id="23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20</a:t>
            </a:r>
            <a:endParaRPr lang="en-SG" dirty="0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45</a:t>
            </a:r>
            <a:endParaRPr lang="en-SG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81</a:t>
            </a:r>
            <a:endParaRPr lang="en-SG" dirty="0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670778" y="2796129"/>
            <a:ext cx="502237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sumAlt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+=2)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986935" y="3564014"/>
            <a:ext cx="794479" cy="495055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1.5 Sum Odd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sumOdd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) </a:t>
            </a:r>
            <a:r>
              <a:rPr lang="en-GB" sz="2400" kern="0" dirty="0" smtClean="0">
                <a:latin typeface="+mn-lt"/>
                <a:cs typeface="+mn-cs"/>
              </a:rPr>
              <a:t>to return the sum of elements that are odd numbers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33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0</a:t>
              </a:r>
              <a:endParaRPr lang="en-SG" dirty="0"/>
            </a:p>
          </p:txBody>
        </p:sp>
      </p:grpSp>
      <p:grpSp>
        <p:nvGrpSpPr>
          <p:cNvPr id="39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25</a:t>
            </a:r>
            <a:endParaRPr lang="en-SG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34</a:t>
            </a:r>
            <a:endParaRPr lang="en-SG" dirty="0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670778" y="2793175"/>
            <a:ext cx="491624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sumOdd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]%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2</a:t>
            </a:r>
            <a:r>
              <a:rPr lang="en-US" dirty="0" smtClean="0">
                <a:latin typeface="Lucida Console" pitchFamily="49" charset="0"/>
              </a:rPr>
              <a:t> == 1)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169233" y="3922719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1.6 Sum Last 3 Elements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20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sumLast3(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sum of the last 3 elements among </a:t>
            </a:r>
            <a:r>
              <a:rPr lang="en-GB" sz="2400" i="1" kern="0" dirty="0" smtClean="0">
                <a:latin typeface="+mn-lt"/>
                <a:cs typeface="+mn-cs"/>
              </a:rPr>
              <a:t>size</a:t>
            </a:r>
            <a:r>
              <a:rPr lang="en-GB" sz="2400" kern="0" dirty="0" smtClean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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Examples: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27178"/>
              </p:ext>
            </p:extLst>
          </p:nvPr>
        </p:nvGraphicFramePr>
        <p:xfrm>
          <a:off x="806007" y="3146571"/>
          <a:ext cx="7279574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1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sumLast3(numbers,</a:t>
                      </a:r>
                      <a:r>
                        <a:rPr lang="en-US" sz="2000" baseline="0" dirty="0" smtClean="0"/>
                        <a:t> size)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5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12, -3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20, 12, 25, 8, 36, 9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-1, 2, -3,</a:t>
                      </a:r>
                      <a:r>
                        <a:rPr lang="en-US" sz="2000" baseline="0" dirty="0" smtClean="0"/>
                        <a:t> 4, -5, 6, -7, 8, 9, 10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</a:t>
            </a:r>
            <a:r>
              <a:rPr lang="en-GB" sz="3600" dirty="0" smtClean="0">
                <a:solidFill>
                  <a:srgbClr val="0000FF"/>
                </a:solidFill>
              </a:rPr>
              <a:t>(2/3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272570"/>
            <a:ext cx="1642533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9877" y="1672680"/>
            <a:ext cx="4217634" cy="28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Last 3 elements of an array </a:t>
            </a:r>
            <a:r>
              <a:rPr lang="en-GB" sz="2000" kern="0" dirty="0" err="1" smtClean="0">
                <a:latin typeface="+mn-lt"/>
                <a:cs typeface="+mn-cs"/>
              </a:rPr>
              <a:t>arr</a:t>
            </a:r>
            <a:endParaRPr lang="en-GB" sz="2000" kern="0" dirty="0" smtClean="0">
              <a:latin typeface="+mn-lt"/>
              <a:cs typeface="+mn-cs"/>
            </a:endParaRP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 smtClean="0">
                <a:latin typeface="+mn-lt"/>
                <a:cs typeface="+mn-cs"/>
              </a:rPr>
              <a:t>arr</a:t>
            </a:r>
            <a:r>
              <a:rPr lang="en-GB" kern="0" dirty="0" smtClean="0">
                <a:latin typeface="+mn-lt"/>
                <a:cs typeface="+mn-cs"/>
              </a:rPr>
              <a:t>[</a:t>
            </a:r>
            <a:r>
              <a:rPr lang="en-GB" i="1" kern="0" dirty="0" smtClean="0">
                <a:latin typeface="+mn-lt"/>
                <a:cs typeface="+mn-cs"/>
              </a:rPr>
              <a:t>size</a:t>
            </a:r>
            <a:r>
              <a:rPr lang="en-GB" kern="0" dirty="0" smtClean="0">
                <a:latin typeface="+mn-lt"/>
                <a:cs typeface="+mn-cs"/>
              </a:rPr>
              <a:t> – 1]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 smtClean="0">
                <a:latin typeface="+mn-lt"/>
                <a:cs typeface="+mn-cs"/>
              </a:rPr>
              <a:t>arr</a:t>
            </a:r>
            <a:r>
              <a:rPr lang="en-GB" kern="0" dirty="0" smtClean="0">
                <a:latin typeface="+mn-lt"/>
                <a:cs typeface="+mn-cs"/>
              </a:rPr>
              <a:t>[</a:t>
            </a:r>
            <a:r>
              <a:rPr lang="en-GB" i="1" kern="0" dirty="0" smtClean="0">
                <a:latin typeface="+mn-lt"/>
                <a:cs typeface="+mn-cs"/>
              </a:rPr>
              <a:t>size</a:t>
            </a:r>
            <a:r>
              <a:rPr lang="en-GB" kern="0" dirty="0" smtClean="0">
                <a:latin typeface="+mn-lt"/>
                <a:cs typeface="+mn-cs"/>
              </a:rPr>
              <a:t> – 2]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 smtClean="0">
                <a:latin typeface="+mn-lt"/>
                <a:cs typeface="+mn-cs"/>
              </a:rPr>
              <a:t>arr</a:t>
            </a:r>
            <a:r>
              <a:rPr lang="en-GB" kern="0" dirty="0" smtClean="0">
                <a:latin typeface="+mn-lt"/>
                <a:cs typeface="+mn-cs"/>
              </a:rPr>
              <a:t>[</a:t>
            </a:r>
            <a:r>
              <a:rPr lang="en-GB" i="1" kern="0" dirty="0" smtClean="0">
                <a:latin typeface="+mn-lt"/>
                <a:cs typeface="+mn-cs"/>
              </a:rPr>
              <a:t>size</a:t>
            </a:r>
            <a:r>
              <a:rPr lang="en-GB" kern="0" dirty="0" smtClean="0">
                <a:latin typeface="+mn-lt"/>
                <a:cs typeface="+mn-cs"/>
              </a:rPr>
              <a:t> – 3]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 smtClean="0">
                <a:latin typeface="+mn-lt"/>
                <a:cs typeface="+mn-cs"/>
              </a:rPr>
              <a:t>A loop to iterate 3 times (hence, need a counter) with index starting at </a:t>
            </a:r>
            <a:r>
              <a:rPr lang="en-GB" sz="2000" i="1" kern="0" dirty="0" smtClean="0">
                <a:latin typeface="+mn-lt"/>
                <a:cs typeface="+mn-cs"/>
              </a:rPr>
              <a:t>size</a:t>
            </a:r>
            <a:r>
              <a:rPr lang="en-GB" sz="2000" kern="0" dirty="0" smtClean="0">
                <a:latin typeface="+mn-lt"/>
                <a:cs typeface="+mn-cs"/>
              </a:rPr>
              <a:t> – 1 and decrementing it in each iteration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7510" y="1734235"/>
            <a:ext cx="4557889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, count =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sz="1600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 smtClean="0">
                <a:latin typeface="Lucida Console" pitchFamily="49" charset="0"/>
              </a:rPr>
              <a:t> (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 = size -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latin typeface="Lucida Console" pitchFamily="49" charset="0"/>
              </a:rPr>
              <a:t>; count&lt;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latin typeface="Lucida Console" pitchFamily="49" charset="0"/>
              </a:rPr>
              <a:t>;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793067" y="2856089"/>
            <a:ext cx="395111" cy="282222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97765" y="3601156"/>
            <a:ext cx="421763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But what if there are fewer than 3 elements in </a:t>
            </a:r>
            <a:r>
              <a:rPr lang="en-GB" sz="2000" i="1" kern="0" dirty="0" err="1" smtClean="0">
                <a:solidFill>
                  <a:srgbClr val="C00000"/>
                </a:solidFill>
                <a:latin typeface="+mn-lt"/>
                <a:cs typeface="+mn-cs"/>
              </a:rPr>
              <a:t>arr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3334" y="4673600"/>
            <a:ext cx="6678612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, count =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 smtClean="0">
                <a:latin typeface="Lucida Console" pitchFamily="49" charset="0"/>
              </a:rPr>
              <a:t> (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 = size -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latin typeface="Lucida Console" pitchFamily="49" charset="0"/>
              </a:rPr>
              <a:t>; (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 &gt;=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 smtClean="0">
                <a:latin typeface="Lucida Console" pitchFamily="49" charset="0"/>
              </a:rPr>
              <a:t>) &amp;&amp; (count&lt;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latin typeface="Lucida Console" pitchFamily="49" charset="0"/>
              </a:rPr>
              <a:t>) ;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24" name="Down Arrow 23"/>
          <p:cNvSpPr/>
          <p:nvPr/>
        </p:nvSpPr>
        <p:spPr bwMode="auto">
          <a:xfrm>
            <a:off x="6163733" y="4312356"/>
            <a:ext cx="237067" cy="361244"/>
          </a:xfrm>
          <a:prstGeom prst="down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4025322" y="4934297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</a:t>
            </a:r>
            <a:r>
              <a:rPr lang="en-GB" sz="3600" dirty="0" smtClean="0">
                <a:solidFill>
                  <a:srgbClr val="0000FF"/>
                </a:solidFill>
              </a:rPr>
              <a:t>(</a:t>
            </a:r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78774" y="2097024"/>
            <a:ext cx="730567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sumLast3(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count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size -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&gt;=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) &amp;&amp; (count&lt;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dirty="0" smtClean="0">
                <a:latin typeface="Lucida Console" pitchFamily="49" charset="0"/>
              </a:rPr>
              <a:t>);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5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function: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1.7 Minimum Pair Difference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8215312" cy="303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Is it true that all problems on 1D arrays can be solved by single loop? Of course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not</a:t>
            </a:r>
            <a:r>
              <a:rPr lang="en-GB" sz="2400" kern="0" dirty="0" smtClean="0">
                <a:latin typeface="+mn-lt"/>
                <a:cs typeface="+mn-cs"/>
              </a:rPr>
              <a:t>!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function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minPairDiff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arr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[],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size)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computes the minimum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possible difference of any pair of elements in </a:t>
            </a:r>
            <a:r>
              <a:rPr kumimoji="0" lang="en-GB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 smtClean="0">
                <a:latin typeface="+mn-lt"/>
                <a:cs typeface="+mn-cs"/>
              </a:rPr>
              <a:t>For simplicity, assume </a:t>
            </a:r>
            <a:r>
              <a:rPr lang="en-GB" sz="2400" i="1" kern="0" baseline="0" dirty="0" smtClean="0">
                <a:latin typeface="+mn-lt"/>
                <a:cs typeface="+mn-cs"/>
              </a:rPr>
              <a:t>size</a:t>
            </a:r>
            <a:r>
              <a:rPr lang="en-GB" sz="2400" kern="0" baseline="0" dirty="0" smtClean="0">
                <a:latin typeface="+mn-lt"/>
                <a:cs typeface="+mn-cs"/>
              </a:rPr>
              <a:t> &gt; 1</a:t>
            </a:r>
            <a:r>
              <a:rPr lang="en-GB" sz="2400" kern="0" dirty="0" smtClean="0">
                <a:latin typeface="+mn-lt"/>
                <a:cs typeface="+mn-cs"/>
              </a:rPr>
              <a:t> (i.e. there are at least 2 elements in array).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04624"/>
              </p:ext>
            </p:extLst>
          </p:nvPr>
        </p:nvGraphicFramePr>
        <p:xfrm>
          <a:off x="1319134" y="4323644"/>
          <a:ext cx="6405796" cy="149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minPairDiff</a:t>
                      </a:r>
                      <a:r>
                        <a:rPr lang="en-US" sz="2000" dirty="0" smtClean="0"/>
                        <a:t>(numbers,</a:t>
                      </a:r>
                      <a:r>
                        <a:rPr lang="en-US" sz="2000" baseline="0" dirty="0" smtClean="0"/>
                        <a:t> size)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20, 12, 25,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8, 36, 9 </a:t>
                      </a:r>
                      <a:r>
                        <a:rPr lang="en-US" sz="2000" dirty="0" smtClean="0"/>
                        <a:t>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{ 431,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945, 64, 841, 783, 107, 598 }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912533" y="5080000"/>
            <a:ext cx="940140" cy="0"/>
            <a:chOff x="2912533" y="5080000"/>
            <a:chExt cx="940140" cy="0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2912533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626895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456765" y="5452533"/>
            <a:ext cx="681546" cy="316727"/>
            <a:chOff x="2456765" y="5452533"/>
            <a:chExt cx="681546" cy="31672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2912533" y="5452533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456765" y="5769260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</a:t>
            </a:r>
            <a:r>
              <a:rPr lang="en-GB" sz="3600" dirty="0" smtClean="0">
                <a:solidFill>
                  <a:srgbClr val="0000FF"/>
                </a:solidFill>
              </a:rPr>
              <a:t>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272570"/>
            <a:ext cx="1687689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6733" y="1334125"/>
            <a:ext cx="538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i="1" dirty="0" smtClean="0"/>
              <a:t>size</a:t>
            </a:r>
            <a:r>
              <a:rPr lang="en-US" sz="2000" dirty="0" smtClean="0"/>
              <a:t> = 5. Need to compute difference of</a:t>
            </a:r>
            <a:endParaRPr lang="en-SG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26733" y="2057470"/>
            <a:ext cx="2339622" cy="4158664"/>
            <a:chOff x="2226733" y="2057470"/>
            <a:chExt cx="2339622" cy="4158664"/>
          </a:xfrm>
        </p:grpSpPr>
        <p:sp>
          <p:nvSpPr>
            <p:cNvPr id="21" name="TextBox 20"/>
            <p:cNvSpPr txBox="1"/>
            <p:nvPr/>
          </p:nvSpPr>
          <p:spPr>
            <a:xfrm>
              <a:off x="2226733" y="25792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[0]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49133" y="205747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[1]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9133" y="2394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[2]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9133" y="2763868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9133" y="31332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267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[1]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9133" y="3667204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[2]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491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9133" y="43736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6733" y="50800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[2]</a:t>
              </a:r>
              <a:endParaRPr lang="en-SG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49133" y="49276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9133" y="526466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267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491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V="1">
              <a:off x="3071988" y="2242136"/>
              <a:ext cx="649112" cy="36933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3071988" y="2579202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077748" y="2856674"/>
              <a:ext cx="643352" cy="9186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3071988" y="2963144"/>
              <a:ext cx="649112" cy="33481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3077748" y="4296834"/>
              <a:ext cx="643352" cy="27644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77748" y="4206824"/>
              <a:ext cx="649112" cy="1437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3077748" y="3944203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3077748" y="5112266"/>
              <a:ext cx="643352" cy="8466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3077748" y="5286944"/>
              <a:ext cx="649112" cy="1623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3"/>
              <a:endCxn id="35" idx="1"/>
            </p:cNvCxnSpPr>
            <p:nvPr/>
          </p:nvCxnSpPr>
          <p:spPr bwMode="auto">
            <a:xfrm>
              <a:off x="3143955" y="6031468"/>
              <a:ext cx="505178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46" name="Rectangle 45"/>
          <p:cNvSpPr/>
          <p:nvPr/>
        </p:nvSpPr>
        <p:spPr bwMode="auto">
          <a:xfrm>
            <a:off x="2226733" y="2293702"/>
            <a:ext cx="851015" cy="4006264"/>
          </a:xfrm>
          <a:prstGeom prst="rect">
            <a:avLst/>
          </a:prstGeom>
          <a:solidFill>
            <a:srgbClr val="0000FF">
              <a:alpha val="3098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045" y="1765082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726860" y="2125737"/>
            <a:ext cx="851015" cy="1376796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93355" y="257920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726860" y="3667204"/>
            <a:ext cx="851015" cy="1075730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93355" y="395959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726860" y="4927600"/>
            <a:ext cx="851015" cy="706398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93355" y="5004544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726860" y="5846802"/>
            <a:ext cx="851015" cy="453164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93355" y="5739080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4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854222" y="2426802"/>
            <a:ext cx="2094089" cy="3897053"/>
            <a:chOff x="4854222" y="2426802"/>
            <a:chExt cx="2094089" cy="3897053"/>
          </a:xfrm>
        </p:grpSpPr>
        <p:cxnSp>
          <p:nvCxnSpPr>
            <p:cNvPr id="57" name="Straight Connector 56"/>
            <p:cNvCxnSpPr/>
            <p:nvPr/>
          </p:nvCxnSpPr>
          <p:spPr bwMode="auto">
            <a:xfrm>
              <a:off x="48542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50066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6163734" y="1765082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137285" y="2303875"/>
            <a:ext cx="32001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</a:t>
            </a:r>
            <a:r>
              <a:rPr lang="en-GB" sz="3600" dirty="0" smtClean="0">
                <a:solidFill>
                  <a:srgbClr val="0000FF"/>
                </a:solidFill>
              </a:rPr>
              <a:t>(3/3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5045" y="1646329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3734" y="1646329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930" y="2231195"/>
            <a:ext cx="7495822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minPairDiff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j, diff, 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 = abs(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] –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]);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pitchFamily="49" charset="0"/>
              </a:rPr>
              <a:t>// init min diff.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size-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 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(j = i+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j &lt; size; j++) {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	diff = abs(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 –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[j]);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 smtClean="0">
                <a:latin typeface="Lucida Console" pitchFamily="49" charset="0"/>
              </a:rPr>
              <a:t> (diff &lt; 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		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 = diff;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}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1174699"/>
            <a:ext cx="2127956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code…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3242" y="4583875"/>
            <a:ext cx="4633813" cy="21390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This kind of nested loop is found in many applications involving 1D array, for example, sorting (to be covered later).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In fact, this problem can be solved by first sorting the array, then scan through the array once more to pick the pair of </a:t>
            </a:r>
            <a:r>
              <a:rPr lang="en-US" dirty="0" err="1" smtClean="0"/>
              <a:t>neighbours</a:t>
            </a:r>
            <a:r>
              <a:rPr lang="en-US" dirty="0" smtClean="0"/>
              <a:t> with the smallest </a:t>
            </a:r>
            <a:r>
              <a:rPr lang="en-US" sz="2000" dirty="0" smtClean="0"/>
              <a:t>difference.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Code Provided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18987" y="1330036"/>
            <a:ext cx="8357719" cy="447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 smtClean="0">
                <a:solidFill>
                  <a:srgbClr val="0000FF"/>
                </a:solidFill>
              </a:rPr>
              <a:t>Unit10_FindMax.c</a:t>
            </a:r>
            <a:r>
              <a:rPr lang="en-GB" sz="2400" kern="0" dirty="0">
                <a:solidFill>
                  <a:srgbClr val="0000FF"/>
                </a:solidFill>
              </a:rPr>
              <a:t>: 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1.2 Find Maximum Element</a:t>
            </a:r>
            <a:endParaRPr lang="en-GB" kern="0" dirty="0">
              <a:solidFill>
                <a:srgbClr val="000000"/>
              </a:solidFill>
            </a:endParaRP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Unit10</a:t>
            </a:r>
            <a:r>
              <a:rPr lang="en-GB" sz="2400" kern="0" dirty="0" smtClean="0">
                <a:solidFill>
                  <a:srgbClr val="0000FF"/>
                </a:solidFill>
              </a:rPr>
              <a:t>_SumElements.c</a:t>
            </a:r>
            <a:r>
              <a:rPr lang="en-GB" sz="2400" kern="0" dirty="0">
                <a:solidFill>
                  <a:srgbClr val="0000FF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1.3 Sum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1.4 Sum Alternate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1.5 Sum Odd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1.6 Sum Last 3 Elements</a:t>
            </a: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Unit10</a:t>
            </a:r>
            <a:r>
              <a:rPr lang="en-GB" sz="2400" kern="0" dirty="0" smtClean="0">
                <a:solidFill>
                  <a:srgbClr val="0000FF"/>
                </a:solidFill>
              </a:rPr>
              <a:t>_MinPairDiff.c</a:t>
            </a:r>
            <a:r>
              <a:rPr lang="en-GB" sz="2400" kern="0" dirty="0">
                <a:solidFill>
                  <a:srgbClr val="0000FF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</a:t>
            </a:r>
            <a:r>
              <a:rPr lang="en-GB" sz="2000" kern="0" dirty="0"/>
              <a:t>1.7 Minimum Pair Difference</a:t>
            </a: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 smtClean="0">
                <a:solidFill>
                  <a:srgbClr val="0000FF"/>
                </a:solidFill>
              </a:rPr>
              <a:t>1.8 Accessing 1D Array Elements in Function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4" name="Line Callout 2 13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function header with array parameter,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411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A value is not necessary (and is ignored by compiler if provided) as accessing a particular array element requires only the following information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The address of the first element of the array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The size of each element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Both information are known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828800" algn="l"/>
              </a:tabLst>
              <a:defRPr/>
            </a:pPr>
            <a:r>
              <a:rPr lang="en-GB" kern="0" dirty="0" smtClean="0">
                <a:latin typeface="+mn-lt"/>
                <a:cs typeface="+mn-cs"/>
              </a:rPr>
              <a:t>For example, when the above function is called with </a:t>
            </a:r>
            <a:br>
              <a:rPr lang="en-GB" kern="0" dirty="0" smtClean="0">
                <a:latin typeface="+mn-lt"/>
                <a:cs typeface="+mn-cs"/>
              </a:rPr>
            </a:br>
            <a:r>
              <a:rPr lang="en-GB" kern="0" dirty="0" smtClean="0">
                <a:latin typeface="+mn-lt"/>
                <a:cs typeface="+mn-cs"/>
              </a:rPr>
              <a:t>	</a:t>
            </a:r>
            <a:r>
              <a:rPr lang="en-GB" sz="1600" kern="0" dirty="0" err="1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ans</a:t>
            </a:r>
            <a:r>
              <a:rPr lang="en-GB" sz="16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 = sum(numbers, 6); </a:t>
            </a:r>
            <a:r>
              <a:rPr lang="en-GB" kern="0" dirty="0" smtClean="0">
                <a:latin typeface="+mn-lt"/>
                <a:cs typeface="+mn-cs"/>
              </a:rPr>
              <a:t/>
            </a:r>
            <a:br>
              <a:rPr lang="en-GB" kern="0" dirty="0" smtClean="0">
                <a:latin typeface="+mn-lt"/>
                <a:cs typeface="+mn-cs"/>
              </a:rPr>
            </a:br>
            <a:r>
              <a:rPr lang="en-GB" kern="0" dirty="0" smtClean="0">
                <a:latin typeface="+mn-lt"/>
                <a:cs typeface="+mn-cs"/>
              </a:rPr>
              <a:t>in the main(), the address of the first element, &amp;numbers[0], is copied into the parameter a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The size of each element is determined since the element type (</a:t>
            </a:r>
            <a:r>
              <a:rPr lang="en-GB" kern="0" dirty="0" err="1" smtClean="0">
                <a:latin typeface="+mn-lt"/>
                <a:cs typeface="+mn-cs"/>
              </a:rPr>
              <a:t>int</a:t>
            </a:r>
            <a:r>
              <a:rPr lang="en-GB" kern="0" dirty="0" smtClean="0">
                <a:latin typeface="+mn-lt"/>
                <a:cs typeface="+mn-cs"/>
              </a:rPr>
              <a:t>) is given (in </a:t>
            </a:r>
            <a:r>
              <a:rPr lang="en-GB" kern="0" dirty="0" err="1" smtClean="0">
                <a:latin typeface="+mn-lt"/>
                <a:cs typeface="+mn-cs"/>
              </a:rPr>
              <a:t>sunfire</a:t>
            </a:r>
            <a:r>
              <a:rPr lang="en-GB" kern="0" dirty="0" smtClean="0">
                <a:latin typeface="+mn-lt"/>
                <a:cs typeface="+mn-cs"/>
              </a:rPr>
              <a:t>, an integer takes up 4 bytes)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10: Multidimensional Arrays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Unit10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concept and application of </a:t>
            </a:r>
            <a:r>
              <a:rPr lang="en-GB" sz="2400" dirty="0" smtClean="0"/>
              <a:t>multi-dimensional arrays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19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Reference: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Chapter 6: Numeric Arrays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 smtClean="0">
                <a:solidFill>
                  <a:srgbClr val="0000FF"/>
                </a:solidFill>
              </a:rPr>
              <a:t>1.8 Accessing 1D Array Elements in Function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7" name="Line Callout 2 26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function header with array parameter,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234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With this, the system is able to calculate the effective address of the required element, say 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 smtClean="0">
                <a:latin typeface="+mn-lt"/>
                <a:cs typeface="+mn-cs"/>
              </a:rPr>
              <a:t>, by the following formula: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 smtClean="0">
                <a:latin typeface="+mn-lt"/>
                <a:cs typeface="+mn-cs"/>
              </a:rPr>
              <a:t>	Address of 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 smtClean="0">
                <a:latin typeface="+mn-lt"/>
                <a:cs typeface="+mn-cs"/>
              </a:rPr>
              <a:t> = base address + (2 </a:t>
            </a:r>
            <a:r>
              <a:rPr lang="en-GB" sz="2000" kern="0" dirty="0" smtClean="0">
                <a:latin typeface="+mn-lt"/>
                <a:cs typeface="+mn-cs"/>
                <a:sym typeface="Symbol"/>
              </a:rPr>
              <a:t> size of each element)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 smtClean="0">
                <a:latin typeface="+mn-lt"/>
                <a:cs typeface="+mn-cs"/>
                <a:sym typeface="Symbol"/>
              </a:rPr>
              <a:t>where base address is the address of the first element</a:t>
            </a:r>
            <a:endParaRPr lang="en-GB" sz="2000" kern="0" dirty="0" smtClean="0">
              <a:latin typeface="+mn-lt"/>
              <a:cs typeface="+mn-cs"/>
            </a:endParaRPr>
          </a:p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 smtClean="0">
                <a:latin typeface="+mn-lt"/>
                <a:cs typeface="+mn-cs"/>
              </a:rPr>
              <a:t>Hence, suppose the base address is 2400, then address of 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 smtClean="0">
                <a:latin typeface="+mn-lt"/>
                <a:cs typeface="+mn-cs"/>
              </a:rPr>
              <a:t> is 2400 + (2 </a:t>
            </a:r>
            <a:r>
              <a:rPr lang="en-GB" sz="2000" kern="0" dirty="0">
                <a:sym typeface="Symbol"/>
              </a:rPr>
              <a:t> </a:t>
            </a:r>
            <a:r>
              <a:rPr lang="en-GB" sz="2000" kern="0" dirty="0" smtClean="0">
                <a:latin typeface="+mn-lt"/>
                <a:cs typeface="+mn-cs"/>
              </a:rPr>
              <a:t>4), or 2408.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1969" y="4738972"/>
            <a:ext cx="4237856" cy="777343"/>
            <a:chOff x="1101969" y="4738972"/>
            <a:chExt cx="4237856" cy="777343"/>
          </a:xfrm>
        </p:grpSpPr>
        <p:grpSp>
          <p:nvGrpSpPr>
            <p:cNvPr id="2" name="Group 1"/>
            <p:cNvGrpSpPr/>
            <p:nvPr/>
          </p:nvGrpSpPr>
          <p:grpSpPr>
            <a:xfrm>
              <a:off x="1101969" y="5139081"/>
              <a:ext cx="3390958" cy="377234"/>
              <a:chOff x="1101969" y="5139081"/>
              <a:chExt cx="3390958" cy="377234"/>
            </a:xfrm>
          </p:grpSpPr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1952233" y="5139081"/>
                <a:ext cx="846898" cy="377233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19</a:t>
                </a:r>
                <a:endParaRPr lang="en-SG" dirty="0"/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12</a:t>
                </a:r>
                <a:endParaRPr lang="en-SG" dirty="0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364602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7</a:t>
                </a:r>
                <a:endParaRPr lang="en-SG" dirty="0"/>
              </a:p>
            </p:txBody>
          </p:sp>
        </p:grp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...</a:t>
              </a:r>
              <a:endParaRPr lang="en-SG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01969" y="4738972"/>
              <a:ext cx="3390958" cy="400110"/>
              <a:chOff x="1101969" y="4738972"/>
              <a:chExt cx="3390958" cy="400110"/>
            </a:xfrm>
          </p:grpSpPr>
          <p:sp>
            <p:nvSpPr>
              <p:cNvPr id="35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6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8" name="TextBox 15"/>
              <p:cNvSpPr txBox="1">
                <a:spLocks noChangeArrowheads="1"/>
              </p:cNvSpPr>
              <p:nvPr/>
            </p:nvSpPr>
            <p:spPr bwMode="auto">
              <a:xfrm>
                <a:off x="3646028" y="4738972"/>
                <a:ext cx="8468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a[3]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974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Multi-dimensional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</a:t>
            </a:r>
            <a:r>
              <a:rPr lang="en-GB" sz="2400" dirty="0" smtClean="0">
                <a:solidFill>
                  <a:srgbClr val="0000FF"/>
                </a:solidFill>
              </a:rPr>
              <a:t>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Multi-dimensional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Examples of applications: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4" imgW="939392" imgH="710891" progId="Equation.3">
                    <p:embed/>
                  </p:oleObj>
                </mc:Choice>
                <mc:Fallback>
                  <p:oleObj name="Equation" r:id="rId4" imgW="939392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Multi-dimensional Array Initializers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Examples: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909638" y="1829467"/>
            <a:ext cx="6640512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nesting one-dimensional initializers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,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the first dimension can be unspecified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initializer with implicit zero values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</p:txBody>
      </p:sp>
      <p:sp>
        <p:nvSpPr>
          <p:cNvPr id="220" name="Line Callout 2 219"/>
          <p:cNvSpPr/>
          <p:nvPr/>
        </p:nvSpPr>
        <p:spPr bwMode="auto">
          <a:xfrm>
            <a:off x="6267550" y="5379522"/>
            <a:ext cx="1986295" cy="941542"/>
          </a:xfrm>
          <a:prstGeom prst="borderCallout2">
            <a:avLst>
              <a:gd name="adj1" fmla="val 69418"/>
              <a:gd name="adj2" fmla="val -99"/>
              <a:gd name="adj3" fmla="val 69418"/>
              <a:gd name="adj4" fmla="val -13363"/>
              <a:gd name="adj5" fmla="val 5059"/>
              <a:gd name="adj6" fmla="val -52670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What happens to the uninitialized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elements?</a:t>
            </a:r>
            <a:endParaRPr kumimoji="0" lang="en-S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8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Multi-dimensional Array: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909638" y="1085850"/>
            <a:ext cx="7189787" cy="5398143"/>
            <a:chOff x="909638" y="1085850"/>
            <a:chExt cx="7189787" cy="5398143"/>
          </a:xfrm>
        </p:grpSpPr>
        <p:sp>
          <p:nvSpPr>
            <p:cNvPr id="10" name="TextBox 9"/>
            <p:cNvSpPr txBox="1"/>
            <p:nvPr/>
          </p:nvSpPr>
          <p:spPr>
            <a:xfrm>
              <a:off x="909638" y="1221014"/>
              <a:ext cx="6640512" cy="52629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columns in array</a:t>
              </a:r>
              <a:endPara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// function prototype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foo[][N] = {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};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all elements in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rows)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j, total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rows;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(j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j &lt; N; j++)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total +=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][j];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13425" y="1085850"/>
              <a:ext cx="2286000" cy="3698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Unit10_2DArray.c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093029" y="3500743"/>
            <a:ext cx="4680857" cy="830997"/>
            <a:chOff x="3150320" y="5960772"/>
            <a:chExt cx="4680073" cy="831090"/>
          </a:xfrm>
        </p:grpSpPr>
        <p:cxnSp>
          <p:nvCxnSpPr>
            <p:cNvPr id="14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3150320" y="6312570"/>
              <a:ext cx="1988350" cy="382083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5138671" y="5960772"/>
              <a:ext cx="2691722" cy="83109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Second dimension </a:t>
              </a:r>
              <a:r>
                <a:rPr lang="en-US" sz="1600" u="sng" dirty="0" smtClean="0">
                  <a:solidFill>
                    <a:srgbClr val="C00000"/>
                  </a:solidFill>
                </a:rPr>
                <a:t>must</a:t>
              </a:r>
              <a:r>
                <a:rPr lang="en-US" sz="1600" dirty="0" smtClean="0">
                  <a:solidFill>
                    <a:srgbClr val="C00000"/>
                  </a:solidFill>
                </a:rPr>
                <a:t> be specified; first dimension is not required.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7880" y="4816549"/>
            <a:ext cx="1553596" cy="646331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Sum is 26</a:t>
            </a:r>
          </a:p>
          <a:p>
            <a:r>
              <a:rPr lang="en-US" dirty="0" smtClean="0"/>
              <a:t>Sum is 14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551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2.3 Accessing 2D Array Elements in Function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7" name="Line Callout 2 16"/>
          <p:cNvSpPr/>
          <p:nvPr/>
        </p:nvSpPr>
        <p:spPr bwMode="auto">
          <a:xfrm>
            <a:off x="5401340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second dimension must be specified, but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not the first dimension?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1219200"/>
            <a:ext cx="4867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function header with 2D array parameter,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function(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a[][5], ...)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7200" y="2127893"/>
            <a:ext cx="8215312" cy="99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To access an element in a 2D array, it </a:t>
            </a:r>
            <a:r>
              <a:rPr lang="en-GB" u="sng" kern="0" dirty="0" smtClean="0">
                <a:latin typeface="+mn-lt"/>
                <a:cs typeface="+mn-cs"/>
              </a:rPr>
              <a:t>must know the number of columns</a:t>
            </a:r>
            <a:r>
              <a:rPr lang="en-GB" kern="0" dirty="0" smtClean="0">
                <a:latin typeface="+mn-lt"/>
                <a:cs typeface="+mn-cs"/>
              </a:rPr>
              <a:t>. It needs not know the number of rows.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For example, given the following two 2D-arrays: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0324" y="3125973"/>
            <a:ext cx="5582094" cy="1146603"/>
            <a:chOff x="1396408" y="3560812"/>
            <a:chExt cx="5582094" cy="114660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981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40650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83180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81200" y="4104167"/>
              <a:ext cx="425302" cy="233916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06502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83180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9664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:</a:t>
              </a:r>
              <a:endParaRPr lang="en-SG" b="1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85199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27729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702596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851992" y="4104167"/>
              <a:ext cx="425302" cy="233916"/>
            </a:xfrm>
            <a:prstGeom prst="rect">
              <a:avLst/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27729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702596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127898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553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127898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553200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5758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:</a:t>
              </a:r>
              <a:endParaRPr lang="en-SG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96408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A 3-column 2D array:</a:t>
              </a:r>
              <a:endParaRPr lang="en-SG" sz="16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8832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A 5-column 2D array:</a:t>
              </a:r>
              <a:endParaRPr lang="en-SG" sz="1600" i="1" dirty="0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57200" y="4272576"/>
            <a:ext cx="8458200" cy="230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As elements are stored linearly in memory in </a:t>
            </a:r>
            <a:r>
              <a:rPr lang="en-GB" kern="0" dirty="0" smtClean="0">
                <a:solidFill>
                  <a:srgbClr val="C00000"/>
                </a:solidFill>
                <a:latin typeface="+mn-lt"/>
                <a:cs typeface="+mn-cs"/>
              </a:rPr>
              <a:t>row-major order</a:t>
            </a:r>
            <a:r>
              <a:rPr lang="en-GB" kern="0" dirty="0" smtClean="0">
                <a:latin typeface="+mn-lt"/>
                <a:cs typeface="+mn-cs"/>
              </a:rPr>
              <a:t>, element </a:t>
            </a:r>
            <a:r>
              <a:rPr lang="en-GB" kern="0" dirty="0" smtClean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 smtClean="0">
                <a:latin typeface="+mn-lt"/>
                <a:cs typeface="+mn-cs"/>
              </a:rPr>
              <a:t>would be the 4</a:t>
            </a:r>
            <a:r>
              <a:rPr lang="en-GB" kern="0" baseline="30000" dirty="0" smtClean="0">
                <a:latin typeface="+mn-lt"/>
                <a:cs typeface="+mn-cs"/>
              </a:rPr>
              <a:t>th</a:t>
            </a:r>
            <a:r>
              <a:rPr lang="en-GB" kern="0" dirty="0" smtClean="0">
                <a:latin typeface="+mn-lt"/>
                <a:cs typeface="+mn-cs"/>
              </a:rPr>
              <a:t> element in the 3-column array, whereas it would be the 6</a:t>
            </a:r>
            <a:r>
              <a:rPr lang="en-GB" kern="0" baseline="30000" dirty="0" smtClean="0">
                <a:latin typeface="+mn-lt"/>
                <a:cs typeface="+mn-cs"/>
              </a:rPr>
              <a:t>th</a:t>
            </a:r>
            <a:r>
              <a:rPr lang="en-GB" kern="0" dirty="0" smtClean="0">
                <a:latin typeface="+mn-lt"/>
                <a:cs typeface="+mn-cs"/>
              </a:rPr>
              <a:t> element in the 5-column array.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Hence, to access </a:t>
            </a:r>
            <a:r>
              <a:rPr lang="en-GB" kern="0" dirty="0" smtClean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 smtClean="0">
                <a:latin typeface="+mn-lt"/>
                <a:cs typeface="+mn-cs"/>
              </a:rPr>
              <a:t>correctly, we need to provide the number of columns in the array.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For multi-dimensional arrays, all but the first dimension must be specified in the array parameter</a:t>
            </a:r>
            <a:r>
              <a:rPr lang="en-GB" kern="0" dirty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63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0"/>
            <a:ext cx="8443912" cy="289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A class enrolment system can be represented by a 2D array </a:t>
            </a:r>
            <a:r>
              <a:rPr lang="en-GB" sz="2000" dirty="0" smtClean="0">
                <a:solidFill>
                  <a:srgbClr val="0000FF"/>
                </a:solidFill>
              </a:rPr>
              <a:t>enrol</a:t>
            </a:r>
            <a:r>
              <a:rPr lang="en-GB" sz="2000" dirty="0" smtClean="0"/>
              <a:t>, where the rows represent the classes, and columns the students. For simplicity, classes and students are identified by non-negative integers.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A ‘1’ in </a:t>
            </a:r>
            <a:r>
              <a:rPr lang="en-GB" sz="2000" dirty="0" smtClean="0">
                <a:solidFill>
                  <a:srgbClr val="0000FF"/>
                </a:solidFill>
              </a:rPr>
              <a:t>enrol[c][s] </a:t>
            </a:r>
            <a:r>
              <a:rPr lang="en-GB" sz="2000" dirty="0" smtClean="0"/>
              <a:t>indicates student </a:t>
            </a:r>
            <a:r>
              <a:rPr lang="en-GB" sz="2000" dirty="0" smtClean="0">
                <a:solidFill>
                  <a:srgbClr val="0000FF"/>
                </a:solidFill>
              </a:rPr>
              <a:t>s</a:t>
            </a:r>
            <a:r>
              <a:rPr lang="en-GB" sz="2000" dirty="0" smtClean="0"/>
              <a:t> is enrolled in class </a:t>
            </a:r>
            <a:r>
              <a:rPr lang="en-GB" sz="2000" dirty="0" smtClean="0">
                <a:solidFill>
                  <a:srgbClr val="0000FF"/>
                </a:solidFill>
              </a:rPr>
              <a:t>c</a:t>
            </a:r>
            <a:r>
              <a:rPr lang="en-GB" sz="2000" dirty="0" smtClean="0"/>
              <a:t>; a ‘0’ means </a:t>
            </a:r>
            <a:r>
              <a:rPr lang="en-GB" sz="2000" dirty="0" smtClean="0">
                <a:solidFill>
                  <a:srgbClr val="0000FF"/>
                </a:solidFill>
              </a:rPr>
              <a:t>s</a:t>
            </a:r>
            <a:r>
              <a:rPr lang="en-GB" sz="2000" dirty="0" smtClean="0"/>
              <a:t> is not enrolled in </a:t>
            </a:r>
            <a:r>
              <a:rPr lang="en-GB" sz="2000" dirty="0" smtClean="0">
                <a:solidFill>
                  <a:srgbClr val="0000FF"/>
                </a:solidFill>
              </a:rPr>
              <a:t>c</a:t>
            </a:r>
            <a:r>
              <a:rPr lang="en-GB" sz="2000" dirty="0" smtClean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Assume at most 10 classes and 30 students.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Example of an enrolment system with 3 classes and 8 students: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136064" y="4051680"/>
            <a:ext cx="4350377" cy="180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Queries: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any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with the most number of students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kern="0" baseline="0" dirty="0" smtClean="0">
                <a:latin typeface="+mn-lt"/>
                <a:cs typeface="+mn-cs"/>
              </a:rPr>
              <a:t>Name all students who are enrolled</a:t>
            </a:r>
            <a:r>
              <a:rPr lang="en-GB" kern="0" dirty="0" smtClean="0">
                <a:latin typeface="+mn-lt"/>
                <a:cs typeface="+mn-cs"/>
              </a:rPr>
              <a:t> in all the classes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06240" y="4188691"/>
            <a:ext cx="2686320" cy="1306562"/>
            <a:chOff x="806240" y="4188691"/>
            <a:chExt cx="2686320" cy="1306562"/>
          </a:xfrm>
        </p:grpSpPr>
        <p:grpSp>
          <p:nvGrpSpPr>
            <p:cNvPr id="45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</p:grpSp>
        <p:grpSp>
          <p:nvGrpSpPr>
            <p:cNvPr id="46" name="Group 62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7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>
          <a:xfrm>
            <a:off x="471488" y="1219201"/>
            <a:ext cx="8443912" cy="201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Inputs: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Number of classes and students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Number of data entries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Each data entry consists of 2 integers </a:t>
            </a:r>
            <a:r>
              <a:rPr lang="en-GB" sz="1800" dirty="0" smtClean="0">
                <a:solidFill>
                  <a:srgbClr val="0000FF"/>
                </a:solidFill>
              </a:rPr>
              <a:t>s</a:t>
            </a:r>
            <a:r>
              <a:rPr lang="en-GB" sz="1800" dirty="0" smtClean="0"/>
              <a:t> and </a:t>
            </a:r>
            <a:r>
              <a:rPr lang="en-GB" sz="1800" dirty="0" smtClean="0">
                <a:solidFill>
                  <a:srgbClr val="0000FF"/>
                </a:solidFill>
              </a:rPr>
              <a:t>c</a:t>
            </a:r>
            <a:r>
              <a:rPr lang="en-GB" sz="1800" dirty="0" smtClean="0"/>
              <a:t> indicating that student </a:t>
            </a:r>
            <a:r>
              <a:rPr lang="en-GB" sz="1800" dirty="0" smtClean="0">
                <a:solidFill>
                  <a:srgbClr val="0000FF"/>
                </a:solidFill>
              </a:rPr>
              <a:t>s</a:t>
            </a:r>
            <a:r>
              <a:rPr lang="en-GB" sz="1800" dirty="0" smtClean="0"/>
              <a:t> is enrolled in class </a:t>
            </a:r>
            <a:r>
              <a:rPr lang="en-GB" sz="1800" dirty="0" smtClean="0">
                <a:solidFill>
                  <a:srgbClr val="0000FF"/>
                </a:solidFill>
              </a:rPr>
              <a:t>c</a:t>
            </a:r>
            <a:r>
              <a:rPr lang="en-GB" sz="1800" dirty="0" smtClean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Sample input: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58290" y="3108960"/>
            <a:ext cx="3589020" cy="341632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Number of classes and students: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 smtClean="0">
                <a:latin typeface="Lucida Console" pitchFamily="49" charset="0"/>
              </a:rPr>
              <a:t>Number of data entries: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 smtClean="0">
                <a:latin typeface="Lucida Console" pitchFamily="49" charset="0"/>
              </a:rPr>
              <a:t>Enter 15 entries (student class):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sp>
        <p:nvSpPr>
          <p:cNvPr id="87" name="Right Arrow 86"/>
          <p:cNvSpPr/>
          <p:nvPr/>
        </p:nvSpPr>
        <p:spPr bwMode="auto">
          <a:xfrm>
            <a:off x="4909185" y="4051679"/>
            <a:ext cx="476250" cy="321677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49400" y="3497683"/>
            <a:ext cx="2686320" cy="1306562"/>
            <a:chOff x="806240" y="4188691"/>
            <a:chExt cx="2686320" cy="1306562"/>
          </a:xfrm>
        </p:grpSpPr>
        <p:grpSp>
          <p:nvGrpSpPr>
            <p:cNvPr id="89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1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92" name="TextBox 91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0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12420" y="1074420"/>
            <a:ext cx="7811672" cy="2092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solidFill>
                  <a:srgbClr val="7030A0"/>
                </a:solidFill>
                <a:latin typeface="Lucida Console" pitchFamily="49" charset="0"/>
              </a:rPr>
              <a:t>#define MAX_CLASSES 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10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solidFill>
                  <a:srgbClr val="7030A0"/>
                </a:solidFill>
                <a:latin typeface="Lucida Console" pitchFamily="49" charset="0"/>
              </a:rPr>
              <a:t>#define MAX_STUDENTS 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30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 smtClean="0">
                <a:latin typeface="Lucida Console" pitchFamily="49" charset="0"/>
              </a:rPr>
              <a:t> main(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200" dirty="0" smtClean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err="1" smtClean="0">
                <a:latin typeface="Lucida Console" pitchFamily="49" charset="0"/>
              </a:rPr>
              <a:t>enrol</a:t>
            </a:r>
            <a:r>
              <a:rPr lang="en-US" sz="1200" dirty="0" smtClean="0">
                <a:latin typeface="Lucida Console" pitchFamily="49" charset="0"/>
              </a:rPr>
              <a:t>[MAX_CLASSES][MAX_STUDENTS] = { {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 smtClean="0">
                <a:latin typeface="Lucida Console" pitchFamily="49" charset="0"/>
              </a:rPr>
              <a:t>} }, </a:t>
            </a:r>
            <a:r>
              <a:rPr lang="en-US" sz="1200" dirty="0" err="1" smtClean="0">
                <a:latin typeface="Lucida Console" pitchFamily="49" charset="0"/>
              </a:rPr>
              <a:t>numClasses</a:t>
            </a:r>
            <a:r>
              <a:rPr lang="en-US" sz="1200" dirty="0" smtClean="0">
                <a:latin typeface="Lucida Console" pitchFamily="49" charset="0"/>
              </a:rPr>
              <a:t>, </a:t>
            </a:r>
            <a:r>
              <a:rPr lang="en-US" sz="1200" dirty="0" err="1" smtClean="0">
                <a:latin typeface="Lucida Console" pitchFamily="49" charset="0"/>
              </a:rPr>
              <a:t>numStudents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printf(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"Number of classes and students: </a:t>
            </a:r>
            <a:r>
              <a:rPr lang="en-US" sz="120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 smtClean="0">
                <a:latin typeface="Lucida Console" pitchFamily="49" charset="0"/>
              </a:rPr>
              <a:t>);</a:t>
            </a:r>
            <a:endParaRPr lang="en-US" sz="120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scanf(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latin typeface="Lucida Console" pitchFamily="49" charset="0"/>
              </a:rPr>
              <a:t>, </a:t>
            </a:r>
            <a:r>
              <a:rPr lang="en-US" sz="1200" smtClean="0">
                <a:latin typeface="Lucida Console" pitchFamily="49" charset="0"/>
              </a:rPr>
              <a:t>&amp;numClasses, &amp;numStudents);</a:t>
            </a:r>
            <a:endParaRPr lang="en-US" sz="120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	</a:t>
            </a:r>
            <a:r>
              <a:rPr lang="en-US" sz="1200" dirty="0" err="1" smtClean="0">
                <a:latin typeface="Lucida Console" pitchFamily="49" charset="0"/>
              </a:rPr>
              <a:t>readInputs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enrol</a:t>
            </a:r>
            <a:r>
              <a:rPr lang="en-US" sz="1200" smtClean="0">
                <a:latin typeface="Lucida Console" pitchFamily="49" charset="0"/>
              </a:rPr>
              <a:t>, numClasses, numStudents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8810" y="2805595"/>
            <a:ext cx="7006590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 smtClean="0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 smtClean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readInputs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        </a:t>
            </a:r>
            <a:r>
              <a:rPr lang="en-US" sz="140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smtClean="0">
                <a:latin typeface="Lucida Console" pitchFamily="49" charset="0"/>
              </a:rPr>
              <a:t> numClasses, </a:t>
            </a:r>
            <a:r>
              <a:rPr lang="en-US" sz="140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smtClean="0">
                <a:latin typeface="Lucida Console" pitchFamily="49" charset="0"/>
              </a:rPr>
              <a:t> numStudents)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entries;   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number of data entries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, class, student;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"Number of data entries: "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scanf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&amp;entries);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"Enter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data entries (student class):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 smtClean="0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 smtClean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&lt; entries;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scanf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&amp;student, &amp;class);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[class][student]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0145" y="2959483"/>
            <a:ext cx="706928" cy="323165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36270" y="5252419"/>
            <a:ext cx="2350530" cy="995981"/>
            <a:chOff x="4909859" y="5862019"/>
            <a:chExt cx="2350530" cy="995981"/>
          </a:xfrm>
        </p:grpSpPr>
        <p:grpSp>
          <p:nvGrpSpPr>
            <p:cNvPr id="52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3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79" name="TextBox 78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4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034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 smtClean="0"/>
              <a:t>Name any class with the most number of students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710054" y="1621274"/>
            <a:ext cx="1205346" cy="1272143"/>
            <a:chOff x="6712528" y="1621274"/>
            <a:chExt cx="1205346" cy="1272143"/>
          </a:xfrm>
        </p:grpSpPr>
        <p:sp>
          <p:nvSpPr>
            <p:cNvPr id="87" name="TextBox 86"/>
            <p:cNvSpPr txBox="1"/>
            <p:nvPr/>
          </p:nvSpPr>
          <p:spPr>
            <a:xfrm>
              <a:off x="6712528" y="1621274"/>
              <a:ext cx="1205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006600"/>
                  </a:solidFill>
                </a:rPr>
                <a:t>Row sums</a:t>
              </a:r>
              <a:endParaRPr lang="en-US" sz="1600" i="1" dirty="0">
                <a:solidFill>
                  <a:srgbClr val="0066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164592" y="1959828"/>
              <a:ext cx="329005" cy="93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5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6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4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802970" y="1805940"/>
            <a:ext cx="6149856" cy="46166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classWithMostStudents</a:t>
            </a: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      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[][MAX_STUDENTS],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numStudents</a:t>
            </a:r>
            <a:r>
              <a:rPr lang="en-US" sz="1400" dirty="0" smtClean="0">
                <a:latin typeface="Lucida Console" pitchFamily="49" charset="0"/>
              </a:rPr>
              <a:t>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[MAX_CLASSES];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r, c; 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row and column indices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pt-BR" sz="1400" dirty="0" smtClean="0">
                <a:latin typeface="Lucida Console" pitchFamily="49" charset="0"/>
              </a:rPr>
              <a:t>	</a:t>
            </a:r>
            <a:r>
              <a:rPr lang="pt-BR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 smtClean="0">
                <a:latin typeface="Lucida Console" pitchFamily="49" charset="0"/>
              </a:rPr>
              <a:t> (r =</a:t>
            </a:r>
            <a:r>
              <a:rPr lang="pt-BR" sz="1400" dirty="0" smtClean="0">
                <a:solidFill>
                  <a:srgbClr val="006600"/>
                </a:solidFill>
                <a:latin typeface="Lucida Console" pitchFamily="49" charset="0"/>
              </a:rPr>
              <a:t> 0</a:t>
            </a:r>
            <a:r>
              <a:rPr lang="pt-BR" sz="1400" dirty="0" smtClean="0">
                <a:latin typeface="Lucida Console" pitchFamily="49" charset="0"/>
              </a:rPr>
              <a:t>; r &lt; numClasses; r++)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[r]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nn-NO" sz="1400" dirty="0" smtClean="0">
                <a:latin typeface="Lucida Console" pitchFamily="49" charset="0"/>
              </a:rPr>
              <a:t>		</a:t>
            </a:r>
            <a:r>
              <a:rPr lang="nn-NO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 smtClean="0">
                <a:latin typeface="Lucida Console" pitchFamily="49" charset="0"/>
              </a:rPr>
              <a:t> (c = </a:t>
            </a:r>
            <a:r>
              <a:rPr lang="nn-NO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 smtClean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[r] +=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[r][c];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find the one with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 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assume class 0 has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&lt;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] &gt; 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])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422175" y="1805940"/>
            <a:ext cx="2350530" cy="995981"/>
            <a:chOff x="4909859" y="5862019"/>
            <a:chExt cx="2350530" cy="995981"/>
          </a:xfrm>
        </p:grpSpPr>
        <p:grpSp>
          <p:nvGrpSpPr>
            <p:cNvPr id="91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2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118" name="TextBox 117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93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113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10: </a:t>
            </a:r>
            <a:r>
              <a:rPr lang="en-GB" sz="3600">
                <a:solidFill>
                  <a:srgbClr val="0000FF"/>
                </a:solidFill>
              </a:rPr>
              <a:t>Multidimensional Arrays </a:t>
            </a:r>
            <a:r>
              <a:rPr lang="en-GB" sz="3600" smtClean="0">
                <a:solidFill>
                  <a:srgbClr val="0000FF"/>
                </a:solidFill>
              </a:rPr>
              <a:t>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One-dimensional Arrays (review)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.1	Print Array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.2	Find Maximum Value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.3	Sum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.4	Sum Alternate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.5	Sum Odd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.6	Sum Last 3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1.7	Minimum Pair Difference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1.8	Accessing 1D Array Elements in Function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 smtClean="0"/>
              <a:t>Name </a:t>
            </a:r>
            <a:r>
              <a:rPr lang="en-GB" sz="2000" kern="0" dirty="0"/>
              <a:t>all students who are enrolled in all </a:t>
            </a:r>
            <a:r>
              <a:rPr lang="en-GB" sz="2000" kern="0" dirty="0" smtClean="0"/>
              <a:t>classes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2970" y="1805940"/>
            <a:ext cx="6149856" cy="375487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Find students who are enrolled in all classes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busiestStudents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numStudents</a:t>
            </a:r>
            <a:r>
              <a:rPr lang="en-US" sz="1400" dirty="0" smtClean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sum;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r, c;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"Students who take all classes: "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nn-NO" sz="1400" dirty="0" smtClean="0">
                <a:latin typeface="Lucida Console" pitchFamily="49" charset="0"/>
              </a:rPr>
              <a:t>	</a:t>
            </a:r>
            <a:r>
              <a:rPr lang="nn-NO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 smtClean="0">
                <a:latin typeface="Lucida Console" pitchFamily="49" charset="0"/>
              </a:rPr>
              <a:t> (c = </a:t>
            </a:r>
            <a:r>
              <a:rPr lang="nn-NO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 smtClean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sum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pt-BR" sz="1400" dirty="0" smtClean="0">
                <a:latin typeface="Lucida Console" pitchFamily="49" charset="0"/>
              </a:rPr>
              <a:t>		</a:t>
            </a:r>
            <a:r>
              <a:rPr lang="pt-BR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 smtClean="0">
                <a:latin typeface="Lucida Console" pitchFamily="49" charset="0"/>
              </a:rPr>
              <a:t> (r = </a:t>
            </a:r>
            <a:r>
              <a:rPr lang="pt-BR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pt-BR" sz="1400" dirty="0" smtClean="0">
                <a:latin typeface="Lucida Console" pitchFamily="49" charset="0"/>
              </a:rPr>
              <a:t>; r &lt; numClasses; r++)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sum +=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[r][c];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 (sum ==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c);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53200" y="2636937"/>
            <a:ext cx="2190506" cy="677108"/>
            <a:chOff x="6553200" y="2636937"/>
            <a:chExt cx="2190506" cy="677108"/>
          </a:xfrm>
        </p:grpSpPr>
        <p:sp>
          <p:nvSpPr>
            <p:cNvPr id="52" name="TextBox 51"/>
            <p:cNvSpPr txBox="1"/>
            <p:nvPr/>
          </p:nvSpPr>
          <p:spPr>
            <a:xfrm>
              <a:off x="6695124" y="2975491"/>
              <a:ext cx="1733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00FF"/>
                  </a:solidFill>
                </a:rPr>
                <a:t>Column sums</a:t>
              </a:r>
              <a:endParaRPr lang="en-US" sz="1600" i="1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53200" y="2636937"/>
              <a:ext cx="2190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2   1  3   2   2   1  3   1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35682" y="5091545"/>
            <a:ext cx="3808024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dirty="0" smtClean="0">
                <a:solidFill>
                  <a:srgbClr val="0000FF"/>
                </a:solidFill>
              </a:rPr>
              <a:t>Unit10_ClassEnrolment.c</a:t>
            </a:r>
            <a:r>
              <a:rPr lang="en-US" dirty="0" smtClean="0"/>
              <a:t> for complete program.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336270" y="1640956"/>
            <a:ext cx="2350530" cy="995981"/>
            <a:chOff x="4909859" y="5862019"/>
            <a:chExt cx="2350530" cy="995981"/>
          </a:xfrm>
        </p:grpSpPr>
        <p:grpSp>
          <p:nvGrpSpPr>
            <p:cNvPr id="56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84" name="TextBox 83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8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3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Matrix Addition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33400" y="1298575"/>
            <a:ext cx="8077200" cy="23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spcAft>
                <a:spcPts val="1200"/>
              </a:spcAft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To add two matrices, both must have the same size (same number of rows and columns)</a:t>
            </a:r>
            <a:r>
              <a:rPr lang="en-GB" sz="2400" dirty="0" smtClean="0"/>
              <a:t>.</a:t>
            </a: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To compute C = A + B, where A, B, C are matrices</a:t>
            </a:r>
          </a:p>
          <a:p>
            <a:pPr marL="355600" lvl="1" indent="-355600">
              <a:spcAft>
                <a:spcPts val="1200"/>
              </a:spcAft>
              <a:buSzPct val="120000"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i="1" baseline="-12000" dirty="0" err="1" smtClean="0">
                <a:solidFill>
                  <a:srgbClr val="0000FF"/>
                </a:solidFill>
              </a:rPr>
              <a:t>i,j</a:t>
            </a:r>
            <a:r>
              <a:rPr lang="en-US" sz="2400" i="1" baseline="-8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a</a:t>
            </a:r>
            <a:r>
              <a:rPr lang="en-US" sz="2400" i="1" baseline="-12000" dirty="0" err="1" smtClean="0">
                <a:solidFill>
                  <a:srgbClr val="0000FF"/>
                </a:solidFill>
              </a:rPr>
              <a:t>i,j</a:t>
            </a:r>
            <a:r>
              <a:rPr lang="en-US" sz="2400" dirty="0" smtClean="0">
                <a:solidFill>
                  <a:srgbClr val="0000FF"/>
                </a:solidFill>
              </a:rPr>
              <a:t> +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i="1" baseline="-12000" dirty="0" err="1" smtClean="0">
                <a:solidFill>
                  <a:srgbClr val="0000FF"/>
                </a:solidFill>
              </a:rPr>
              <a:t>i,j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GB" sz="2800" dirty="0" smtClean="0">
              <a:solidFill>
                <a:srgbClr val="0000FF"/>
              </a:solidFill>
            </a:endParaRP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Examples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graphicFrame>
        <p:nvGraphicFramePr>
          <p:cNvPr id="87" name="Object 6"/>
          <p:cNvGraphicFramePr>
            <a:graphicFrameLocks noChangeAspect="1"/>
          </p:cNvGraphicFramePr>
          <p:nvPr/>
        </p:nvGraphicFramePr>
        <p:xfrm>
          <a:off x="2503009" y="3498112"/>
          <a:ext cx="4344765" cy="106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2908300" imgH="711200" progId="Equation.3">
                  <p:embed/>
                </p:oleObj>
              </mc:Choice>
              <mc:Fallback>
                <p:oleObj name="Equation" r:id="rId4" imgW="2908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009" y="3498112"/>
                        <a:ext cx="4344765" cy="106162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6"/>
          <p:cNvGraphicFramePr>
            <a:graphicFrameLocks noChangeAspect="1"/>
          </p:cNvGraphicFramePr>
          <p:nvPr/>
        </p:nvGraphicFramePr>
        <p:xfrm>
          <a:off x="1552575" y="4840288"/>
          <a:ext cx="68310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4013200" imgH="457200" progId="Equation.3">
                  <p:embed/>
                </p:oleObj>
              </mc:Choice>
              <mc:Fallback>
                <p:oleObj name="Equation" r:id="rId6" imgW="401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840288"/>
                        <a:ext cx="6831013" cy="777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12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Matrix Addition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8344" y="1219200"/>
            <a:ext cx="8454656" cy="2647630"/>
            <a:chOff x="308344" y="1219200"/>
            <a:chExt cx="8454656" cy="2647630"/>
          </a:xfrm>
        </p:grpSpPr>
        <p:sp>
          <p:nvSpPr>
            <p:cNvPr id="10" name="TextBox 9"/>
            <p:cNvSpPr txBox="1"/>
            <p:nvPr/>
          </p:nvSpPr>
          <p:spPr>
            <a:xfrm>
              <a:off x="308344" y="1435395"/>
              <a:ext cx="8454656" cy="24314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and 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to obtain 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mtxC</a:t>
              </a:r>
              <a:endPara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sumMatrix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[][MAX_COL],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	         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row,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(row=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row&lt;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row++)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++)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+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998" y="1219200"/>
              <a:ext cx="24623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Unit10_MatrixOps.c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0938" y="4210493"/>
            <a:ext cx="6592843" cy="765544"/>
            <a:chOff x="1440938" y="4210493"/>
            <a:chExt cx="6592843" cy="765544"/>
          </a:xfrm>
        </p:grpSpPr>
        <p:sp>
          <p:nvSpPr>
            <p:cNvPr id="14" name="TextBox 13"/>
            <p:cNvSpPr txBox="1"/>
            <p:nvPr/>
          </p:nvSpPr>
          <p:spPr>
            <a:xfrm>
              <a:off x="326885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74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=</a:t>
              </a:r>
              <a:endParaRPr lang="en-SG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440938" y="4210493"/>
              <a:ext cx="1827912" cy="765544"/>
              <a:chOff x="1440938" y="4210493"/>
              <a:chExt cx="1827912" cy="765544"/>
            </a:xfrm>
            <a:solidFill>
              <a:schemeClr val="bg1"/>
            </a:solidFill>
          </p:grpSpPr>
          <p:sp>
            <p:nvSpPr>
              <p:cNvPr id="39" name="TextBox 38"/>
              <p:cNvSpPr txBox="1"/>
              <p:nvPr/>
            </p:nvSpPr>
            <p:spPr>
              <a:xfrm>
                <a:off x="144093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</a:t>
                </a:r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4093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</a:t>
                </a:r>
                <a:endParaRPr lang="en-SG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9791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21</a:t>
                </a:r>
                <a:endParaRPr lang="en-SG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9791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6</a:t>
                </a:r>
                <a:endParaRPr lang="en-SG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5489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  <a:endParaRPr lang="en-SG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5489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14</a:t>
                </a:r>
                <a:endParaRPr lang="en-SG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1187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9</a:t>
                </a:r>
                <a:endParaRPr lang="en-SG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1187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47" name="Left Bracket 46"/>
              <p:cNvSpPr/>
              <p:nvPr/>
            </p:nvSpPr>
            <p:spPr bwMode="auto">
              <a:xfrm>
                <a:off x="144093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Left Bracket 47"/>
              <p:cNvSpPr/>
              <p:nvPr/>
            </p:nvSpPr>
            <p:spPr bwMode="auto">
              <a:xfrm flipH="1">
                <a:off x="315721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25828" y="4210493"/>
              <a:ext cx="1827912" cy="765544"/>
              <a:chOff x="3725828" y="4210493"/>
              <a:chExt cx="1827912" cy="765544"/>
            </a:xfrm>
            <a:solidFill>
              <a:schemeClr val="bg1"/>
            </a:solidFill>
          </p:grpSpPr>
          <p:sp>
            <p:nvSpPr>
              <p:cNvPr id="29" name="TextBox 28"/>
              <p:cNvSpPr txBox="1"/>
              <p:nvPr/>
            </p:nvSpPr>
            <p:spPr>
              <a:xfrm>
                <a:off x="372582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SG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2582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6</a:t>
                </a:r>
                <a:endParaRPr lang="en-SG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8280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  <a:endParaRPr lang="en-SG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18280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3978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18</a:t>
                </a:r>
                <a:endParaRPr lang="en-SG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3978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8</a:t>
                </a:r>
                <a:endParaRPr lang="en-S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9676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</a:t>
                </a:r>
                <a:endParaRPr lang="en-SG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9676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15</a:t>
                </a:r>
                <a:endParaRPr lang="en-SG" dirty="0"/>
              </a:p>
            </p:txBody>
          </p:sp>
          <p:sp>
            <p:nvSpPr>
              <p:cNvPr id="37" name="Left Bracket 36"/>
              <p:cNvSpPr/>
              <p:nvPr/>
            </p:nvSpPr>
            <p:spPr bwMode="auto">
              <a:xfrm>
                <a:off x="372582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Left Bracket 37"/>
              <p:cNvSpPr/>
              <p:nvPr/>
            </p:nvSpPr>
            <p:spPr bwMode="auto">
              <a:xfrm flipH="1">
                <a:off x="544210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094232" y="4210493"/>
              <a:ext cx="1939549" cy="765544"/>
              <a:chOff x="6094232" y="4210493"/>
              <a:chExt cx="1939549" cy="76554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20985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50051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50051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07029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07029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64007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64007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20985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7" name="Left Bracket 26"/>
              <p:cNvSpPr/>
              <p:nvPr/>
            </p:nvSpPr>
            <p:spPr bwMode="auto">
              <a:xfrm>
                <a:off x="6094232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Left Bracket 27"/>
              <p:cNvSpPr/>
              <p:nvPr/>
            </p:nvSpPr>
            <p:spPr bwMode="auto">
              <a:xfrm flipH="1">
                <a:off x="7922144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9" name="Oval 48"/>
          <p:cNvSpPr/>
          <p:nvPr/>
        </p:nvSpPr>
        <p:spPr bwMode="auto">
          <a:xfrm>
            <a:off x="144093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2582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0051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13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189791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18280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7029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28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0051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7029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64007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25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64007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22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20985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20985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29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489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3978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85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Declaring 2D arrays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Using 2D arrays in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10: </a:t>
            </a:r>
            <a:r>
              <a:rPr lang="en-GB" sz="3600">
                <a:solidFill>
                  <a:srgbClr val="0000FF"/>
                </a:solidFill>
              </a:rPr>
              <a:t>Multidimensional Arrays </a:t>
            </a:r>
            <a:r>
              <a:rPr lang="en-GB" sz="3600" smtClean="0">
                <a:solidFill>
                  <a:srgbClr val="0000FF"/>
                </a:solidFill>
              </a:rPr>
              <a:t>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 smtClean="0"/>
              <a:t>Multi-dimensional 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2.1</a:t>
            </a:r>
            <a:r>
              <a:rPr lang="en-GB" dirty="0"/>
              <a:t>	</a:t>
            </a:r>
            <a:r>
              <a:rPr lang="en-GB" dirty="0" err="1" smtClean="0"/>
              <a:t>Initalizers</a:t>
            </a:r>
            <a:endParaRPr lang="en-GB" dirty="0"/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2.2</a:t>
            </a:r>
            <a:r>
              <a:rPr lang="en-GB" dirty="0"/>
              <a:t>	</a:t>
            </a:r>
            <a:r>
              <a:rPr lang="en-GB" dirty="0" smtClean="0"/>
              <a:t>Example</a:t>
            </a:r>
            <a:endParaRPr lang="en-GB" dirty="0"/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2.3</a:t>
            </a:r>
            <a:r>
              <a:rPr lang="en-GB" dirty="0"/>
              <a:t>	</a:t>
            </a:r>
            <a:r>
              <a:rPr lang="en-GB" dirty="0" smtClean="0"/>
              <a:t>Accessing 2D Array Elements in Function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2.4	Class Enrolment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2.5	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One-dimensional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19200"/>
            <a:ext cx="3872345" cy="196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Array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Blip>
                <a:blip r:embed="rId3"/>
              </a:buBlip>
            </a:pPr>
            <a:r>
              <a:rPr lang="en-GB" sz="2800" dirty="0" smtClean="0"/>
              <a:t>A collection of data, called elements, of homogeneous type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983" y="3015895"/>
            <a:ext cx="67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Lucida Console" pitchFamily="49" charset="0"/>
              </a:rPr>
              <a:t>a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553200" y="223497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5259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Array name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548" y="3015895"/>
            <a:ext cx="85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  <a:latin typeface="Lucida Console" pitchFamily="49" charset="0"/>
              </a:rPr>
              <a:t>int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6" name="Line Callout 2 15"/>
          <p:cNvSpPr/>
          <p:nvPr/>
        </p:nvSpPr>
        <p:spPr bwMode="auto">
          <a:xfrm>
            <a:off x="5726867" y="1573967"/>
            <a:ext cx="188813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6293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Element type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8076" y="3015895"/>
            <a:ext cx="85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Lucida Console" pitchFamily="49" charset="0"/>
              </a:rPr>
              <a:t>[6]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8" name="Line Callout 2 17"/>
          <p:cNvSpPr/>
          <p:nvPr/>
        </p:nvSpPr>
        <p:spPr bwMode="auto">
          <a:xfrm>
            <a:off x="6788670" y="368758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465"/>
              <a:gd name="adj6" fmla="val -33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Array size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01969" y="5139081"/>
            <a:ext cx="5084754" cy="377234"/>
            <a:chOff x="1101969" y="5139081"/>
            <a:chExt cx="5084754" cy="377234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952233" y="5139081"/>
              <a:ext cx="846898" cy="37723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99131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10196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64602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339825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01969" y="4738972"/>
            <a:ext cx="5078133" cy="401813"/>
            <a:chOff x="1101969" y="4738972"/>
            <a:chExt cx="5078133" cy="401813"/>
          </a:xfrm>
        </p:grpSpPr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1101969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1948868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2792997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15"/>
            <p:cNvSpPr txBox="1">
              <a:spLocks noChangeArrowheads="1"/>
            </p:cNvSpPr>
            <p:nvPr/>
          </p:nvSpPr>
          <p:spPr bwMode="auto">
            <a:xfrm>
              <a:off x="3646028" y="4738972"/>
              <a:ext cx="8468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4499548" y="4738972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a[4]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15"/>
            <p:cNvSpPr txBox="1">
              <a:spLocks noChangeArrowheads="1"/>
            </p:cNvSpPr>
            <p:nvPr/>
          </p:nvSpPr>
          <p:spPr bwMode="auto">
            <a:xfrm>
              <a:off x="5339825" y="4740675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a[5]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1. </a:t>
            </a:r>
            <a:r>
              <a:rPr lang="en-GB" sz="3600" dirty="0">
                <a:solidFill>
                  <a:srgbClr val="0000FF"/>
                </a:solidFill>
              </a:rPr>
              <a:t>One-dimensional Arrays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Preparing an array prior to processing: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57135" y="1672680"/>
            <a:ext cx="6568190" cy="2154436"/>
            <a:chOff x="557135" y="1873770"/>
            <a:chExt cx="6568190" cy="2154436"/>
          </a:xfrm>
        </p:grpSpPr>
        <p:sp>
          <p:nvSpPr>
            <p:cNvPr id="26" name="TextBox 25"/>
            <p:cNvSpPr txBox="1"/>
            <p:nvPr/>
          </p:nvSpPr>
          <p:spPr>
            <a:xfrm>
              <a:off x="808221" y="2273880"/>
              <a:ext cx="6317104" cy="1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main(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numbers[] = {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20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12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25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8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36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9</a:t>
              </a:r>
              <a:r>
                <a:rPr lang="en-US" dirty="0" smtClean="0">
                  <a:latin typeface="Lucida Console" pitchFamily="49" charset="0"/>
                </a:rPr>
                <a:t> };  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135" y="1873770"/>
              <a:ext cx="5996065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Initialization (if values are known beforehand):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94943" y="3827116"/>
            <a:ext cx="4791856" cy="2708434"/>
            <a:chOff x="3894943" y="3827116"/>
            <a:chExt cx="4791856" cy="2708434"/>
          </a:xfrm>
        </p:grpSpPr>
        <p:sp>
          <p:nvSpPr>
            <p:cNvPr id="29" name="TextBox 28"/>
            <p:cNvSpPr txBox="1"/>
            <p:nvPr/>
          </p:nvSpPr>
          <p:spPr>
            <a:xfrm>
              <a:off x="4242216" y="4227226"/>
              <a:ext cx="4444583" cy="230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main(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numbers[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], 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for</a:t>
              </a:r>
              <a:r>
                <a:rPr lang="en-US" dirty="0" smtClean="0">
                  <a:latin typeface="Lucida Console" pitchFamily="49" charset="0"/>
                </a:rPr>
                <a:t> (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 =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0</a:t>
              </a:r>
              <a:r>
                <a:rPr lang="en-US" dirty="0" smtClean="0">
                  <a:latin typeface="Lucida Console" pitchFamily="49" charset="0"/>
                </a:rPr>
                <a:t>; 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 &lt;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; 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++)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	</a:t>
              </a:r>
              <a:r>
                <a:rPr lang="en-US" dirty="0" err="1" smtClean="0">
                  <a:latin typeface="Lucida Console" pitchFamily="49" charset="0"/>
                </a:rPr>
                <a:t>scanf</a:t>
              </a:r>
              <a:r>
                <a:rPr lang="en-US" dirty="0" smtClean="0">
                  <a:latin typeface="Lucida Console" pitchFamily="49" charset="0"/>
                </a:rPr>
                <a:t>(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  <a:latin typeface="Lucida Console" pitchFamily="49" charset="0"/>
                </a:rPr>
                <a:t>%d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 smtClean="0">
                  <a:latin typeface="Lucida Console" pitchFamily="49" charset="0"/>
                </a:rPr>
                <a:t>, &amp;numbers[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]);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94943" y="3827116"/>
              <a:ext cx="323038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Or, read data into array: 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06615" y="3113965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Console" pitchFamily="49" charset="0"/>
              </a:rPr>
              <a:t>some_fn</a:t>
            </a:r>
            <a:r>
              <a:rPr lang="en-US" dirty="0" smtClean="0">
                <a:latin typeface="Lucida Console" pitchFamily="49" charset="0"/>
              </a:rPr>
              <a:t>(numbers,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26995" y="5769260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Console" pitchFamily="49" charset="0"/>
              </a:rPr>
              <a:t>some_fn</a:t>
            </a:r>
            <a:r>
              <a:rPr lang="en-US" dirty="0" smtClean="0">
                <a:latin typeface="Lucida Console" pitchFamily="49" charset="0"/>
              </a:rPr>
              <a:t>(numbers,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1.1 Print Array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08221" y="1311776"/>
            <a:ext cx="574497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printArray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;  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latin typeface="Lucida Console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3400" y="3534944"/>
            <a:ext cx="7724617" cy="2431435"/>
            <a:chOff x="533400" y="3827116"/>
            <a:chExt cx="7724617" cy="2431435"/>
          </a:xfrm>
        </p:grpSpPr>
        <p:sp>
          <p:nvSpPr>
            <p:cNvPr id="14" name="TextBox 13"/>
            <p:cNvSpPr txBox="1"/>
            <p:nvPr/>
          </p:nvSpPr>
          <p:spPr>
            <a:xfrm>
              <a:off x="808221" y="4227226"/>
              <a:ext cx="7449796" cy="203132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main(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numbers[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latin typeface="Lucida Console" pitchFamily="49" charset="0"/>
                </a:rPr>
                <a:t>printArray</a:t>
              </a:r>
              <a:r>
                <a:rPr lang="en-US" dirty="0" smtClean="0">
                  <a:latin typeface="Lucida Console" pitchFamily="49" charset="0"/>
                </a:rPr>
                <a:t>(numbers,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latin typeface="Lucida Console" pitchFamily="49" charset="0"/>
                </a:rPr>
                <a:t>printArray</a:t>
              </a:r>
              <a:r>
                <a:rPr lang="en-US" dirty="0" smtClean="0">
                  <a:latin typeface="Lucida Console" pitchFamily="49" charset="0"/>
                </a:rPr>
                <a:t>(numbers,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3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3827116"/>
              <a:ext cx="118547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Calling: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4605" y="4982033"/>
            <a:ext cx="3843412" cy="400110"/>
            <a:chOff x="4414605" y="5274205"/>
            <a:chExt cx="3843412" cy="400110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4414605" y="536082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7045" y="5274205"/>
              <a:ext cx="328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Print first 6 elements (all)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4605" y="5297068"/>
            <a:ext cx="3378717" cy="400110"/>
            <a:chOff x="4414605" y="5589240"/>
            <a:chExt cx="3378717" cy="400110"/>
          </a:xfrm>
        </p:grpSpPr>
        <p:sp>
          <p:nvSpPr>
            <p:cNvPr id="20" name="Right Arrow 19"/>
            <p:cNvSpPr/>
            <p:nvPr/>
          </p:nvSpPr>
          <p:spPr bwMode="auto">
            <a:xfrm>
              <a:off x="4414605" y="569216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7045" y="5589240"/>
              <a:ext cx="2816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Print first 3 elements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37482" y="3996181"/>
            <a:ext cx="2715718" cy="1700997"/>
            <a:chOff x="3837482" y="4288353"/>
            <a:chExt cx="2715718" cy="1700997"/>
          </a:xfrm>
        </p:grpSpPr>
        <p:sp>
          <p:nvSpPr>
            <p:cNvPr id="23" name="Oval 22"/>
            <p:cNvSpPr/>
            <p:nvPr/>
          </p:nvSpPr>
          <p:spPr bwMode="auto">
            <a:xfrm>
              <a:off x="3837482" y="5274205"/>
              <a:ext cx="284813" cy="715145"/>
            </a:xfrm>
            <a:prstGeom prst="ellipse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Line Callout 2 23"/>
            <p:cNvSpPr/>
            <p:nvPr/>
          </p:nvSpPr>
          <p:spPr bwMode="auto">
            <a:xfrm>
              <a:off x="4706911" y="4288353"/>
              <a:ext cx="1846289" cy="98585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6976"/>
                <a:gd name="adj6" fmla="val -34190"/>
              </a:avLst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Value must not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exceed actual array size.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1.2 Find Maximum Value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0777" y="2796129"/>
            <a:ext cx="5010495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findMax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max;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max 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 &gt; max)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	max 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max;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7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findMax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maximum value in </a:t>
            </a:r>
            <a:r>
              <a:rPr lang="en-GB" sz="2400" i="1" kern="0" dirty="0" err="1" smtClean="0">
                <a:latin typeface="+mn-lt"/>
                <a:cs typeface="+mn-cs"/>
              </a:rPr>
              <a:t>arr</a:t>
            </a:r>
            <a:r>
              <a:rPr lang="en-GB" sz="2400" i="1" kern="0" dirty="0" smtClean="0"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with </a:t>
            </a:r>
            <a:r>
              <a:rPr lang="en-GB" sz="2400" i="1" kern="0" dirty="0" smtClean="0">
                <a:latin typeface="+mn-lt"/>
                <a:cs typeface="+mn-cs"/>
              </a:rPr>
              <a:t>size</a:t>
            </a:r>
            <a:r>
              <a:rPr lang="en-GB" sz="2400" kern="0" dirty="0" smtClean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1</a:t>
              </a:r>
              <a:endParaRPr lang="en-SG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max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25</a:t>
            </a:r>
            <a:endParaRPr lang="en-SG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36</a:t>
            </a:r>
            <a:endParaRPr lang="en-SG" dirty="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1.3 Sum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Unit91-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5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sum of elements in </a:t>
            </a:r>
            <a:r>
              <a:rPr lang="en-GB" sz="2400" i="1" kern="0" dirty="0" err="1" smtClean="0">
                <a:latin typeface="+mn-lt"/>
                <a:cs typeface="+mn-cs"/>
              </a:rPr>
              <a:t>arr</a:t>
            </a:r>
            <a:r>
              <a:rPr lang="en-GB" sz="2400" i="1" kern="0" dirty="0" smtClean="0"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with </a:t>
            </a:r>
            <a:r>
              <a:rPr lang="en-GB" sz="2400" i="1" kern="0" dirty="0" smtClean="0">
                <a:latin typeface="+mn-lt"/>
                <a:cs typeface="+mn-cs"/>
              </a:rPr>
              <a:t>size</a:t>
            </a:r>
            <a:r>
              <a:rPr lang="en-GB" sz="2400" kern="0" dirty="0" smtClean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0</a:t>
              </a:r>
              <a:endParaRPr lang="en-SG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20</a:t>
            </a:r>
            <a:endParaRPr lang="en-SG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32</a:t>
            </a:r>
            <a:endParaRPr lang="en-SG" dirty="0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57</a:t>
            </a:r>
            <a:endParaRPr lang="en-SG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65</a:t>
            </a:r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101</a:t>
            </a:r>
            <a:endParaRPr lang="en-SG" dirty="0"/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110</a:t>
            </a:r>
            <a:endParaRPr lang="en-SG" dirty="0"/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1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20906</TotalTime>
  <Words>2962</Words>
  <Application>Microsoft Office PowerPoint</Application>
  <PresentationFormat>On-screen Show (4:3)</PresentationFormat>
  <Paragraphs>1077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Clarity</vt:lpstr>
      <vt:lpstr>Equation</vt:lpstr>
      <vt:lpstr>Programming Methodology (phương pháp LẬP TRÌNH) </vt:lpstr>
      <vt:lpstr>Unit 10: Multidimensional Arrays</vt:lpstr>
      <vt:lpstr>Unit 10: Multidimensional Arrays (1/2)</vt:lpstr>
      <vt:lpstr>Unit 10: Multidimensional Arrays (2/2)</vt:lpstr>
      <vt:lpstr>1. One-dimensional Arrays (1/2)</vt:lpstr>
      <vt:lpstr>1. One-dimensional Arrays (2/2)</vt:lpstr>
      <vt:lpstr>1.1 Print Array</vt:lpstr>
      <vt:lpstr>1.2 Find Maximum Value</vt:lpstr>
      <vt:lpstr>1.3 Sum Elements</vt:lpstr>
      <vt:lpstr>1.4 Sum Alternate Elements</vt:lpstr>
      <vt:lpstr>1.5 Sum Odd Elements</vt:lpstr>
      <vt:lpstr>1.6 Sum Last 3 Elements (1/3)</vt:lpstr>
      <vt:lpstr>1.6 Sum Last 3 Elements (2/3)</vt:lpstr>
      <vt:lpstr>1.6 Sum Last 3 Elements (3/3)</vt:lpstr>
      <vt:lpstr>1.7 Minimum Pair Difference (1/3)</vt:lpstr>
      <vt:lpstr>1.7 Minimum Pair Difference (2/3)</vt:lpstr>
      <vt:lpstr>1.7 Minimum Pair Difference (3/3)</vt:lpstr>
      <vt:lpstr>Code Provided </vt:lpstr>
      <vt:lpstr>1.8 Accessing 1D Array Elements in Function (1/2)</vt:lpstr>
      <vt:lpstr>1.8 Accessing 1D Array Elements in Function (2/2)</vt:lpstr>
      <vt:lpstr>2. Multi-dimensional Arrays (1/2)</vt:lpstr>
      <vt:lpstr>2. Multi-dimensional Arrays (2/2)</vt:lpstr>
      <vt:lpstr>2.1 Multi-dimensional Array Initializers</vt:lpstr>
      <vt:lpstr>2.2 Multi-dimensional Array: Example</vt:lpstr>
      <vt:lpstr>2.3 Accessing 2D Array Elements in Function</vt:lpstr>
      <vt:lpstr>2.4 Class Enrolment (1/5)</vt:lpstr>
      <vt:lpstr>2.4 Class Enrolment (2/5)</vt:lpstr>
      <vt:lpstr>2.4 Class Enrolment (3/5)</vt:lpstr>
      <vt:lpstr>2.4 Class Enrolment (4/5)</vt:lpstr>
      <vt:lpstr>2.4 Class Enrolment (5/5)</vt:lpstr>
      <vt:lpstr>2.5 Matrix Addition (1/2)</vt:lpstr>
      <vt:lpstr>2.5 Matrix Addition (2/2)</vt:lpstr>
      <vt:lpstr>Summary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1732</cp:revision>
  <cp:lastPrinted>2014-07-01T03:51:49Z</cp:lastPrinted>
  <dcterms:created xsi:type="dcterms:W3CDTF">1998-09-05T15:03:32Z</dcterms:created>
  <dcterms:modified xsi:type="dcterms:W3CDTF">2019-10-28T01:29:10Z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