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3"/>
  </p:notesMasterIdLst>
  <p:handoutMasterIdLst>
    <p:handoutMasterId r:id="rId34"/>
  </p:handoutMasterIdLst>
  <p:sldIdLst>
    <p:sldId id="256" r:id="rId2"/>
    <p:sldId id="582" r:id="rId3"/>
    <p:sldId id="637" r:id="rId4"/>
    <p:sldId id="638" r:id="rId5"/>
    <p:sldId id="639" r:id="rId6"/>
    <p:sldId id="546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7" r:id="rId15"/>
    <p:sldId id="611" r:id="rId16"/>
    <p:sldId id="648" r:id="rId17"/>
    <p:sldId id="649" r:id="rId18"/>
    <p:sldId id="630" r:id="rId19"/>
    <p:sldId id="650" r:id="rId20"/>
    <p:sldId id="651" r:id="rId21"/>
    <p:sldId id="652" r:id="rId22"/>
    <p:sldId id="653" r:id="rId23"/>
    <p:sldId id="634" r:id="rId24"/>
    <p:sldId id="655" r:id="rId25"/>
    <p:sldId id="654" r:id="rId26"/>
    <p:sldId id="657" r:id="rId27"/>
    <p:sldId id="658" r:id="rId28"/>
    <p:sldId id="656" r:id="rId29"/>
    <p:sldId id="660" r:id="rId30"/>
    <p:sldId id="659" r:id="rId31"/>
    <p:sldId id="662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ECFF"/>
    <a:srgbClr val="0000FF"/>
    <a:srgbClr val="FFFF99"/>
    <a:srgbClr val="E6E6E6"/>
    <a:srgbClr val="9900CC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3" autoAdjust="0"/>
    <p:restoredTop sz="91652" autoAdjust="0"/>
  </p:normalViewPr>
  <p:slideViewPr>
    <p:cSldViewPr snapToGrid="0">
      <p:cViewPr varScale="1">
        <p:scale>
          <a:sx n="80" d="100"/>
          <a:sy n="80" d="100"/>
        </p:scale>
        <p:origin x="192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12/14/2019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06091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441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1023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48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9759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273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062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4977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523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3385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61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87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6557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5646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731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1245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996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614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014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5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9541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53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8804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7012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8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332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06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054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317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0952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261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19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Structures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Structure Variables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Method </a:t>
            </a:r>
            <a:r>
              <a:rPr lang="en-US" sz="2400" dirty="0" smtClean="0"/>
              <a:t>3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Use </a:t>
            </a:r>
            <a:r>
              <a:rPr lang="en-US" sz="2000" dirty="0" err="1">
                <a:solidFill>
                  <a:srgbClr val="C00000"/>
                </a:solidFill>
              </a:rPr>
              <a:t>typedef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to define and name the structure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335088" y="2811463"/>
            <a:ext cx="5703887" cy="229216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</a:rPr>
              <a:t> {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}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player1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player2</a:t>
            </a:r>
            <a:r>
              <a:rPr lang="en-US" sz="2000" b="1" dirty="0">
                <a:latin typeface="Courier New" pitchFamily="49" charset="0"/>
              </a:rPr>
              <a:t>;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4035425" y="2917826"/>
            <a:ext cx="3310603" cy="1484054"/>
            <a:chOff x="4136571" y="3672116"/>
            <a:chExt cx="3311267" cy="1484438"/>
          </a:xfrm>
        </p:grpSpPr>
        <p:sp>
          <p:nvSpPr>
            <p:cNvPr id="19" name="Right Brace 9"/>
            <p:cNvSpPr>
              <a:spLocks/>
            </p:cNvSpPr>
            <p:nvPr/>
          </p:nvSpPr>
          <p:spPr bwMode="auto">
            <a:xfrm>
              <a:off x="4136571" y="3672116"/>
              <a:ext cx="362858" cy="1484438"/>
            </a:xfrm>
            <a:prstGeom prst="rightBrace">
              <a:avLst>
                <a:gd name="adj1" fmla="val 34713"/>
                <a:gd name="adj2" fmla="val 50000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02467" y="4231429"/>
              <a:ext cx="2845371" cy="3398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Usually before all functions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89894" y="4067619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/>
              <a:t>Create </a:t>
            </a:r>
            <a:r>
              <a:rPr lang="en-US" sz="1600" dirty="0"/>
              <a:t>a new type called </a:t>
            </a:r>
            <a:r>
              <a:rPr lang="en-US" sz="1600" dirty="0" err="1">
                <a:solidFill>
                  <a:srgbClr val="C00000"/>
                </a:solidFill>
              </a:rPr>
              <a:t>player_t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0186" y="5399357"/>
            <a:ext cx="4898499" cy="461665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vl="0" eaLnBrk="0" hangingPunct="0">
              <a:spcBef>
                <a:spcPts val="1200"/>
              </a:spcBef>
              <a:buClr>
                <a:schemeClr val="bg2"/>
              </a:buClr>
              <a:buSzPct val="120000"/>
              <a:defRPr/>
            </a:pPr>
            <a:r>
              <a:rPr lang="en-US" sz="24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We will use this syntax in </a:t>
            </a:r>
            <a:r>
              <a:rPr lang="en-US" sz="2400" kern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our module.</a:t>
            </a:r>
            <a:endParaRPr lang="en-GB" sz="2400" kern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08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3.1 Initializing Structure Variables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The syntax is like array initialization</a:t>
            </a:r>
            <a:endParaRPr lang="en-US" sz="24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Examples: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50519" y="3760862"/>
            <a:ext cx="5429285" cy="189565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latin typeface="Courier New" pitchFamily="49" charset="0"/>
              </a:rPr>
              <a:t>typedef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</a:rPr>
              <a:t>age;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}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player1</a:t>
            </a:r>
            <a:r>
              <a:rPr lang="en-US" sz="1600" b="1" dirty="0">
                <a:latin typeface="Courier New" pitchFamily="49" charset="0"/>
              </a:rPr>
              <a:t> = { "</a:t>
            </a:r>
            <a:r>
              <a:rPr lang="en-US" sz="1600" b="1" dirty="0" err="1">
                <a:latin typeface="Courier New" pitchFamily="49" charset="0"/>
              </a:rPr>
              <a:t>Brusco</a:t>
            </a:r>
            <a:r>
              <a:rPr lang="en-US" sz="1600" b="1" dirty="0">
                <a:latin typeface="Courier New" pitchFamily="49" charset="0"/>
              </a:rPr>
              <a:t>", 23, 'M' };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23953" y="2155854"/>
            <a:ext cx="6039294" cy="262879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latin typeface="Courier New" pitchFamily="49" charset="0"/>
              </a:rPr>
              <a:t>typedef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day, month, year;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}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date_t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typedef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	char </a:t>
            </a:r>
            <a:r>
              <a:rPr lang="en-US" sz="1600" b="1" dirty="0" err="1" smtClean="0">
                <a:latin typeface="Courier New" pitchFamily="49" charset="0"/>
              </a:rPr>
              <a:t>matric</a:t>
            </a:r>
            <a:r>
              <a:rPr lang="en-US" sz="1600" b="1" dirty="0" smtClean="0">
                <a:latin typeface="Courier New" pitchFamily="49" charset="0"/>
              </a:rPr>
              <a:t>[10];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date_t</a:t>
            </a:r>
            <a:r>
              <a:rPr lang="en-US" sz="1600" b="1" dirty="0" smtClean="0">
                <a:latin typeface="Courier New" pitchFamily="49" charset="0"/>
              </a:rPr>
              <a:t> birthday;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}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student_t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student_t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john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</a:rPr>
              <a:t>{"A0123456Y", {15, 9, 1990}};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48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3.2 Accessing Members of a Structure Variable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7834313" cy="52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the </a:t>
            </a:r>
            <a:r>
              <a:rPr lang="en-US" sz="2400" dirty="0">
                <a:solidFill>
                  <a:srgbClr val="0000FF"/>
                </a:solidFill>
              </a:rPr>
              <a:t>dot (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en-US" sz="2400" dirty="0">
                <a:solidFill>
                  <a:srgbClr val="0000FF"/>
                </a:solidFill>
              </a:rPr>
              <a:t>) </a:t>
            </a:r>
            <a:r>
              <a:rPr lang="en-US" sz="2400" dirty="0" smtClean="0">
                <a:solidFill>
                  <a:srgbClr val="0000FF"/>
                </a:solidFill>
              </a:rPr>
              <a:t>operator</a:t>
            </a:r>
            <a:endParaRPr lang="en-US" sz="2400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85875" y="2317233"/>
            <a:ext cx="6708775" cy="16593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player2;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strcpy</a:t>
            </a:r>
            <a:r>
              <a:rPr lang="en-US" sz="2000" b="1" dirty="0">
                <a:latin typeface="Courier New" pitchFamily="49" charset="0"/>
              </a:rPr>
              <a:t>(player2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 dirty="0">
                <a:latin typeface="Courier New" pitchFamily="49" charset="0"/>
              </a:rPr>
              <a:t>name, "July");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player2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 dirty="0">
                <a:latin typeface="Courier New" pitchFamily="49" charset="0"/>
              </a:rPr>
              <a:t>age = 21;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player2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 dirty="0">
                <a:latin typeface="Courier New" pitchFamily="49" charset="0"/>
              </a:rPr>
              <a:t>gender = 'F';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04089" y="4266535"/>
            <a:ext cx="6708775" cy="108164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student_t</a:t>
            </a:r>
            <a:r>
              <a:rPr lang="en-US" sz="2000" b="1" dirty="0" smtClean="0">
                <a:latin typeface="Courier New" pitchFamily="49" charset="0"/>
              </a:rPr>
              <a:t> john = { "A0123456Y", {15, 9} };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 smtClean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john.birthday.year</a:t>
            </a:r>
            <a:r>
              <a:rPr lang="en-US" sz="2000" b="1" dirty="0" smtClean="0">
                <a:latin typeface="Courier New" pitchFamily="49" charset="0"/>
              </a:rPr>
              <a:t> = 1990;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488625" y="3020301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418281" y="3353454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428913" y="366179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365118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757984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36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0000FF"/>
                </a:solidFill>
              </a:rPr>
              <a:t>3.3 Demo #1: Initializing and Accessing Members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790575" y="1112838"/>
            <a:ext cx="7392133" cy="5323661"/>
            <a:chOff x="790833" y="1112923"/>
            <a:chExt cx="7392480" cy="5323015"/>
          </a:xfrm>
        </p:grpSpPr>
        <p:sp>
          <p:nvSpPr>
            <p:cNvPr id="20" name="TextBox 19"/>
            <p:cNvSpPr txBox="1"/>
            <p:nvPr/>
          </p:nvSpPr>
          <p:spPr>
            <a:xfrm>
              <a:off x="790833" y="1235145"/>
              <a:ext cx="7392480" cy="52007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name[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age;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gender;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  player2;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(player2.name,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"July"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player2.age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player2.gender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'F'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"player1: name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player1.name, player1.age, player1.gender);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"player2: name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player2.name, player2.age, player2.gender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6810" y="1112923"/>
              <a:ext cx="1906866" cy="36984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Unit19_Demo1.c</a:t>
              </a:r>
              <a:endParaRPr lang="en-SG" dirty="0"/>
            </a:p>
          </p:txBody>
        </p:sp>
      </p:grp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3076576" y="1765004"/>
            <a:ext cx="1893776" cy="1154042"/>
            <a:chOff x="3077030" y="1764985"/>
            <a:chExt cx="1893776" cy="1154701"/>
          </a:xfrm>
        </p:grpSpPr>
        <p:sp>
          <p:nvSpPr>
            <p:cNvPr id="23" name="Right Brace 9"/>
            <p:cNvSpPr>
              <a:spLocks/>
            </p:cNvSpPr>
            <p:nvPr/>
          </p:nvSpPr>
          <p:spPr bwMode="auto">
            <a:xfrm>
              <a:off x="3077030" y="1764985"/>
              <a:ext cx="112101" cy="1154701"/>
            </a:xfrm>
            <a:prstGeom prst="rightBrace">
              <a:avLst>
                <a:gd name="adj1" fmla="val 40348"/>
                <a:gd name="adj2" fmla="val 52481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272181" y="2171828"/>
              <a:ext cx="1698625" cy="3510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Type definition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3947678" y="2878176"/>
            <a:ext cx="3999022" cy="686279"/>
            <a:chOff x="3398093" y="3174744"/>
            <a:chExt cx="3999455" cy="686056"/>
          </a:xfrm>
        </p:grpSpPr>
        <p:sp>
          <p:nvSpPr>
            <p:cNvPr id="26" name="Line Callout 2 (Border and Accent Bar) 25"/>
            <p:cNvSpPr/>
            <p:nvPr/>
          </p:nvSpPr>
          <p:spPr bwMode="auto">
            <a:xfrm>
              <a:off x="6114709" y="3174744"/>
              <a:ext cx="1282839" cy="40626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7121"/>
                <a:gd name="adj6" fmla="val -530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Initialization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27" name="Straight Connector 18"/>
            <p:cNvCxnSpPr>
              <a:cxnSpLocks noChangeShapeType="1"/>
            </p:cNvCxnSpPr>
            <p:nvPr/>
          </p:nvCxnSpPr>
          <p:spPr bwMode="auto">
            <a:xfrm>
              <a:off x="3398093" y="3860800"/>
              <a:ext cx="2007862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28" name="Group 27"/>
          <p:cNvGrpSpPr/>
          <p:nvPr/>
        </p:nvGrpSpPr>
        <p:grpSpPr>
          <a:xfrm>
            <a:off x="1354853" y="4145156"/>
            <a:ext cx="5854839" cy="1683073"/>
            <a:chOff x="1354853" y="4145156"/>
            <a:chExt cx="5854839" cy="1683073"/>
          </a:xfrm>
        </p:grpSpPr>
        <p:sp>
          <p:nvSpPr>
            <p:cNvPr id="29" name="Line Callout 2 (Border and Accent Bar) 28"/>
            <p:cNvSpPr/>
            <p:nvPr/>
          </p:nvSpPr>
          <p:spPr bwMode="auto">
            <a:xfrm>
              <a:off x="5544949" y="4145156"/>
              <a:ext cx="1282700" cy="626139"/>
            </a:xfrm>
            <a:prstGeom prst="accentBorderCallout2">
              <a:avLst>
                <a:gd name="adj1" fmla="val 74231"/>
                <a:gd name="adj2" fmla="val -4459"/>
                <a:gd name="adj3" fmla="val 72669"/>
                <a:gd name="adj4" fmla="val -32231"/>
                <a:gd name="adj5" fmla="val 12650"/>
                <a:gd name="adj6" fmla="val -14419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Accessing members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30" name="Straight Connector 21"/>
            <p:cNvCxnSpPr>
              <a:cxnSpLocks noChangeShapeType="1"/>
            </p:cNvCxnSpPr>
            <p:nvPr/>
          </p:nvCxnSpPr>
          <p:spPr bwMode="auto">
            <a:xfrm>
              <a:off x="2124110" y="5353283"/>
              <a:ext cx="5062136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" name="Straight Connector 23"/>
            <p:cNvCxnSpPr>
              <a:cxnSpLocks noChangeShapeType="1"/>
            </p:cNvCxnSpPr>
            <p:nvPr/>
          </p:nvCxnSpPr>
          <p:spPr bwMode="auto">
            <a:xfrm>
              <a:off x="2124110" y="5828229"/>
              <a:ext cx="5085582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" name="Straight Connector 26"/>
            <p:cNvCxnSpPr>
              <a:cxnSpLocks noChangeShapeType="1"/>
            </p:cNvCxnSpPr>
            <p:nvPr/>
          </p:nvCxnSpPr>
          <p:spPr bwMode="auto">
            <a:xfrm>
              <a:off x="2145882" y="4232628"/>
              <a:ext cx="1499995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Connector 27"/>
            <p:cNvCxnSpPr>
              <a:cxnSpLocks noChangeShapeType="1"/>
            </p:cNvCxnSpPr>
            <p:nvPr/>
          </p:nvCxnSpPr>
          <p:spPr bwMode="auto">
            <a:xfrm>
              <a:off x="1367511" y="4463686"/>
              <a:ext cx="1328797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8"/>
            <p:cNvCxnSpPr>
              <a:cxnSpLocks noChangeShapeType="1"/>
            </p:cNvCxnSpPr>
            <p:nvPr/>
          </p:nvCxnSpPr>
          <p:spPr bwMode="auto">
            <a:xfrm>
              <a:off x="1354853" y="4710361"/>
              <a:ext cx="1716593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35" name="TextBox 34"/>
          <p:cNvSpPr txBox="1"/>
          <p:nvPr/>
        </p:nvSpPr>
        <p:spPr>
          <a:xfrm>
            <a:off x="3338513" y="1524000"/>
            <a:ext cx="5616575" cy="584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age = 23; gender = M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player2: name = July; age = 21; gender = F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44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3.4 Reading a Structure Member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structure members are read in individually the same way as we do for ordinary variables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</a:t>
            </a:r>
            <a:endParaRPr lang="en-US" sz="200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373188" y="2889250"/>
            <a:ext cx="6708775" cy="207486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player1;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("Enter name, age and gender: ");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</a:rPr>
              <a:t>("%s %d %c", player1.name,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      &amp;player1.age, &amp;player1.gender);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33425" y="5108575"/>
            <a:ext cx="78343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</a:t>
            </a:r>
            <a:r>
              <a:rPr lang="en-US" sz="2400" dirty="0" smtClean="0"/>
              <a:t>is there no </a:t>
            </a:r>
            <a:r>
              <a:rPr lang="en-US" sz="2400" dirty="0"/>
              <a:t>need for </a:t>
            </a:r>
            <a:r>
              <a:rPr lang="en-US" sz="2400" dirty="0">
                <a:solidFill>
                  <a:srgbClr val="C00000"/>
                </a:solidFill>
              </a:rPr>
              <a:t>&amp;</a:t>
            </a:r>
            <a:r>
              <a:rPr lang="en-US" sz="2400" dirty="0"/>
              <a:t> to read in player1’s name?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2150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Assigning Structures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3425" y="1309256"/>
            <a:ext cx="7834313" cy="20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use the </a:t>
            </a:r>
            <a:r>
              <a:rPr lang="en-US" sz="2400" dirty="0">
                <a:solidFill>
                  <a:srgbClr val="0000FF"/>
                </a:solidFill>
              </a:rPr>
              <a:t>dot operator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en-US" sz="2400" dirty="0"/>
              <a:t>) to access individual member of a structure variable.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If we use the structure variable’s name, we are referring to the </a:t>
            </a:r>
            <a:r>
              <a:rPr lang="en-US" sz="2400" u="sng" dirty="0"/>
              <a:t>entire structure</a:t>
            </a:r>
            <a:r>
              <a:rPr lang="en-US" sz="2400" dirty="0"/>
              <a:t>.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Unlike arrays, we may do assignments with structures</a:t>
            </a:r>
            <a:endParaRPr lang="en-US" sz="20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25670" y="3578370"/>
            <a:ext cx="3170237" cy="4064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latin typeface="Courier New" pitchFamily="49" charset="0"/>
                <a:cs typeface="Arial" charset="0"/>
              </a:rPr>
              <a:t>player2 = player1;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711200" y="4106863"/>
            <a:ext cx="3852863" cy="2112962"/>
            <a:chOff x="711200" y="4107543"/>
            <a:chExt cx="3853545" cy="2111828"/>
          </a:xfrm>
        </p:grpSpPr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975563" y="4389664"/>
              <a:ext cx="3589182" cy="893536"/>
              <a:chOff x="2492305" y="4636407"/>
              <a:chExt cx="3589182" cy="893536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2934505" y="5142850"/>
                <a:ext cx="1687811" cy="33319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4800147" y="5142850"/>
                <a:ext cx="495388" cy="33319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5470191" y="5142850"/>
                <a:ext cx="365190" cy="32843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1" name="TextBox 62"/>
              <p:cNvSpPr txBox="1">
                <a:spLocks noChangeArrowheads="1"/>
              </p:cNvSpPr>
              <p:nvPr/>
            </p:nvSpPr>
            <p:spPr bwMode="auto">
              <a:xfrm>
                <a:off x="2839388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name</a:t>
                </a:r>
                <a:endParaRPr lang="en-SG" sz="1400"/>
              </a:p>
            </p:txBody>
          </p:sp>
          <p:sp>
            <p:nvSpPr>
              <p:cNvPr id="32" name="TextBox 63"/>
              <p:cNvSpPr txBox="1">
                <a:spLocks noChangeArrowheads="1"/>
              </p:cNvSpPr>
              <p:nvPr/>
            </p:nvSpPr>
            <p:spPr bwMode="auto">
              <a:xfrm>
                <a:off x="4694749" y="4882926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age</a:t>
                </a:r>
                <a:endParaRPr lang="en-SG" sz="1400"/>
              </a:p>
            </p:txBody>
          </p:sp>
          <p:sp>
            <p:nvSpPr>
              <p:cNvPr id="33" name="TextBox 64"/>
              <p:cNvSpPr txBox="1">
                <a:spLocks noChangeArrowheads="1"/>
              </p:cNvSpPr>
              <p:nvPr/>
            </p:nvSpPr>
            <p:spPr bwMode="auto">
              <a:xfrm>
                <a:off x="5251663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gender</a:t>
                </a:r>
                <a:endParaRPr lang="en-SG" sz="1400"/>
              </a:p>
            </p:txBody>
          </p:sp>
          <p:sp>
            <p:nvSpPr>
              <p:cNvPr id="34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player1</a:t>
                </a:r>
                <a:endParaRPr lang="en-SG" sz="1400"/>
              </a:p>
            </p:txBody>
          </p:sp>
          <p:sp>
            <p:nvSpPr>
              <p:cNvPr id="35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580572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TextBox 22"/>
              <p:cNvSpPr txBox="1">
                <a:spLocks noChangeArrowheads="1"/>
              </p:cNvSpPr>
              <p:nvPr/>
            </p:nvSpPr>
            <p:spPr bwMode="auto">
              <a:xfrm>
                <a:off x="2989943" y="5109029"/>
                <a:ext cx="126274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"</a:t>
                </a:r>
                <a:r>
                  <a:rPr lang="en-US" dirty="0" err="1"/>
                  <a:t>Brusco</a:t>
                </a:r>
                <a:r>
                  <a:rPr lang="en-US" dirty="0"/>
                  <a:t>"</a:t>
                </a:r>
                <a:endParaRPr lang="en-SG" dirty="0"/>
              </a:p>
            </p:txBody>
          </p:sp>
          <p:sp>
            <p:nvSpPr>
              <p:cNvPr id="37" name="TextBox 24"/>
              <p:cNvSpPr txBox="1">
                <a:spLocks noChangeArrowheads="1"/>
              </p:cNvSpPr>
              <p:nvPr/>
            </p:nvSpPr>
            <p:spPr bwMode="auto">
              <a:xfrm>
                <a:off x="4826001" y="5130801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23</a:t>
                </a:r>
                <a:endParaRPr lang="en-SG"/>
              </a:p>
            </p:txBody>
          </p:sp>
          <p:sp>
            <p:nvSpPr>
              <p:cNvPr id="38" name="TextBox 25"/>
              <p:cNvSpPr txBox="1">
                <a:spLocks noChangeArrowheads="1"/>
              </p:cNvSpPr>
              <p:nvPr/>
            </p:nvSpPr>
            <p:spPr bwMode="auto">
              <a:xfrm>
                <a:off x="5428344" y="5130801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'M'</a:t>
                </a:r>
                <a:endParaRPr lang="en-SG" dirty="0"/>
              </a:p>
            </p:txBody>
          </p:sp>
        </p:grp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975563" y="5325835"/>
              <a:ext cx="3589182" cy="893536"/>
              <a:chOff x="2492305" y="4636407"/>
              <a:chExt cx="3589182" cy="893536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2934505" y="5142801"/>
                <a:ext cx="1687811" cy="33319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4800147" y="5142801"/>
                <a:ext cx="495388" cy="33319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5470191" y="5142801"/>
                <a:ext cx="365190" cy="32843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2839388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name</a:t>
                </a:r>
                <a:endParaRPr lang="en-SG" sz="1400"/>
              </a:p>
            </p:txBody>
          </p:sp>
          <p:sp>
            <p:nvSpPr>
              <p:cNvPr id="21" name="TextBox 63"/>
              <p:cNvSpPr txBox="1">
                <a:spLocks noChangeArrowheads="1"/>
              </p:cNvSpPr>
              <p:nvPr/>
            </p:nvSpPr>
            <p:spPr bwMode="auto">
              <a:xfrm>
                <a:off x="4694749" y="4882926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age</a:t>
                </a:r>
                <a:endParaRPr lang="en-SG" sz="1400"/>
              </a:p>
            </p:txBody>
          </p:sp>
          <p:sp>
            <p:nvSpPr>
              <p:cNvPr id="22" name="TextBox 64"/>
              <p:cNvSpPr txBox="1">
                <a:spLocks noChangeArrowheads="1"/>
              </p:cNvSpPr>
              <p:nvPr/>
            </p:nvSpPr>
            <p:spPr bwMode="auto">
              <a:xfrm>
                <a:off x="5251663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gender</a:t>
                </a:r>
                <a:endParaRPr lang="en-SG" sz="1400"/>
              </a:p>
            </p:txBody>
          </p:sp>
          <p:sp>
            <p:nvSpPr>
              <p:cNvPr id="23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player2</a:t>
                </a:r>
                <a:endParaRPr lang="en-SG" sz="1400"/>
              </a:p>
            </p:txBody>
          </p:sp>
          <p:sp>
            <p:nvSpPr>
              <p:cNvPr id="24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580572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TextBox 37"/>
              <p:cNvSpPr txBox="1">
                <a:spLocks noChangeArrowheads="1"/>
              </p:cNvSpPr>
              <p:nvPr/>
            </p:nvSpPr>
            <p:spPr bwMode="auto">
              <a:xfrm>
                <a:off x="2989943" y="5109029"/>
                <a:ext cx="126274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"July"</a:t>
                </a:r>
                <a:endParaRPr lang="en-SG"/>
              </a:p>
            </p:txBody>
          </p:sp>
          <p:sp>
            <p:nvSpPr>
              <p:cNvPr id="26" name="TextBox 38"/>
              <p:cNvSpPr txBox="1">
                <a:spLocks noChangeArrowheads="1"/>
              </p:cNvSpPr>
              <p:nvPr/>
            </p:nvSpPr>
            <p:spPr bwMode="auto">
              <a:xfrm>
                <a:off x="4826001" y="5130801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21</a:t>
                </a:r>
                <a:endParaRPr lang="en-SG"/>
              </a:p>
            </p:txBody>
          </p:sp>
          <p:sp>
            <p:nvSpPr>
              <p:cNvPr id="27" name="TextBox 39"/>
              <p:cNvSpPr txBox="1">
                <a:spLocks noChangeArrowheads="1"/>
              </p:cNvSpPr>
              <p:nvPr/>
            </p:nvSpPr>
            <p:spPr bwMode="auto">
              <a:xfrm>
                <a:off x="5430995" y="5130801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'F'</a:t>
                </a:r>
                <a:endParaRPr lang="en-SG"/>
              </a:p>
            </p:txBody>
          </p:sp>
        </p:grpSp>
        <p:sp>
          <p:nvSpPr>
            <p:cNvPr id="16" name="TextBox 40"/>
            <p:cNvSpPr txBox="1">
              <a:spLocks noChangeArrowheads="1"/>
            </p:cNvSpPr>
            <p:nvPr/>
          </p:nvSpPr>
          <p:spPr bwMode="auto">
            <a:xfrm>
              <a:off x="711200" y="4107543"/>
              <a:ext cx="1030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Before: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9" name="Group 67"/>
          <p:cNvGrpSpPr>
            <a:grpSpLocks/>
          </p:cNvGrpSpPr>
          <p:nvPr/>
        </p:nvGrpSpPr>
        <p:grpSpPr bwMode="auto">
          <a:xfrm>
            <a:off x="4826000" y="4173538"/>
            <a:ext cx="3852863" cy="2111375"/>
            <a:chOff x="4826000" y="4172857"/>
            <a:chExt cx="3853545" cy="2111828"/>
          </a:xfrm>
        </p:grpSpPr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5090363" y="4454978"/>
              <a:ext cx="3589182" cy="893536"/>
              <a:chOff x="2492305" y="4636407"/>
              <a:chExt cx="3589182" cy="893536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2934505" y="5141856"/>
                <a:ext cx="1687811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800147" y="5141856"/>
                <a:ext cx="495388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470191" y="5141856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7" name="TextBox 62"/>
              <p:cNvSpPr txBox="1">
                <a:spLocks noChangeArrowheads="1"/>
              </p:cNvSpPr>
              <p:nvPr/>
            </p:nvSpPr>
            <p:spPr bwMode="auto">
              <a:xfrm>
                <a:off x="2839388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name</a:t>
                </a:r>
                <a:endParaRPr lang="en-SG" sz="1400"/>
              </a:p>
            </p:txBody>
          </p:sp>
          <p:sp>
            <p:nvSpPr>
              <p:cNvPr id="58" name="TextBox 63"/>
              <p:cNvSpPr txBox="1">
                <a:spLocks noChangeArrowheads="1"/>
              </p:cNvSpPr>
              <p:nvPr/>
            </p:nvSpPr>
            <p:spPr bwMode="auto">
              <a:xfrm>
                <a:off x="4694749" y="4882926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age</a:t>
                </a:r>
                <a:endParaRPr lang="en-SG" sz="1400"/>
              </a:p>
            </p:txBody>
          </p:sp>
          <p:sp>
            <p:nvSpPr>
              <p:cNvPr id="59" name="TextBox 64"/>
              <p:cNvSpPr txBox="1">
                <a:spLocks noChangeArrowheads="1"/>
              </p:cNvSpPr>
              <p:nvPr/>
            </p:nvSpPr>
            <p:spPr bwMode="auto">
              <a:xfrm>
                <a:off x="5251663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gender</a:t>
                </a:r>
                <a:endParaRPr lang="en-SG" sz="1400"/>
              </a:p>
            </p:txBody>
          </p:sp>
          <p:sp>
            <p:nvSpPr>
              <p:cNvPr id="60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player1</a:t>
                </a:r>
                <a:endParaRPr lang="en-SG" sz="1400"/>
              </a:p>
            </p:txBody>
          </p:sp>
          <p:sp>
            <p:nvSpPr>
              <p:cNvPr id="61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580572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TextBox 50"/>
              <p:cNvSpPr txBox="1">
                <a:spLocks noChangeArrowheads="1"/>
              </p:cNvSpPr>
              <p:nvPr/>
            </p:nvSpPr>
            <p:spPr bwMode="auto">
              <a:xfrm>
                <a:off x="2989943" y="5109029"/>
                <a:ext cx="126274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"Brusco"</a:t>
                </a:r>
                <a:endParaRPr lang="en-SG"/>
              </a:p>
            </p:txBody>
          </p:sp>
          <p:sp>
            <p:nvSpPr>
              <p:cNvPr id="63" name="TextBox 51"/>
              <p:cNvSpPr txBox="1">
                <a:spLocks noChangeArrowheads="1"/>
              </p:cNvSpPr>
              <p:nvPr/>
            </p:nvSpPr>
            <p:spPr bwMode="auto">
              <a:xfrm>
                <a:off x="4826001" y="5130801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23</a:t>
                </a:r>
                <a:endParaRPr lang="en-SG"/>
              </a:p>
            </p:txBody>
          </p:sp>
          <p:sp>
            <p:nvSpPr>
              <p:cNvPr id="64" name="TextBox 52"/>
              <p:cNvSpPr txBox="1">
                <a:spLocks noChangeArrowheads="1"/>
              </p:cNvSpPr>
              <p:nvPr/>
            </p:nvSpPr>
            <p:spPr bwMode="auto">
              <a:xfrm>
                <a:off x="5426134" y="5139604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'M'</a:t>
                </a:r>
                <a:endParaRPr lang="en-SG" dirty="0"/>
              </a:p>
            </p:txBody>
          </p:sp>
        </p:grpSp>
        <p:grpSp>
          <p:nvGrpSpPr>
            <p:cNvPr id="41" name="Group 53"/>
            <p:cNvGrpSpPr>
              <a:grpSpLocks/>
            </p:cNvGrpSpPr>
            <p:nvPr/>
          </p:nvGrpSpPr>
          <p:grpSpPr bwMode="auto">
            <a:xfrm>
              <a:off x="5090363" y="5391149"/>
              <a:ext cx="3589182" cy="893536"/>
              <a:chOff x="2492305" y="4636407"/>
              <a:chExt cx="3589182" cy="893536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2934505" y="5142510"/>
                <a:ext cx="1687811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800147" y="5142510"/>
                <a:ext cx="495388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5470191" y="5142510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46" name="TextBox 62"/>
              <p:cNvSpPr txBox="1">
                <a:spLocks noChangeArrowheads="1"/>
              </p:cNvSpPr>
              <p:nvPr/>
            </p:nvSpPr>
            <p:spPr bwMode="auto">
              <a:xfrm>
                <a:off x="2839388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name</a:t>
                </a:r>
                <a:endParaRPr lang="en-SG" sz="1400"/>
              </a:p>
            </p:txBody>
          </p:sp>
          <p:sp>
            <p:nvSpPr>
              <p:cNvPr id="47" name="TextBox 63"/>
              <p:cNvSpPr txBox="1">
                <a:spLocks noChangeArrowheads="1"/>
              </p:cNvSpPr>
              <p:nvPr/>
            </p:nvSpPr>
            <p:spPr bwMode="auto">
              <a:xfrm>
                <a:off x="4694749" y="4882926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age</a:t>
                </a:r>
                <a:endParaRPr lang="en-SG" sz="1400"/>
              </a:p>
            </p:txBody>
          </p:sp>
          <p:sp>
            <p:nvSpPr>
              <p:cNvPr id="48" name="TextBox 64"/>
              <p:cNvSpPr txBox="1">
                <a:spLocks noChangeArrowheads="1"/>
              </p:cNvSpPr>
              <p:nvPr/>
            </p:nvSpPr>
            <p:spPr bwMode="auto">
              <a:xfrm>
                <a:off x="5251663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gender</a:t>
                </a:r>
                <a:endParaRPr lang="en-SG" sz="1400"/>
              </a:p>
            </p:txBody>
          </p:sp>
          <p:sp>
            <p:nvSpPr>
              <p:cNvPr id="49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player2</a:t>
                </a:r>
                <a:endParaRPr lang="en-SG" sz="1400"/>
              </a:p>
            </p:txBody>
          </p:sp>
          <p:sp>
            <p:nvSpPr>
              <p:cNvPr id="50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580572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" name="TextBox 62"/>
              <p:cNvSpPr txBox="1">
                <a:spLocks noChangeArrowheads="1"/>
              </p:cNvSpPr>
              <p:nvPr/>
            </p:nvSpPr>
            <p:spPr bwMode="auto">
              <a:xfrm>
                <a:off x="2989943" y="5109029"/>
                <a:ext cx="126274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"Brusco"</a:t>
                </a:r>
                <a:endParaRPr lang="en-SG"/>
              </a:p>
            </p:txBody>
          </p:sp>
          <p:sp>
            <p:nvSpPr>
              <p:cNvPr id="52" name="TextBox 63"/>
              <p:cNvSpPr txBox="1">
                <a:spLocks noChangeArrowheads="1"/>
              </p:cNvSpPr>
              <p:nvPr/>
            </p:nvSpPr>
            <p:spPr bwMode="auto">
              <a:xfrm>
                <a:off x="4826001" y="5130801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23</a:t>
                </a:r>
                <a:endParaRPr lang="en-SG"/>
              </a:p>
            </p:txBody>
          </p:sp>
          <p:sp>
            <p:nvSpPr>
              <p:cNvPr id="53" name="TextBox 64"/>
              <p:cNvSpPr txBox="1">
                <a:spLocks noChangeArrowheads="1"/>
              </p:cNvSpPr>
              <p:nvPr/>
            </p:nvSpPr>
            <p:spPr bwMode="auto">
              <a:xfrm>
                <a:off x="5426133" y="5138059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'M'</a:t>
                </a:r>
                <a:endParaRPr lang="en-SG" dirty="0"/>
              </a:p>
            </p:txBody>
          </p:sp>
        </p:grpSp>
        <p:sp>
          <p:nvSpPr>
            <p:cNvPr id="42" name="TextBox 65"/>
            <p:cNvSpPr txBox="1">
              <a:spLocks noChangeArrowheads="1"/>
            </p:cNvSpPr>
            <p:nvPr/>
          </p:nvSpPr>
          <p:spPr bwMode="auto">
            <a:xfrm>
              <a:off x="4826000" y="4172857"/>
              <a:ext cx="1030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After: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29547" y="3398261"/>
            <a:ext cx="4565072" cy="747712"/>
            <a:chOff x="4329547" y="3439824"/>
            <a:chExt cx="4565072" cy="747712"/>
          </a:xfrm>
        </p:grpSpPr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4821383" y="3439824"/>
              <a:ext cx="4073236" cy="74771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 err="1" smtClean="0">
                  <a:latin typeface="Courier New" pitchFamily="49" charset="0"/>
                  <a:cs typeface="Arial" charset="0"/>
                </a:rPr>
                <a:t>strcpy</a:t>
              </a:r>
              <a:r>
                <a:rPr lang="en-US" sz="1400" b="1" dirty="0" smtClean="0">
                  <a:latin typeface="Courier New" pitchFamily="49" charset="0"/>
                  <a:cs typeface="Arial" charset="0"/>
                </a:rPr>
                <a:t>(player2.name, player1.name);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 smtClean="0">
                  <a:latin typeface="Courier New" pitchFamily="49" charset="0"/>
                  <a:cs typeface="Arial" charset="0"/>
                </a:rPr>
                <a:t>player2.age = player1.age;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 smtClean="0">
                  <a:latin typeface="Courier New" pitchFamily="49" charset="0"/>
                  <a:cs typeface="Arial" charset="0"/>
                </a:rPr>
                <a:t>player2.gender = player1.gender;</a:t>
              </a:r>
              <a:endParaRPr lang="en-US" sz="1400" b="1" dirty="0">
                <a:latin typeface="Courier New" pitchFamily="49" charset="0"/>
                <a:cs typeface="Arial" charset="0"/>
              </a:endParaRPr>
            </a:p>
            <a:p>
              <a:pPr marL="342900" indent="-342900">
                <a:defRPr/>
              </a:pPr>
              <a:endParaRPr lang="en-US" sz="2400" b="1" dirty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4329547" y="3644178"/>
              <a:ext cx="450271" cy="3251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 algn="ctr"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b="1" dirty="0" smtClean="0">
                  <a:latin typeface="+mn-lt"/>
                  <a:cs typeface="Arial" charset="0"/>
                </a:rPr>
                <a:t>=</a:t>
              </a:r>
              <a:endParaRPr lang="en-US" b="1" dirty="0">
                <a:latin typeface="+mn-lt"/>
                <a:cs typeface="Arial" charset="0"/>
              </a:endParaRPr>
            </a:p>
            <a:p>
              <a:pPr marL="342900" indent="-342900" algn="ctr">
                <a:defRPr/>
              </a:pPr>
              <a:endParaRPr lang="en-US" sz="2400" b="1" dirty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688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Passing Structures to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3425" y="1309255"/>
            <a:ext cx="7834313" cy="461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Passing a structure to a parameter in a function is akin to assigning the structure to the parameter.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seen earlier, the entire structure is copied, i.e.,  members of the actual parameter are copied into the corresponding members of the formal </a:t>
            </a:r>
            <a:r>
              <a:rPr lang="en-US" sz="2800" dirty="0" smtClean="0"/>
              <a:t>parameter. </a:t>
            </a:r>
            <a:endParaRPr lang="en-US" sz="28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modify </a:t>
            </a:r>
            <a:r>
              <a:rPr lang="en-US" sz="2800" dirty="0" smtClean="0">
                <a:solidFill>
                  <a:srgbClr val="0000FF"/>
                </a:solidFill>
              </a:rPr>
              <a:t>Unit19_Demo1.c</a:t>
            </a:r>
            <a:r>
              <a:rPr lang="en-US" sz="2800" dirty="0" smtClean="0"/>
              <a:t> </a:t>
            </a:r>
            <a:r>
              <a:rPr lang="en-US" sz="2800" dirty="0"/>
              <a:t>into </a:t>
            </a:r>
            <a:r>
              <a:rPr lang="en-US" sz="2800" dirty="0" smtClean="0">
                <a:solidFill>
                  <a:srgbClr val="0000FF"/>
                </a:solidFill>
              </a:rPr>
              <a:t>Unit19_Demo2.c</a:t>
            </a:r>
            <a:r>
              <a:rPr lang="en-US" sz="2800" dirty="0" smtClean="0"/>
              <a:t> </a:t>
            </a:r>
            <a:r>
              <a:rPr lang="en-US" sz="2800" dirty="0"/>
              <a:t>to illustrate </a:t>
            </a:r>
            <a:r>
              <a:rPr lang="en-US" sz="2800" dirty="0" smtClean="0"/>
              <a:t>this.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5054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Demo #2: Passing Structures to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90575" y="1112838"/>
            <a:ext cx="7525522" cy="5139682"/>
            <a:chOff x="790833" y="1112923"/>
            <a:chExt cx="7525875" cy="5139058"/>
          </a:xfrm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25875" cy="50168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statements and definition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of </a:t>
              </a:r>
              <a:r>
                <a:rPr lang="en-US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are omitted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here for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brevity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}, player2;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(player2.name,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"July"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player2.age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player2.gender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'F'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player1"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player1);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player2"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1597" y="1112923"/>
              <a:ext cx="1932079" cy="36984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Unit19_Demo2.c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52800" y="347663"/>
            <a:ext cx="5616575" cy="58578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age = 23; gender = M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player2: name = July; age = 21; gender = F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4222830" y="2842346"/>
            <a:ext cx="3135313" cy="987424"/>
            <a:chOff x="4064000" y="3265713"/>
            <a:chExt cx="3135086" cy="986972"/>
          </a:xfrm>
        </p:grpSpPr>
        <p:sp>
          <p:nvSpPr>
            <p:cNvPr id="15" name="Line Callout 2 (Border and Accent Bar) 14"/>
            <p:cNvSpPr/>
            <p:nvPr/>
          </p:nvSpPr>
          <p:spPr bwMode="auto">
            <a:xfrm>
              <a:off x="5713294" y="3265713"/>
              <a:ext cx="1485792" cy="81242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Passing a structure to a function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16" name="Straight Connector 12"/>
            <p:cNvCxnSpPr>
              <a:cxnSpLocks noChangeShapeType="1"/>
            </p:cNvCxnSpPr>
            <p:nvPr/>
          </p:nvCxnSpPr>
          <p:spPr bwMode="auto">
            <a:xfrm>
              <a:off x="4064000" y="4252685"/>
              <a:ext cx="905158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4893434" y="4432774"/>
            <a:ext cx="3640775" cy="1030287"/>
            <a:chOff x="4230915" y="4506684"/>
            <a:chExt cx="3640306" cy="1030515"/>
          </a:xfrm>
        </p:grpSpPr>
        <p:sp>
          <p:nvSpPr>
            <p:cNvPr id="18" name="Line Callout 2 (Border and Accent Bar) 17"/>
            <p:cNvSpPr/>
            <p:nvPr/>
          </p:nvSpPr>
          <p:spPr bwMode="auto">
            <a:xfrm>
              <a:off x="6272177" y="4506684"/>
              <a:ext cx="1599044" cy="819331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Receiving a structure from the caller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19" name="Straight Connector 15"/>
            <p:cNvCxnSpPr>
              <a:cxnSpLocks noChangeShapeType="1"/>
            </p:cNvCxnSpPr>
            <p:nvPr/>
          </p:nvCxnSpPr>
          <p:spPr bwMode="auto">
            <a:xfrm>
              <a:off x="4230915" y="5537199"/>
              <a:ext cx="1890181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420056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6. Array of Structures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Combining structures and arrays gives us a lot of flexibility in organizing data</a:t>
            </a:r>
            <a:r>
              <a:rPr lang="en-US" sz="2000" dirty="0" smtClean="0"/>
              <a:t>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For example, we may have a structure comprising 2 members: student’s name and an array of 5 test scores he </a:t>
            </a:r>
            <a:r>
              <a:rPr lang="en-US" sz="1800" dirty="0" smtClean="0"/>
              <a:t>obtained.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Or, we may have an array whose elements are </a:t>
            </a:r>
            <a:r>
              <a:rPr lang="en-US" sz="1800" dirty="0" smtClean="0"/>
              <a:t>structures.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Or, even more complex combinations such as an array whose elements are structures which comprises array as one of the </a:t>
            </a:r>
            <a:r>
              <a:rPr lang="en-US" sz="1800" dirty="0" smtClean="0"/>
              <a:t>members.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Recall </a:t>
            </a:r>
            <a:r>
              <a:rPr lang="en-US" sz="2000" dirty="0">
                <a:solidFill>
                  <a:srgbClr val="0000FF"/>
                </a:solidFill>
              </a:rPr>
              <a:t>Week </a:t>
            </a:r>
            <a:r>
              <a:rPr lang="en-US" sz="2000" dirty="0" smtClean="0">
                <a:solidFill>
                  <a:srgbClr val="0000FF"/>
                </a:solidFill>
              </a:rPr>
              <a:t>11 </a:t>
            </a:r>
            <a:r>
              <a:rPr lang="en-US" sz="2000" dirty="0">
                <a:solidFill>
                  <a:srgbClr val="0000FF"/>
                </a:solidFill>
              </a:rPr>
              <a:t>Exercise #3: Module Sorting </a:t>
            </a:r>
            <a:r>
              <a:rPr lang="en-US" sz="2000" dirty="0"/>
              <a:t>(see next </a:t>
            </a:r>
            <a:r>
              <a:rPr lang="en-US" sz="2000" dirty="0" smtClean="0"/>
              <a:t>slide)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Instead of using two parallel arrays </a:t>
            </a:r>
            <a:r>
              <a:rPr lang="en-US" sz="2000" dirty="0">
                <a:solidFill>
                  <a:srgbClr val="C00000"/>
                </a:solidFill>
              </a:rPr>
              <a:t>modules[]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C00000"/>
                </a:solidFill>
              </a:rPr>
              <a:t>students[]</a:t>
            </a:r>
            <a:r>
              <a:rPr lang="en-US" sz="2000" dirty="0"/>
              <a:t>, we shall create a structure comprising module code and module enrolment, and use an array of this structure</a:t>
            </a:r>
            <a:r>
              <a:rPr lang="en-US" sz="2000" dirty="0" smtClean="0"/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itchFamily="18" charset="0"/>
              </a:rPr>
              <a:t>We will show the new implementation in </a:t>
            </a:r>
            <a:r>
              <a:rPr lang="en-US" sz="2000" dirty="0" smtClean="0">
                <a:solidFill>
                  <a:srgbClr val="0000FF"/>
                </a:solidFill>
                <a:cs typeface="Times New Roman" pitchFamily="18" charset="0"/>
              </a:rPr>
              <a:t>Unit19_SortModules.c </a:t>
            </a:r>
            <a:r>
              <a:rPr lang="en-US" sz="2000" dirty="0">
                <a:cs typeface="Times New Roman" pitchFamily="18" charset="0"/>
              </a:rPr>
              <a:t>for comparison with </a:t>
            </a:r>
            <a:r>
              <a:rPr lang="en-US" sz="2000" dirty="0" smtClean="0">
                <a:solidFill>
                  <a:srgbClr val="0000FF"/>
                </a:solidFill>
                <a:cs typeface="Times New Roman" pitchFamily="18" charset="0"/>
              </a:rPr>
              <a:t>Week11_SortModules.c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(both programs are </a:t>
            </a:r>
            <a:r>
              <a:rPr lang="en-US" sz="2000" dirty="0" smtClean="0">
                <a:cs typeface="Times New Roman" pitchFamily="18" charset="0"/>
              </a:rPr>
              <a:t>given)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13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6. Array of Structures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1737360"/>
          </a:xfrm>
        </p:spPr>
        <p:txBody>
          <a:bodyPr>
            <a:normAutofit lnSpcReduction="10000"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Given an array with 10 elements, each a structure containing the code of a module and the number of students enrolled in that module. Sort the array by the number of students enrolled, using Selection </a:t>
            </a:r>
            <a:r>
              <a:rPr lang="en-US" sz="2000" dirty="0" smtClean="0"/>
              <a:t>Sort</a:t>
            </a:r>
            <a:r>
              <a:rPr lang="en-US" sz="2000" dirty="0"/>
              <a:t>.</a:t>
            </a:r>
            <a:endParaRPr lang="en-US" sz="2000" dirty="0" smtClean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Sample run</a:t>
            </a:r>
            <a:r>
              <a:rPr lang="en-US" sz="2000" dirty="0">
                <a:cs typeface="Times New Roman" pitchFamily="18" charset="0"/>
              </a:rPr>
              <a:t>: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1438" y="2922282"/>
            <a:ext cx="5484812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number of modules: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module codes and students enrolled: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CS1010 292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CS1234 178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CS1010E 358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CS2102 260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IS1103 215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IS2104 93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IS1112 100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GEK1511 83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IT2002 51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MA1101S 123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5850" y="3478814"/>
            <a:ext cx="3978275" cy="28003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Sorted by student enrolment: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IT2002 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51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GEK1511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83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IS2104 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93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IS1112  100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MA1101S 123</a:t>
            </a:r>
            <a:endParaRPr lang="en-SG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CS1234  178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IS1103  215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CS2102  260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CS1010  292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CS1010E 358</a:t>
            </a:r>
          </a:p>
        </p:txBody>
      </p:sp>
    </p:spTree>
    <p:extLst>
      <p:ext uri="{BB962C8B-B14F-4D97-AF65-F5344CB8AC3E}">
        <p14:creationId xmlns:p14="http://schemas.microsoft.com/office/powerpoint/2010/main" val="105472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a program to compute the volume of 2 boxes.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467225"/>
            <a:ext cx="77724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03363" y="2005013"/>
            <a:ext cx="5897562" cy="66675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/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length1, width1, height1;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// for 1st box</a:t>
            </a:r>
          </a:p>
          <a:p>
            <a:pPr marL="342900" indent="-342900"/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length2, width2, height2;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// for 2nd box</a:t>
            </a:r>
          </a:p>
          <a:p>
            <a:pPr marL="342900" indent="-342900"/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3732213"/>
            <a:ext cx="80645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More logical to organize related data as a “box” </a:t>
            </a:r>
            <a:r>
              <a:rPr lang="en-US" sz="2400" i="1" dirty="0"/>
              <a:t>group</a:t>
            </a:r>
            <a:r>
              <a:rPr lang="en-US" sz="2400" dirty="0"/>
              <a:t>, with length, width and height as its components (members). Then declare two variables </a:t>
            </a:r>
            <a:r>
              <a:rPr lang="en-US" sz="2400" dirty="0">
                <a:solidFill>
                  <a:srgbClr val="0000FF"/>
                </a:solidFill>
              </a:rPr>
              <a:t>box1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box2</a:t>
            </a:r>
            <a:r>
              <a:rPr lang="en-US" sz="2400" dirty="0"/>
              <a:t> of such a </a:t>
            </a:r>
            <a:r>
              <a:rPr lang="en-US" sz="2400" i="1" dirty="0"/>
              <a:t>group</a:t>
            </a:r>
            <a:r>
              <a:rPr lang="en-US" sz="2400" dirty="0"/>
              <a:t>. 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162050" y="2865438"/>
            <a:ext cx="2635250" cy="593725"/>
            <a:chOff x="1161536" y="3002692"/>
            <a:chExt cx="2636108" cy="59312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401778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254542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length1</a:t>
              </a:r>
              <a:endParaRPr lang="en-SG" sz="1400"/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width1</a:t>
              </a:r>
              <a:endParaRPr lang="en-SG" sz="1400"/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height1</a:t>
              </a:r>
              <a:endParaRPr lang="en-SG" sz="1400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4341813" y="2865438"/>
            <a:ext cx="2635250" cy="593725"/>
            <a:chOff x="1161536" y="3002692"/>
            <a:chExt cx="2636108" cy="593125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01777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54542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length2</a:t>
              </a:r>
              <a:endParaRPr lang="en-SG" sz="1400"/>
            </a:p>
          </p:txBody>
        </p:sp>
        <p:sp>
          <p:nvSpPr>
            <p:cNvPr id="26" name="TextBox 28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width2</a:t>
              </a:r>
              <a:endParaRPr lang="en-SG" sz="1400"/>
            </a:p>
          </p:txBody>
        </p:sp>
        <p:sp>
          <p:nvSpPr>
            <p:cNvPr id="27" name="TextBox 29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height2</a:t>
              </a:r>
              <a:endParaRPr lang="en-SG" sz="1400"/>
            </a:p>
          </p:txBody>
        </p:sp>
      </p:grpSp>
      <p:grpSp>
        <p:nvGrpSpPr>
          <p:cNvPr id="28" name="Group 45"/>
          <p:cNvGrpSpPr>
            <a:grpSpLocks/>
          </p:cNvGrpSpPr>
          <p:nvPr/>
        </p:nvGrpSpPr>
        <p:grpSpPr bwMode="auto">
          <a:xfrm>
            <a:off x="1050925" y="5197475"/>
            <a:ext cx="3249613" cy="1004888"/>
            <a:chOff x="1050323" y="4790303"/>
            <a:chExt cx="3249828" cy="100501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77619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530162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2" name="TextBox 2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34" name="TextBox 2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35" name="TextBox 41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box1</a:t>
              </a:r>
              <a:endParaRPr lang="en-SG" sz="1400"/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" name="Group 46"/>
          <p:cNvGrpSpPr>
            <a:grpSpLocks/>
          </p:cNvGrpSpPr>
          <p:nvPr/>
        </p:nvGrpSpPr>
        <p:grpSpPr bwMode="auto">
          <a:xfrm>
            <a:off x="4922838" y="5197475"/>
            <a:ext cx="3249612" cy="1004888"/>
            <a:chOff x="1050323" y="4790303"/>
            <a:chExt cx="3249828" cy="100501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677618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30163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5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42" name="TextBox 5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43" name="TextBox 5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44" name="TextBox 53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box2</a:t>
              </a:r>
              <a:endParaRPr lang="en-SG" sz="1400"/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4788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6. Demo #3: Array of Structures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739775" y="1352464"/>
            <a:ext cx="8099425" cy="4954330"/>
            <a:chOff x="624114" y="1333202"/>
            <a:chExt cx="8097517" cy="4954065"/>
          </a:xfrm>
        </p:grpSpPr>
        <p:sp>
          <p:nvSpPr>
            <p:cNvPr id="13" name="TextBox 12"/>
            <p:cNvSpPr txBox="1"/>
            <p:nvPr/>
          </p:nvSpPr>
          <p:spPr>
            <a:xfrm>
              <a:off x="624114" y="1455433"/>
              <a:ext cx="7951501" cy="4831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define MAX_MODULES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maximum number of modules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</a:t>
              </a: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CODE_LENGTH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length of module code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SG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code[CODE_LENGTH+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enrolment;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module_t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Function prototypes omitted here for brevity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module_t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modules[MAX_MODULES];  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num_modules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num_modules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scanModules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(modules); 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sortByEnrolment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(modules,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num_modules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printModules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(modules, </a:t>
              </a:r>
              <a:r>
                <a:rPr lang="en-US" sz="1600" b="1" err="1" smtClean="0">
                  <a:latin typeface="Courier New" pitchFamily="49" charset="0"/>
                  <a:cs typeface="Courier New" pitchFamily="49" charset="0"/>
                </a:rPr>
                <a:t>num_modules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3805" y="1333202"/>
              <a:ext cx="2437826" cy="36986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Unit19_SortModules.c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053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6. Demo #3: Array of Structures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739775" y="1326515"/>
            <a:ext cx="8099425" cy="4998085"/>
            <a:chOff x="624114" y="1287493"/>
            <a:chExt cx="8097517" cy="4996846"/>
          </a:xfrm>
        </p:grpSpPr>
        <p:sp>
          <p:nvSpPr>
            <p:cNvPr id="10" name="TextBox 9"/>
            <p:cNvSpPr txBox="1"/>
            <p:nvPr/>
          </p:nvSpPr>
          <p:spPr>
            <a:xfrm>
              <a:off x="624114" y="1408749"/>
              <a:ext cx="8061014" cy="48755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scanModules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module_t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mod[]) {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size,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number of modules: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&amp;size);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module codes and student enrolment: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 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mod[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].code, &amp;mod[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].enrolment);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size;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printModules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module_t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mod[], 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size) {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"Sorted by student enrolment: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%s\t%3d\n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mod[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].code, mod[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].enrolment);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2378" y="1287493"/>
              <a:ext cx="2449253" cy="36979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Unit19_SortModules.c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604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6. Demo #3: Array of Structures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518985" y="1215351"/>
            <a:ext cx="8320215" cy="5061372"/>
            <a:chOff x="403376" y="1167993"/>
            <a:chExt cx="8318255" cy="5060270"/>
          </a:xfrm>
        </p:grpSpPr>
        <p:sp>
          <p:nvSpPr>
            <p:cNvPr id="13" name="TextBox 12"/>
            <p:cNvSpPr txBox="1"/>
            <p:nvPr/>
          </p:nvSpPr>
          <p:spPr>
            <a:xfrm>
              <a:off x="403376" y="1397223"/>
              <a:ext cx="8236043" cy="4831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Sort by number of </a:t>
              </a: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students</a:t>
              </a:r>
              <a:endParaRPr lang="en-SG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sortByEnrolment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module_t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mod[]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size)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start,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min_index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module_t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(start =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start &lt; size-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start++) {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find index of minimum element</a:t>
              </a:r>
              <a:endParaRPr lang="en-SG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min_index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= start;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= start+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&lt; size;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(mod[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].enrolment &lt; mod[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min_index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].enrolment)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min_index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swap minimum element with element at start index</a:t>
              </a:r>
              <a:endParaRPr lang="en-SG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temp = mod[start]; 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mod[start] = mod[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min_index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mod[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min_index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60951" y="1167993"/>
              <a:ext cx="2460680" cy="36925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Unit19_SortModules.c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70135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0000FF"/>
                </a:solidFill>
              </a:rPr>
              <a:t>7. Passing Address of Structure to Functions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108710"/>
            <a:ext cx="8351837" cy="42291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Given this code, what is the output?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860913" y="1355673"/>
            <a:ext cx="7643007" cy="5175616"/>
            <a:chOff x="790833" y="983985"/>
            <a:chExt cx="7643366" cy="5174987"/>
          </a:xfrm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statements, definition of </a:t>
              </a:r>
              <a:r>
                <a:rPr lang="en-US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and function prototypes are omitted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here for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brevity</a:t>
              </a: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};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(player1);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(player.name,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 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02438" y="983985"/>
              <a:ext cx="1931761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Unit19_Demo4.c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40805" y="3291016"/>
            <a:ext cx="5616575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age = 23; gender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38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0000FF"/>
                </a:solidFill>
              </a:rPr>
              <a:t>7. Passing Address of Structure to Functions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4061613" y="3853420"/>
            <a:ext cx="4572079" cy="1004279"/>
            <a:chOff x="4061613" y="3853420"/>
            <a:chExt cx="4572079" cy="100427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634771" y="4416983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833458" y="4416983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779608" y="4416983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4408696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19" name="TextBox 63"/>
            <p:cNvSpPr txBox="1">
              <a:spLocks noChangeArrowheads="1"/>
            </p:cNvSpPr>
            <p:nvPr/>
          </p:nvSpPr>
          <p:spPr bwMode="auto">
            <a:xfrm>
              <a:off x="6525313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0" name="TextBox 64"/>
            <p:cNvSpPr txBox="1">
              <a:spLocks noChangeArrowheads="1"/>
            </p:cNvSpPr>
            <p:nvPr/>
          </p:nvSpPr>
          <p:spPr bwMode="auto">
            <a:xfrm>
              <a:off x="7372514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1" name="TextBox 65"/>
            <p:cNvSpPr txBox="1">
              <a:spLocks noChangeArrowheads="1"/>
            </p:cNvSpPr>
            <p:nvPr/>
          </p:nvSpPr>
          <p:spPr bwMode="auto">
            <a:xfrm>
              <a:off x="4061613" y="3853420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player</a:t>
              </a:r>
              <a:endParaRPr lang="en-SG" sz="1400" dirty="0"/>
            </a:p>
          </p:txBody>
        </p:sp>
        <p:sp>
          <p:nvSpPr>
            <p:cNvPr id="22" name="Rectangle 66"/>
            <p:cNvSpPr>
              <a:spLocks noChangeArrowheads="1"/>
            </p:cNvSpPr>
            <p:nvPr/>
          </p:nvSpPr>
          <p:spPr bwMode="auto">
            <a:xfrm>
              <a:off x="4302777" y="4116838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7791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1600" dirty="0" err="1" smtClean="0">
                <a:latin typeface="Lucida Console" pitchFamily="49" charset="0"/>
              </a:rPr>
              <a:t>change_name_and_age</a:t>
            </a:r>
            <a:r>
              <a:rPr lang="en-US" sz="1600" dirty="0" smtClean="0">
                <a:latin typeface="Lucida Console" pitchFamily="49" charset="0"/>
              </a:rPr>
              <a:t>(player1);</a:t>
            </a:r>
            <a:endParaRPr lang="en-SG" sz="1600" dirty="0">
              <a:latin typeface="Lucida Console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61613" y="1588015"/>
            <a:ext cx="4572079" cy="1004279"/>
            <a:chOff x="4407602" y="1711582"/>
            <a:chExt cx="4572079" cy="1004279"/>
          </a:xfrm>
        </p:grpSpPr>
        <p:sp>
          <p:nvSpPr>
            <p:cNvPr id="25" name="Rectangle 24"/>
            <p:cNvSpPr/>
            <p:nvPr/>
          </p:nvSpPr>
          <p:spPr bwMode="auto">
            <a:xfrm>
              <a:off x="4980760" y="2275145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179447" y="2275145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125597" y="2275145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8" name="TextBox 62"/>
            <p:cNvSpPr txBox="1">
              <a:spLocks noChangeArrowheads="1"/>
            </p:cNvSpPr>
            <p:nvPr/>
          </p:nvSpPr>
          <p:spPr bwMode="auto">
            <a:xfrm>
              <a:off x="4754685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29" name="TextBox 63"/>
            <p:cNvSpPr txBox="1">
              <a:spLocks noChangeArrowheads="1"/>
            </p:cNvSpPr>
            <p:nvPr/>
          </p:nvSpPr>
          <p:spPr bwMode="auto">
            <a:xfrm>
              <a:off x="6871302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30" name="TextBox 64"/>
            <p:cNvSpPr txBox="1">
              <a:spLocks noChangeArrowheads="1"/>
            </p:cNvSpPr>
            <p:nvPr/>
          </p:nvSpPr>
          <p:spPr bwMode="auto">
            <a:xfrm>
              <a:off x="7718503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31" name="TextBox 65"/>
            <p:cNvSpPr txBox="1">
              <a:spLocks noChangeArrowheads="1"/>
            </p:cNvSpPr>
            <p:nvPr/>
          </p:nvSpPr>
          <p:spPr bwMode="auto">
            <a:xfrm>
              <a:off x="4407602" y="1711582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player1</a:t>
              </a:r>
              <a:endParaRPr lang="en-SG" sz="1400" dirty="0"/>
            </a:p>
          </p:txBody>
        </p:sp>
        <p:sp>
          <p:nvSpPr>
            <p:cNvPr id="32" name="Rectangle 66"/>
            <p:cNvSpPr>
              <a:spLocks noChangeArrowheads="1"/>
            </p:cNvSpPr>
            <p:nvPr/>
          </p:nvSpPr>
          <p:spPr bwMode="auto">
            <a:xfrm>
              <a:off x="4648766" y="1975000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487" y="2261287"/>
              <a:ext cx="1285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"</a:t>
              </a:r>
              <a:r>
                <a:rPr lang="en-US" sz="1600" dirty="0" err="1" smtClean="0">
                  <a:solidFill>
                    <a:srgbClr val="006600"/>
                  </a:solidFill>
                  <a:latin typeface="Lucida Console" pitchFamily="49" charset="0"/>
                </a:rPr>
                <a:t>Brusco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5865" y="2287195"/>
              <a:ext cx="551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23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81320" y="2286259"/>
              <a:ext cx="543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'M'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</p:grpSp>
      <p:sp>
        <p:nvSpPr>
          <p:cNvPr id="36" name="TextBox 77"/>
          <p:cNvSpPr txBox="1">
            <a:spLocks noChangeArrowheads="1"/>
          </p:cNvSpPr>
          <p:nvPr/>
        </p:nvSpPr>
        <p:spPr bwMode="auto">
          <a:xfrm>
            <a:off x="533358" y="3351806"/>
            <a:ext cx="5249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player)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658498" y="4415481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err="1" smtClean="0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05140" y="4405587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23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24192" y="4405587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'M'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1" name="Down Arrow 40"/>
          <p:cNvSpPr/>
          <p:nvPr/>
        </p:nvSpPr>
        <p:spPr bwMode="auto">
          <a:xfrm>
            <a:off x="6217906" y="3015049"/>
            <a:ext cx="259492" cy="53134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42610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itchFamily="49" charset="0"/>
              </a:rPr>
              <a:t>strcpy</a:t>
            </a:r>
            <a:r>
              <a:rPr lang="en-US" sz="1600" dirty="0" smtClean="0">
                <a:latin typeface="Lucida Console" pitchFamily="49" charset="0"/>
              </a:rPr>
              <a:t>(player.name, "Alexandra");</a:t>
            </a:r>
          </a:p>
          <a:p>
            <a:r>
              <a:rPr lang="en-US" sz="1600" dirty="0" err="1" smtClean="0">
                <a:latin typeface="Lucida Console" pitchFamily="49" charset="0"/>
              </a:rPr>
              <a:t>player.age</a:t>
            </a:r>
            <a:r>
              <a:rPr lang="en-US" sz="1600" dirty="0" smtClean="0">
                <a:latin typeface="Lucida Console" pitchFamily="49" charset="0"/>
              </a:rPr>
              <a:t> = 25;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50261" y="4407244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85474" y="4416983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25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225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8" grpId="1"/>
      <p:bldP spid="39" grpId="0"/>
      <p:bldP spid="39" grpId="1"/>
      <p:bldP spid="40" grpId="0"/>
      <p:bldP spid="41" grpId="0" animBg="1"/>
      <p:bldP spid="42" grpId="0"/>
      <p:bldP spid="43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7. Passing Address of Structure to Functions </a:t>
            </a:r>
            <a:r>
              <a:rPr lang="en-GB" sz="2800" dirty="0" smtClean="0">
                <a:solidFill>
                  <a:srgbClr val="0000FF"/>
                </a:solidFill>
              </a:rPr>
              <a:t>(3/5</a:t>
            </a:r>
            <a:r>
              <a:rPr lang="en-GB" sz="2800" dirty="0">
                <a:solidFill>
                  <a:srgbClr val="0000FF"/>
                </a:solidFill>
              </a:rPr>
              <a:t>)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Like an ordinary variable (</a:t>
            </a:r>
            <a:r>
              <a:rPr lang="en-US" dirty="0" err="1"/>
              <a:t>eg</a:t>
            </a:r>
            <a:r>
              <a:rPr lang="en-US" dirty="0"/>
              <a:t>: of type </a:t>
            </a:r>
            <a:r>
              <a:rPr lang="en-US" dirty="0" err="1"/>
              <a:t>int</a:t>
            </a:r>
            <a:r>
              <a:rPr lang="en-US" dirty="0"/>
              <a:t>, char), when a structure variable is passed to a function, a </a:t>
            </a:r>
            <a:r>
              <a:rPr lang="en-US" u="sng" dirty="0">
                <a:solidFill>
                  <a:srgbClr val="0000FF"/>
                </a:solidFill>
              </a:rPr>
              <a:t>separate copy of it is made </a:t>
            </a:r>
            <a:r>
              <a:rPr lang="en-US" dirty="0"/>
              <a:t>in the called function. 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Hence, the original structure variable </a:t>
            </a:r>
            <a:r>
              <a:rPr lang="en-US" u="sng" dirty="0">
                <a:solidFill>
                  <a:srgbClr val="0000FF"/>
                </a:solidFill>
              </a:rPr>
              <a:t>will not be modified by the function</a:t>
            </a:r>
            <a:r>
              <a:rPr lang="en-US" dirty="0"/>
              <a:t>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allow the function to modify the content of the original structure variable, you need to pass in the </a:t>
            </a:r>
            <a:r>
              <a:rPr lang="en-US" dirty="0">
                <a:solidFill>
                  <a:srgbClr val="0000FF"/>
                </a:solidFill>
              </a:rPr>
              <a:t>address (pointer) of the structure variable</a:t>
            </a:r>
            <a:r>
              <a:rPr lang="en-US" dirty="0"/>
              <a:t> to the function.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(Note that passing an </a:t>
            </a:r>
            <a:r>
              <a:rPr lang="en-US" u="sng" dirty="0"/>
              <a:t>array</a:t>
            </a:r>
            <a:r>
              <a:rPr lang="en-US" dirty="0"/>
              <a:t> of structures to a function is a different matter. As the array name is a pointer, the function is able to modify the array elements.)</a:t>
            </a:r>
          </a:p>
        </p:txBody>
      </p:sp>
    </p:spTree>
    <p:extLst>
      <p:ext uri="{BB962C8B-B14F-4D97-AF65-F5344CB8AC3E}">
        <p14:creationId xmlns:p14="http://schemas.microsoft.com/office/powerpoint/2010/main" val="3884407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7. Passing Address of Structure to Functions </a:t>
            </a:r>
            <a:r>
              <a:rPr lang="en-GB" sz="2800" dirty="0" smtClean="0">
                <a:solidFill>
                  <a:srgbClr val="0000FF"/>
                </a:solidFill>
              </a:rPr>
              <a:t>(4/5</a:t>
            </a:r>
            <a:r>
              <a:rPr lang="en-GB" sz="2800" dirty="0">
                <a:solidFill>
                  <a:srgbClr val="0000FF"/>
                </a:solidFill>
              </a:rPr>
              <a:t>)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087395"/>
            <a:ext cx="7834313" cy="48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Need to pass address of the structure variable</a:t>
            </a:r>
            <a:endParaRPr lang="en-US" sz="2000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860913" y="1355673"/>
            <a:ext cx="7706825" cy="5175616"/>
            <a:chOff x="790833" y="983985"/>
            <a:chExt cx="7707187" cy="5174987"/>
          </a:xfrm>
        </p:grpSpPr>
        <p:sp>
          <p:nvSpPr>
            <p:cNvPr id="11" name="TextBox 10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statements, definition of </a:t>
              </a:r>
              <a:r>
                <a:rPr lang="en-US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and function prototypes are omitted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here for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brevity</a:t>
              </a: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};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(&amp;player1);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((*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).name,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(*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).age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 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6340" y="983985"/>
              <a:ext cx="1981680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Unit19_Demo5.c</a:t>
              </a:r>
              <a:endParaRPr lang="en-SG" dirty="0"/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3666064" y="2706131"/>
            <a:ext cx="1153072" cy="271847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66496" y="4077730"/>
            <a:ext cx="1519655" cy="271848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40917" y="4345461"/>
            <a:ext cx="1519655" cy="25125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42993" y="4572001"/>
            <a:ext cx="1519655" cy="28832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4985" y="3291016"/>
            <a:ext cx="5952396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Alexandra;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age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25;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gender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09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7. Passing Address of Structure to Functions </a:t>
            </a:r>
            <a:r>
              <a:rPr lang="en-GB" sz="2800" dirty="0" smtClean="0">
                <a:solidFill>
                  <a:srgbClr val="0000FF"/>
                </a:solidFill>
              </a:rPr>
              <a:t>(5/5</a:t>
            </a:r>
            <a:r>
              <a:rPr lang="en-GB" sz="2800" dirty="0">
                <a:solidFill>
                  <a:srgbClr val="0000FF"/>
                </a:solidFill>
              </a:rPr>
              <a:t>)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4061613" y="1588015"/>
            <a:ext cx="4572079" cy="1004279"/>
            <a:chOff x="4061613" y="1588015"/>
            <a:chExt cx="4572079" cy="1004279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634771" y="2151578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833458" y="2151578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779608" y="2151578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TextBox 62"/>
            <p:cNvSpPr txBox="1">
              <a:spLocks noChangeArrowheads="1"/>
            </p:cNvSpPr>
            <p:nvPr/>
          </p:nvSpPr>
          <p:spPr bwMode="auto">
            <a:xfrm>
              <a:off x="4408696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name</a:t>
              </a:r>
              <a:endParaRPr lang="en-SG" sz="1400" dirty="0"/>
            </a:p>
          </p:txBody>
        </p:sp>
        <p:sp>
          <p:nvSpPr>
            <p:cNvPr id="24" name="TextBox 63"/>
            <p:cNvSpPr txBox="1">
              <a:spLocks noChangeArrowheads="1"/>
            </p:cNvSpPr>
            <p:nvPr/>
          </p:nvSpPr>
          <p:spPr bwMode="auto">
            <a:xfrm>
              <a:off x="6525313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5" name="TextBox 64"/>
            <p:cNvSpPr txBox="1">
              <a:spLocks noChangeArrowheads="1"/>
            </p:cNvSpPr>
            <p:nvPr/>
          </p:nvSpPr>
          <p:spPr bwMode="auto">
            <a:xfrm>
              <a:off x="7372514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6" name="TextBox 65"/>
            <p:cNvSpPr txBox="1">
              <a:spLocks noChangeArrowheads="1"/>
            </p:cNvSpPr>
            <p:nvPr/>
          </p:nvSpPr>
          <p:spPr bwMode="auto">
            <a:xfrm>
              <a:off x="4061613" y="1588015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player1</a:t>
              </a:r>
              <a:endParaRPr lang="en-SG" sz="1400" dirty="0"/>
            </a:p>
          </p:txBody>
        </p:sp>
        <p:sp>
          <p:nvSpPr>
            <p:cNvPr id="27" name="Rectangle 66"/>
            <p:cNvSpPr>
              <a:spLocks noChangeArrowheads="1"/>
            </p:cNvSpPr>
            <p:nvPr/>
          </p:nvSpPr>
          <p:spPr bwMode="auto">
            <a:xfrm>
              <a:off x="4302777" y="1851433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9027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1600" dirty="0" err="1" smtClean="0">
                <a:latin typeface="Lucida Console" pitchFamily="49" charset="0"/>
              </a:rPr>
              <a:t>change_name_and_age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Lucida Console" pitchFamily="49" charset="0"/>
              </a:rPr>
              <a:t>&amp;player1</a:t>
            </a:r>
            <a:r>
              <a:rPr lang="en-US" sz="1600" dirty="0" smtClean="0">
                <a:latin typeface="Lucida Console" pitchFamily="49" charset="0"/>
              </a:rPr>
              <a:t>);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29" name="TextBox 77"/>
          <p:cNvSpPr txBox="1">
            <a:spLocks noChangeArrowheads="1"/>
          </p:cNvSpPr>
          <p:nvPr/>
        </p:nvSpPr>
        <p:spPr bwMode="auto">
          <a:xfrm>
            <a:off x="533357" y="3351806"/>
            <a:ext cx="6040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*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player_ptr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58498" y="2141839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err="1" smtClean="0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7601" y="2146399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23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6997" y="2163790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'M'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4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54349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itchFamily="49" charset="0"/>
              </a:rPr>
              <a:t>strcpy</a:t>
            </a:r>
            <a:r>
              <a:rPr lang="en-US" sz="1600" dirty="0" smtClean="0">
                <a:latin typeface="Lucida Console" pitchFamily="49" charset="0"/>
              </a:rPr>
              <a:t>((</a:t>
            </a:r>
            <a:r>
              <a:rPr lang="en-US" sz="1600" dirty="0" smtClean="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dirty="0" err="1" smtClean="0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 dirty="0" smtClean="0">
                <a:latin typeface="Lucida Console" pitchFamily="49" charset="0"/>
              </a:rPr>
              <a:t>).name, "Alexandra");</a:t>
            </a:r>
          </a:p>
          <a:p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dirty="0" err="1" smtClean="0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 dirty="0" smtClean="0">
                <a:latin typeface="Lucida Console" pitchFamily="49" charset="0"/>
              </a:rPr>
              <a:t>).age = 25;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62618" y="2145957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3916" y="2163790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25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31550" y="4108569"/>
            <a:ext cx="1518428" cy="685853"/>
            <a:chOff x="6031550" y="4108569"/>
            <a:chExt cx="1518428" cy="68585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6672649" y="4399005"/>
              <a:ext cx="877329" cy="395417"/>
            </a:xfrm>
            <a:prstGeom prst="rect">
              <a:avLst/>
            </a:prstGeom>
            <a:solidFill>
              <a:srgbClr val="CCE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9" name="TextBox 62"/>
            <p:cNvSpPr txBox="1">
              <a:spLocks noChangeArrowheads="1"/>
            </p:cNvSpPr>
            <p:nvPr/>
          </p:nvSpPr>
          <p:spPr bwMode="auto">
            <a:xfrm>
              <a:off x="6031550" y="4108569"/>
              <a:ext cx="10859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 smtClean="0"/>
                <a:t>player_ptr</a:t>
              </a:r>
              <a:endParaRPr lang="en-SG" sz="1400" dirty="0"/>
            </a:p>
          </p:txBody>
        </p:sp>
      </p:grpSp>
      <p:cxnSp>
        <p:nvCxnSpPr>
          <p:cNvPr id="40" name="Straight Arrow Connector 39"/>
          <p:cNvCxnSpPr/>
          <p:nvPr/>
        </p:nvCxnSpPr>
        <p:spPr bwMode="auto">
          <a:xfrm flipH="1" flipV="1">
            <a:off x="6820930" y="2743200"/>
            <a:ext cx="383059" cy="18288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148909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1" grpId="1"/>
      <p:bldP spid="32" grpId="0"/>
      <p:bldP spid="32" grpId="1"/>
      <p:bldP spid="33" grpId="0"/>
      <p:bldP spid="34" grpId="0"/>
      <p:bldP spid="35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8. The Arrow Operator (</a:t>
            </a:r>
            <a:r>
              <a:rPr lang="en-GB" sz="3600" dirty="0" smtClean="0">
                <a:solidFill>
                  <a:srgbClr val="C00000"/>
                </a:solidFill>
              </a:rPr>
              <a:t>-&gt;</a:t>
            </a:r>
            <a:r>
              <a:rPr lang="en-GB" sz="3600" dirty="0" smtClean="0">
                <a:solidFill>
                  <a:srgbClr val="0000FF"/>
                </a:solidFill>
              </a:rPr>
              <a:t>)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11706"/>
            <a:ext cx="7834313" cy="181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Expressions like </a:t>
            </a:r>
            <a:r>
              <a:rPr lang="en-US" sz="2400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(*</a:t>
            </a:r>
            <a:r>
              <a:rPr lang="en-US" sz="2400" dirty="0" err="1" smtClean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player_ptr</a:t>
            </a:r>
            <a:r>
              <a:rPr lang="en-US" sz="2400" dirty="0" smtClean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).</a:t>
            </a:r>
            <a:r>
              <a:rPr lang="en-US" sz="2400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name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400" dirty="0"/>
              <a:t>appear very often. Hence an alternative “shortcut” syntax is created for it.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arrow operator (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-&gt;</a:t>
            </a:r>
            <a:r>
              <a:rPr lang="en-US" sz="2400" dirty="0"/>
              <a:t>)</a:t>
            </a: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682625" y="3211346"/>
            <a:ext cx="7961313" cy="463550"/>
            <a:chOff x="682174" y="3981904"/>
            <a:chExt cx="7961083" cy="463097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82174" y="3981904"/>
              <a:ext cx="29909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>
                  <a:latin typeface="Courier New" pitchFamily="49" charset="0"/>
                </a:rPr>
                <a:t>(*</a:t>
              </a: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).</a:t>
              </a:r>
              <a:r>
                <a:rPr lang="en-US" sz="2000" b="1" dirty="0">
                  <a:latin typeface="Courier New" pitchFamily="49" charset="0"/>
                </a:rPr>
                <a:t>name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812826" y="3981904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-</a:t>
              </a:r>
              <a:r>
                <a:rPr lang="en-US" sz="2000" b="1" dirty="0">
                  <a:latin typeface="Courier New" pitchFamily="49" charset="0"/>
                </a:rPr>
                <a:t>&gt;name</a:t>
              </a:r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646714" y="4028786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>
                  <a:solidFill>
                    <a:srgbClr val="006600"/>
                  </a:solidFill>
                </a:rPr>
                <a:t>is equivalent to</a:t>
              </a:r>
              <a:endParaRPr lang="en-SG" i="1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682625" y="3894889"/>
            <a:ext cx="7961313" cy="461963"/>
            <a:chOff x="682174" y="4729390"/>
            <a:chExt cx="7961083" cy="463097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682174" y="4729390"/>
              <a:ext cx="3023014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>
                  <a:latin typeface="Courier New" pitchFamily="49" charset="0"/>
                </a:rPr>
                <a:t>(*</a:t>
              </a: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).</a:t>
              </a:r>
              <a:r>
                <a:rPr lang="en-US" sz="2000" b="1" dirty="0">
                  <a:latin typeface="Courier New" pitchFamily="49" charset="0"/>
                </a:rPr>
                <a:t>age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812826" y="4729390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-</a:t>
              </a:r>
              <a:r>
                <a:rPr lang="en-US" sz="2000" b="1" dirty="0">
                  <a:latin typeface="Courier New" pitchFamily="49" charset="0"/>
                </a:rPr>
                <a:t>&gt;age</a:t>
              </a:r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3646714" y="4776272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>
                  <a:solidFill>
                    <a:srgbClr val="006600"/>
                  </a:solidFill>
                </a:rPr>
                <a:t>is equivalent to</a:t>
              </a:r>
              <a:endParaRPr lang="en-SG" i="1" dirty="0">
                <a:solidFill>
                  <a:srgbClr val="006600"/>
                </a:solidFill>
              </a:endParaRPr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33425" y="4716379"/>
            <a:ext cx="7834313" cy="179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Can we write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err="1" smtClean="0">
                <a:solidFill>
                  <a:srgbClr val="0000FF"/>
                </a:solidFill>
              </a:rPr>
              <a:t>player_ptr.name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instead of </a:t>
            </a:r>
            <a:r>
              <a:rPr lang="en-US" sz="2400" dirty="0" smtClean="0">
                <a:solidFill>
                  <a:srgbClr val="0000FF"/>
                </a:solidFill>
              </a:rPr>
              <a:t>(*</a:t>
            </a:r>
            <a:r>
              <a:rPr lang="en-US" sz="2400" dirty="0" err="1" smtClean="0">
                <a:solidFill>
                  <a:srgbClr val="0000FF"/>
                </a:solidFill>
              </a:rPr>
              <a:t>player_ptr</a:t>
            </a:r>
            <a:r>
              <a:rPr lang="en-US" sz="2400" dirty="0" smtClean="0">
                <a:solidFill>
                  <a:srgbClr val="0000FF"/>
                </a:solidFill>
              </a:rPr>
              <a:t>).name</a:t>
            </a:r>
            <a:r>
              <a:rPr lang="en-US" sz="2400" dirty="0" smtClean="0"/>
              <a:t>?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 smtClean="0">
                <a:solidFill>
                  <a:srgbClr val="0000FF"/>
                </a:solidFill>
              </a:rPr>
              <a:t>No</a:t>
            </a:r>
            <a:r>
              <a:rPr lang="en-US" sz="2400" dirty="0" smtClean="0"/>
              <a:t>, because </a:t>
            </a:r>
            <a:r>
              <a:rPr lang="en-US" sz="2400" b="1" dirty="0" smtClean="0">
                <a:solidFill>
                  <a:srgbClr val="FF0000"/>
                </a:solidFill>
              </a:rPr>
              <a:t>. </a:t>
            </a:r>
            <a:r>
              <a:rPr lang="en-US" sz="2400" dirty="0" smtClean="0"/>
              <a:t>(dot) has higher precedence than </a:t>
            </a:r>
            <a:r>
              <a:rPr lang="en-US" sz="2400" b="1" dirty="0" smtClean="0">
                <a:solidFill>
                  <a:srgbClr val="FF0000"/>
                </a:solidFill>
              </a:rPr>
              <a:t>*</a:t>
            </a:r>
            <a:r>
              <a:rPr lang="en-US" sz="2400" dirty="0" smtClean="0"/>
              <a:t>, so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err="1" smtClean="0">
                <a:solidFill>
                  <a:srgbClr val="0000FF"/>
                </a:solidFill>
              </a:rPr>
              <a:t>player_ptr.name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means </a:t>
            </a:r>
            <a:r>
              <a:rPr lang="en-US" sz="2400" dirty="0" smtClean="0">
                <a:solidFill>
                  <a:srgbClr val="0000FF"/>
                </a:solidFill>
              </a:rPr>
              <a:t>*(player_ptr.name)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4915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8. The Arrow Operator (</a:t>
            </a:r>
            <a:r>
              <a:rPr lang="en-GB" sz="3600" dirty="0" smtClean="0">
                <a:solidFill>
                  <a:srgbClr val="C00000"/>
                </a:solidFill>
              </a:rPr>
              <a:t>-&gt;</a:t>
            </a:r>
            <a:r>
              <a:rPr lang="en-GB" sz="3600" dirty="0" smtClean="0">
                <a:solidFill>
                  <a:srgbClr val="0000FF"/>
                </a:solidFill>
              </a:rPr>
              <a:t>)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11706"/>
            <a:ext cx="7834313" cy="100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Function </a:t>
            </a:r>
            <a:r>
              <a:rPr lang="en-US" sz="2400" dirty="0" err="1">
                <a:solidFill>
                  <a:srgbClr val="0000FF"/>
                </a:solidFill>
              </a:rPr>
              <a:t>change_name_and_age</a:t>
            </a:r>
            <a:r>
              <a:rPr lang="en-US" sz="2400" dirty="0">
                <a:solidFill>
                  <a:srgbClr val="0000FF"/>
                </a:solidFill>
              </a:rPr>
              <a:t>() </a:t>
            </a:r>
            <a:r>
              <a:rPr lang="en-US" sz="2400" dirty="0"/>
              <a:t>in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Unit19_Demo5.c</a:t>
            </a:r>
            <a:r>
              <a:rPr lang="en-US" sz="2400" dirty="0" smtClean="0"/>
              <a:t> </a:t>
            </a:r>
            <a:r>
              <a:rPr lang="en-US" sz="2400" dirty="0"/>
              <a:t>modified to use the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/>
              <a:t> </a:t>
            </a:r>
            <a:r>
              <a:rPr lang="en-US" sz="2400" dirty="0" smtClean="0"/>
              <a:t>operator</a:t>
            </a:r>
            <a:r>
              <a:rPr lang="en-US" sz="2400" dirty="0"/>
              <a:t>.</a:t>
            </a:r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860913" y="2283926"/>
            <a:ext cx="7368687" cy="1871908"/>
            <a:chOff x="790833" y="873162"/>
            <a:chExt cx="7369034" cy="1871681"/>
          </a:xfrm>
        </p:grpSpPr>
        <p:sp>
          <p:nvSpPr>
            <p:cNvPr id="21" name="TextBox 20"/>
            <p:cNvSpPr txBox="1"/>
            <p:nvPr/>
          </p:nvSpPr>
          <p:spPr>
            <a:xfrm>
              <a:off x="790833" y="1152292"/>
              <a:ext cx="7258192" cy="15925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name,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39536" y="873162"/>
              <a:ext cx="1920331" cy="36984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Unit19_Demo6.c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441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members of a </a:t>
            </a:r>
            <a:r>
              <a:rPr lang="en-US" sz="2400" i="1" dirty="0"/>
              <a:t>group</a:t>
            </a:r>
            <a:r>
              <a:rPr lang="en-US" sz="2400" dirty="0"/>
              <a:t> may be </a:t>
            </a:r>
            <a:r>
              <a:rPr lang="en-US" sz="2400" dirty="0">
                <a:solidFill>
                  <a:srgbClr val="0000FF"/>
                </a:solidFill>
              </a:rPr>
              <a:t>heterogeneous </a:t>
            </a:r>
            <a:r>
              <a:rPr lang="en-US" sz="2400" dirty="0"/>
              <a:t>(of different types) (as opposed to an array whose elements must be homogeneous)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</a:t>
            </a:r>
          </a:p>
        </p:txBody>
      </p:sp>
      <p:grpSp>
        <p:nvGrpSpPr>
          <p:cNvPr id="47" name="Group 91"/>
          <p:cNvGrpSpPr>
            <a:grpSpLocks/>
          </p:cNvGrpSpPr>
          <p:nvPr/>
        </p:nvGrpSpPr>
        <p:grpSpPr bwMode="auto">
          <a:xfrm>
            <a:off x="1901825" y="2930525"/>
            <a:ext cx="6030913" cy="1385888"/>
            <a:chOff x="1901651" y="2525486"/>
            <a:chExt cx="6030685" cy="1386301"/>
          </a:xfrm>
        </p:grpSpPr>
        <p:sp>
          <p:nvSpPr>
            <p:cNvPr id="48" name="Rectangle 47"/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50" name="TextBox 46"/>
            <p:cNvSpPr txBox="1">
              <a:spLocks noChangeArrowheads="1"/>
            </p:cNvSpPr>
            <p:nvPr/>
          </p:nvSpPr>
          <p:spPr bwMode="auto">
            <a:xfrm>
              <a:off x="3583486" y="2830286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code</a:t>
              </a:r>
              <a:endParaRPr lang="en-SG" sz="1400" dirty="0"/>
            </a:p>
          </p:txBody>
        </p:sp>
        <p:sp>
          <p:nvSpPr>
            <p:cNvPr id="51" name="TextBox 55"/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enrolment</a:t>
              </a:r>
              <a:endParaRPr lang="en-SG" sz="1400" dirty="0"/>
            </a:p>
          </p:txBody>
        </p:sp>
        <p:sp>
          <p:nvSpPr>
            <p:cNvPr id="52" name="TextBox 57"/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module</a:t>
              </a:r>
              <a:endParaRPr lang="en-SG" sz="1400" dirty="0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4" name="Straight Arrow Connector 68"/>
            <p:cNvCxnSpPr>
              <a:cxnSpLocks noChangeShapeType="1"/>
              <a:stCxn id="55" idx="3"/>
            </p:cNvCxnSpPr>
            <p:nvPr/>
          </p:nvCxnSpPr>
          <p:spPr bwMode="auto">
            <a:xfrm flipV="1">
              <a:off x="3439050" y="3376248"/>
              <a:ext cx="894303" cy="3816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69"/>
            <p:cNvSpPr txBox="1">
              <a:spLocks noChangeArrowheads="1"/>
            </p:cNvSpPr>
            <p:nvPr/>
          </p:nvSpPr>
          <p:spPr bwMode="auto">
            <a:xfrm>
              <a:off x="1901651" y="3604010"/>
              <a:ext cx="153739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string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56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73"/>
            <p:cNvSpPr txBox="1">
              <a:spLocks noChangeArrowheads="1"/>
            </p:cNvSpPr>
            <p:nvPr/>
          </p:nvSpPr>
          <p:spPr bwMode="auto">
            <a:xfrm>
              <a:off x="6152103" y="3604010"/>
              <a:ext cx="178023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</p:grpSp>
      <p:grpSp>
        <p:nvGrpSpPr>
          <p:cNvPr id="58" name="Group 31"/>
          <p:cNvGrpSpPr>
            <a:grpSpLocks/>
          </p:cNvGrpSpPr>
          <p:nvPr/>
        </p:nvGrpSpPr>
        <p:grpSpPr bwMode="auto">
          <a:xfrm>
            <a:off x="1579563" y="4578350"/>
            <a:ext cx="6916737" cy="1389063"/>
            <a:chOff x="1579563" y="4578435"/>
            <a:chExt cx="6916737" cy="1388591"/>
          </a:xfrm>
        </p:grpSpPr>
        <p:sp>
          <p:nvSpPr>
            <p:cNvPr id="59" name="TextBox 79"/>
            <p:cNvSpPr txBox="1">
              <a:spLocks noChangeArrowheads="1"/>
            </p:cNvSpPr>
            <p:nvPr/>
          </p:nvSpPr>
          <p:spPr bwMode="auto">
            <a:xfrm>
              <a:off x="4754563" y="5660639"/>
              <a:ext cx="1779587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492305" y="4578435"/>
              <a:ext cx="803882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player</a:t>
              </a:r>
              <a:endParaRPr lang="en-SG" sz="1400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68" name="Straight Arrow Connector 76"/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69" name="TextBox 77"/>
            <p:cNvSpPr txBox="1">
              <a:spLocks noChangeArrowheads="1"/>
            </p:cNvSpPr>
            <p:nvPr/>
          </p:nvSpPr>
          <p:spPr bwMode="auto">
            <a:xfrm>
              <a:off x="1579563" y="5645763"/>
              <a:ext cx="153742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string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0" name="Straight Arrow Connector 78"/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71" name="TextBox 84"/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2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35849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9. Returning Structure from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13164"/>
            <a:ext cx="7834313" cy="156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function can return a structure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Define a function </a:t>
            </a:r>
            <a:r>
              <a:rPr lang="en-US" sz="2400" dirty="0" err="1">
                <a:solidFill>
                  <a:srgbClr val="0000FF"/>
                </a:solidFill>
              </a:rPr>
              <a:t>func</a:t>
            </a:r>
            <a:r>
              <a:rPr lang="en-US" sz="2400" dirty="0">
                <a:solidFill>
                  <a:srgbClr val="0000FF"/>
                </a:solidFill>
              </a:rPr>
              <a:t>()</a:t>
            </a:r>
            <a:r>
              <a:rPr lang="en-US" sz="2400" dirty="0"/>
              <a:t> that returns a structure of type </a:t>
            </a:r>
            <a:r>
              <a:rPr lang="en-US" sz="2400" dirty="0" err="1"/>
              <a:t>player_t</a:t>
            </a:r>
            <a:r>
              <a:rPr lang="en-US" sz="2400" dirty="0"/>
              <a:t>: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93888" y="2889395"/>
            <a:ext cx="5421312" cy="134461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</a:rPr>
              <a:t>( ... </a:t>
            </a:r>
            <a:r>
              <a:rPr lang="en-US" sz="2000" b="1" dirty="0" smtClean="0">
                <a:latin typeface="Courier New" pitchFamily="49" charset="0"/>
              </a:rPr>
              <a:t>) { 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 	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 smtClean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} 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41363" y="4349895"/>
            <a:ext cx="7834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call </a:t>
            </a:r>
            <a:r>
              <a:rPr lang="en-US" sz="2400" dirty="0" err="1">
                <a:solidFill>
                  <a:srgbClr val="0000FF"/>
                </a:solidFill>
              </a:rPr>
              <a:t>func</a:t>
            </a:r>
            <a:r>
              <a:rPr lang="en-US" sz="2400" dirty="0">
                <a:solidFill>
                  <a:srgbClr val="0000FF"/>
                </a:solidFill>
              </a:rPr>
              <a:t>()</a:t>
            </a:r>
            <a:r>
              <a:rPr lang="en-US" sz="2400" dirty="0"/>
              <a:t>: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893888" y="4884882"/>
            <a:ext cx="5421313" cy="106203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player3;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player3 = </a:t>
            </a:r>
            <a:r>
              <a:rPr lang="en-US" sz="2000" b="1" dirty="0" err="1">
                <a:latin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</a:rPr>
              <a:t>( ... );</a:t>
            </a:r>
          </a:p>
        </p:txBody>
      </p:sp>
    </p:spTree>
    <p:extLst>
      <p:ext uri="{BB962C8B-B14F-4D97-AF65-F5344CB8AC3E}">
        <p14:creationId xmlns:p14="http://schemas.microsoft.com/office/powerpoint/2010/main" val="20771654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 bldLvl="2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9. Demo #9: Returning Structure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39775" y="1243013"/>
            <a:ext cx="8010686" cy="4738885"/>
            <a:chOff x="624114" y="1112923"/>
            <a:chExt cx="8009480" cy="4737615"/>
          </a:xfrm>
        </p:grpSpPr>
        <p:sp>
          <p:nvSpPr>
            <p:cNvPr id="15" name="TextBox 14"/>
            <p:cNvSpPr txBox="1"/>
            <p:nvPr/>
          </p:nvSpPr>
          <p:spPr>
            <a:xfrm>
              <a:off x="624114" y="1235127"/>
              <a:ext cx="8009480" cy="46154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main(void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){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player1, player2;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player 1's particulars: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player1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player 2's particulars: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player2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. . .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read in particulars of a player and return structure to caller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player;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name, age and gender: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 %d %c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player.name, &amp;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player;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2863" y="1112923"/>
              <a:ext cx="1980902" cy="3697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Unit19_Demo7.c</a:t>
              </a:r>
              <a:endParaRPr lang="en-SG" dirty="0"/>
            </a:p>
          </p:txBody>
        </p:sp>
      </p:grpSp>
      <p:sp>
        <p:nvSpPr>
          <p:cNvPr id="17" name="Line Callout 2 (Border and Accent Bar) 16"/>
          <p:cNvSpPr/>
          <p:nvPr/>
        </p:nvSpPr>
        <p:spPr bwMode="auto">
          <a:xfrm>
            <a:off x="4370888" y="4142593"/>
            <a:ext cx="3031875" cy="55245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25034"/>
              <a:gd name="adj5" fmla="val 64763"/>
              <a:gd name="adj6" fmla="val -3914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variable player </a:t>
            </a:r>
            <a:r>
              <a:rPr lang="en-US" sz="1600" dirty="0">
                <a:latin typeface="Arial" charset="0"/>
                <a:cs typeface="Arial" charset="0"/>
              </a:rPr>
              <a:t>temporarily stores the user’s inputs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8" name="Line Callout 2 (Border and Accent Bar) 17"/>
          <p:cNvSpPr/>
          <p:nvPr/>
        </p:nvSpPr>
        <p:spPr bwMode="auto">
          <a:xfrm>
            <a:off x="3577368" y="5551032"/>
            <a:ext cx="2414588" cy="381000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21599"/>
              <a:gd name="adj6" fmla="val -3613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player is returned here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9" name="Line Callout 2 (Border and Accent Bar) 18"/>
          <p:cNvSpPr/>
          <p:nvPr/>
        </p:nvSpPr>
        <p:spPr bwMode="auto">
          <a:xfrm>
            <a:off x="6390733" y="2564858"/>
            <a:ext cx="2024062" cy="549275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-17840"/>
              <a:gd name="adj6" fmla="val -10966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returned structure is copied to player1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369700" y="2301017"/>
            <a:ext cx="1646716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69700" y="2765933"/>
            <a:ext cx="1646716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32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i="1" dirty="0"/>
              <a:t>group </a:t>
            </a:r>
            <a:r>
              <a:rPr lang="en-US" sz="2400" dirty="0"/>
              <a:t>can be a member of another </a:t>
            </a:r>
            <a:r>
              <a:rPr lang="en-US" sz="2400" i="1" dirty="0" smtClean="0"/>
              <a:t>group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person’s birthday is of “date” </a:t>
            </a:r>
            <a:r>
              <a:rPr lang="en-US" sz="2400" dirty="0" smtClean="0"/>
              <a:t>group</a:t>
            </a:r>
            <a:endParaRPr lang="en-US" sz="2400" dirty="0"/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2995613" y="2547938"/>
            <a:ext cx="3171825" cy="966787"/>
            <a:chOff x="2994829" y="2547466"/>
            <a:chExt cx="3172886" cy="96764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443573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5" name="TextBox 46"/>
            <p:cNvSpPr txBox="1">
              <a:spLocks noChangeArrowheads="1"/>
            </p:cNvSpPr>
            <p:nvPr/>
          </p:nvSpPr>
          <p:spPr bwMode="auto">
            <a:xfrm>
              <a:off x="3571368" y="2815105"/>
              <a:ext cx="494006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day</a:t>
              </a:r>
              <a:endParaRPr lang="en-SG" sz="1400"/>
            </a:p>
          </p:txBody>
        </p:sp>
        <p:sp>
          <p:nvSpPr>
            <p:cNvPr id="36" name="TextBox 55"/>
            <p:cNvSpPr txBox="1">
              <a:spLocks noChangeArrowheads="1"/>
            </p:cNvSpPr>
            <p:nvPr/>
          </p:nvSpPr>
          <p:spPr bwMode="auto">
            <a:xfrm>
              <a:off x="5308873" y="2815105"/>
              <a:ext cx="597658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year</a:t>
              </a:r>
              <a:endParaRPr lang="en-SG" sz="1400"/>
            </a:p>
          </p:txBody>
        </p:sp>
        <p:sp>
          <p:nvSpPr>
            <p:cNvPr id="37" name="TextBox 57"/>
            <p:cNvSpPr txBox="1">
              <a:spLocks noChangeArrowheads="1"/>
            </p:cNvSpPr>
            <p:nvPr/>
          </p:nvSpPr>
          <p:spPr bwMode="auto">
            <a:xfrm>
              <a:off x="2994829" y="2547466"/>
              <a:ext cx="62570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date</a:t>
              </a:r>
              <a:endParaRPr lang="en-SG" sz="1400"/>
            </a:p>
          </p:txBody>
        </p:sp>
        <p:sp>
          <p:nvSpPr>
            <p:cNvPr id="38" name="Rectangle 58"/>
            <p:cNvSpPr>
              <a:spLocks noChangeArrowheads="1"/>
            </p:cNvSpPr>
            <p:nvPr/>
          </p:nvSpPr>
          <p:spPr bwMode="auto">
            <a:xfrm>
              <a:off x="3444510" y="2817340"/>
              <a:ext cx="2723205" cy="69777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680858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595564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46"/>
            <p:cNvSpPr txBox="1">
              <a:spLocks noChangeArrowheads="1"/>
            </p:cNvSpPr>
            <p:nvPr/>
          </p:nvSpPr>
          <p:spPr bwMode="auto">
            <a:xfrm>
              <a:off x="4353962" y="2815105"/>
              <a:ext cx="73702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month</a:t>
              </a:r>
              <a:endParaRPr lang="en-SG" sz="1400"/>
            </a:p>
          </p:txBody>
        </p:sp>
      </p:grpSp>
      <p:grpSp>
        <p:nvGrpSpPr>
          <p:cNvPr id="42" name="Group 48"/>
          <p:cNvGrpSpPr>
            <a:grpSpLocks/>
          </p:cNvGrpSpPr>
          <p:nvPr/>
        </p:nvGrpSpPr>
        <p:grpSpPr bwMode="auto">
          <a:xfrm>
            <a:off x="1663700" y="3997325"/>
            <a:ext cx="5676900" cy="1414463"/>
            <a:chOff x="1664402" y="3997582"/>
            <a:chExt cx="5675512" cy="1414677"/>
          </a:xfrm>
        </p:grpSpPr>
        <p:grpSp>
          <p:nvGrpSpPr>
            <p:cNvPr id="43" name="Group 47"/>
            <p:cNvGrpSpPr>
              <a:grpSpLocks/>
            </p:cNvGrpSpPr>
            <p:nvPr/>
          </p:nvGrpSpPr>
          <p:grpSpPr bwMode="auto">
            <a:xfrm>
              <a:off x="2036199" y="4425726"/>
              <a:ext cx="1913587" cy="592362"/>
              <a:chOff x="1331864" y="4302158"/>
              <a:chExt cx="1913587" cy="592362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1556821" y="4561506"/>
                <a:ext cx="1688687" cy="33342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3" name="TextBox 62"/>
              <p:cNvSpPr txBox="1">
                <a:spLocks noChangeArrowheads="1"/>
              </p:cNvSpPr>
              <p:nvPr/>
            </p:nvSpPr>
            <p:spPr bwMode="auto">
              <a:xfrm>
                <a:off x="1331864" y="4302158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name</a:t>
                </a:r>
                <a:endParaRPr lang="en-SG" sz="1400"/>
              </a:p>
            </p:txBody>
          </p:sp>
        </p:grpSp>
        <p:sp>
          <p:nvSpPr>
            <p:cNvPr id="44" name="TextBox 65"/>
            <p:cNvSpPr txBox="1">
              <a:spLocks noChangeArrowheads="1"/>
            </p:cNvSpPr>
            <p:nvPr/>
          </p:nvSpPr>
          <p:spPr bwMode="auto">
            <a:xfrm>
              <a:off x="1664402" y="3997582"/>
              <a:ext cx="1004657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person</a:t>
              </a:r>
              <a:endParaRPr lang="en-SG" sz="1400"/>
            </a:p>
          </p:txBody>
        </p:sp>
        <p:sp>
          <p:nvSpPr>
            <p:cNvPr id="45" name="Rectangle 66"/>
            <p:cNvSpPr>
              <a:spLocks noChangeArrowheads="1"/>
            </p:cNvSpPr>
            <p:nvPr/>
          </p:nvSpPr>
          <p:spPr bwMode="auto">
            <a:xfrm>
              <a:off x="1952367" y="4261000"/>
              <a:ext cx="5387547" cy="115125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73" name="Group 46"/>
            <p:cNvGrpSpPr>
              <a:grpSpLocks/>
            </p:cNvGrpSpPr>
            <p:nvPr/>
          </p:nvGrpSpPr>
          <p:grpSpPr bwMode="auto">
            <a:xfrm>
              <a:off x="3900991" y="4330958"/>
              <a:ext cx="3172886" cy="967645"/>
              <a:chOff x="3653856" y="5591347"/>
              <a:chExt cx="3172886" cy="967645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6102421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5" name="TextBox 46"/>
              <p:cNvSpPr txBox="1">
                <a:spLocks noChangeArrowheads="1"/>
              </p:cNvSpPr>
              <p:nvPr/>
            </p:nvSpPr>
            <p:spPr bwMode="auto">
              <a:xfrm>
                <a:off x="4230395" y="5858986"/>
                <a:ext cx="494006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day</a:t>
                </a:r>
                <a:endParaRPr lang="en-SG" sz="1400"/>
              </a:p>
            </p:txBody>
          </p:sp>
          <p:sp>
            <p:nvSpPr>
              <p:cNvPr id="76" name="TextBox 55"/>
              <p:cNvSpPr txBox="1">
                <a:spLocks noChangeArrowheads="1"/>
              </p:cNvSpPr>
              <p:nvPr/>
            </p:nvSpPr>
            <p:spPr bwMode="auto">
              <a:xfrm>
                <a:off x="5967900" y="5858986"/>
                <a:ext cx="597658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year</a:t>
                </a:r>
                <a:endParaRPr lang="en-SG" sz="1400"/>
              </a:p>
            </p:txBody>
          </p:sp>
          <p:sp>
            <p:nvSpPr>
              <p:cNvPr id="77" name="TextBox 57"/>
              <p:cNvSpPr txBox="1">
                <a:spLocks noChangeArrowheads="1"/>
              </p:cNvSpPr>
              <p:nvPr/>
            </p:nvSpPr>
            <p:spPr bwMode="auto">
              <a:xfrm>
                <a:off x="3653856" y="5591347"/>
                <a:ext cx="13135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birthday</a:t>
                </a:r>
                <a:endParaRPr lang="en-SG" sz="1400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4103537" y="5861221"/>
                <a:ext cx="2723205" cy="69777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4340727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5254903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1" name="TextBox 46"/>
              <p:cNvSpPr txBox="1">
                <a:spLocks noChangeArrowheads="1"/>
              </p:cNvSpPr>
              <p:nvPr/>
            </p:nvSpPr>
            <p:spPr bwMode="auto">
              <a:xfrm>
                <a:off x="5012989" y="5858986"/>
                <a:ext cx="737021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month</a:t>
                </a:r>
                <a:endParaRPr lang="en-SG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55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468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can also create array of </a:t>
            </a:r>
            <a:r>
              <a:rPr lang="en-US" sz="2400" i="1" dirty="0"/>
              <a:t>groups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Recall Week </a:t>
            </a:r>
            <a:r>
              <a:rPr lang="en-US" sz="2400" dirty="0" smtClean="0"/>
              <a:t>10 </a:t>
            </a:r>
            <a:r>
              <a:rPr lang="en-US" sz="2400" dirty="0"/>
              <a:t>Exercise </a:t>
            </a:r>
            <a:r>
              <a:rPr lang="en-US" sz="2400" dirty="0" smtClean="0"/>
              <a:t>#3: </a:t>
            </a:r>
            <a:r>
              <a:rPr lang="en-US" sz="2400" dirty="0"/>
              <a:t>Module Sorting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Using two parallel arrays</a:t>
            </a:r>
          </a:p>
          <a:p>
            <a:pPr marL="1257300" lvl="2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dirty="0" smtClean="0"/>
              <a:t>codes[</a:t>
            </a:r>
            <a:r>
              <a:rPr lang="en-US" i="1" dirty="0" err="1" smtClean="0"/>
              <a:t>i</a:t>
            </a:r>
            <a:r>
              <a:rPr lang="en-US" dirty="0"/>
              <a:t>] and </a:t>
            </a:r>
            <a:r>
              <a:rPr lang="en-US" dirty="0" smtClean="0"/>
              <a:t>enrolments[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are</a:t>
            </a:r>
            <a:br>
              <a:rPr lang="en-US" dirty="0"/>
            </a:br>
            <a:r>
              <a:rPr lang="en-US" dirty="0" smtClean="0"/>
              <a:t>related to the same module </a:t>
            </a:r>
            <a:r>
              <a:rPr lang="en-US" i="1" dirty="0" err="1" smtClean="0"/>
              <a:t>i</a:t>
            </a:r>
            <a:endParaRPr lang="en-US" dirty="0"/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100000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Using an array of </a:t>
            </a:r>
            <a:r>
              <a:rPr lang="en-US" sz="2000" dirty="0" smtClean="0"/>
              <a:t>“module” </a:t>
            </a:r>
            <a:r>
              <a:rPr lang="en-US" sz="2000" i="1" dirty="0"/>
              <a:t>group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Which is more logical? </a:t>
            </a:r>
          </a:p>
        </p:txBody>
      </p:sp>
      <p:grpSp>
        <p:nvGrpSpPr>
          <p:cNvPr id="32" name="Group 56"/>
          <p:cNvGrpSpPr>
            <a:grpSpLocks/>
          </p:cNvGrpSpPr>
          <p:nvPr/>
        </p:nvGrpSpPr>
        <p:grpSpPr bwMode="auto">
          <a:xfrm>
            <a:off x="5857104" y="2495550"/>
            <a:ext cx="2409567" cy="1525588"/>
            <a:chOff x="5856514" y="2495340"/>
            <a:chExt cx="2409352" cy="1525305"/>
          </a:xfrm>
        </p:grpSpPr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6018961" y="2793442"/>
              <a:ext cx="864159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CS1010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48" name="TextBox 32"/>
            <p:cNvSpPr txBox="1">
              <a:spLocks noChangeArrowheads="1"/>
            </p:cNvSpPr>
            <p:nvPr/>
          </p:nvSpPr>
          <p:spPr bwMode="auto">
            <a:xfrm>
              <a:off x="6020635" y="3106616"/>
              <a:ext cx="862485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CS1234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49" name="TextBox 33"/>
            <p:cNvSpPr txBox="1">
              <a:spLocks noChangeArrowheads="1"/>
            </p:cNvSpPr>
            <p:nvPr/>
          </p:nvSpPr>
          <p:spPr bwMode="auto">
            <a:xfrm>
              <a:off x="6022309" y="3419790"/>
              <a:ext cx="860811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CS1010E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0" name="TextBox 34"/>
            <p:cNvSpPr txBox="1">
              <a:spLocks noChangeArrowheads="1"/>
            </p:cNvSpPr>
            <p:nvPr/>
          </p:nvSpPr>
          <p:spPr bwMode="auto">
            <a:xfrm>
              <a:off x="6023984" y="3712868"/>
              <a:ext cx="860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: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1" name="TextBox 35"/>
            <p:cNvSpPr txBox="1">
              <a:spLocks noChangeArrowheads="1"/>
            </p:cNvSpPr>
            <p:nvPr/>
          </p:nvSpPr>
          <p:spPr bwMode="auto">
            <a:xfrm>
              <a:off x="5856514" y="2503714"/>
              <a:ext cx="7268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codes</a:t>
              </a:r>
              <a:endParaRPr lang="en-SG" sz="1400" dirty="0">
                <a:latin typeface="Calibri" pitchFamily="34" charset="0"/>
              </a:endParaRPr>
            </a:p>
          </p:txBody>
        </p:sp>
        <p:sp>
          <p:nvSpPr>
            <p:cNvPr id="52" name="TextBox 36"/>
            <p:cNvSpPr txBox="1">
              <a:spLocks noChangeArrowheads="1"/>
            </p:cNvSpPr>
            <p:nvPr/>
          </p:nvSpPr>
          <p:spPr bwMode="auto">
            <a:xfrm>
              <a:off x="7497744" y="2785068"/>
              <a:ext cx="49069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292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3" name="TextBox 37"/>
            <p:cNvSpPr txBox="1">
              <a:spLocks noChangeArrowheads="1"/>
            </p:cNvSpPr>
            <p:nvPr/>
          </p:nvSpPr>
          <p:spPr bwMode="auto">
            <a:xfrm>
              <a:off x="7499418" y="3098242"/>
              <a:ext cx="489022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178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4" name="TextBox 38"/>
            <p:cNvSpPr txBox="1">
              <a:spLocks noChangeArrowheads="1"/>
            </p:cNvSpPr>
            <p:nvPr/>
          </p:nvSpPr>
          <p:spPr bwMode="auto">
            <a:xfrm>
              <a:off x="7501092" y="3401368"/>
              <a:ext cx="487348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358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5" name="TextBox 39"/>
            <p:cNvSpPr txBox="1">
              <a:spLocks noChangeArrowheads="1"/>
            </p:cNvSpPr>
            <p:nvPr/>
          </p:nvSpPr>
          <p:spPr bwMode="auto">
            <a:xfrm>
              <a:off x="7502766" y="3704494"/>
              <a:ext cx="4856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: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6" name="TextBox 40"/>
            <p:cNvSpPr txBox="1">
              <a:spLocks noChangeArrowheads="1"/>
            </p:cNvSpPr>
            <p:nvPr/>
          </p:nvSpPr>
          <p:spPr bwMode="auto">
            <a:xfrm>
              <a:off x="7215636" y="2495340"/>
              <a:ext cx="1050230" cy="30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enrolments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57" name="Group 89"/>
          <p:cNvGrpSpPr>
            <a:grpSpLocks/>
          </p:cNvGrpSpPr>
          <p:nvPr/>
        </p:nvGrpSpPr>
        <p:grpSpPr bwMode="auto">
          <a:xfrm>
            <a:off x="5830888" y="4405313"/>
            <a:ext cx="1768475" cy="1917700"/>
            <a:chOff x="5831391" y="4404526"/>
            <a:chExt cx="1768512" cy="1918865"/>
          </a:xfrm>
        </p:grpSpPr>
        <p:sp>
          <p:nvSpPr>
            <p:cNvPr id="58" name="TextBox 52"/>
            <p:cNvSpPr txBox="1">
              <a:spLocks noChangeArrowheads="1"/>
            </p:cNvSpPr>
            <p:nvPr/>
          </p:nvSpPr>
          <p:spPr bwMode="auto">
            <a:xfrm>
              <a:off x="5831391" y="4404526"/>
              <a:ext cx="112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modules</a:t>
              </a:r>
              <a:endParaRPr lang="en-SG" sz="1400" dirty="0">
                <a:latin typeface="Calibri" pitchFamily="34" charset="0"/>
              </a:endParaRPr>
            </a:p>
          </p:txBody>
        </p:sp>
        <p:grpSp>
          <p:nvGrpSpPr>
            <p:cNvPr id="59" name="Group 88"/>
            <p:cNvGrpSpPr>
              <a:grpSpLocks/>
            </p:cNvGrpSpPr>
            <p:nvPr/>
          </p:nvGrpSpPr>
          <p:grpSpPr bwMode="auto">
            <a:xfrm>
              <a:off x="6079253" y="4682532"/>
              <a:ext cx="1520650" cy="1640859"/>
              <a:chOff x="6079253" y="4682532"/>
              <a:chExt cx="1520650" cy="1640859"/>
            </a:xfrm>
          </p:grpSpPr>
          <p:sp>
            <p:nvSpPr>
              <p:cNvPr id="60" name="TextBox 47"/>
              <p:cNvSpPr txBox="1">
                <a:spLocks noChangeArrowheads="1"/>
              </p:cNvSpPr>
              <p:nvPr/>
            </p:nvSpPr>
            <p:spPr bwMode="auto">
              <a:xfrm>
                <a:off x="6156287" y="6015614"/>
                <a:ext cx="133978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Calibri" pitchFamily="34" charset="0"/>
                  </a:rPr>
                  <a:t>:</a:t>
                </a:r>
                <a:endParaRPr lang="en-SG" sz="1400">
                  <a:latin typeface="Calibri" pitchFamily="34" charset="0"/>
                </a:endParaRPr>
              </a:p>
            </p:txBody>
          </p:sp>
          <p:grpSp>
            <p:nvGrpSpPr>
              <p:cNvPr id="61" name="Group 72"/>
              <p:cNvGrpSpPr>
                <a:grpSpLocks/>
              </p:cNvGrpSpPr>
              <p:nvPr/>
            </p:nvGrpSpPr>
            <p:grpSpPr bwMode="auto">
              <a:xfrm>
                <a:off x="6079253" y="4682532"/>
                <a:ext cx="1517301" cy="411982"/>
                <a:chOff x="6079253" y="4682532"/>
                <a:chExt cx="1517301" cy="411982"/>
              </a:xfrm>
            </p:grpSpPr>
            <p:sp>
              <p:nvSpPr>
                <p:cNvPr id="70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CS1010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71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292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72" name="Rectangle 70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62" name="Group 74"/>
              <p:cNvGrpSpPr>
                <a:grpSpLocks/>
              </p:cNvGrpSpPr>
              <p:nvPr/>
            </p:nvGrpSpPr>
            <p:grpSpPr bwMode="auto">
              <a:xfrm>
                <a:off x="6080927" y="5096189"/>
                <a:ext cx="1517301" cy="411982"/>
                <a:chOff x="6079253" y="4682532"/>
                <a:chExt cx="1517301" cy="411982"/>
              </a:xfrm>
            </p:grpSpPr>
            <p:sp>
              <p:nvSpPr>
                <p:cNvPr id="67" name="TextBox 75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CS1234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8" name="TextBox 80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178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9" name="Rectangle 81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63" name="Group 82"/>
              <p:cNvGrpSpPr>
                <a:grpSpLocks/>
              </p:cNvGrpSpPr>
              <p:nvPr/>
            </p:nvGrpSpPr>
            <p:grpSpPr bwMode="auto">
              <a:xfrm>
                <a:off x="6082602" y="5509846"/>
                <a:ext cx="1517301" cy="411982"/>
                <a:chOff x="6079253" y="4682532"/>
                <a:chExt cx="1517301" cy="411982"/>
              </a:xfrm>
            </p:grpSpPr>
            <p:sp>
              <p:nvSpPr>
                <p:cNvPr id="64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CS1010E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5" name="TextBox 86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358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6" name="Rectangle 87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5691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Structure Types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Such a group is called </a:t>
            </a:r>
            <a:r>
              <a:rPr lang="en-US" dirty="0">
                <a:solidFill>
                  <a:srgbClr val="0000FF"/>
                </a:solidFill>
              </a:rPr>
              <a:t>structure 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endParaRPr lang="en-SG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Examples of structure </a:t>
            </a:r>
            <a:r>
              <a:rPr lang="en-US" dirty="0" smtClean="0"/>
              <a:t>types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6950" y="2619375"/>
            <a:ext cx="4773613" cy="112328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length, width, 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25525" y="3982004"/>
            <a:ext cx="3168650" cy="142996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code[8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enrolment;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11675" y="3997879"/>
            <a:ext cx="3252788" cy="173307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6235700" y="2288805"/>
            <a:ext cx="2193925" cy="8286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96717"/>
              <a:gd name="adj5" fmla="val 140592"/>
              <a:gd name="adj6" fmla="val -219336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This semi-colon </a:t>
            </a:r>
            <a:r>
              <a:rPr lang="en-US" sz="1600" b="1" dirty="0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 dirty="0">
                <a:latin typeface="Arial" charset="0"/>
                <a:cs typeface="Arial" charset="0"/>
              </a:rPr>
              <a:t> is very important and is often forgotten!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23889" y="4923529"/>
            <a:ext cx="253219" cy="40796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207477" y="3252199"/>
            <a:ext cx="253219" cy="40796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738467" y="5230346"/>
            <a:ext cx="253219" cy="40796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Structure Types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type is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</a:t>
            </a:r>
            <a:r>
              <a:rPr lang="en-US" sz="2400" dirty="0" smtClean="0"/>
              <a:t>variable!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what are the differences between a type and a variable?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following is a </a:t>
            </a:r>
            <a:r>
              <a:rPr lang="en-US" sz="2400" u="sng" dirty="0"/>
              <a:t>definition of a type</a:t>
            </a:r>
            <a:r>
              <a:rPr lang="en-US" sz="2400" dirty="0"/>
              <a:t>, NOT a </a:t>
            </a:r>
            <a:r>
              <a:rPr lang="en-US" sz="2400" u="sng" dirty="0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 memory is allocated to a type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882900" y="4394200"/>
            <a:ext cx="3170238" cy="14005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code[8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enrolment;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Structure Variables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Three methods to declare structure variables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 To declare 2 variables </a:t>
            </a:r>
            <a:r>
              <a:rPr lang="en-US" sz="2400" dirty="0">
                <a:solidFill>
                  <a:srgbClr val="0000FF"/>
                </a:solidFill>
              </a:rPr>
              <a:t>player1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player2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78438" y="2768600"/>
            <a:ext cx="3252787" cy="153758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>
                <a:latin typeface="Courier New" pitchFamily="49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>
                <a:latin typeface="Courier New" pitchFamily="49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player1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player2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3425" y="2613025"/>
            <a:ext cx="4110038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Method 1 (anonymous structure type) 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seldom used</a:t>
            </a:r>
          </a:p>
        </p:txBody>
      </p:sp>
    </p:spTree>
    <p:extLst>
      <p:ext uri="{BB962C8B-B14F-4D97-AF65-F5344CB8AC3E}">
        <p14:creationId xmlns:p14="http://schemas.microsoft.com/office/powerpoint/2010/main" val="833608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Structure Variables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Unit19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Method 2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Name the structure </a:t>
            </a:r>
            <a:r>
              <a:rPr lang="en-US" sz="2000" dirty="0" smtClean="0"/>
              <a:t>using a </a:t>
            </a:r>
            <a:r>
              <a:rPr lang="en-US" sz="2000" dirty="0" smtClean="0">
                <a:solidFill>
                  <a:srgbClr val="C00000"/>
                </a:solidFill>
              </a:rPr>
              <a:t>tag</a:t>
            </a:r>
            <a:r>
              <a:rPr lang="en-US" sz="2000" dirty="0" smtClean="0"/>
              <a:t>, </a:t>
            </a:r>
            <a:r>
              <a:rPr lang="en-US" sz="2000" dirty="0"/>
              <a:t>then use the </a:t>
            </a:r>
            <a:r>
              <a:rPr lang="en-US" sz="2000" dirty="0" smtClean="0"/>
              <a:t>tag </a:t>
            </a:r>
            <a:r>
              <a:rPr lang="en-US" sz="2000" dirty="0"/>
              <a:t>name to declare variables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Some </a:t>
            </a:r>
            <a:r>
              <a:rPr lang="en-US" sz="2000" dirty="0"/>
              <a:t>authors prefer to suffix a </a:t>
            </a:r>
            <a:r>
              <a:rPr lang="en-US" sz="2000" dirty="0" smtClean="0"/>
              <a:t>tag name with </a:t>
            </a:r>
            <a:r>
              <a:rPr lang="en-US" sz="2000" dirty="0"/>
              <a:t>“_t” to distinguish it from the variables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450975" y="3471752"/>
            <a:ext cx="5675313" cy="230172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2000" b="1" dirty="0" smtClean="0">
                <a:latin typeface="Courier New" pitchFamily="49" charset="0"/>
              </a:rPr>
              <a:t> {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};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player1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player2</a:t>
            </a:r>
            <a:r>
              <a:rPr lang="en-US" sz="2000" b="1" dirty="0">
                <a:latin typeface="Courier New" pitchFamily="49" charset="0"/>
              </a:rPr>
              <a:t>;</a:t>
            </a: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199860" y="3540642"/>
            <a:ext cx="3258402" cy="1446028"/>
            <a:chOff x="4199418" y="3679093"/>
            <a:chExt cx="3259055" cy="1446402"/>
          </a:xfrm>
        </p:grpSpPr>
        <p:sp>
          <p:nvSpPr>
            <p:cNvPr id="15" name="Right Brace 9"/>
            <p:cNvSpPr>
              <a:spLocks/>
            </p:cNvSpPr>
            <p:nvPr/>
          </p:nvSpPr>
          <p:spPr bwMode="auto">
            <a:xfrm>
              <a:off x="4199418" y="3679093"/>
              <a:ext cx="300010" cy="1446402"/>
            </a:xfrm>
            <a:prstGeom prst="rightBrace">
              <a:avLst>
                <a:gd name="adj1" fmla="val 33150"/>
                <a:gd name="adj2" fmla="val 50000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3102" y="4199523"/>
              <a:ext cx="2845371" cy="3398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Usually before all functions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2166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23964</TotalTime>
  <Words>2128</Words>
  <Application>Microsoft Office PowerPoint</Application>
  <PresentationFormat>On-screen Show (4:3)</PresentationFormat>
  <Paragraphs>646</Paragraphs>
  <Slides>31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http://www.comp.nus.edu.sg/~cs1010/</vt:lpstr>
      <vt:lpstr>1. Organizing Data (1/4)</vt:lpstr>
      <vt:lpstr>1. Organizing Data (2/4)</vt:lpstr>
      <vt:lpstr>1. Organizing Data (3/4)</vt:lpstr>
      <vt:lpstr>1. Organizing Data (4/4)</vt:lpstr>
      <vt:lpstr>2. Structure Types (1/2)</vt:lpstr>
      <vt:lpstr>2. Structure Types (2/2)</vt:lpstr>
      <vt:lpstr>3. Structure Variables (1/3)</vt:lpstr>
      <vt:lpstr>3. Structure Variables (2/3)</vt:lpstr>
      <vt:lpstr>3. Structure Variables (3/3)</vt:lpstr>
      <vt:lpstr>3.1 Initializing Structure Variables</vt:lpstr>
      <vt:lpstr>3.2 Accessing Members of a Structure Variable</vt:lpstr>
      <vt:lpstr>3.3 Demo #1: Initializing and Accessing Members</vt:lpstr>
      <vt:lpstr>3.4 Reading a Structure Member</vt:lpstr>
      <vt:lpstr>4. Assigning Structures</vt:lpstr>
      <vt:lpstr>5. Passing Structures to Functions</vt:lpstr>
      <vt:lpstr>5. Demo #2: Passing Structures to Functions</vt:lpstr>
      <vt:lpstr>6. Array of Structures (1/2)</vt:lpstr>
      <vt:lpstr>6. Array of Structures (2/2)</vt:lpstr>
      <vt:lpstr>6. Demo #3: Array of Structures (1/3)</vt:lpstr>
      <vt:lpstr>6. Demo #3: Array of Structures (2/3)</vt:lpstr>
      <vt:lpstr>6. Demo #3: Array of Structures (3/3)</vt:lpstr>
      <vt:lpstr>7. Passing Address of Structure to Functions (1/5)</vt:lpstr>
      <vt:lpstr>7. Passing Address of Structure to Functions (2/5)</vt:lpstr>
      <vt:lpstr>7. Passing Address of Structure to Functions (3/5)</vt:lpstr>
      <vt:lpstr>7. Passing Address of Structure to Functions (4/5)</vt:lpstr>
      <vt:lpstr>7. Passing Address of Structure to Functions (5/5)</vt:lpstr>
      <vt:lpstr>8. The Arrow Operator (-&gt;) (1/2)</vt:lpstr>
      <vt:lpstr>8. The Arrow Operator (-&gt;) (2/2)</vt:lpstr>
      <vt:lpstr>9. Returning Structure from Functions</vt:lpstr>
      <vt:lpstr>9. Demo #9: Returning Structure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Laptop</cp:lastModifiedBy>
  <cp:revision>1699</cp:revision>
  <cp:lastPrinted>2014-07-01T03:51:49Z</cp:lastPrinted>
  <dcterms:created xsi:type="dcterms:W3CDTF">1998-09-05T15:03:32Z</dcterms:created>
  <dcterms:modified xsi:type="dcterms:W3CDTF">2019-12-14T14:13:40Z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