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" name="文本框 50"/>
          <p:cNvSpPr txBox="1"/>
          <p:nvPr/>
        </p:nvSpPr>
        <p:spPr>
          <a:xfrm>
            <a:off x="290195" y="61595"/>
            <a:ext cx="116109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2-3-4树是一种阶为4的B树。它是一种自平衡的数据结构，可以保证在O(lgn)的时间内完成查找、插入和删除操作。它主要满足以下性质：</a:t>
            </a:r>
          </a:p>
          <a:p>
            <a:r>
              <a:t>（1）每个节点每个节点有1、2或3个key，分别称为2（孩子）节点，3（孩子）节点，4（孩子）节点。</a:t>
            </a:r>
          </a:p>
          <a:p>
            <a:r>
              <a:t>（2）所有叶子节点到根节点的长度一致（也就是说叶子节点都在同一层）。</a:t>
            </a:r>
          </a:p>
          <a:p>
            <a:r>
              <a:t>（3）每个节点的key从左到右保持了从小到大的顺序，两个key之间的子树中所有的key一定大于它的父节点的左key，小于父节点的右key。</a:t>
            </a:r>
          </a:p>
          <a:p/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43660" y="1901190"/>
            <a:ext cx="9364980" cy="3055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147560" y="206121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27" name="椭圆 26"/>
          <p:cNvSpPr/>
          <p:nvPr/>
        </p:nvSpPr>
        <p:spPr>
          <a:xfrm>
            <a:off x="8131810" y="1158875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28" name="椭圆 27"/>
          <p:cNvSpPr/>
          <p:nvPr/>
        </p:nvSpPr>
        <p:spPr>
          <a:xfrm>
            <a:off x="9511030" y="2239010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29" name="椭圆 28"/>
          <p:cNvSpPr/>
          <p:nvPr/>
        </p:nvSpPr>
        <p:spPr>
          <a:xfrm>
            <a:off x="6456045" y="342455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0" name="椭圆 29"/>
          <p:cNvSpPr/>
          <p:nvPr/>
        </p:nvSpPr>
        <p:spPr>
          <a:xfrm>
            <a:off x="7482840" y="342455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828405" y="329374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32" name="椭圆 31"/>
          <p:cNvSpPr/>
          <p:nvPr/>
        </p:nvSpPr>
        <p:spPr>
          <a:xfrm>
            <a:off x="10495280" y="30930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33" name="椭圆 32"/>
          <p:cNvSpPr/>
          <p:nvPr/>
        </p:nvSpPr>
        <p:spPr>
          <a:xfrm>
            <a:off x="914019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4" name="椭圆 33"/>
          <p:cNvSpPr/>
          <p:nvPr/>
        </p:nvSpPr>
        <p:spPr>
          <a:xfrm>
            <a:off x="9947275" y="427799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11222990" y="43783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36" name="直接连接符 35"/>
          <p:cNvCxnSpPr>
            <a:stCxn id="27" idx="4"/>
            <a:endCxn id="26" idx="7"/>
          </p:cNvCxnSpPr>
          <p:nvPr/>
        </p:nvCxnSpPr>
        <p:spPr>
          <a:xfrm flipH="1">
            <a:off x="7585075" y="168148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5"/>
            <a:endCxn id="30" idx="0"/>
          </p:cNvCxnSpPr>
          <p:nvPr/>
        </p:nvCxnSpPr>
        <p:spPr>
          <a:xfrm>
            <a:off x="7585075" y="250698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3"/>
            <a:endCxn id="29" idx="0"/>
          </p:cNvCxnSpPr>
          <p:nvPr/>
        </p:nvCxnSpPr>
        <p:spPr>
          <a:xfrm flipH="1">
            <a:off x="6711950" y="250698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13181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0" name="直接连接符 39"/>
          <p:cNvCxnSpPr>
            <a:stCxn id="31" idx="3"/>
          </p:cNvCxnSpPr>
          <p:nvPr/>
        </p:nvCxnSpPr>
        <p:spPr>
          <a:xfrm flipH="1">
            <a:off x="8305165" y="373951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  <a:endCxn id="31" idx="0"/>
          </p:cNvCxnSpPr>
          <p:nvPr/>
        </p:nvCxnSpPr>
        <p:spPr>
          <a:xfrm flipH="1">
            <a:off x="9084945" y="268478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7" idx="6"/>
            <a:endCxn id="28" idx="1"/>
          </p:cNvCxnSpPr>
          <p:nvPr/>
        </p:nvCxnSpPr>
        <p:spPr>
          <a:xfrm>
            <a:off x="8644255" y="142049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083165" y="362394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872345" y="278003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946765" y="349694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1" idx="5"/>
            <a:endCxn id="33" idx="0"/>
          </p:cNvCxnSpPr>
          <p:nvPr/>
        </p:nvCxnSpPr>
        <p:spPr>
          <a:xfrm>
            <a:off x="9265920" y="373951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131810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50" name="直接连接符 49"/>
          <p:cNvCxnSpPr>
            <a:stCxn id="49" idx="4"/>
            <a:endCxn id="27" idx="0"/>
          </p:cNvCxnSpPr>
          <p:nvPr/>
        </p:nvCxnSpPr>
        <p:spPr>
          <a:xfrm>
            <a:off x="8388350" y="662305"/>
            <a:ext cx="0" cy="49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80460" y="294005"/>
            <a:ext cx="3752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[4]</a:t>
            </a:r>
            <a:r>
              <a:rPr lang="zh-CN" altLang="en-US"/>
              <a:t>黑黑黑黑</a:t>
            </a:r>
            <a:r>
              <a:rPr lang="en-US" altLang="zh-CN"/>
              <a:t>=</a:t>
            </a:r>
            <a:r>
              <a:rPr lang="zh-CN" altLang="en-US"/>
              <a:t>》父双黑，兄红，递归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4482147" y="3148330"/>
          <a:ext cx="3227388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3"/>
                <a:gridCol w="334962"/>
                <a:gridCol w="333375"/>
                <a:gridCol w="334963"/>
                <a:gridCol w="334962"/>
                <a:gridCol w="334963"/>
                <a:gridCol w="609600"/>
                <a:gridCol w="60960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父双黑，兄红，递归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531610" y="401955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27" name="椭圆 26"/>
          <p:cNvSpPr/>
          <p:nvPr/>
        </p:nvSpPr>
        <p:spPr>
          <a:xfrm>
            <a:off x="7044055" y="239649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28" name="椭圆 27"/>
          <p:cNvSpPr/>
          <p:nvPr/>
        </p:nvSpPr>
        <p:spPr>
          <a:xfrm>
            <a:off x="8348345" y="142811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29" name="椭圆 28"/>
          <p:cNvSpPr/>
          <p:nvPr/>
        </p:nvSpPr>
        <p:spPr>
          <a:xfrm>
            <a:off x="5840095" y="538289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0" name="椭圆 29"/>
          <p:cNvSpPr/>
          <p:nvPr/>
        </p:nvSpPr>
        <p:spPr>
          <a:xfrm>
            <a:off x="6866890" y="538289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828405" y="329374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32" name="椭圆 31"/>
          <p:cNvSpPr/>
          <p:nvPr/>
        </p:nvSpPr>
        <p:spPr>
          <a:xfrm>
            <a:off x="10495280" y="30930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33" name="椭圆 32"/>
          <p:cNvSpPr/>
          <p:nvPr/>
        </p:nvSpPr>
        <p:spPr>
          <a:xfrm>
            <a:off x="914019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4" name="椭圆 33"/>
          <p:cNvSpPr/>
          <p:nvPr/>
        </p:nvSpPr>
        <p:spPr>
          <a:xfrm>
            <a:off x="9947275" y="427799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11222990" y="43783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36" name="直接连接符 35"/>
          <p:cNvCxnSpPr>
            <a:stCxn id="27" idx="4"/>
            <a:endCxn id="26" idx="7"/>
          </p:cNvCxnSpPr>
          <p:nvPr/>
        </p:nvCxnSpPr>
        <p:spPr>
          <a:xfrm flipH="1">
            <a:off x="6969125" y="2919095"/>
            <a:ext cx="331470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5"/>
            <a:endCxn id="30" idx="0"/>
          </p:cNvCxnSpPr>
          <p:nvPr/>
        </p:nvCxnSpPr>
        <p:spPr>
          <a:xfrm>
            <a:off x="6969125" y="446532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6" idx="3"/>
            <a:endCxn id="29" idx="0"/>
          </p:cNvCxnSpPr>
          <p:nvPr/>
        </p:nvCxnSpPr>
        <p:spPr>
          <a:xfrm flipH="1">
            <a:off x="6096000" y="446532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131810" y="424751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0" name="直接连接符 39"/>
          <p:cNvCxnSpPr>
            <a:stCxn id="31" idx="3"/>
          </p:cNvCxnSpPr>
          <p:nvPr/>
        </p:nvCxnSpPr>
        <p:spPr>
          <a:xfrm flipH="1">
            <a:off x="8305165" y="373951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7" idx="6"/>
            <a:endCxn id="31" idx="0"/>
          </p:cNvCxnSpPr>
          <p:nvPr/>
        </p:nvCxnSpPr>
        <p:spPr>
          <a:xfrm>
            <a:off x="7556500" y="2658110"/>
            <a:ext cx="1528445" cy="6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7" idx="6"/>
            <a:endCxn id="28" idx="1"/>
          </p:cNvCxnSpPr>
          <p:nvPr/>
        </p:nvCxnSpPr>
        <p:spPr>
          <a:xfrm flipV="1">
            <a:off x="7556500" y="1504950"/>
            <a:ext cx="866775" cy="115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083165" y="362394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5"/>
          </p:cNvCxnSpPr>
          <p:nvPr/>
        </p:nvCxnSpPr>
        <p:spPr>
          <a:xfrm>
            <a:off x="8785860" y="1873885"/>
            <a:ext cx="1849755" cy="1398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946765" y="349694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1" idx="5"/>
            <a:endCxn id="33" idx="0"/>
          </p:cNvCxnSpPr>
          <p:nvPr/>
        </p:nvCxnSpPr>
        <p:spPr>
          <a:xfrm>
            <a:off x="9265920" y="373951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131810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50" name="直接连接符 49"/>
          <p:cNvCxnSpPr>
            <a:stCxn id="49" idx="4"/>
            <a:endCxn id="28" idx="0"/>
          </p:cNvCxnSpPr>
          <p:nvPr/>
        </p:nvCxnSpPr>
        <p:spPr>
          <a:xfrm>
            <a:off x="8388350" y="662305"/>
            <a:ext cx="216535" cy="76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05530" y="294005"/>
            <a:ext cx="420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[5]黑黑</a:t>
            </a:r>
            <a:r>
              <a:rPr lang="zh-CN" altLang="en-US"/>
              <a:t>任意</a:t>
            </a:r>
            <a:r>
              <a:rPr lang="en-US" altLang="zh-CN"/>
              <a:t>红=</a:t>
            </a:r>
            <a:r>
              <a:rPr lang="zh-CN" altLang="en-US"/>
              <a:t>》左旋，右侄</a:t>
            </a:r>
            <a:r>
              <a:rPr lang="zh-CN" altLang="en-US"/>
              <a:t>改黑，</a:t>
            </a:r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05530" y="294005"/>
            <a:ext cx="1694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[7]黑黑红</a:t>
            </a:r>
            <a:r>
              <a:rPr lang="en-US" altLang="zh-CN">
                <a:sym typeface="+mn-ea"/>
              </a:rPr>
              <a:t>黑</a:t>
            </a:r>
            <a:r>
              <a:rPr lang="en-US" altLang="zh-CN"/>
              <a:t>=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05530" y="294005"/>
            <a:ext cx="398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[8]黑</a:t>
            </a:r>
            <a:r>
              <a:rPr lang="zh-CN" altLang="en-US"/>
              <a:t>红</a:t>
            </a:r>
            <a:r>
              <a:rPr lang="en-US" altLang="zh-CN"/>
              <a:t>黑黑=</a:t>
            </a:r>
            <a:r>
              <a:rPr lang="zh-CN" altLang="en-US"/>
              <a:t>》左旋，右侄</a:t>
            </a:r>
            <a:r>
              <a:rPr lang="zh-CN" altLang="en-US"/>
              <a:t>改黑，</a:t>
            </a:r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宽屏</PresentationFormat>
  <Paragraphs>170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</cp:revision>
  <dcterms:created xsi:type="dcterms:W3CDTF">2022-03-13T14:52:00Z</dcterms:created>
  <dcterms:modified xsi:type="dcterms:W3CDTF">2022-03-14T16:42:39Z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C3AC3B70F96E4024B24AC0D6FEAB5DDF</vt:lpwstr>
  </property>
  <property fmtid="{D5CDD505-2E9C-101B-9397-08002B2CF9AE}" pid="3" name="KSOProductBuildVer">
    <vt:lpwstr>2052-11.1.0.11365</vt:lpwstr>
  </property>
</Properties>
</file>