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84" r:id="rId2"/>
    <p:sldId id="297" r:id="rId3"/>
    <p:sldId id="324" r:id="rId4"/>
    <p:sldId id="287" r:id="rId5"/>
    <p:sldId id="285" r:id="rId6"/>
    <p:sldId id="288" r:id="rId7"/>
    <p:sldId id="294" r:id="rId8"/>
    <p:sldId id="298" r:id="rId9"/>
    <p:sldId id="299" r:id="rId10"/>
    <p:sldId id="290" r:id="rId11"/>
    <p:sldId id="300" r:id="rId12"/>
    <p:sldId id="301" r:id="rId13"/>
    <p:sldId id="302" r:id="rId14"/>
    <p:sldId id="303" r:id="rId15"/>
    <p:sldId id="304" r:id="rId16"/>
    <p:sldId id="305" r:id="rId17"/>
    <p:sldId id="316" r:id="rId18"/>
    <p:sldId id="318" r:id="rId19"/>
    <p:sldId id="317" r:id="rId20"/>
    <p:sldId id="306" r:id="rId21"/>
    <p:sldId id="307" r:id="rId22"/>
    <p:sldId id="308" r:id="rId23"/>
    <p:sldId id="309" r:id="rId24"/>
  </p:sldIdLst>
  <p:sldSz cx="12192000" cy="6858000"/>
  <p:notesSz cx="6858000" cy="9144000"/>
  <p:custShowLst>
    <p:custShow name="Custom Show 1" id="0">
      <p:sldLst>
        <p:sld r:id="rId2"/>
        <p:sld r:id="rId3"/>
        <p:sld r:id="rId5"/>
        <p:sld r:id="rId6"/>
        <p:sld r:id="rId7"/>
        <p:sld r:id="rId8"/>
        <p:sld r:id="rId9"/>
        <p:sld r:id="rId1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p15:clr>
            <a:srgbClr val="A4A3A4"/>
          </p15:clr>
        </p15:guide>
        <p15:guide id="2" pos="6216">
          <p15:clr>
            <a:srgbClr val="A4A3A4"/>
          </p15:clr>
        </p15:guide>
        <p15:guide id="3" pos="1440">
          <p15:clr>
            <a:srgbClr val="A4A3A4"/>
          </p15:clr>
        </p15:guide>
        <p15:guide id="4" orient="horz" pos="2352">
          <p15:clr>
            <a:srgbClr val="A4A3A4"/>
          </p15:clr>
        </p15:guide>
        <p15:guide id="5" orient="horz" pos="936">
          <p15:clr>
            <a:srgbClr val="A4A3A4"/>
          </p15:clr>
        </p15:guide>
        <p15:guide id="6" pos="3840">
          <p15:clr>
            <a:srgbClr val="A4A3A4"/>
          </p15:clr>
        </p15:guide>
        <p15:guide id="7" orient="horz" pos="31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tan Puri" initials="K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899" autoAdjust="0"/>
  </p:normalViewPr>
  <p:slideViewPr>
    <p:cSldViewPr snapToGrid="0" snapToObjects="1" showGuides="1">
      <p:cViewPr varScale="1">
        <p:scale>
          <a:sx n="113" d="100"/>
          <a:sy n="113" d="100"/>
        </p:scale>
        <p:origin x="192" y="11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28T01:31:56.275" idx="1">
    <p:pos x="6947" y="1358"/>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p:cNvSpPr>
            <a:spLocks noGrp="1"/>
          </p:cNvSpPr>
          <p:nvPr>
            <p:ph type="subTitle" idx="1"/>
          </p:nvPr>
        </p:nvSpPr>
        <p:spPr>
          <a:xfrm>
            <a:off x="1463040" y="4014216"/>
            <a:ext cx="4873752" cy="630936"/>
          </a:xfrm>
        </p:spPr>
        <p:txBody>
          <a:bodyPr>
            <a:noAutofit/>
          </a:bodyPr>
          <a:lstStyle>
            <a:lvl1pPr marL="54610"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p:cNvSpPr>
            <a:spLocks noGrp="1"/>
          </p:cNvSpPr>
          <p:nvPr>
            <p:ph type="title"/>
          </p:nvPr>
        </p:nvSpPr>
        <p:spPr/>
        <p:txBody>
          <a:bodyPr/>
          <a:lstStyle/>
          <a:p>
            <a:r>
              <a:rPr lang="en-US" noProof="0"/>
              <a:t>Click to edit Master title style</a:t>
            </a:r>
          </a:p>
        </p:txBody>
      </p:sp>
      <p:sp>
        <p:nvSpPr>
          <p:cNvPr id="21" name="Text Placeholder 2"/>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p:cNvSpPr>
            <a:spLocks noGrp="1"/>
          </p:cNvSpPr>
          <p:nvPr>
            <p:ph type="ftr" sz="quarter" idx="11"/>
          </p:nvPr>
        </p:nvSpPr>
        <p:spPr/>
        <p:txBody>
          <a:bodyPr/>
          <a:lstStyle/>
          <a:p>
            <a:r>
              <a:rPr lang="en-US" noProof="0"/>
              <a:t>Presentation title</a:t>
            </a:r>
          </a:p>
        </p:txBody>
      </p:sp>
      <p:sp>
        <p:nvSpPr>
          <p:cNvPr id="7" name="Date Placeholder 6"/>
          <p:cNvSpPr>
            <a:spLocks noGrp="1"/>
          </p:cNvSpPr>
          <p:nvPr>
            <p:ph type="dt" sz="half" idx="10"/>
          </p:nvPr>
        </p:nvSpPr>
        <p:spPr/>
        <p:txBody>
          <a:bodyPr/>
          <a:lstStyle/>
          <a:p>
            <a:r>
              <a:rPr lang="en-US" noProof="0"/>
              <a:t>20XX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7" name="Google Shape;1148;p53"/>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p:cNvSpPr>
            <a:spLocks noGrp="1"/>
          </p:cNvSpPr>
          <p:nvPr>
            <p:ph type="ftr" sz="quarter" idx="11"/>
          </p:nvPr>
        </p:nvSpPr>
        <p:spPr/>
        <p:txBody>
          <a:bodyPr/>
          <a:lstStyle/>
          <a:p>
            <a:r>
              <a:rPr lang="en-US" noProof="0"/>
              <a:t>Presentation title</a:t>
            </a:r>
          </a:p>
        </p:txBody>
      </p:sp>
      <p:sp>
        <p:nvSpPr>
          <p:cNvPr id="3" name="Date Placeholder 2"/>
          <p:cNvSpPr>
            <a:spLocks noGrp="1"/>
          </p:cNvSpPr>
          <p:nvPr>
            <p:ph type="dt" sz="half" idx="10"/>
          </p:nvPr>
        </p:nvSpPr>
        <p:spPr/>
        <p:txBody>
          <a:bodyPr/>
          <a:lstStyle/>
          <a:p>
            <a:r>
              <a:rPr lang="en-US" noProof="0"/>
              <a:t>20XX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7" name="Google Shape;1148;p53"/>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p:cNvSpPr>
            <a:spLocks noGrp="1"/>
          </p:cNvSpPr>
          <p:nvPr>
            <p:ph type="ftr" sz="quarter" idx="11"/>
          </p:nvPr>
        </p:nvSpPr>
        <p:spPr/>
        <p:txBody>
          <a:bodyPr/>
          <a:lstStyle/>
          <a:p>
            <a:r>
              <a:rPr lang="en-US" noProof="0"/>
              <a:t>Presentation title</a:t>
            </a:r>
          </a:p>
        </p:txBody>
      </p:sp>
      <p:sp>
        <p:nvSpPr>
          <p:cNvPr id="3" name="Date Placeholder 2"/>
          <p:cNvSpPr>
            <a:spLocks noGrp="1"/>
          </p:cNvSpPr>
          <p:nvPr>
            <p:ph type="dt" sz="half" idx="10"/>
          </p:nvPr>
        </p:nvSpPr>
        <p:spPr/>
        <p:txBody>
          <a:bodyPr/>
          <a:lstStyle/>
          <a:p>
            <a:r>
              <a:rPr lang="en-US" noProof="0"/>
              <a:t>20XX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p:cNvSpPr>
            <a:spLocks noGrp="1"/>
          </p:cNvSpPr>
          <p:nvPr>
            <p:ph type="sldNum" sz="quarter" idx="12"/>
          </p:nvPr>
        </p:nvSpPr>
        <p:spPr>
          <a:xfrm>
            <a:off x="8072901" y="6400904"/>
            <a:ext cx="365760" cy="246888"/>
          </a:xfrm>
        </p:spPr>
        <p:txBody>
          <a:bodyPr/>
          <a:lstStyle/>
          <a:p>
            <a:fld id="{8D0AFDD5-844D-364D-8AEC-50CF4D36D55D}" type="slidenum">
              <a:rPr lang="en-US" noProof="0" smtClean="0"/>
              <a:t>‹#›</a:t>
            </a:fld>
            <a:endParaRPr lang="en-US" noProof="0"/>
          </a:p>
        </p:txBody>
      </p:sp>
      <p:cxnSp>
        <p:nvCxnSpPr>
          <p:cNvPr id="21" name="Straight Connector 20"/>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p:cNvSpPr>
            <a:spLocks noGrp="1"/>
          </p:cNvSpPr>
          <p:nvPr>
            <p:ph type="ftr" sz="quarter" idx="11"/>
          </p:nvPr>
        </p:nvSpPr>
        <p:spPr/>
        <p:txBody>
          <a:bodyPr/>
          <a:lstStyle/>
          <a:p>
            <a:r>
              <a:rPr lang="en-US" noProof="0"/>
              <a:t>Presentation title</a:t>
            </a:r>
          </a:p>
        </p:txBody>
      </p:sp>
      <p:sp>
        <p:nvSpPr>
          <p:cNvPr id="3" name="Date Placeholder 2"/>
          <p:cNvSpPr>
            <a:spLocks noGrp="1"/>
          </p:cNvSpPr>
          <p:nvPr>
            <p:ph type="dt" sz="half" idx="10"/>
          </p:nvPr>
        </p:nvSpPr>
        <p:spPr/>
        <p:txBody>
          <a:bodyPr/>
          <a:lstStyle/>
          <a:p>
            <a:r>
              <a:rPr lang="en-US" noProof="0"/>
              <a:t>20XX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p:cNvSpPr>
            <a:spLocks noGrp="1"/>
          </p:cNvSpPr>
          <p:nvPr>
            <p:ph type="ftr" sz="quarter" idx="11"/>
          </p:nvPr>
        </p:nvSpPr>
        <p:spPr/>
        <p:txBody>
          <a:bodyPr/>
          <a:lstStyle/>
          <a:p>
            <a:r>
              <a:rPr lang="en-US" noProof="0"/>
              <a:t>Presentation title</a:t>
            </a:r>
          </a:p>
        </p:txBody>
      </p:sp>
      <p:sp>
        <p:nvSpPr>
          <p:cNvPr id="2" name="Date Placeholder 1"/>
          <p:cNvSpPr>
            <a:spLocks noGrp="1"/>
          </p:cNvSpPr>
          <p:nvPr>
            <p:ph type="dt" sz="half" idx="10"/>
          </p:nvPr>
        </p:nvSpPr>
        <p:spPr/>
        <p:txBody>
          <a:bodyPr/>
          <a:lstStyle/>
          <a:p>
            <a:r>
              <a:rPr lang="en-US" noProof="0"/>
              <a:t>20XX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8D0AFDD5-844D-364D-8AEC-50CF4D36D55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8" name="Google Shape;1251;p56"/>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p:cNvSpPr>
            <a:spLocks noGrp="1"/>
          </p:cNvSpPr>
          <p:nvPr>
            <p:ph type="ftr" sz="quarter" idx="11"/>
          </p:nvPr>
        </p:nvSpPr>
        <p:spPr/>
        <p:txBody>
          <a:bodyPr/>
          <a:lstStyle/>
          <a:p>
            <a:r>
              <a:rPr lang="en-US" noProof="0"/>
              <a:t>Presentation title</a:t>
            </a:r>
          </a:p>
        </p:txBody>
      </p:sp>
      <p:sp>
        <p:nvSpPr>
          <p:cNvPr id="4" name="Date Placeholder 3"/>
          <p:cNvSpPr>
            <a:spLocks noGrp="1"/>
          </p:cNvSpPr>
          <p:nvPr>
            <p:ph type="dt" sz="half" idx="10"/>
          </p:nvPr>
        </p:nvSpPr>
        <p:spPr/>
        <p:txBody>
          <a:bodyPr/>
          <a:lstStyle/>
          <a:p>
            <a:r>
              <a:rPr lang="en-US" noProof="0"/>
              <a:t>20XX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p:cNvSpPr>
            <a:spLocks noGrp="1"/>
          </p:cNvSpPr>
          <p:nvPr>
            <p:ph idx="1"/>
          </p:nvPr>
        </p:nvSpPr>
        <p:spPr>
          <a:xfrm>
            <a:off x="1389888" y="3054096"/>
            <a:ext cx="5010912" cy="2130552"/>
          </a:xfrm>
        </p:spPr>
        <p:txBody>
          <a:bodyPr/>
          <a:lstStyle>
            <a:lvl1pPr marL="54610"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t>‹#›</a:t>
            </a:fld>
            <a:endParaRPr lang="en-US" noProof="0"/>
          </a:p>
        </p:txBody>
      </p:sp>
      <p:grpSp>
        <p:nvGrpSpPr>
          <p:cNvPr id="13" name="Group 12"/>
          <p:cNvGrpSpPr/>
          <p:nvPr userDrawn="1"/>
        </p:nvGrpSpPr>
        <p:grpSpPr>
          <a:xfrm>
            <a:off x="0" y="6527001"/>
            <a:ext cx="8294153" cy="5617"/>
            <a:chOff x="0" y="6527001"/>
            <a:chExt cx="8294153" cy="5617"/>
          </a:xfrm>
        </p:grpSpPr>
        <p:cxnSp>
          <p:nvCxnSpPr>
            <p:cNvPr id="14" name="Straight Connector 13"/>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p:cNvSpPr>
            <a:spLocks noGrp="1"/>
          </p:cNvSpPr>
          <p:nvPr>
            <p:ph type="ftr" sz="quarter" idx="11"/>
          </p:nvPr>
        </p:nvSpPr>
        <p:spPr/>
        <p:txBody>
          <a:bodyPr/>
          <a:lstStyle/>
          <a:p>
            <a:r>
              <a:rPr lang="en-US" noProof="0"/>
              <a:t>Presentation title</a:t>
            </a:r>
          </a:p>
        </p:txBody>
      </p:sp>
      <p:sp>
        <p:nvSpPr>
          <p:cNvPr id="4" name="Date Placeholder 3"/>
          <p:cNvSpPr>
            <a:spLocks noGrp="1"/>
          </p:cNvSpPr>
          <p:nvPr>
            <p:ph type="dt" sz="half" idx="10"/>
          </p:nvPr>
        </p:nvSpPr>
        <p:spPr/>
        <p:txBody>
          <a:bodyPr/>
          <a:lstStyle/>
          <a:p>
            <a:r>
              <a:rPr lang="en-US" noProof="0"/>
              <a:t>20XX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p:cNvSpPr>
            <a:spLocks noGrp="1"/>
          </p:cNvSpPr>
          <p:nvPr>
            <p:ph type="dt" sz="half" idx="16"/>
          </p:nvPr>
        </p:nvSpPr>
        <p:spPr/>
        <p:txBody>
          <a:bodyPr/>
          <a:lstStyle/>
          <a:p>
            <a:r>
              <a:rPr lang="en-US" noProof="0"/>
              <a:t>20XX</a:t>
            </a:r>
          </a:p>
        </p:txBody>
      </p:sp>
      <p:sp>
        <p:nvSpPr>
          <p:cNvPr id="8" name="Footer Placeholder 7"/>
          <p:cNvSpPr>
            <a:spLocks noGrp="1"/>
          </p:cNvSpPr>
          <p:nvPr>
            <p:ph type="ftr" sz="quarter" idx="17"/>
          </p:nvPr>
        </p:nvSpPr>
        <p:spPr/>
        <p:txBody>
          <a:bodyPr/>
          <a:lstStyle/>
          <a:p>
            <a:r>
              <a:rPr lang="en-US" noProof="0"/>
              <a:t>Presentation title</a:t>
            </a:r>
          </a:p>
        </p:txBody>
      </p:sp>
      <p:sp>
        <p:nvSpPr>
          <p:cNvPr id="9" name="Slide Number Placeholder 8"/>
          <p:cNvSpPr>
            <a:spLocks noGrp="1"/>
          </p:cNvSpPr>
          <p:nvPr>
            <p:ph type="sldNum" sz="quarter" idx="18"/>
          </p:nvPr>
        </p:nvSpPr>
        <p:spPr/>
        <p:txBody>
          <a:bodyPr/>
          <a:lstStyle/>
          <a:p>
            <a:fld id="{8D0AFDD5-844D-364D-8AEC-50CF4D36D55D}" type="slidenum">
              <a:rPr lang="en-US" noProof="0" smtClean="0"/>
              <a:t>‹#›</a:t>
            </a:fld>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t>‹#›</a:t>
            </a:fld>
            <a:endParaRPr lang="en-US" noProof="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p:cNvSpPr>
            <a:spLocks noGrp="1"/>
          </p:cNvSpPr>
          <p:nvPr>
            <p:ph type="dt" sz="half" idx="10"/>
          </p:nvPr>
        </p:nvSpPr>
        <p:spPr/>
        <p:txBody>
          <a:bodyPr/>
          <a:lstStyle>
            <a:lvl1pPr>
              <a:defRPr>
                <a:solidFill>
                  <a:schemeClr val="bg1"/>
                </a:solidFill>
              </a:defRPr>
            </a:lvl1pPr>
          </a:lstStyle>
          <a:p>
            <a:r>
              <a:rPr lang="en-US" noProof="0"/>
              <a:t>20XX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t>‹#›</a:t>
            </a:fld>
            <a:endParaRPr lang="en-US" dirty="0"/>
          </a:p>
        </p:txBody>
      </p:sp>
      <p:cxnSp>
        <p:nvCxnSpPr>
          <p:cNvPr id="8" name="Straight Connector 7"/>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a:xfrm>
            <a:off x="1449000" y="1500690"/>
            <a:ext cx="5637007" cy="2143461"/>
          </a:xfrm>
        </p:spPr>
        <p:txBody>
          <a:bodyPr/>
          <a:lstStyle/>
          <a:p>
            <a:r>
              <a:rPr lang="en-US" sz="4000" dirty="0">
                <a:latin typeface="Cambria Math" panose="02040503050406030204" pitchFamily="18" charset="0"/>
                <a:ea typeface="Cambria Math" panose="02040503050406030204" pitchFamily="18" charset="0"/>
              </a:rPr>
              <a:t>What is Democracy? Why Democracy?</a:t>
            </a:r>
          </a:p>
        </p:txBody>
      </p:sp>
      <p:sp>
        <p:nvSpPr>
          <p:cNvPr id="26" name="Subtitle 25"/>
          <p:cNvSpPr>
            <a:spLocks noGrp="1"/>
          </p:cNvSpPr>
          <p:nvPr>
            <p:ph type="subTitle" idx="1"/>
          </p:nvPr>
        </p:nvSpPr>
        <p:spPr>
          <a:xfrm>
            <a:off x="2355180" y="3980867"/>
            <a:ext cx="4873752" cy="630936"/>
          </a:xfrm>
        </p:spPr>
        <p:txBody>
          <a:bodyPr/>
          <a:lstStyle/>
          <a:p>
            <a:r>
              <a:rPr lang="en-US" dirty="0">
                <a:latin typeface="Bahnschrift SemiCondensed" panose="020B0502040204020203" pitchFamily="34" charset="0"/>
              </a:rPr>
              <a:t>Social Studies Presentation</a:t>
            </a:r>
          </a:p>
        </p:txBody>
      </p:sp>
      <p:pic>
        <p:nvPicPr>
          <p:cNvPr id="18" name="Picture Placeholder 17"/>
          <p:cNvPicPr>
            <a:picLocks noGrp="1" noChangeAspect="1"/>
          </p:cNvPicPr>
          <p:nvPr>
            <p:ph type="pic" sz="quarter" idx="10"/>
          </p:nvPr>
        </p:nvPicPr>
        <p:blipFill>
          <a:blip r:embed="rId3"/>
          <a:srcRect t="1533" b="1533"/>
          <a:stretch>
            <a:fillRect/>
          </a:stretch>
        </p:blipFill>
        <p:spPr>
          <a:xfrm>
            <a:off x="7246779" y="812292"/>
            <a:ext cx="3834628" cy="4928616"/>
          </a:xfrm>
        </p:spPr>
      </p:pic>
    </p:spTree>
    <p:custDataLst>
      <p:tags r:id="rId1"/>
    </p:custDataLst>
  </p:cSld>
  <p:clrMapOvr>
    <a:masterClrMapping/>
  </p:clrMapOvr>
  <mc:AlternateContent xmlns:mc="http://schemas.openxmlformats.org/markup-compatibility/2006">
    <mc:Choice xmlns:p14="http://schemas.microsoft.com/office/powerpoint/2010/main" Requires="p14">
      <p:transition p14:dur="0" advTm="4809"/>
    </mc:Choice>
    <mc:Fallback>
      <p:transition advTm="48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fade">
                                      <p:cBhvr>
                                        <p:cTn id="12" dur="1000"/>
                                        <p:tgtEl>
                                          <p:spTgt spid="26">
                                            <p:txEl>
                                              <p:pRg st="0" end="0"/>
                                            </p:txEl>
                                          </p:spTgt>
                                        </p:tgtEl>
                                      </p:cBhvr>
                                    </p:animEffect>
                                    <p:anim calcmode="lin" valueType="num">
                                      <p:cBhvr>
                                        <p:cTn id="13"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latin typeface="Book Antiqua" panose="02040602050305030304" pitchFamily="18" charset="0"/>
              </a:rPr>
              <a:t>Fact Time</a:t>
            </a:r>
          </a:p>
        </p:txBody>
      </p:sp>
      <p:sp>
        <p:nvSpPr>
          <p:cNvPr id="3" name="Text Placeholder 2"/>
          <p:cNvSpPr>
            <a:spLocks noGrp="1"/>
          </p:cNvSpPr>
          <p:nvPr>
            <p:ph type="body" sz="quarter" idx="14"/>
          </p:nvPr>
        </p:nvSpPr>
        <p:spPr/>
        <p:txBody>
          <a:bodyPr/>
          <a:lstStyle/>
          <a:p>
            <a:r>
              <a:rPr lang="en-US" i="0" dirty="0">
                <a:solidFill>
                  <a:srgbClr val="202124"/>
                </a:solidFill>
                <a:effectLst/>
                <a:latin typeface="Skyzone" pitchFamily="50" charset="0"/>
              </a:rPr>
              <a:t> Cleisthenes</a:t>
            </a:r>
            <a:r>
              <a:rPr lang="en-US" dirty="0">
                <a:solidFill>
                  <a:srgbClr val="202124"/>
                </a:solidFill>
                <a:latin typeface="Skyzone" pitchFamily="50" charset="0"/>
              </a:rPr>
              <a:t> </a:t>
            </a:r>
            <a:endParaRPr lang="en-US" dirty="0">
              <a:latin typeface="Skyzone" pitchFamily="50" charset="0"/>
            </a:endParaRPr>
          </a:p>
        </p:txBody>
      </p:sp>
      <p:sp>
        <p:nvSpPr>
          <p:cNvPr id="5" name="Text Placeholder 4"/>
          <p:cNvSpPr>
            <a:spLocks noGrp="1"/>
          </p:cNvSpPr>
          <p:nvPr>
            <p:ph type="body" sz="quarter" idx="15"/>
          </p:nvPr>
        </p:nvSpPr>
        <p:spPr/>
        <p:txBody>
          <a:bodyPr/>
          <a:lstStyle/>
          <a:p>
            <a:r>
              <a:rPr lang="en-US" dirty="0"/>
              <a:t>Founder of Democracy</a:t>
            </a:r>
          </a:p>
        </p:txBody>
      </p:sp>
      <p:sp>
        <p:nvSpPr>
          <p:cNvPr id="6" name="Text Placeholder 5"/>
          <p:cNvSpPr>
            <a:spLocks noGrp="1"/>
          </p:cNvSpPr>
          <p:nvPr>
            <p:ph type="body" sz="quarter" idx="16"/>
          </p:nvPr>
        </p:nvSpPr>
        <p:spPr/>
        <p:txBody>
          <a:bodyPr/>
          <a:lstStyle/>
          <a:p>
            <a:r>
              <a:rPr lang="en-US" dirty="0">
                <a:latin typeface="Skyzone" pitchFamily="50" charset="0"/>
              </a:rPr>
              <a:t>Athens, Greece</a:t>
            </a:r>
          </a:p>
        </p:txBody>
      </p:sp>
      <p:sp>
        <p:nvSpPr>
          <p:cNvPr id="8" name="Text Placeholder 7"/>
          <p:cNvSpPr>
            <a:spLocks noGrp="1"/>
          </p:cNvSpPr>
          <p:nvPr>
            <p:ph type="body" sz="quarter" idx="18"/>
          </p:nvPr>
        </p:nvSpPr>
        <p:spPr/>
        <p:txBody>
          <a:bodyPr/>
          <a:lstStyle/>
          <a:p>
            <a:r>
              <a:rPr lang="en-US" dirty="0"/>
              <a:t>The Place Where Democracy Was First </a:t>
            </a:r>
            <a:r>
              <a:rPr lang="en-US" sz="1400" dirty="0"/>
              <a:t>Practiced</a:t>
            </a:r>
          </a:p>
        </p:txBody>
      </p:sp>
      <p:sp>
        <p:nvSpPr>
          <p:cNvPr id="9" name="Text Placeholder 8"/>
          <p:cNvSpPr>
            <a:spLocks noGrp="1"/>
          </p:cNvSpPr>
          <p:nvPr>
            <p:ph type="body" sz="quarter" idx="19"/>
          </p:nvPr>
        </p:nvSpPr>
        <p:spPr>
          <a:xfrm>
            <a:off x="6257546" y="2193042"/>
            <a:ext cx="2514600" cy="3200400"/>
          </a:xfrm>
        </p:spPr>
        <p:txBody>
          <a:bodyPr/>
          <a:lstStyle/>
          <a:p>
            <a:r>
              <a:rPr lang="en-US" dirty="0">
                <a:latin typeface="Skyzone" pitchFamily="50" charset="0"/>
              </a:rPr>
              <a:t>Republic Of India</a:t>
            </a:r>
          </a:p>
        </p:txBody>
      </p:sp>
      <p:sp>
        <p:nvSpPr>
          <p:cNvPr id="11" name="Text Placeholder 10"/>
          <p:cNvSpPr>
            <a:spLocks noGrp="1"/>
          </p:cNvSpPr>
          <p:nvPr>
            <p:ph type="body" sz="quarter" idx="21"/>
          </p:nvPr>
        </p:nvSpPr>
        <p:spPr/>
        <p:txBody>
          <a:bodyPr/>
          <a:lstStyle/>
          <a:p>
            <a:r>
              <a:rPr lang="en-US" b="0" i="0" dirty="0">
                <a:solidFill>
                  <a:srgbClr val="202124"/>
                </a:solidFill>
                <a:effectLst/>
              </a:rPr>
              <a:t>August</a:t>
            </a:r>
            <a:r>
              <a:rPr lang="en-US" b="0" i="0" dirty="0">
                <a:solidFill>
                  <a:srgbClr val="202124"/>
                </a:solidFill>
                <a:effectLst/>
                <a:latin typeface="Arial" panose="020B0604020202020204" pitchFamily="34" charset="0"/>
              </a:rPr>
              <a:t> 15, 1947</a:t>
            </a:r>
            <a:endParaRPr lang="en-US" dirty="0"/>
          </a:p>
        </p:txBody>
      </p:sp>
      <p:sp>
        <p:nvSpPr>
          <p:cNvPr id="12" name="Text Placeholder 11"/>
          <p:cNvSpPr>
            <a:spLocks noGrp="1"/>
          </p:cNvSpPr>
          <p:nvPr>
            <p:ph type="body" sz="quarter" idx="22"/>
          </p:nvPr>
        </p:nvSpPr>
        <p:spPr/>
        <p:txBody>
          <a:bodyPr/>
          <a:lstStyle/>
          <a:p>
            <a:r>
              <a:rPr lang="en-US" sz="1600" dirty="0"/>
              <a:t>Four</a:t>
            </a:r>
            <a:r>
              <a:rPr lang="en-US" dirty="0"/>
              <a:t> </a:t>
            </a:r>
            <a:r>
              <a:rPr lang="en-US" sz="1100" dirty="0"/>
              <a:t>Types Of Democracy</a:t>
            </a:r>
          </a:p>
        </p:txBody>
      </p:sp>
      <p:sp>
        <p:nvSpPr>
          <p:cNvPr id="14" name="Text Placeholder 13"/>
          <p:cNvSpPr>
            <a:spLocks noGrp="1"/>
          </p:cNvSpPr>
          <p:nvPr>
            <p:ph type="body" sz="quarter" idx="24"/>
          </p:nvPr>
        </p:nvSpPr>
        <p:spPr>
          <a:xfrm>
            <a:off x="9092476" y="4793206"/>
            <a:ext cx="2514600" cy="338328"/>
          </a:xfrm>
        </p:spPr>
        <p:txBody>
          <a:bodyPr/>
          <a:lstStyle/>
          <a:p>
            <a:pPr>
              <a:buFont typeface="Arial" panose="020B0604020202020204" pitchFamily="34" charset="0"/>
              <a:buChar char="•"/>
            </a:pPr>
            <a:r>
              <a:rPr lang="en-US" sz="800" b="0" i="0" dirty="0">
                <a:solidFill>
                  <a:srgbClr val="202124"/>
                </a:solidFill>
                <a:effectLst/>
                <a:latin typeface="Arial" panose="020B0604020202020204" pitchFamily="34" charset="0"/>
              </a:rPr>
              <a:t>Direct democracy.</a:t>
            </a:r>
          </a:p>
          <a:p>
            <a:pPr>
              <a:buFont typeface="Arial" panose="020B0604020202020204" pitchFamily="34" charset="0"/>
              <a:buChar char="•"/>
            </a:pPr>
            <a:r>
              <a:rPr lang="en-US" sz="800" b="0" i="0" dirty="0">
                <a:solidFill>
                  <a:srgbClr val="202124"/>
                </a:solidFill>
                <a:effectLst/>
                <a:latin typeface="Arial" panose="020B0604020202020204" pitchFamily="34" charset="0"/>
              </a:rPr>
              <a:t>Representative democracy.</a:t>
            </a:r>
          </a:p>
          <a:p>
            <a:pPr>
              <a:buFont typeface="Arial" panose="020B0604020202020204" pitchFamily="34" charset="0"/>
              <a:buChar char="•"/>
            </a:pPr>
            <a:r>
              <a:rPr lang="en-US" sz="800" b="0" i="0" dirty="0">
                <a:solidFill>
                  <a:srgbClr val="202124"/>
                </a:solidFill>
                <a:effectLst/>
                <a:latin typeface="Arial" panose="020B0604020202020204" pitchFamily="34" charset="0"/>
              </a:rPr>
              <a:t>Constitutional democracy.</a:t>
            </a:r>
          </a:p>
          <a:p>
            <a:pPr>
              <a:buFont typeface="Arial" panose="020B0604020202020204" pitchFamily="34" charset="0"/>
              <a:buChar char="•"/>
            </a:pPr>
            <a:r>
              <a:rPr lang="en-US" sz="800" b="0" i="0" dirty="0">
                <a:solidFill>
                  <a:srgbClr val="202124"/>
                </a:solidFill>
                <a:effectLst/>
                <a:latin typeface="Arial" panose="020B0604020202020204" pitchFamily="34" charset="0"/>
              </a:rPr>
              <a:t>Monitory democracy.</a:t>
            </a:r>
          </a:p>
          <a:p>
            <a:endParaRPr lang="en-US" sz="800" dirty="0"/>
          </a:p>
        </p:txBody>
      </p:sp>
      <p:sp>
        <p:nvSpPr>
          <p:cNvPr id="39" name="Slide Number Placeholder 38"/>
          <p:cNvSpPr>
            <a:spLocks noGrp="1"/>
          </p:cNvSpPr>
          <p:nvPr>
            <p:ph type="sldNum" sz="quarter" idx="12"/>
          </p:nvPr>
        </p:nvSpPr>
        <p:spPr/>
        <p:txBody>
          <a:bodyPr/>
          <a:lstStyle/>
          <a:p>
            <a:fld id="{8D0AFDD5-844D-364D-8AEC-50CF4D36D55D}" type="slidenum">
              <a:rPr lang="en-US" smtClean="0"/>
              <a:t>10</a:t>
            </a:fld>
            <a:endParaRPr lang="en-US" dirty="0"/>
          </a:p>
        </p:txBody>
      </p:sp>
      <p:sp>
        <p:nvSpPr>
          <p:cNvPr id="38" name="Footer Placeholder 37"/>
          <p:cNvSpPr>
            <a:spLocks noGrp="1"/>
          </p:cNvSpPr>
          <p:nvPr>
            <p:ph type="ftr" sz="quarter" idx="11"/>
          </p:nvPr>
        </p:nvSpPr>
        <p:spPr/>
        <p:txBody>
          <a:bodyPr/>
          <a:lstStyle/>
          <a:p>
            <a:r>
              <a:rPr lang="en-US" dirty="0"/>
              <a:t>Social Studies</a:t>
            </a:r>
          </a:p>
        </p:txBody>
      </p:sp>
      <p:sp>
        <p:nvSpPr>
          <p:cNvPr id="37" name="Date Placeholder 36"/>
          <p:cNvSpPr>
            <a:spLocks noGrp="1"/>
          </p:cNvSpPr>
          <p:nvPr>
            <p:ph type="dt" sz="half" idx="10"/>
          </p:nvPr>
        </p:nvSpPr>
        <p:spPr/>
        <p:txBody>
          <a:bodyPr/>
          <a:lstStyle/>
          <a:p>
            <a:r>
              <a:rPr lang="en-US" dirty="0"/>
              <a:t>2023</a:t>
            </a:r>
          </a:p>
        </p:txBody>
      </p:sp>
      <p:pic>
        <p:nvPicPr>
          <p:cNvPr id="24" name="Picture Placeholder 23"/>
          <p:cNvPicPr>
            <a:picLocks noGrp="1" noChangeAspect="1"/>
          </p:cNvPicPr>
          <p:nvPr>
            <p:ph type="pic" sz="quarter" idx="13"/>
          </p:nvPr>
        </p:nvPicPr>
        <p:blipFill>
          <a:blip r:embed="rId2"/>
          <a:srcRect t="17552" b="17552"/>
          <a:stretch>
            <a:fillRect/>
          </a:stretch>
        </p:blipFill>
        <p:spPr>
          <a:xfrm>
            <a:off x="736590" y="2343046"/>
            <a:ext cx="2173051" cy="1837506"/>
          </a:xfrm>
        </p:spPr>
      </p:pic>
      <p:pic>
        <p:nvPicPr>
          <p:cNvPr id="4" name="Picture Placeholder 3"/>
          <p:cNvPicPr>
            <a:picLocks noGrp="1" noChangeAspect="1"/>
          </p:cNvPicPr>
          <p:nvPr>
            <p:ph type="pic" sz="quarter" idx="17"/>
          </p:nvPr>
        </p:nvPicPr>
        <p:blipFill>
          <a:blip r:embed="rId3"/>
          <a:srcRect l="10418" r="10418"/>
          <a:stretch>
            <a:fillRect/>
          </a:stretch>
        </p:blipFill>
        <p:spPr>
          <a:xfrm>
            <a:off x="3594546" y="2381719"/>
            <a:ext cx="2171840" cy="1836482"/>
          </a:xfrm>
        </p:spPr>
      </p:pic>
      <p:pic>
        <p:nvPicPr>
          <p:cNvPr id="13" name="Picture Placeholder 12"/>
          <p:cNvPicPr>
            <a:picLocks noGrp="1" noChangeAspect="1"/>
          </p:cNvPicPr>
          <p:nvPr>
            <p:ph type="pic" sz="quarter" idx="20"/>
          </p:nvPr>
        </p:nvPicPr>
        <p:blipFill>
          <a:blip r:embed="rId4"/>
          <a:srcRect l="5651" r="5651"/>
          <a:stretch>
            <a:fillRect/>
          </a:stretch>
        </p:blipFill>
        <p:spPr>
          <a:xfrm>
            <a:off x="6412757" y="2344068"/>
            <a:ext cx="2216366" cy="1874133"/>
          </a:xfrm>
        </p:spPr>
      </p:pic>
      <p:pic>
        <p:nvPicPr>
          <p:cNvPr id="17" name="Picture Placeholder 16"/>
          <p:cNvPicPr>
            <a:picLocks noGrp="1" noChangeAspect="1"/>
          </p:cNvPicPr>
          <p:nvPr>
            <p:ph type="pic" sz="quarter" idx="23"/>
          </p:nvPr>
        </p:nvPicPr>
        <p:blipFill>
          <a:blip r:embed="rId5"/>
          <a:srcRect l="10554" r="10554"/>
          <a:stretch>
            <a:fillRect/>
          </a:stretch>
        </p:blipFill>
        <p:spPr>
          <a:xfrm>
            <a:off x="9228948" y="2304516"/>
            <a:ext cx="2263141" cy="191368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3"/>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randombar(horizontal)">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3">
                                            <p:bg/>
                                          </p:spTgt>
                                        </p:tgtEl>
                                      </p:cBhvr>
                                    </p:animEffect>
                                    <p:animScale>
                                      <p:cBhvr>
                                        <p:cTn id="16" dur="250" autoRev="1" fill="hold"/>
                                        <p:tgtEl>
                                          <p:spTgt spid="3">
                                            <p:bg/>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3">
                                            <p:txEl>
                                              <p:pRg st="0" end="0"/>
                                            </p:txEl>
                                          </p:spTgt>
                                        </p:tgtEl>
                                      </p:cBhvr>
                                    </p:animEffect>
                                    <p:animScale>
                                      <p:cBhvr>
                                        <p:cTn id="21" dur="250" autoRev="1" fill="hold"/>
                                        <p:tgtEl>
                                          <p:spTgt spid="3">
                                            <p:txEl>
                                              <p:pRg st="0" end="0"/>
                                            </p:txEl>
                                          </p:spTgt>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circle(in)">
                                      <p:cBhvr>
                                        <p:cTn id="26" dur="20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6">
                                            <p:bg/>
                                          </p:spTgt>
                                        </p:tgtEl>
                                      </p:cBhvr>
                                    </p:animEffect>
                                    <p:animScale>
                                      <p:cBhvr>
                                        <p:cTn id="31" dur="250" autoRev="1" fill="hold"/>
                                        <p:tgtEl>
                                          <p:spTgt spid="6">
                                            <p:bg/>
                                          </p:spTgt>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grpId="0" nodeType="clickEffect">
                                  <p:stCondLst>
                                    <p:cond delay="0"/>
                                  </p:stCondLst>
                                  <p:childTnLst>
                                    <p:animEffect transition="out" filter="fade">
                                      <p:cBhvr>
                                        <p:cTn id="35" dur="500" tmFilter="0, 0; .2, .5; .8, .5; 1, 0"/>
                                        <p:tgtEl>
                                          <p:spTgt spid="6">
                                            <p:txEl>
                                              <p:pRg st="0" end="0"/>
                                            </p:txEl>
                                          </p:spTgt>
                                        </p:tgtEl>
                                      </p:cBhvr>
                                    </p:animEffect>
                                    <p:animScale>
                                      <p:cBhvr>
                                        <p:cTn id="36" dur="250" autoRev="1" fill="hold"/>
                                        <p:tgtEl>
                                          <p:spTgt spid="6">
                                            <p:txEl>
                                              <p:pRg st="0" end="0"/>
                                            </p:txEl>
                                          </p:spTgt>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circle(in)">
                                      <p:cBhvr>
                                        <p:cTn id="46" dur="20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randombar(horizontal)">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9">
                                            <p:bg/>
                                          </p:spTgt>
                                        </p:tgtEl>
                                      </p:cBhvr>
                                    </p:animEffect>
                                    <p:animScale>
                                      <p:cBhvr>
                                        <p:cTn id="56" dur="250" autoRev="1" fill="hold"/>
                                        <p:tgtEl>
                                          <p:spTgt spid="9">
                                            <p:bg/>
                                          </p:spTgt>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9">
                                            <p:txEl>
                                              <p:pRg st="0" end="0"/>
                                            </p:txEl>
                                          </p:spTgt>
                                        </p:tgtEl>
                                      </p:cBhvr>
                                    </p:animEffect>
                                    <p:animScale>
                                      <p:cBhvr>
                                        <p:cTn id="61" dur="250" autoRev="1" fill="hold"/>
                                        <p:tgtEl>
                                          <p:spTgt spid="9">
                                            <p:txEl>
                                              <p:pRg st="0" end="0"/>
                                            </p:txEl>
                                          </p:spTgt>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11">
                                            <p:txEl>
                                              <p:pRg st="0" end="0"/>
                                            </p:txEl>
                                          </p:spTgt>
                                        </p:tgtEl>
                                        <p:attrNameLst>
                                          <p:attrName>style.visibility</p:attrName>
                                        </p:attrNameLst>
                                      </p:cBhvr>
                                      <p:to>
                                        <p:strVal val="visible"/>
                                      </p:to>
                                    </p:set>
                                    <p:animEffect transition="in" filter="circle(in)">
                                      <p:cBhvr>
                                        <p:cTn id="66" dur="2000"/>
                                        <p:tgtEl>
                                          <p:spTgt spid="1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randombar(horizontal)">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26" presetClass="emph" presetSubtype="0" fill="hold" grpId="0" nodeType="clickEffect">
                                  <p:stCondLst>
                                    <p:cond delay="0"/>
                                  </p:stCondLst>
                                  <p:childTnLst>
                                    <p:animEffect transition="out" filter="fade">
                                      <p:cBhvr>
                                        <p:cTn id="75" dur="500" tmFilter="0, 0; .2, .5; .8, .5; 1, 0"/>
                                        <p:tgtEl>
                                          <p:spTgt spid="12">
                                            <p:bg/>
                                          </p:spTgt>
                                        </p:tgtEl>
                                      </p:cBhvr>
                                    </p:animEffect>
                                    <p:animScale>
                                      <p:cBhvr>
                                        <p:cTn id="76" dur="250" autoRev="1" fill="hold"/>
                                        <p:tgtEl>
                                          <p:spTgt spid="12">
                                            <p:bg/>
                                          </p:spTgt>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grpId="0" nodeType="clickEffect">
                                  <p:stCondLst>
                                    <p:cond delay="0"/>
                                  </p:stCondLst>
                                  <p:childTnLst>
                                    <p:animEffect transition="out" filter="fade">
                                      <p:cBhvr>
                                        <p:cTn id="80" dur="500" tmFilter="0, 0; .2, .5; .8, .5; 1, 0"/>
                                        <p:tgtEl>
                                          <p:spTgt spid="12">
                                            <p:txEl>
                                              <p:pRg st="0" end="0"/>
                                            </p:txEl>
                                          </p:spTgt>
                                        </p:tgtEl>
                                      </p:cBhvr>
                                    </p:animEffect>
                                    <p:animScale>
                                      <p:cBhvr>
                                        <p:cTn id="81" dur="250" autoRev="1" fill="hold"/>
                                        <p:tgtEl>
                                          <p:spTgt spid="12">
                                            <p:txEl>
                                              <p:pRg st="0" end="0"/>
                                            </p:txEl>
                                          </p:spTgt>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14">
                                            <p:txEl>
                                              <p:pRg st="0" end="0"/>
                                            </p:txEl>
                                          </p:spTgt>
                                        </p:tgtEl>
                                        <p:attrNameLst>
                                          <p:attrName>style.visibility</p:attrName>
                                        </p:attrNameLst>
                                      </p:cBhvr>
                                      <p:to>
                                        <p:strVal val="visible"/>
                                      </p:to>
                                    </p:set>
                                    <p:animEffect transition="in" filter="circle(in)">
                                      <p:cBhvr>
                                        <p:cTn id="86" dur="2000"/>
                                        <p:tgtEl>
                                          <p:spTgt spid="14">
                                            <p:txEl>
                                              <p:pRg st="0" end="0"/>
                                            </p:txEl>
                                          </p:spTgt>
                                        </p:tgtEl>
                                      </p:cBhvr>
                                    </p:animEffect>
                                  </p:childTnLst>
                                </p:cTn>
                              </p:par>
                              <p:par>
                                <p:cTn id="87" presetID="6" presetClass="entr" presetSubtype="16" fill="hold" nodeType="withEffect">
                                  <p:stCondLst>
                                    <p:cond delay="0"/>
                                  </p:stCondLst>
                                  <p:childTnLst>
                                    <p:set>
                                      <p:cBhvr>
                                        <p:cTn id="88" dur="1" fill="hold">
                                          <p:stCondLst>
                                            <p:cond delay="0"/>
                                          </p:stCondLst>
                                        </p:cTn>
                                        <p:tgtEl>
                                          <p:spTgt spid="14">
                                            <p:txEl>
                                              <p:pRg st="1" end="1"/>
                                            </p:txEl>
                                          </p:spTgt>
                                        </p:tgtEl>
                                        <p:attrNameLst>
                                          <p:attrName>style.visibility</p:attrName>
                                        </p:attrNameLst>
                                      </p:cBhvr>
                                      <p:to>
                                        <p:strVal val="visible"/>
                                      </p:to>
                                    </p:set>
                                    <p:animEffect transition="in" filter="circle(in)">
                                      <p:cBhvr>
                                        <p:cTn id="89" dur="2000"/>
                                        <p:tgtEl>
                                          <p:spTgt spid="14">
                                            <p:txEl>
                                              <p:pRg st="1" end="1"/>
                                            </p:txEl>
                                          </p:spTgt>
                                        </p:tgtEl>
                                      </p:cBhvr>
                                    </p:animEffect>
                                  </p:childTnLst>
                                </p:cTn>
                              </p:par>
                              <p:par>
                                <p:cTn id="90" presetID="6" presetClass="entr" presetSubtype="16" fill="hold" nodeType="withEffect">
                                  <p:stCondLst>
                                    <p:cond delay="0"/>
                                  </p:stCondLst>
                                  <p:childTnLst>
                                    <p:set>
                                      <p:cBhvr>
                                        <p:cTn id="91" dur="1" fill="hold">
                                          <p:stCondLst>
                                            <p:cond delay="0"/>
                                          </p:stCondLst>
                                        </p:cTn>
                                        <p:tgtEl>
                                          <p:spTgt spid="14">
                                            <p:txEl>
                                              <p:pRg st="2" end="2"/>
                                            </p:txEl>
                                          </p:spTgt>
                                        </p:tgtEl>
                                        <p:attrNameLst>
                                          <p:attrName>style.visibility</p:attrName>
                                        </p:attrNameLst>
                                      </p:cBhvr>
                                      <p:to>
                                        <p:strVal val="visible"/>
                                      </p:to>
                                    </p:set>
                                    <p:animEffect transition="in" filter="circle(in)">
                                      <p:cBhvr>
                                        <p:cTn id="92" dur="2000"/>
                                        <p:tgtEl>
                                          <p:spTgt spid="14">
                                            <p:txEl>
                                              <p:pRg st="2" end="2"/>
                                            </p:txEl>
                                          </p:spTgt>
                                        </p:tgtEl>
                                      </p:cBhvr>
                                    </p:animEffect>
                                  </p:childTnLst>
                                </p:cTn>
                              </p:par>
                              <p:par>
                                <p:cTn id="93" presetID="6" presetClass="entr" presetSubtype="16" fill="hold" nodeType="withEffect">
                                  <p:stCondLst>
                                    <p:cond delay="0"/>
                                  </p:stCondLst>
                                  <p:childTnLst>
                                    <p:set>
                                      <p:cBhvr>
                                        <p:cTn id="94" dur="1" fill="hold">
                                          <p:stCondLst>
                                            <p:cond delay="0"/>
                                          </p:stCondLst>
                                        </p:cTn>
                                        <p:tgtEl>
                                          <p:spTgt spid="14">
                                            <p:txEl>
                                              <p:pRg st="3" end="3"/>
                                            </p:txEl>
                                          </p:spTgt>
                                        </p:tgtEl>
                                        <p:attrNameLst>
                                          <p:attrName>style.visibility</p:attrName>
                                        </p:attrNameLst>
                                      </p:cBhvr>
                                      <p:to>
                                        <p:strVal val="visible"/>
                                      </p:to>
                                    </p:set>
                                    <p:animEffect transition="in" filter="circle(in)">
                                      <p:cBhvr>
                                        <p:cTn id="95" dur="20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build="p" animBg="1"/>
      <p:bldP spid="5" grpId="0" build="p"/>
      <p:bldP spid="6" grpId="0" build="p" animBg="1"/>
      <p:bldP spid="8" grpId="0" build="p"/>
      <p:bldP spid="9" grpId="0" build="p" animBg="1"/>
      <p:bldP spid="11" grpId="0" build="p"/>
      <p:bldP spid="12"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34" y="210208"/>
            <a:ext cx="9912096" cy="1014984"/>
          </a:xfrm>
        </p:spPr>
        <p:txBody>
          <a:bodyPr/>
          <a:lstStyle/>
          <a:p>
            <a:r>
              <a:rPr lang="en-US" sz="4000" dirty="0">
                <a:effectLst/>
                <a:latin typeface="Unique Surfer" panose="02000500000000000000" charset="0"/>
              </a:rPr>
              <a:t>Free and fair electoral competitione</a:t>
            </a:r>
            <a:br>
              <a:rPr lang="en-US" sz="4000" dirty="0">
                <a:effectLst/>
                <a:latin typeface="Unique Surfer" panose="02000500000000000000" charset="0"/>
              </a:rPr>
            </a:br>
            <a:br>
              <a:rPr lang="en-US" sz="4000" dirty="0">
                <a:effectLst/>
                <a:latin typeface="Unique Surfer" panose="02000500000000000000" charset="0"/>
              </a:rPr>
            </a:br>
            <a:r>
              <a:rPr lang="en-US" sz="2400" b="0" i="0" dirty="0">
                <a:solidFill>
                  <a:srgbClr val="595D69"/>
                </a:solidFill>
                <a:effectLst/>
                <a:latin typeface="French Script MT" panose="03020402040607040605" charset="0"/>
                <a:cs typeface="French Script MT" panose="03020402040607040605" charset="0"/>
              </a:rPr>
              <a:t> </a:t>
            </a:r>
            <a:r>
              <a:rPr lang="en-US" sz="2400" i="0" dirty="0">
                <a:solidFill>
                  <a:schemeClr val="tx1"/>
                </a:solidFill>
                <a:effectLst/>
                <a:latin typeface="French Script MT" panose="03020402040607040605" charset="0"/>
                <a:cs typeface="French Script MT" panose="03020402040607040605" charset="0"/>
              </a:rPr>
              <a:t>Elections is the basis of democracy, so conducting free and fair electoral competition is important.</a:t>
            </a:r>
            <a:br>
              <a:rPr lang="en-US" sz="2400" i="0" dirty="0">
                <a:solidFill>
                  <a:schemeClr val="tx1"/>
                </a:solidFill>
                <a:effectLst/>
                <a:latin typeface="French Script MT" panose="03020402040607040605" charset="0"/>
                <a:cs typeface="French Script MT" panose="03020402040607040605" charset="0"/>
              </a:rPr>
            </a:br>
            <a:br>
              <a:rPr lang="en-US" sz="2400" i="0" dirty="0">
                <a:solidFill>
                  <a:schemeClr val="tx1"/>
                </a:solidFill>
                <a:effectLst/>
                <a:latin typeface="French Script MT" panose="03020402040607040605" charset="0"/>
                <a:cs typeface="French Script MT" panose="03020402040607040605" charset="0"/>
              </a:rPr>
            </a:br>
            <a:r>
              <a:rPr lang="en-US" sz="2400" i="0" dirty="0">
                <a:solidFill>
                  <a:schemeClr val="tx1"/>
                </a:solidFill>
                <a:effectLst/>
                <a:latin typeface="French Script MT" panose="03020402040607040605" charset="0"/>
                <a:cs typeface="French Script MT" panose="03020402040607040605" charset="0"/>
              </a:rPr>
              <a:t>Free and fair electoral competition means elections take place without violating any rules and regulations, the political parties abide by the electoral guidelines and do not misuse their powers.</a:t>
            </a:r>
            <a:br>
              <a:rPr lang="en-US" sz="2400" i="0" dirty="0">
                <a:solidFill>
                  <a:schemeClr val="tx1"/>
                </a:solidFill>
                <a:effectLst/>
                <a:latin typeface="French Script MT" panose="03020402040607040605" charset="0"/>
                <a:cs typeface="French Script MT" panose="03020402040607040605" charset="0"/>
              </a:rPr>
            </a:br>
            <a:br>
              <a:rPr lang="en-US" sz="2400" dirty="0">
                <a:solidFill>
                  <a:schemeClr val="tx1"/>
                </a:solidFill>
                <a:latin typeface="French Script MT" panose="03020402040607040605" charset="0"/>
                <a:cs typeface="French Script MT" panose="03020402040607040605" charset="0"/>
              </a:rPr>
            </a:br>
            <a:r>
              <a:rPr lang="en-US" sz="2400" i="0" dirty="0">
                <a:solidFill>
                  <a:schemeClr val="tx1"/>
                </a:solidFill>
                <a:effectLst/>
                <a:latin typeface="French Script MT" panose="03020402040607040605" charset="0"/>
                <a:cs typeface="French Script MT" panose="03020402040607040605" charset="0"/>
              </a:rPr>
              <a:t>1. Without competition, the election would become meaningless. If there are no competitors, then there would be assurance of winning the election by the single party. The competition in election holds the contestants accountable.</a:t>
            </a:r>
            <a:br>
              <a:rPr lang="en-US" sz="2400" i="0" dirty="0">
                <a:solidFill>
                  <a:schemeClr val="tx1"/>
                </a:solidFill>
                <a:effectLst/>
                <a:latin typeface="French Script MT" panose="03020402040607040605" charset="0"/>
                <a:cs typeface="French Script MT" panose="03020402040607040605" charset="0"/>
              </a:rPr>
            </a:br>
            <a:br>
              <a:rPr lang="en-US" sz="2400" dirty="0">
                <a:solidFill>
                  <a:schemeClr val="tx1"/>
                </a:solidFill>
                <a:latin typeface="French Script MT" panose="03020402040607040605" charset="0"/>
                <a:cs typeface="French Script MT" panose="03020402040607040605" charset="0"/>
              </a:rPr>
            </a:br>
            <a:r>
              <a:rPr lang="en-US" sz="2400" i="0" dirty="0">
                <a:solidFill>
                  <a:schemeClr val="tx1"/>
                </a:solidFill>
                <a:effectLst/>
                <a:latin typeface="French Script MT" panose="03020402040607040605" charset="0"/>
                <a:cs typeface="French Script MT" panose="03020402040607040605" charset="0"/>
              </a:rPr>
              <a:t>2. The competition in the election also increases the voter’s knowledge of the representation.</a:t>
            </a:r>
            <a:br>
              <a:rPr lang="en-US" sz="2400" i="0" dirty="0">
                <a:solidFill>
                  <a:schemeClr val="tx1"/>
                </a:solidFill>
                <a:effectLst/>
                <a:latin typeface="French Script MT" panose="03020402040607040605" charset="0"/>
                <a:cs typeface="French Script MT" panose="03020402040607040605" charset="0"/>
              </a:rPr>
            </a:br>
            <a:br>
              <a:rPr lang="en-US" sz="2400" dirty="0">
                <a:solidFill>
                  <a:schemeClr val="tx1"/>
                </a:solidFill>
                <a:latin typeface="French Script MT" panose="03020402040607040605" charset="0"/>
                <a:cs typeface="French Script MT" panose="03020402040607040605" charset="0"/>
              </a:rPr>
            </a:br>
            <a:r>
              <a:rPr lang="en-US" sz="2400" i="0" dirty="0">
                <a:solidFill>
                  <a:schemeClr val="tx1"/>
                </a:solidFill>
                <a:effectLst/>
                <a:latin typeface="French Script MT" panose="03020402040607040605" charset="0"/>
                <a:cs typeface="French Script MT" panose="03020402040607040605" charset="0"/>
              </a:rPr>
              <a:t>3. The competition keeps the political leaders motivated to work for the upliftment of the society and country</a:t>
            </a:r>
            <a:br>
              <a:rPr lang="en-US" sz="2400" i="0" dirty="0">
                <a:solidFill>
                  <a:schemeClr val="tx1"/>
                </a:solidFill>
                <a:effectLst/>
                <a:latin typeface="Poppins" panose="020B0502040204020203" pitchFamily="2" charset="0"/>
              </a:rPr>
            </a:br>
            <a:br>
              <a:rPr lang="en-US" sz="2400" dirty="0"/>
            </a:br>
            <a:endParaRPr lang="en-US" sz="2400" dirty="0"/>
          </a:p>
        </p:txBody>
      </p:sp>
      <p:sp>
        <p:nvSpPr>
          <p:cNvPr id="3" name="Slide Number Placeholder 2"/>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4" name="Footer Placeholder 3"/>
          <p:cNvSpPr>
            <a:spLocks noGrp="1"/>
          </p:cNvSpPr>
          <p:nvPr>
            <p:ph type="ftr" sz="quarter" idx="11"/>
          </p:nvPr>
        </p:nvSpPr>
        <p:spPr/>
        <p:txBody>
          <a:bodyPr/>
          <a:lstStyle/>
          <a:p>
            <a:r>
              <a:rPr lang="en-US" noProof="0" dirty="0"/>
              <a:t>Elections </a:t>
            </a:r>
          </a:p>
        </p:txBody>
      </p:sp>
      <p:sp>
        <p:nvSpPr>
          <p:cNvPr id="5" name="Date Placeholder 4"/>
          <p:cNvSpPr>
            <a:spLocks noGrp="1"/>
          </p:cNvSpPr>
          <p:nvPr>
            <p:ph type="dt" sz="half" idx="10"/>
          </p:nvPr>
        </p:nvSpPr>
        <p:spPr/>
        <p:txBody>
          <a:bodyPr/>
          <a:lstStyle/>
          <a:p>
            <a:r>
              <a:rPr lang="en-US" noProof="0"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291931"/>
            <a:ext cx="9912096" cy="1014984"/>
          </a:xfrm>
        </p:spPr>
        <p:txBody>
          <a:bodyPr/>
          <a:lstStyle/>
          <a:p>
            <a:r>
              <a:rPr lang="en-US" sz="4000" dirty="0">
                <a:effectLst/>
                <a:latin typeface="Unique Surfer" panose="02000500000000000000" charset="0"/>
              </a:rPr>
              <a:t>One person, one vote, One value</a:t>
            </a:r>
            <a:br>
              <a:rPr lang="en-US" sz="4000" dirty="0">
                <a:effectLst/>
                <a:latin typeface="Unique Surfer" panose="02000500000000000000" charset="0"/>
              </a:rPr>
            </a:br>
            <a:br>
              <a:rPr lang="en-US" sz="4000" dirty="0">
                <a:effectLst/>
                <a:latin typeface="Unique Surfer" panose="02000500000000000000" charset="0"/>
              </a:rPr>
            </a:br>
            <a:r>
              <a:rPr lang="en-US" sz="4000" dirty="0">
                <a:effectLst/>
                <a:latin typeface="Bahnschrift SemiBold Condensed" panose="020B0502040204020203" pitchFamily="34" charset="0"/>
              </a:rPr>
              <a:t>This Slogan “One person one vote One value” signifies that every person irrespective of </a:t>
            </a:r>
            <a:r>
              <a:rPr lang="en-US" sz="4000" dirty="0">
                <a:latin typeface="Bahnschrift SemiBold Condensed" panose="020B0502040204020203" pitchFamily="34" charset="0"/>
              </a:rPr>
              <a:t>its color creed gender caste shall be considered Equal when </a:t>
            </a:r>
            <a:r>
              <a:rPr lang="en-US" sz="4000" dirty="0" err="1">
                <a:latin typeface="Bahnschrift SemiBold Condensed" panose="020B0502040204020203" pitchFamily="34" charset="0"/>
              </a:rPr>
              <a:t>He/She</a:t>
            </a:r>
            <a:r>
              <a:rPr lang="en-US" sz="4000" dirty="0">
                <a:latin typeface="Bahnschrift SemiBold Condensed" panose="020B0502040204020203" pitchFamily="34" charset="0"/>
              </a:rPr>
              <a:t> fulfils their duty to select a Representative by the process of voting and every vote’s value should be equal in selecting the representative  </a:t>
            </a:r>
            <a:br>
              <a:rPr lang="en-US" sz="4000" dirty="0">
                <a:effectLst/>
                <a:latin typeface="Unique Surfer" panose="02000500000000000000" charset="0"/>
              </a:rPr>
            </a:br>
            <a:br>
              <a:rPr lang="en-US" sz="6000" dirty="0">
                <a:latin typeface="Century Gothic" panose="020B0502020202020204" pitchFamily="34" charset="0"/>
              </a:rPr>
            </a:br>
            <a:br>
              <a:rPr lang="en-US" sz="6000" dirty="0">
                <a:latin typeface="Century Gothic" panose="020B0502020202020204" pitchFamily="34" charset="0"/>
              </a:rPr>
            </a:br>
            <a:endParaRPr lang="en-US" dirty="0"/>
          </a:p>
        </p:txBody>
      </p:sp>
      <p:sp>
        <p:nvSpPr>
          <p:cNvPr id="3" name="Slide Number Placeholder 2"/>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4" name="Footer Placeholder 3"/>
          <p:cNvSpPr>
            <a:spLocks noGrp="1"/>
          </p:cNvSpPr>
          <p:nvPr>
            <p:ph type="ftr" sz="quarter" idx="11"/>
          </p:nvPr>
        </p:nvSpPr>
        <p:spPr/>
        <p:txBody>
          <a:bodyPr/>
          <a:lstStyle/>
          <a:p>
            <a:r>
              <a:rPr lang="en-US" noProof="0" dirty="0"/>
              <a:t>One Value</a:t>
            </a:r>
          </a:p>
        </p:txBody>
      </p:sp>
      <p:sp>
        <p:nvSpPr>
          <p:cNvPr id="5" name="Date Placeholder 4"/>
          <p:cNvSpPr>
            <a:spLocks noGrp="1"/>
          </p:cNvSpPr>
          <p:nvPr>
            <p:ph type="dt" sz="half" idx="10"/>
          </p:nvPr>
        </p:nvSpPr>
        <p:spPr/>
        <p:txBody>
          <a:bodyPr/>
          <a:lstStyle/>
          <a:p>
            <a:r>
              <a:rPr lang="en-US" noProof="0"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291931"/>
            <a:ext cx="9912096" cy="1014984"/>
          </a:xfrm>
        </p:spPr>
        <p:txBody>
          <a:bodyPr/>
          <a:lstStyle/>
          <a:p>
            <a:r>
              <a:rPr lang="en-US" sz="4000" dirty="0">
                <a:latin typeface="Unique Surfer" panose="02000500000000000000" charset="0"/>
              </a:rPr>
              <a:t>Importance of O</a:t>
            </a:r>
            <a:r>
              <a:rPr lang="en-US" sz="4000" dirty="0">
                <a:effectLst/>
                <a:latin typeface="Unique Surfer" panose="02000500000000000000" charset="0"/>
              </a:rPr>
              <a:t>ne person, </a:t>
            </a:r>
            <a:r>
              <a:rPr lang="en-US" sz="4000" dirty="0">
                <a:latin typeface="Unique Surfer" panose="02000500000000000000" charset="0"/>
              </a:rPr>
              <a:t>o</a:t>
            </a:r>
            <a:r>
              <a:rPr lang="en-US" sz="4000" dirty="0">
                <a:effectLst/>
                <a:latin typeface="Unique Surfer" panose="02000500000000000000" charset="0"/>
              </a:rPr>
              <a:t>ne vote, One value</a:t>
            </a:r>
            <a:br>
              <a:rPr lang="en-US" sz="4000" dirty="0">
                <a:effectLst/>
                <a:latin typeface="Unique Surfer" panose="02000500000000000000" charset="0"/>
              </a:rPr>
            </a:br>
            <a:br>
              <a:rPr lang="en-US" sz="4000" dirty="0">
                <a:effectLst/>
                <a:latin typeface="Unique Surfer" panose="02000500000000000000" charset="0"/>
              </a:rPr>
            </a:br>
            <a:br>
              <a:rPr lang="en-US" sz="4000" dirty="0">
                <a:effectLst/>
                <a:latin typeface="Unique Surfer" panose="02000500000000000000" charset="0"/>
              </a:rPr>
            </a:br>
            <a:r>
              <a:rPr lang="en-US" sz="3600" dirty="0">
                <a:solidFill>
                  <a:schemeClr val="accent1">
                    <a:lumMod val="10000"/>
                  </a:schemeClr>
                </a:solidFill>
                <a:effectLst/>
                <a:latin typeface="French Script MT" panose="03020402040607040605" charset="0"/>
                <a:cs typeface="Poppins" panose="020B0502040204020203" pitchFamily="2" charset="0"/>
              </a:rPr>
              <a:t>It stresses on, political equality. It means that everyone in the country irrespective of the caste, </a:t>
            </a:r>
            <a:r>
              <a:rPr lang="en-US" sz="3600" dirty="0" err="1">
                <a:solidFill>
                  <a:schemeClr val="accent1">
                    <a:lumMod val="10000"/>
                  </a:schemeClr>
                </a:solidFill>
                <a:effectLst/>
                <a:latin typeface="French Script MT" panose="03020402040607040605" charset="0"/>
                <a:cs typeface="Poppins" panose="020B0502040204020203" pitchFamily="2" charset="0"/>
              </a:rPr>
              <a:t>colour</a:t>
            </a:r>
            <a:r>
              <a:rPr lang="en-US" sz="3600" dirty="0">
                <a:solidFill>
                  <a:schemeClr val="accent1">
                    <a:lumMod val="10000"/>
                  </a:schemeClr>
                </a:solidFill>
                <a:effectLst/>
                <a:latin typeface="French Script MT" panose="03020402040607040605" charset="0"/>
                <a:cs typeface="Poppins" panose="020B0502040204020203" pitchFamily="2" charset="0"/>
              </a:rPr>
              <a:t>, gender, creed and income earned is allowed to vote for his own representative, i.e., the choice and opportunity is available to all the citizens on an equal basis without any discrimination on the basis of gender, caste, </a:t>
            </a:r>
            <a:r>
              <a:rPr lang="en-US" sz="3600" dirty="0" err="1">
                <a:solidFill>
                  <a:schemeClr val="accent1">
                    <a:lumMod val="10000"/>
                  </a:schemeClr>
                </a:solidFill>
                <a:effectLst/>
                <a:latin typeface="French Script MT" panose="03020402040607040605" charset="0"/>
                <a:cs typeface="Poppins" panose="020B0502040204020203" pitchFamily="2" charset="0"/>
              </a:rPr>
              <a:t>colour,etc</a:t>
            </a:r>
            <a:r>
              <a:rPr lang="en-US" sz="3600" dirty="0">
                <a:solidFill>
                  <a:schemeClr val="accent1">
                    <a:lumMod val="10000"/>
                  </a:schemeClr>
                </a:solidFill>
                <a:effectLst/>
                <a:latin typeface="French Script MT" panose="03020402040607040605" charset="0"/>
                <a:cs typeface="Poppins" panose="020B0502040204020203" pitchFamily="2" charset="0"/>
              </a:rPr>
              <a:t>. The policy of one persons one vote, and one value should be followed in a democracy</a:t>
            </a:r>
            <a:r>
              <a:rPr lang="en-US" sz="3600" b="0" i="0" dirty="0">
                <a:solidFill>
                  <a:schemeClr val="accent1">
                    <a:lumMod val="10000"/>
                  </a:schemeClr>
                </a:solidFill>
                <a:effectLst/>
                <a:latin typeface="French Script MT" panose="03020402040607040605" charset="0"/>
                <a:cs typeface="Poppins" panose="020B0502040204020203" pitchFamily="2" charset="0"/>
              </a:rPr>
              <a:t>.</a:t>
            </a:r>
            <a:br>
              <a:rPr lang="en-US" sz="3200" b="0" i="0" dirty="0">
                <a:solidFill>
                  <a:srgbClr val="000000"/>
                </a:solidFill>
                <a:effectLst/>
                <a:latin typeface="+mn-lt"/>
              </a:rPr>
            </a:br>
            <a:br>
              <a:rPr lang="en-US" sz="4000" dirty="0">
                <a:effectLst/>
                <a:latin typeface="Unique Surfer" panose="02000500000000000000" charset="0"/>
              </a:rPr>
            </a:br>
            <a:br>
              <a:rPr lang="en-US" sz="6000" dirty="0">
                <a:latin typeface="Century Gothic" panose="020B0502020202020204" pitchFamily="34" charset="0"/>
              </a:rPr>
            </a:br>
            <a:br>
              <a:rPr lang="en-US" sz="6000" dirty="0">
                <a:latin typeface="Century Gothic" panose="020B0502020202020204" pitchFamily="34" charset="0"/>
              </a:rPr>
            </a:br>
            <a:endParaRPr lang="en-US" dirty="0"/>
          </a:p>
        </p:txBody>
      </p:sp>
      <p:sp>
        <p:nvSpPr>
          <p:cNvPr id="3" name="Slide Number Placeholder 2"/>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4" name="Footer Placeholder 3"/>
          <p:cNvSpPr>
            <a:spLocks noGrp="1"/>
          </p:cNvSpPr>
          <p:nvPr>
            <p:ph type="ftr" sz="quarter" idx="11"/>
          </p:nvPr>
        </p:nvSpPr>
        <p:spPr/>
        <p:txBody>
          <a:bodyPr/>
          <a:lstStyle/>
          <a:p>
            <a:r>
              <a:rPr lang="en-US" dirty="0"/>
              <a:t>One Value</a:t>
            </a:r>
            <a:endParaRPr lang="en-US" noProof="0" dirty="0"/>
          </a:p>
        </p:txBody>
      </p:sp>
      <p:sp>
        <p:nvSpPr>
          <p:cNvPr id="5" name="Date Placeholder 4"/>
          <p:cNvSpPr>
            <a:spLocks noGrp="1"/>
          </p:cNvSpPr>
          <p:nvPr>
            <p:ph type="dt" sz="half" idx="10"/>
          </p:nvPr>
        </p:nvSpPr>
        <p:spPr/>
        <p:txBody>
          <a:bodyPr/>
          <a:lstStyle/>
          <a:p>
            <a:r>
              <a:rPr lang="en-US" noProof="0"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2066544"/>
            <a:ext cx="4358301" cy="1743795"/>
          </a:xfrm>
        </p:spPr>
        <p:txBody>
          <a:bodyPr/>
          <a:lstStyle/>
          <a:p>
            <a:r>
              <a:rPr lang="en-US" sz="4000" b="1" i="1" dirty="0">
                <a:effectLst/>
                <a:latin typeface="Book Antiqua" panose="02040602050305030304" pitchFamily="18" charset="0"/>
              </a:rPr>
              <a:t>Rule of Law and respect for rights</a:t>
            </a:r>
            <a:br>
              <a:rPr lang="en-US" sz="6000" b="1" i="1" dirty="0">
                <a:latin typeface="Book Antiqua" panose="02040602050305030304" pitchFamily="18" charset="0"/>
              </a:rPr>
            </a:br>
            <a:endParaRPr lang="en-US" b="1" i="1" dirty="0">
              <a:latin typeface="Book Antiqua" panose="02040602050305030304" pitchFamily="18" charset="0"/>
            </a:endParaRPr>
          </a:p>
        </p:txBody>
      </p:sp>
      <p:sp>
        <p:nvSpPr>
          <p:cNvPr id="3" name="Text Placeholder 2"/>
          <p:cNvSpPr>
            <a:spLocks noGrp="1"/>
          </p:cNvSpPr>
          <p:nvPr>
            <p:ph type="body" idx="1"/>
          </p:nvPr>
        </p:nvSpPr>
        <p:spPr/>
        <p:txBody>
          <a:bodyPr/>
          <a:lstStyle/>
          <a:p>
            <a:r>
              <a:rPr lang="en-US" dirty="0"/>
              <a:t>Social Studies Presentation</a:t>
            </a:r>
          </a:p>
        </p:txBody>
      </p:sp>
      <p:pic>
        <p:nvPicPr>
          <p:cNvPr id="14" name="Picture Placeholder 13"/>
          <p:cNvPicPr>
            <a:picLocks noGrp="1" noChangeAspect="1"/>
          </p:cNvPicPr>
          <p:nvPr>
            <p:ph type="pic" sz="quarter" idx="10"/>
          </p:nvPr>
        </p:nvPicPr>
        <p:blipFill>
          <a:blip r:embed="rId2"/>
          <a:srcRect l="18658" r="18658"/>
          <a:stretch>
            <a:fillRect/>
          </a:stretch>
        </p:blipFill>
        <p:spPr>
          <a:xfrm>
            <a:off x="4941888" y="420688"/>
            <a:ext cx="5899150" cy="589756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393531"/>
            <a:ext cx="9912096" cy="1014984"/>
          </a:xfrm>
        </p:spPr>
        <p:txBody>
          <a:bodyPr/>
          <a:lstStyle/>
          <a:p>
            <a:r>
              <a:rPr lang="en-US" sz="4000" dirty="0">
                <a:effectLst/>
                <a:latin typeface="Unique Surfer" panose="02000500000000000000" charset="0"/>
              </a:rPr>
              <a:t>Rule of Law and respect for rights</a:t>
            </a:r>
            <a:br>
              <a:rPr lang="en-US" sz="4000" dirty="0">
                <a:effectLst/>
                <a:latin typeface="Unique Surfer" panose="02000500000000000000" charset="0"/>
              </a:rPr>
            </a:br>
            <a:br>
              <a:rPr lang="en-US" sz="4000" dirty="0">
                <a:effectLst/>
                <a:latin typeface="Unique Surfer" panose="02000500000000000000" charset="0"/>
              </a:rPr>
            </a:br>
            <a:br>
              <a:rPr lang="en-US" sz="4000" dirty="0">
                <a:effectLst/>
                <a:latin typeface="Unique Surfer" panose="02000500000000000000" charset="0"/>
              </a:rPr>
            </a:br>
            <a:r>
              <a:rPr lang="en-US" sz="2400" b="0" i="0" dirty="0">
                <a:solidFill>
                  <a:srgbClr val="000000"/>
                </a:solidFill>
                <a:effectLst/>
                <a:latin typeface="+mn-lt"/>
              </a:rPr>
              <a:t>Rule of law means every individual in a democracy should abide by the law, or a constitution which is made. It also includes that no person would violate the laws. Thus, rule of law governs a state in democracy.</a:t>
            </a:r>
            <a:br>
              <a:rPr lang="en-US" sz="2400" dirty="0">
                <a:latin typeface="+mn-lt"/>
              </a:rPr>
            </a:br>
            <a:br>
              <a:rPr lang="en-US" sz="2400" dirty="0">
                <a:latin typeface="+mn-lt"/>
              </a:rPr>
            </a:br>
            <a:r>
              <a:rPr lang="en-US" sz="2400" b="0" i="0" dirty="0">
                <a:solidFill>
                  <a:srgbClr val="000000"/>
                </a:solidFill>
                <a:effectLst/>
                <a:latin typeface="+mn-lt"/>
              </a:rPr>
              <a:t> </a:t>
            </a:r>
            <a:br>
              <a:rPr lang="en-US" sz="2400" dirty="0">
                <a:latin typeface="+mn-lt"/>
              </a:rPr>
            </a:br>
            <a:br>
              <a:rPr lang="en-US" sz="2400" dirty="0">
                <a:latin typeface="+mn-lt"/>
              </a:rPr>
            </a:br>
            <a:r>
              <a:rPr lang="en-US" sz="2400" b="0" i="0" dirty="0">
                <a:solidFill>
                  <a:srgbClr val="000000"/>
                </a:solidFill>
                <a:effectLst/>
                <a:latin typeface="+mn-lt"/>
              </a:rPr>
              <a:t>Respect for rights mean that every citizen of a democratic state is provided with some important rights and it is a duty of everybody to respect each other’s rights and comply with them.</a:t>
            </a:r>
            <a:br>
              <a:rPr lang="en-US" sz="2400" dirty="0">
                <a:latin typeface="+mn-lt"/>
              </a:rPr>
            </a:br>
            <a:br>
              <a:rPr lang="en-US" sz="2400" dirty="0">
                <a:latin typeface="+mn-lt"/>
              </a:rPr>
            </a:br>
            <a:endParaRPr lang="en-US" sz="2400" dirty="0">
              <a:latin typeface="+mn-lt"/>
            </a:endParaRPr>
          </a:p>
        </p:txBody>
      </p:sp>
      <p:sp>
        <p:nvSpPr>
          <p:cNvPr id="3" name="Slide Number Placeholder 2"/>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4" name="Footer Placeholder 3"/>
          <p:cNvSpPr>
            <a:spLocks noGrp="1"/>
          </p:cNvSpPr>
          <p:nvPr>
            <p:ph type="ftr" sz="quarter" idx="11"/>
          </p:nvPr>
        </p:nvSpPr>
        <p:spPr/>
        <p:txBody>
          <a:bodyPr/>
          <a:lstStyle/>
          <a:p>
            <a:r>
              <a:rPr lang="en-US" dirty="0"/>
              <a:t>One Value</a:t>
            </a:r>
            <a:endParaRPr lang="en-US" noProof="0" dirty="0"/>
          </a:p>
        </p:txBody>
      </p:sp>
      <p:sp>
        <p:nvSpPr>
          <p:cNvPr id="5" name="Date Placeholder 4"/>
          <p:cNvSpPr>
            <a:spLocks noGrp="1"/>
          </p:cNvSpPr>
          <p:nvPr>
            <p:ph type="dt" sz="half" idx="10"/>
          </p:nvPr>
        </p:nvSpPr>
        <p:spPr/>
        <p:txBody>
          <a:bodyPr/>
          <a:lstStyle/>
          <a:p>
            <a:r>
              <a:rPr lang="en-US" noProof="0"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265072"/>
            <a:ext cx="9912096" cy="1014984"/>
          </a:xfrm>
        </p:spPr>
        <p:txBody>
          <a:bodyPr/>
          <a:lstStyle/>
          <a:p>
            <a:r>
              <a:rPr lang="en-US" sz="5400" dirty="0">
                <a:effectLst/>
                <a:latin typeface="French Script MT" panose="03020402040607040605" charset="0"/>
              </a:rPr>
              <a:t>Why Democracy ?</a:t>
            </a:r>
            <a:br>
              <a:rPr lang="en-US" sz="5400" dirty="0">
                <a:effectLst/>
                <a:latin typeface="French Script MT" panose="03020402040607040605" charset="0"/>
              </a:rPr>
            </a:br>
            <a:br>
              <a:rPr lang="en-US" sz="5400" dirty="0">
                <a:effectLst/>
                <a:latin typeface="French Script MT" panose="03020402040607040605" charset="0"/>
              </a:rPr>
            </a:br>
            <a:r>
              <a:rPr lang="en-US" sz="2200" b="1" i="0" dirty="0">
                <a:solidFill>
                  <a:srgbClr val="333333"/>
                </a:solidFill>
                <a:effectLst/>
                <a:latin typeface="Ink Free" panose="03080402000500000000" pitchFamily="66" charset="0"/>
              </a:rPr>
              <a:t>The word democracy refers to rule by and for the people. We need democracy for:</a:t>
            </a:r>
            <a:br>
              <a:rPr lang="en-US" sz="2200" b="1" i="0" dirty="0">
                <a:solidFill>
                  <a:srgbClr val="333333"/>
                </a:solidFill>
                <a:effectLst/>
                <a:latin typeface="Ink Free" panose="03080402000500000000" pitchFamily="66" charset="0"/>
              </a:rPr>
            </a:br>
            <a:br>
              <a:rPr lang="en-US" sz="2200" b="1" i="0" dirty="0">
                <a:solidFill>
                  <a:srgbClr val="333333"/>
                </a:solidFill>
                <a:effectLst/>
                <a:latin typeface="Ink Free" panose="03080402000500000000" pitchFamily="66" charset="0"/>
              </a:rPr>
            </a:br>
            <a:r>
              <a:rPr lang="en-US" sz="2200" b="1" i="0" dirty="0">
                <a:solidFill>
                  <a:srgbClr val="333333"/>
                </a:solidFill>
                <a:effectLst/>
                <a:latin typeface="Ink Free" panose="03080402000500000000" pitchFamily="66" charset="0"/>
              </a:rPr>
              <a:t>* </a:t>
            </a:r>
            <a:r>
              <a:rPr lang="en-US" sz="2200" b="1" dirty="0">
                <a:solidFill>
                  <a:srgbClr val="333333"/>
                </a:solidFill>
                <a:effectLst/>
                <a:latin typeface="GothamSSm"/>
              </a:rPr>
              <a:t>Democracy helps in maintaining law and order with concept of power sharing.</a:t>
            </a:r>
            <a:br>
              <a:rPr lang="en-US" sz="2200" b="1" dirty="0">
                <a:solidFill>
                  <a:srgbClr val="333333"/>
                </a:solidFill>
                <a:effectLst/>
                <a:latin typeface="GothamSSm"/>
              </a:rPr>
            </a:br>
            <a:r>
              <a:rPr lang="en-US" sz="2200" b="1" dirty="0">
                <a:solidFill>
                  <a:srgbClr val="333333"/>
                </a:solidFill>
                <a:latin typeface="GothamSSm"/>
              </a:rPr>
              <a:t>* </a:t>
            </a:r>
            <a:r>
              <a:rPr lang="en-US" sz="2200" b="1" i="0" dirty="0">
                <a:solidFill>
                  <a:srgbClr val="333333"/>
                </a:solidFill>
                <a:effectLst/>
                <a:latin typeface="GothamSSm"/>
              </a:rPr>
              <a:t>Democracy helps citizens to choose their leaders to run the government by free and fair elections.</a:t>
            </a:r>
            <a:br>
              <a:rPr lang="en-US" sz="2200" b="1" i="0" dirty="0">
                <a:solidFill>
                  <a:srgbClr val="333333"/>
                </a:solidFill>
                <a:effectLst/>
                <a:latin typeface="GothamSSm"/>
              </a:rPr>
            </a:br>
            <a:r>
              <a:rPr lang="en-US" sz="2200" b="1" i="0" dirty="0">
                <a:solidFill>
                  <a:srgbClr val="333333"/>
                </a:solidFill>
                <a:effectLst/>
                <a:latin typeface="GothamSSm"/>
              </a:rPr>
              <a:t>* Democracy provides equal rights among citizens on the basis of caste, religion and sex.</a:t>
            </a:r>
            <a:br>
              <a:rPr lang="en-US" sz="2200" b="1" i="0" dirty="0">
                <a:solidFill>
                  <a:srgbClr val="333333"/>
                </a:solidFill>
                <a:effectLst/>
                <a:latin typeface="GothamSSm"/>
              </a:rPr>
            </a:br>
            <a:r>
              <a:rPr lang="en-US" sz="2200" b="1" i="0" dirty="0">
                <a:solidFill>
                  <a:srgbClr val="333333"/>
                </a:solidFill>
                <a:effectLst/>
                <a:latin typeface="GothamSSm"/>
              </a:rPr>
              <a:t>* Democracy enhances the quality of decision-making and also improves the dignity of citizens.</a:t>
            </a:r>
            <a:br>
              <a:rPr lang="en-US" sz="2200" b="1" i="0" dirty="0">
                <a:solidFill>
                  <a:srgbClr val="333333"/>
                </a:solidFill>
                <a:effectLst/>
                <a:latin typeface="GothamSSm"/>
              </a:rPr>
            </a:br>
            <a:r>
              <a:rPr lang="en-US" sz="2200" b="1" i="0" dirty="0">
                <a:solidFill>
                  <a:srgbClr val="333333"/>
                </a:solidFill>
                <a:effectLst/>
                <a:latin typeface="GothamSSm"/>
              </a:rPr>
              <a:t>* Democracy provides a system to deal with differences and disagreements and also allows us to correct our own mistakes.</a:t>
            </a:r>
            <a:br>
              <a:rPr lang="en-US" sz="2400" b="1" i="0" dirty="0">
                <a:solidFill>
                  <a:srgbClr val="333333"/>
                </a:solidFill>
                <a:effectLst/>
                <a:latin typeface="GothamSSm"/>
              </a:rPr>
            </a:br>
            <a:br>
              <a:rPr lang="en-US" dirty="0"/>
            </a:br>
            <a:br>
              <a:rPr lang="en-US" sz="6000" dirty="0">
                <a:latin typeface="Century Gothic" panose="020B0502020202020204" pitchFamily="34" charset="0"/>
              </a:rPr>
            </a:br>
            <a:endParaRPr lang="en-US" dirty="0"/>
          </a:p>
        </p:txBody>
      </p:sp>
      <p:sp>
        <p:nvSpPr>
          <p:cNvPr id="3" name="Slide Number Placeholder 2"/>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4" name="Footer Placeholder 3"/>
          <p:cNvSpPr>
            <a:spLocks noGrp="1"/>
          </p:cNvSpPr>
          <p:nvPr>
            <p:ph type="ftr" sz="quarter" idx="11"/>
          </p:nvPr>
        </p:nvSpPr>
        <p:spPr/>
        <p:txBody>
          <a:bodyPr/>
          <a:lstStyle/>
          <a:p>
            <a:r>
              <a:rPr lang="en-US" noProof="0"/>
              <a:t>Presentation title</a:t>
            </a:r>
          </a:p>
        </p:txBody>
      </p:sp>
      <p:sp>
        <p:nvSpPr>
          <p:cNvPr id="5" name="Date Placeholder 4"/>
          <p:cNvSpPr>
            <a:spLocks noGrp="1"/>
          </p:cNvSpPr>
          <p:nvPr>
            <p:ph type="dt" sz="half" idx="10"/>
          </p:nvPr>
        </p:nvSpPr>
        <p:spPr/>
        <p:txBody>
          <a:bodyPr/>
          <a:lstStyle/>
          <a:p>
            <a:r>
              <a:rPr lang="en-US" noProof="0"/>
              <a:t>20XX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04087" y="291084"/>
            <a:ext cx="9912096" cy="1014984"/>
          </a:xfrm>
        </p:spPr>
        <p:txBody>
          <a:bodyPr/>
          <a:lstStyle/>
          <a:p>
            <a:r>
              <a:rPr lang="en-US" sz="3600">
                <a:latin typeface="Monotype Corsiva" panose="03010101010201010101" pitchFamily="66" charset="0"/>
                <a:cs typeface="Monotype Corsiva" panose="03010101010201010101" pitchFamily="66" charset="0"/>
              </a:rPr>
              <a:t>China</a:t>
            </a:r>
            <a:br>
              <a:rPr lang="en-US" sz="3600">
                <a:latin typeface="Monotype Corsiva" panose="03010101010201010101" pitchFamily="66" charset="0"/>
                <a:cs typeface="Monotype Corsiva" panose="03010101010201010101" pitchFamily="66" charset="0"/>
              </a:rPr>
            </a:br>
            <a:br>
              <a:rPr lang="en-US" sz="2400">
                <a:latin typeface="Monotype Corsiva" panose="03010101010201010101" pitchFamily="66" charset="0"/>
                <a:cs typeface="Monotype Corsiva" panose="03010101010201010101" pitchFamily="66" charset="0"/>
              </a:rPr>
            </a:br>
            <a:r>
              <a:rPr lang="en-US" sz="2400"/>
              <a:t>For the following reasons China is not regarded as a democratic country:</a:t>
            </a:r>
            <a:br>
              <a:rPr lang="en-US" sz="2400"/>
            </a:br>
            <a:br>
              <a:rPr lang="en-US" sz="2400"/>
            </a:br>
            <a:r>
              <a:rPr lang="en-US" sz="2400"/>
              <a:t>1. China is ruled by a single party known as the  Communist Party.</a:t>
            </a:r>
            <a:br>
              <a:rPr lang="en-US" sz="2400"/>
            </a:br>
            <a:br>
              <a:rPr lang="en-US" sz="2400"/>
            </a:br>
            <a:r>
              <a:rPr lang="en-US" sz="2400"/>
              <a:t>2. Though elections are held there, only the members of the Communist party or its allied parties can contest polls. In this way, only the Chinese Communist party forms the government in China.</a:t>
            </a:r>
            <a:br>
              <a:rPr lang="en-US" sz="2400"/>
            </a:br>
            <a:br>
              <a:rPr lang="en-US" sz="2400"/>
            </a:br>
            <a:r>
              <a:rPr lang="en-US" sz="2400"/>
              <a:t>3. China does not hold fair and free elections. Therefore, China cannot be regarded as a Democracy.</a:t>
            </a:r>
          </a:p>
        </p:txBody>
      </p:sp>
      <p:sp>
        <p:nvSpPr>
          <p:cNvPr id="4" name="Date Placeholder 3"/>
          <p:cNvSpPr>
            <a:spLocks noGrp="1"/>
          </p:cNvSpPr>
          <p:nvPr>
            <p:ph type="dt" sz="half" idx="10"/>
          </p:nvPr>
        </p:nvSpPr>
        <p:spPr/>
        <p:txBody>
          <a:bodyPr/>
          <a:lstStyle/>
          <a:p>
            <a:r>
              <a:rPr lang="en-US" dirty="0"/>
              <a:t>2023</a:t>
            </a:r>
          </a:p>
        </p:txBody>
      </p:sp>
      <p:sp>
        <p:nvSpPr>
          <p:cNvPr id="5" name="Footer Placeholder 4"/>
          <p:cNvSpPr>
            <a:spLocks noGrp="1"/>
          </p:cNvSpPr>
          <p:nvPr>
            <p:ph type="ftr" sz="quarter" idx="11"/>
          </p:nvPr>
        </p:nvSpPr>
        <p:spPr/>
        <p:txBody>
          <a:bodyPr/>
          <a:lstStyle/>
          <a:p>
            <a:r>
              <a:rPr lang="en-US" dirty="0"/>
              <a:t>China</a:t>
            </a:r>
          </a:p>
        </p:txBody>
      </p:sp>
      <p:sp>
        <p:nvSpPr>
          <p:cNvPr id="6" name="Slide Number Placeholder 5"/>
          <p:cNvSpPr>
            <a:spLocks noGrp="1"/>
          </p:cNvSpPr>
          <p:nvPr>
            <p:ph type="sldNum" sz="quarter" idx="12"/>
          </p:nvPr>
        </p:nvSpPr>
        <p:spPr/>
        <p:txBody>
          <a:bodyPr/>
          <a:lstStyle/>
          <a:p>
            <a:fld id="{8D0AFDD5-844D-364D-8AEC-50CF4D36D55D}"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a:latin typeface="Monotype Corsiva" panose="03010101010201010101" pitchFamily="66" charset="0"/>
                <a:cs typeface="Monotype Corsiva" panose="03010101010201010101" pitchFamily="66" charset="0"/>
              </a:rPr>
              <a:t>Mexico</a:t>
            </a:r>
            <a:br>
              <a:rPr lang="en-US" sz="4400">
                <a:latin typeface="Gabriola" panose="04040605051002020D02" charset="0"/>
                <a:cs typeface="Gabriola" panose="04040605051002020D02" charset="0"/>
              </a:rPr>
            </a:br>
            <a:br>
              <a:rPr lang="en-US" sz="4400">
                <a:latin typeface="Gabriola" panose="04040605051002020D02" charset="0"/>
                <a:cs typeface="Gabriola" panose="04040605051002020D02" charset="0"/>
              </a:rPr>
            </a:br>
            <a:r>
              <a:rPr lang="en-US" sz="4400">
                <a:latin typeface="Gabriola" panose="04040605051002020D02" charset="0"/>
                <a:cs typeface="Gabriola" panose="04040605051002020D02" charset="0"/>
              </a:rPr>
              <a:t>Mexico is not a democratic country because in Mexico from 1930 till 2000 every election was won by P.R.I (Institutional Revolutionary  Party). The PRI was known to use many dirty tricks and unfair practices to win elections. The teachers, governments, and employees forced the citizens to vote for PRI.</a:t>
            </a:r>
          </a:p>
        </p:txBody>
      </p:sp>
      <p:sp>
        <p:nvSpPr>
          <p:cNvPr id="4" name="Date Placeholder 3"/>
          <p:cNvSpPr>
            <a:spLocks noGrp="1"/>
          </p:cNvSpPr>
          <p:nvPr>
            <p:ph type="dt" sz="half" idx="10"/>
          </p:nvPr>
        </p:nvSpPr>
        <p:spPr/>
        <p:txBody>
          <a:bodyPr/>
          <a:lstStyle/>
          <a:p>
            <a:r>
              <a:rPr lang="en-US" dirty="0"/>
              <a:t>2023</a:t>
            </a:r>
          </a:p>
        </p:txBody>
      </p:sp>
      <p:sp>
        <p:nvSpPr>
          <p:cNvPr id="5" name="Footer Placeholder 4"/>
          <p:cNvSpPr>
            <a:spLocks noGrp="1"/>
          </p:cNvSpPr>
          <p:nvPr>
            <p:ph type="ftr" sz="quarter" idx="11"/>
          </p:nvPr>
        </p:nvSpPr>
        <p:spPr/>
        <p:txBody>
          <a:bodyPr/>
          <a:lstStyle/>
          <a:p>
            <a:r>
              <a:rPr lang="en-US" dirty="0"/>
              <a:t>Mexico</a:t>
            </a:r>
          </a:p>
        </p:txBody>
      </p:sp>
      <p:sp>
        <p:nvSpPr>
          <p:cNvPr id="6" name="Slide Number Placeholder 5"/>
          <p:cNvSpPr>
            <a:spLocks noGrp="1"/>
          </p:cNvSpPr>
          <p:nvPr>
            <p:ph type="sldNum" sz="quarter" idx="12"/>
          </p:nvPr>
        </p:nvSpPr>
        <p:spPr/>
        <p:txBody>
          <a:bodyPr/>
          <a:lstStyle/>
          <a:p>
            <a:fld id="{8D0AFDD5-844D-364D-8AEC-50CF4D36D55D}"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400">
                <a:latin typeface="Gabriola" panose="04040605051002020D02" charset="0"/>
                <a:cs typeface="Gabriola" panose="04040605051002020D02" charset="0"/>
              </a:rPr>
              <a:t>True Defination Of Democracy </a:t>
            </a:r>
            <a:br>
              <a:rPr lang="en-US" sz="4400">
                <a:latin typeface="Gabriola" panose="04040605051002020D02" charset="0"/>
                <a:cs typeface="Gabriola" panose="04040605051002020D02" charset="0"/>
              </a:rPr>
            </a:br>
            <a:br>
              <a:rPr lang="en-US" sz="3200"/>
            </a:br>
            <a:r>
              <a:rPr lang="en-US" sz="3200"/>
              <a:t>In a democratic country, every voter has equal right's and every vote carries equal value. The elections are said to be fair when a voter gets to vote according to his/her wish and willingness to vote.Not only this, but the elections must be conducted on regular intervals, as stated in the constitution.There must not be any use of muscle power for diverting votes, neither should voters be bribed for voting a particular representative.</a:t>
            </a:r>
          </a:p>
        </p:txBody>
      </p:sp>
      <p:sp>
        <p:nvSpPr>
          <p:cNvPr id="4" name="Date Placeholder 3"/>
          <p:cNvSpPr>
            <a:spLocks noGrp="1"/>
          </p:cNvSpPr>
          <p:nvPr>
            <p:ph type="dt" sz="half" idx="10"/>
          </p:nvPr>
        </p:nvSpPr>
        <p:spPr/>
        <p:txBody>
          <a:bodyPr/>
          <a:lstStyle/>
          <a:p>
            <a:r>
              <a:rPr lang="en-US" dirty="0"/>
              <a:t>2023</a:t>
            </a:r>
          </a:p>
        </p:txBody>
      </p:sp>
      <p:sp>
        <p:nvSpPr>
          <p:cNvPr id="5" name="Footer Placeholder 4"/>
          <p:cNvSpPr>
            <a:spLocks noGrp="1"/>
          </p:cNvSpPr>
          <p:nvPr>
            <p:ph type="ftr" sz="quarter" idx="11"/>
          </p:nvPr>
        </p:nvSpPr>
        <p:spPr/>
        <p:txBody>
          <a:bodyPr/>
          <a:lstStyle/>
          <a:p>
            <a:r>
              <a:rPr lang="en-US" dirty="0"/>
              <a:t>Defination</a:t>
            </a:r>
          </a:p>
        </p:txBody>
      </p:sp>
      <p:sp>
        <p:nvSpPr>
          <p:cNvPr id="6" name="Slide Number Placeholder 5"/>
          <p:cNvSpPr>
            <a:spLocks noGrp="1"/>
          </p:cNvSpPr>
          <p:nvPr>
            <p:ph type="sldNum" sz="quarter" idx="12"/>
          </p:nvPr>
        </p:nvSpPr>
        <p:spPr/>
        <p:txBody>
          <a:bodyPr/>
          <a:lstStyle/>
          <a:p>
            <a:fld id="{8D0AFDD5-844D-364D-8AEC-50CF4D36D55D}"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089" y="698301"/>
            <a:ext cx="9912096" cy="1014984"/>
          </a:xfrm>
        </p:spPr>
        <p:txBody>
          <a:bodyPr/>
          <a:lstStyle/>
          <a:p>
            <a:r>
              <a:rPr lang="en-US" sz="4400" dirty="0">
                <a:latin typeface="Lucida Handwriting" panose="03010101010101010101" pitchFamily="66" charset="0"/>
              </a:rPr>
              <a:t>Important Topics</a:t>
            </a:r>
          </a:p>
        </p:txBody>
      </p:sp>
      <p:sp>
        <p:nvSpPr>
          <p:cNvPr id="3" name="Text Placeholder 2"/>
          <p:cNvSpPr>
            <a:spLocks noGrp="1"/>
          </p:cNvSpPr>
          <p:nvPr>
            <p:ph type="body" sz="quarter" idx="13"/>
          </p:nvPr>
        </p:nvSpPr>
        <p:spPr/>
        <p:txBody>
          <a:bodyPr/>
          <a:lstStyle/>
          <a:p>
            <a:r>
              <a:rPr lang="en-US" dirty="0"/>
              <a:t>1</a:t>
            </a:r>
          </a:p>
        </p:txBody>
      </p:sp>
      <p:sp>
        <p:nvSpPr>
          <p:cNvPr id="4" name="Text Placeholder 3"/>
          <p:cNvSpPr>
            <a:spLocks noGrp="1"/>
          </p:cNvSpPr>
          <p:nvPr>
            <p:ph type="body" sz="quarter" idx="14"/>
          </p:nvPr>
        </p:nvSpPr>
        <p:spPr/>
        <p:txBody>
          <a:bodyPr/>
          <a:lstStyle/>
          <a:p>
            <a:r>
              <a:rPr lang="en-US" dirty="0"/>
              <a:t>2</a:t>
            </a:r>
          </a:p>
        </p:txBody>
      </p:sp>
      <p:sp>
        <p:nvSpPr>
          <p:cNvPr id="5" name="Text Placeholder 4"/>
          <p:cNvSpPr>
            <a:spLocks noGrp="1"/>
          </p:cNvSpPr>
          <p:nvPr>
            <p:ph type="body" sz="quarter" idx="15"/>
          </p:nvPr>
        </p:nvSpPr>
        <p:spPr/>
        <p:txBody>
          <a:bodyPr/>
          <a:lstStyle/>
          <a:p>
            <a:r>
              <a:rPr lang="en-US" dirty="0"/>
              <a:t>3</a:t>
            </a:r>
          </a:p>
        </p:txBody>
      </p:sp>
      <p:sp>
        <p:nvSpPr>
          <p:cNvPr id="6" name="Text Placeholder 5"/>
          <p:cNvSpPr>
            <a:spLocks noGrp="1"/>
          </p:cNvSpPr>
          <p:nvPr>
            <p:ph type="body" sz="quarter" idx="16"/>
          </p:nvPr>
        </p:nvSpPr>
        <p:spPr/>
        <p:txBody>
          <a:bodyPr/>
          <a:lstStyle/>
          <a:p>
            <a:r>
              <a:rPr lang="en-US" dirty="0"/>
              <a:t>4</a:t>
            </a:r>
          </a:p>
        </p:txBody>
      </p:sp>
      <p:sp>
        <p:nvSpPr>
          <p:cNvPr id="7" name="Text Placeholder 6"/>
          <p:cNvSpPr>
            <a:spLocks noGrp="1"/>
          </p:cNvSpPr>
          <p:nvPr>
            <p:ph type="body" sz="quarter" idx="17"/>
          </p:nvPr>
        </p:nvSpPr>
        <p:spPr/>
        <p:txBody>
          <a:bodyPr/>
          <a:lstStyle/>
          <a:p>
            <a:r>
              <a:rPr lang="en-US" dirty="0"/>
              <a:t>5</a:t>
            </a:r>
          </a:p>
        </p:txBody>
      </p:sp>
      <p:sp>
        <p:nvSpPr>
          <p:cNvPr id="8" name="Text Placeholder 7"/>
          <p:cNvSpPr>
            <a:spLocks noGrp="1"/>
          </p:cNvSpPr>
          <p:nvPr>
            <p:ph type="body" sz="quarter" idx="18"/>
          </p:nvPr>
        </p:nvSpPr>
        <p:spPr/>
        <p:txBody>
          <a:bodyPr/>
          <a:lstStyle/>
          <a:p>
            <a:r>
              <a:rPr lang="en-US" sz="1600" dirty="0">
                <a:effectLst/>
                <a:latin typeface="Century Gothic" panose="020B0502020202020204" pitchFamily="34" charset="0"/>
              </a:rPr>
              <a:t>What Is Democracy</a:t>
            </a:r>
            <a:endParaRPr lang="en-US" sz="1600" dirty="0">
              <a:latin typeface="Century Gothic" panose="020B0502020202020204" pitchFamily="34" charset="0"/>
            </a:endParaRPr>
          </a:p>
        </p:txBody>
      </p:sp>
      <p:sp>
        <p:nvSpPr>
          <p:cNvPr id="9" name="Text Placeholder 8"/>
          <p:cNvSpPr>
            <a:spLocks noGrp="1"/>
          </p:cNvSpPr>
          <p:nvPr>
            <p:ph type="body" sz="quarter" idx="19"/>
          </p:nvPr>
        </p:nvSpPr>
        <p:spPr/>
        <p:txBody>
          <a:bodyPr/>
          <a:lstStyle/>
          <a:p>
            <a:r>
              <a:rPr lang="en-US" sz="1600" dirty="0">
                <a:latin typeface="Century Gothic" panose="020B0502020202020204" pitchFamily="34" charset="0"/>
              </a:rPr>
              <a:t>Features Of Democracy</a:t>
            </a:r>
          </a:p>
        </p:txBody>
      </p:sp>
      <p:sp>
        <p:nvSpPr>
          <p:cNvPr id="10" name="Text Placeholder 9"/>
          <p:cNvSpPr>
            <a:spLocks noGrp="1"/>
          </p:cNvSpPr>
          <p:nvPr>
            <p:ph type="body" sz="quarter" idx="20"/>
          </p:nvPr>
        </p:nvSpPr>
        <p:spPr/>
        <p:txBody>
          <a:bodyPr/>
          <a:lstStyle/>
          <a:p>
            <a:r>
              <a:rPr lang="en-US" sz="1600" dirty="0">
                <a:latin typeface="Century Gothic" panose="020B0502020202020204" pitchFamily="34" charset="0"/>
              </a:rPr>
              <a:t>Major Decisions Taken By Elected Leaders</a:t>
            </a:r>
          </a:p>
        </p:txBody>
      </p:sp>
      <p:sp>
        <p:nvSpPr>
          <p:cNvPr id="11" name="Text Placeholder 10"/>
          <p:cNvSpPr>
            <a:spLocks noGrp="1"/>
          </p:cNvSpPr>
          <p:nvPr>
            <p:ph type="body" sz="quarter" idx="21"/>
          </p:nvPr>
        </p:nvSpPr>
        <p:spPr/>
        <p:txBody>
          <a:bodyPr/>
          <a:lstStyle/>
          <a:p>
            <a:r>
              <a:rPr lang="en-US" sz="1600" dirty="0">
                <a:latin typeface="Century Gothic" panose="020B0502020202020204" pitchFamily="34" charset="0"/>
              </a:rPr>
              <a:t>Free And Fair Electoral Competition</a:t>
            </a:r>
          </a:p>
        </p:txBody>
      </p:sp>
      <p:sp>
        <p:nvSpPr>
          <p:cNvPr id="12" name="Text Placeholder 11"/>
          <p:cNvSpPr>
            <a:spLocks noGrp="1"/>
          </p:cNvSpPr>
          <p:nvPr>
            <p:ph type="body" sz="quarter" idx="22"/>
          </p:nvPr>
        </p:nvSpPr>
        <p:spPr/>
        <p:txBody>
          <a:bodyPr/>
          <a:lstStyle/>
          <a:p>
            <a:r>
              <a:rPr lang="en-US" sz="1600" dirty="0">
                <a:latin typeface="Century Gothic" panose="020B0502020202020204" pitchFamily="34" charset="0"/>
              </a:rPr>
              <a:t>One Vote, One Person, One Value</a:t>
            </a:r>
          </a:p>
        </p:txBody>
      </p:sp>
      <p:sp>
        <p:nvSpPr>
          <p:cNvPr id="15" name="Slide Number Placeholder 14"/>
          <p:cNvSpPr>
            <a:spLocks noGrp="1"/>
          </p:cNvSpPr>
          <p:nvPr>
            <p:ph type="sldNum" sz="quarter" idx="12"/>
          </p:nvPr>
        </p:nvSpPr>
        <p:spPr/>
        <p:txBody>
          <a:bodyPr/>
          <a:lstStyle/>
          <a:p>
            <a:fld id="{8D0AFDD5-844D-364D-8AEC-50CF4D36D55D}" type="slidenum">
              <a:rPr lang="en-US" smtClean="0"/>
              <a:t>2</a:t>
            </a:fld>
            <a:endParaRPr lang="en-US" dirty="0"/>
          </a:p>
        </p:txBody>
      </p:sp>
      <p:sp>
        <p:nvSpPr>
          <p:cNvPr id="14" name="Footer Placeholder 13"/>
          <p:cNvSpPr>
            <a:spLocks noGrp="1"/>
          </p:cNvSpPr>
          <p:nvPr>
            <p:ph type="ftr" sz="quarter" idx="11"/>
          </p:nvPr>
        </p:nvSpPr>
        <p:spPr/>
        <p:txBody>
          <a:bodyPr/>
          <a:lstStyle/>
          <a:p>
            <a:r>
              <a:rPr lang="en-US" dirty="0"/>
              <a:t>Important Topics</a:t>
            </a:r>
          </a:p>
        </p:txBody>
      </p:sp>
      <p:sp>
        <p:nvSpPr>
          <p:cNvPr id="13" name="Date Placeholder 12"/>
          <p:cNvSpPr>
            <a:spLocks noGrp="1"/>
          </p:cNvSpPr>
          <p:nvPr>
            <p:ph type="dt" sz="half" idx="10"/>
          </p:nvPr>
        </p:nvSpPr>
        <p:spPr/>
        <p:txBody>
          <a:bodyPr/>
          <a:lstStyle/>
          <a:p>
            <a:r>
              <a:rPr lang="en-US" dirty="0"/>
              <a:t>2023</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187"/>
    </mc:Choice>
    <mc:Fallback>
      <p:transition spd="slow" advTm="51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4">
                                            <p:bg/>
                                          </p:spTgt>
                                        </p:tgtEl>
                                        <p:attrNameLst>
                                          <p:attrName>style.visibility</p:attrName>
                                        </p:attrNameLst>
                                      </p:cBhvr>
                                      <p:to>
                                        <p:strVal val="visible"/>
                                      </p:to>
                                    </p:set>
                                    <p:anim calcmode="lin" valueType="num">
                                      <p:cBhvr>
                                        <p:cTn id="29" dur="500" fill="hold"/>
                                        <p:tgtEl>
                                          <p:spTgt spid="4">
                                            <p:bg/>
                                          </p:spTgt>
                                        </p:tgtEl>
                                        <p:attrNameLst>
                                          <p:attrName>ppt_w</p:attrName>
                                        </p:attrNameLst>
                                      </p:cBhvr>
                                      <p:tavLst>
                                        <p:tav tm="0">
                                          <p:val>
                                            <p:fltVal val="0"/>
                                          </p:val>
                                        </p:tav>
                                        <p:tav tm="100000">
                                          <p:val>
                                            <p:strVal val="#ppt_w"/>
                                          </p:val>
                                        </p:tav>
                                      </p:tavLst>
                                    </p:anim>
                                    <p:anim calcmode="lin" valueType="num">
                                      <p:cBhvr>
                                        <p:cTn id="30" dur="500" fill="hold"/>
                                        <p:tgtEl>
                                          <p:spTgt spid="4">
                                            <p:bg/>
                                          </p:spTgt>
                                        </p:tgtEl>
                                        <p:attrNameLst>
                                          <p:attrName>ppt_h</p:attrName>
                                        </p:attrNameLst>
                                      </p:cBhvr>
                                      <p:tavLst>
                                        <p:tav tm="0">
                                          <p:val>
                                            <p:fltVal val="0"/>
                                          </p:val>
                                        </p:tav>
                                        <p:tav tm="100000">
                                          <p:val>
                                            <p:strVal val="#ppt_h"/>
                                          </p:val>
                                        </p:tav>
                                      </p:tavLst>
                                    </p:anim>
                                    <p:animEffect transition="in" filter="fad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p:cTn id="36"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p:cTn id="43"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44"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45"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46" dur="10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5">
                                            <p:bg/>
                                          </p:spTgt>
                                        </p:tgtEl>
                                        <p:attrNameLst>
                                          <p:attrName>style.visibility</p:attrName>
                                        </p:attrNameLst>
                                      </p:cBhvr>
                                      <p:to>
                                        <p:strVal val="visible"/>
                                      </p:to>
                                    </p:set>
                                    <p:anim calcmode="lin" valueType="num">
                                      <p:cBhvr>
                                        <p:cTn id="51" dur="500" fill="hold"/>
                                        <p:tgtEl>
                                          <p:spTgt spid="5">
                                            <p:bg/>
                                          </p:spTgt>
                                        </p:tgtEl>
                                        <p:attrNameLst>
                                          <p:attrName>ppt_w</p:attrName>
                                        </p:attrNameLst>
                                      </p:cBhvr>
                                      <p:tavLst>
                                        <p:tav tm="0">
                                          <p:val>
                                            <p:fltVal val="0"/>
                                          </p:val>
                                        </p:tav>
                                        <p:tav tm="100000">
                                          <p:val>
                                            <p:strVal val="#ppt_w"/>
                                          </p:val>
                                        </p:tav>
                                      </p:tavLst>
                                    </p:anim>
                                    <p:anim calcmode="lin" valueType="num">
                                      <p:cBhvr>
                                        <p:cTn id="52" dur="500" fill="hold"/>
                                        <p:tgtEl>
                                          <p:spTgt spid="5">
                                            <p:bg/>
                                          </p:spTgt>
                                        </p:tgtEl>
                                        <p:attrNameLst>
                                          <p:attrName>ppt_h</p:attrName>
                                        </p:attrNameLst>
                                      </p:cBhvr>
                                      <p:tavLst>
                                        <p:tav tm="0">
                                          <p:val>
                                            <p:fltVal val="0"/>
                                          </p:val>
                                        </p:tav>
                                        <p:tav tm="100000">
                                          <p:val>
                                            <p:strVal val="#ppt_h"/>
                                          </p:val>
                                        </p:tav>
                                      </p:tavLst>
                                    </p:anim>
                                    <p:animEffect transition="in" filter="fade">
                                      <p:cBhvr>
                                        <p:cTn id="53" dur="500"/>
                                        <p:tgtEl>
                                          <p:spTgt spid="5">
                                            <p:bg/>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 calcmode="lin" valueType="num">
                                      <p:cBhvr>
                                        <p:cTn id="58"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10">
                                            <p:txEl>
                                              <p:pRg st="0" end="0"/>
                                            </p:txEl>
                                          </p:spTgt>
                                        </p:tgtEl>
                                        <p:attrNameLst>
                                          <p:attrName>style.visibility</p:attrName>
                                        </p:attrNameLst>
                                      </p:cBhvr>
                                      <p:to>
                                        <p:strVal val="visible"/>
                                      </p:to>
                                    </p:set>
                                    <p:anim calcmode="lin" valueType="num">
                                      <p:cBhvr>
                                        <p:cTn id="65"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6"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7"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68" dur="1000"/>
                                        <p:tgtEl>
                                          <p:spTgt spid="10">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6">
                                            <p:bg/>
                                          </p:spTgt>
                                        </p:tgtEl>
                                        <p:attrNameLst>
                                          <p:attrName>style.visibility</p:attrName>
                                        </p:attrNameLst>
                                      </p:cBhvr>
                                      <p:to>
                                        <p:strVal val="visible"/>
                                      </p:to>
                                    </p:set>
                                    <p:anim calcmode="lin" valueType="num">
                                      <p:cBhvr>
                                        <p:cTn id="73" dur="500" fill="hold"/>
                                        <p:tgtEl>
                                          <p:spTgt spid="6">
                                            <p:bg/>
                                          </p:spTgt>
                                        </p:tgtEl>
                                        <p:attrNameLst>
                                          <p:attrName>ppt_w</p:attrName>
                                        </p:attrNameLst>
                                      </p:cBhvr>
                                      <p:tavLst>
                                        <p:tav tm="0">
                                          <p:val>
                                            <p:fltVal val="0"/>
                                          </p:val>
                                        </p:tav>
                                        <p:tav tm="100000">
                                          <p:val>
                                            <p:strVal val="#ppt_w"/>
                                          </p:val>
                                        </p:tav>
                                      </p:tavLst>
                                    </p:anim>
                                    <p:anim calcmode="lin" valueType="num">
                                      <p:cBhvr>
                                        <p:cTn id="74" dur="500" fill="hold"/>
                                        <p:tgtEl>
                                          <p:spTgt spid="6">
                                            <p:bg/>
                                          </p:spTgt>
                                        </p:tgtEl>
                                        <p:attrNameLst>
                                          <p:attrName>ppt_h</p:attrName>
                                        </p:attrNameLst>
                                      </p:cBhvr>
                                      <p:tavLst>
                                        <p:tav tm="0">
                                          <p:val>
                                            <p:fltVal val="0"/>
                                          </p:val>
                                        </p:tav>
                                        <p:tav tm="100000">
                                          <p:val>
                                            <p:strVal val="#ppt_h"/>
                                          </p:val>
                                        </p:tav>
                                      </p:tavLst>
                                    </p:anim>
                                    <p:animEffect transition="in" filter="fade">
                                      <p:cBhvr>
                                        <p:cTn id="75" dur="500"/>
                                        <p:tgtEl>
                                          <p:spTgt spid="6">
                                            <p:bg/>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6">
                                            <p:txEl>
                                              <p:pRg st="0" end="0"/>
                                            </p:txEl>
                                          </p:spTgt>
                                        </p:tgtEl>
                                        <p:attrNameLst>
                                          <p:attrName>style.visibility</p:attrName>
                                        </p:attrNameLst>
                                      </p:cBhvr>
                                      <p:to>
                                        <p:strVal val="visible"/>
                                      </p:to>
                                    </p:set>
                                    <p:anim calcmode="lin" valueType="num">
                                      <p:cBhvr>
                                        <p:cTn id="80"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11">
                                            <p:txEl>
                                              <p:pRg st="0" end="0"/>
                                            </p:txEl>
                                          </p:spTgt>
                                        </p:tgtEl>
                                        <p:attrNameLst>
                                          <p:attrName>style.visibility</p:attrName>
                                        </p:attrNameLst>
                                      </p:cBhvr>
                                      <p:to>
                                        <p:strVal val="visible"/>
                                      </p:to>
                                    </p:set>
                                    <p:anim calcmode="lin" valueType="num">
                                      <p:cBhvr>
                                        <p:cTn id="8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8"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89"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90" dur="1000"/>
                                        <p:tgtEl>
                                          <p:spTgt spid="1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7">
                                            <p:bg/>
                                          </p:spTgt>
                                        </p:tgtEl>
                                        <p:attrNameLst>
                                          <p:attrName>style.visibility</p:attrName>
                                        </p:attrNameLst>
                                      </p:cBhvr>
                                      <p:to>
                                        <p:strVal val="visible"/>
                                      </p:to>
                                    </p:set>
                                    <p:anim calcmode="lin" valueType="num">
                                      <p:cBhvr>
                                        <p:cTn id="95" dur="500" fill="hold"/>
                                        <p:tgtEl>
                                          <p:spTgt spid="7">
                                            <p:bg/>
                                          </p:spTgt>
                                        </p:tgtEl>
                                        <p:attrNameLst>
                                          <p:attrName>ppt_w</p:attrName>
                                        </p:attrNameLst>
                                      </p:cBhvr>
                                      <p:tavLst>
                                        <p:tav tm="0">
                                          <p:val>
                                            <p:fltVal val="0"/>
                                          </p:val>
                                        </p:tav>
                                        <p:tav tm="100000">
                                          <p:val>
                                            <p:strVal val="#ppt_w"/>
                                          </p:val>
                                        </p:tav>
                                      </p:tavLst>
                                    </p:anim>
                                    <p:anim calcmode="lin" valueType="num">
                                      <p:cBhvr>
                                        <p:cTn id="96" dur="500" fill="hold"/>
                                        <p:tgtEl>
                                          <p:spTgt spid="7">
                                            <p:bg/>
                                          </p:spTgt>
                                        </p:tgtEl>
                                        <p:attrNameLst>
                                          <p:attrName>ppt_h</p:attrName>
                                        </p:attrNameLst>
                                      </p:cBhvr>
                                      <p:tavLst>
                                        <p:tav tm="0">
                                          <p:val>
                                            <p:fltVal val="0"/>
                                          </p:val>
                                        </p:tav>
                                        <p:tav tm="100000">
                                          <p:val>
                                            <p:strVal val="#ppt_h"/>
                                          </p:val>
                                        </p:tav>
                                      </p:tavLst>
                                    </p:anim>
                                    <p:animEffect transition="in" filter="fade">
                                      <p:cBhvr>
                                        <p:cTn id="97" dur="500"/>
                                        <p:tgtEl>
                                          <p:spTgt spid="7">
                                            <p:bg/>
                                          </p:spTgt>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7">
                                            <p:txEl>
                                              <p:pRg st="0" end="0"/>
                                            </p:txEl>
                                          </p:spTgt>
                                        </p:tgtEl>
                                        <p:attrNameLst>
                                          <p:attrName>style.visibility</p:attrName>
                                        </p:attrNameLst>
                                      </p:cBhvr>
                                      <p:to>
                                        <p:strVal val="visible"/>
                                      </p:to>
                                    </p:set>
                                    <p:anim calcmode="lin" valueType="num">
                                      <p:cBhvr>
                                        <p:cTn id="10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0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04" dur="500"/>
                                        <p:tgtEl>
                                          <p:spTgt spid="7">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grpId="0" nodeType="clickEffect">
                                  <p:stCondLst>
                                    <p:cond delay="0"/>
                                  </p:stCondLst>
                                  <p:childTnLst>
                                    <p:set>
                                      <p:cBhvr>
                                        <p:cTn id="108" dur="1" fill="hold">
                                          <p:stCondLst>
                                            <p:cond delay="0"/>
                                          </p:stCondLst>
                                        </p:cTn>
                                        <p:tgtEl>
                                          <p:spTgt spid="12">
                                            <p:txEl>
                                              <p:pRg st="0" end="0"/>
                                            </p:txEl>
                                          </p:spTgt>
                                        </p:tgtEl>
                                        <p:attrNameLst>
                                          <p:attrName>style.visibility</p:attrName>
                                        </p:attrNameLst>
                                      </p:cBhvr>
                                      <p:to>
                                        <p:strVal val="visible"/>
                                      </p:to>
                                    </p:set>
                                    <p:anim calcmode="lin" valueType="num">
                                      <p:cBhvr>
                                        <p:cTn id="109"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10"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111"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112"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P spid="6" grpId="0" build="p" animBg="1"/>
      <p:bldP spid="7" grpId="0" build="p" animBg="1"/>
      <p:bldP spid="8" grpId="0" build="p"/>
      <p:bldP spid="9" grpId="0" build="p"/>
      <p:bldP spid="10" grpId="0" build="p"/>
      <p:bldP spid="11" grpId="0" build="p"/>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960" y="197339"/>
            <a:ext cx="9912096" cy="1014984"/>
          </a:xfrm>
        </p:spPr>
        <p:txBody>
          <a:bodyPr/>
          <a:lstStyle/>
          <a:p>
            <a:r>
              <a:rPr lang="en-US" sz="6000" dirty="0">
                <a:effectLst/>
                <a:latin typeface="Pristina" panose="03060402040406080204" pitchFamily="66" charset="0"/>
              </a:rPr>
              <a:t>Broader Meanings of Democracy</a:t>
            </a:r>
            <a:br>
              <a:rPr lang="en-US" sz="6000" dirty="0">
                <a:effectLst/>
                <a:latin typeface="Pristina" panose="03060402040406080204" pitchFamily="66" charset="0"/>
              </a:rPr>
            </a:br>
            <a:br>
              <a:rPr lang="en-US" sz="6000" dirty="0">
                <a:effectLst/>
                <a:latin typeface="Pristina" panose="03060402040406080204" pitchFamily="66" charset="0"/>
              </a:rPr>
            </a:br>
            <a:r>
              <a:rPr lang="en-US" sz="3200" dirty="0">
                <a:latin typeface="Impact" panose="020B0806030902050204" pitchFamily="34" charset="0"/>
              </a:rPr>
              <a:t> In This Chapter We  Understood , Democracy Is A Kind Of Government In  Which People Select Their Representatives In The Form Of Leaders This Gives People Several Rights And Helps In Development Of The Country A majority is allowed to take decisions on behalf of all the people. Even the majority does not rule directly. The majority of people rule through their elected representatives</a:t>
            </a:r>
          </a:p>
        </p:txBody>
      </p:sp>
      <p:sp>
        <p:nvSpPr>
          <p:cNvPr id="3" name="Slide Number Placeholder 2"/>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4" name="Footer Placeholder 3"/>
          <p:cNvSpPr>
            <a:spLocks noGrp="1"/>
          </p:cNvSpPr>
          <p:nvPr>
            <p:ph type="ftr" sz="quarter" idx="11"/>
          </p:nvPr>
        </p:nvSpPr>
        <p:spPr/>
        <p:txBody>
          <a:bodyPr/>
          <a:lstStyle/>
          <a:p>
            <a:r>
              <a:rPr lang="en-US" dirty="0" err="1"/>
              <a:t>Defination</a:t>
            </a:r>
            <a:endParaRPr lang="en-US" noProof="0" dirty="0"/>
          </a:p>
        </p:txBody>
      </p:sp>
      <p:sp>
        <p:nvSpPr>
          <p:cNvPr id="5" name="Date Placeholder 4"/>
          <p:cNvSpPr>
            <a:spLocks noGrp="1"/>
          </p:cNvSpPr>
          <p:nvPr>
            <p:ph type="dt" sz="half" idx="10"/>
          </p:nvPr>
        </p:nvSpPr>
        <p:spPr/>
        <p:txBody>
          <a:bodyPr/>
          <a:lstStyle/>
          <a:p>
            <a:r>
              <a:rPr lang="en-US" noProof="0"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Daniel Davis" panose="02000600000000000000" pitchFamily="2" charset="0"/>
              </a:rPr>
              <a:t>Summary</a:t>
            </a:r>
            <a:br>
              <a:rPr lang="en-US" sz="3600" dirty="0">
                <a:latin typeface="Daniel Davis" panose="02000600000000000000" pitchFamily="2" charset="0"/>
              </a:rPr>
            </a:br>
            <a:br>
              <a:rPr lang="en-US" sz="3200" dirty="0">
                <a:latin typeface="Daniel Davis" panose="02000600000000000000" pitchFamily="2" charset="0"/>
              </a:rPr>
            </a:br>
            <a:r>
              <a:rPr lang="en-US" sz="3200" dirty="0"/>
              <a:t>Let us sum up the discussion so far. We started with a simple definition that democracy is a form of government in which the rulers are elected by the people. We found that this definition was not adequate unless we explained some of the key words used in it. Through a series of examples we worked out four features of democracy as a form of government. Accordingly, democracy is a form of government in which:</a:t>
            </a:r>
          </a:p>
        </p:txBody>
      </p:sp>
      <p:sp>
        <p:nvSpPr>
          <p:cNvPr id="3" name="Slide Number Placeholder 2"/>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4" name="Footer Placeholder 3"/>
          <p:cNvSpPr>
            <a:spLocks noGrp="1"/>
          </p:cNvSpPr>
          <p:nvPr>
            <p:ph type="ftr" sz="quarter" idx="11"/>
          </p:nvPr>
        </p:nvSpPr>
        <p:spPr/>
        <p:txBody>
          <a:bodyPr/>
          <a:lstStyle/>
          <a:p>
            <a:r>
              <a:rPr lang="en-US" noProof="0" dirty="0"/>
              <a:t>Summary</a:t>
            </a:r>
          </a:p>
        </p:txBody>
      </p:sp>
      <p:sp>
        <p:nvSpPr>
          <p:cNvPr id="5" name="Date Placeholder 4"/>
          <p:cNvSpPr>
            <a:spLocks noGrp="1"/>
          </p:cNvSpPr>
          <p:nvPr>
            <p:ph type="dt" sz="half" idx="10"/>
          </p:nvPr>
        </p:nvSpPr>
        <p:spPr/>
        <p:txBody>
          <a:bodyPr/>
          <a:lstStyle/>
          <a:p>
            <a:r>
              <a:rPr lang="en-US" noProof="0"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Pristina" panose="03060402040406080204" pitchFamily="66" charset="0"/>
              </a:rPr>
              <a:t>R</a:t>
            </a:r>
            <a:r>
              <a:rPr lang="en-US" sz="3600" dirty="0">
                <a:latin typeface="Hopeful Christmas Solid" panose="02000600000000000000" pitchFamily="50" charset="0"/>
              </a:rPr>
              <a:t>ulers elected by the people take all the major decisions; </a:t>
            </a:r>
            <a:br>
              <a:rPr lang="en-US" sz="3600" dirty="0">
                <a:latin typeface="Hopeful Christmas Solid" panose="02000600000000000000" pitchFamily="50" charset="0"/>
              </a:rPr>
            </a:br>
            <a:br>
              <a:rPr lang="en-US" sz="3600" dirty="0">
                <a:latin typeface="Hopeful Christmas Solid" panose="02000600000000000000" pitchFamily="50" charset="0"/>
              </a:rPr>
            </a:br>
            <a:r>
              <a:rPr lang="en-US" sz="3600" dirty="0">
                <a:latin typeface="Hopeful Christmas Solid" panose="02000600000000000000" pitchFamily="50" charset="0"/>
              </a:rPr>
              <a:t>(-) Elections offer a choice and fair opportunity to the people to change the current rulers</a:t>
            </a:r>
            <a:br>
              <a:rPr lang="en-US" sz="3600" dirty="0">
                <a:latin typeface="Hopeful Christmas Solid" panose="02000600000000000000" pitchFamily="50" charset="0"/>
              </a:rPr>
            </a:br>
            <a:r>
              <a:rPr lang="en-US" sz="3600" dirty="0">
                <a:latin typeface="Hopeful Christmas Solid" panose="02000600000000000000" pitchFamily="50" charset="0"/>
              </a:rPr>
              <a:t>(-) This choice and opportunity is available to all the people on an equal basis</a:t>
            </a:r>
            <a:br>
              <a:rPr lang="en-US" sz="3600" dirty="0">
                <a:latin typeface="Hopeful Christmas Solid" panose="02000600000000000000" pitchFamily="50" charset="0"/>
              </a:rPr>
            </a:br>
            <a:r>
              <a:rPr lang="en-US" sz="3600" dirty="0">
                <a:latin typeface="Hopeful Christmas Solid" panose="02000600000000000000" pitchFamily="50" charset="0"/>
              </a:rPr>
              <a:t> (-) The exercise of this choice leads to a government limited by basic rules of the constitution and citizens’ rights.</a:t>
            </a:r>
          </a:p>
        </p:txBody>
      </p:sp>
      <p:sp>
        <p:nvSpPr>
          <p:cNvPr id="3" name="Slide Number Placeholder 2"/>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4" name="Footer Placeholder 3"/>
          <p:cNvSpPr>
            <a:spLocks noGrp="1"/>
          </p:cNvSpPr>
          <p:nvPr>
            <p:ph type="ftr" sz="quarter" idx="11"/>
          </p:nvPr>
        </p:nvSpPr>
        <p:spPr/>
        <p:txBody>
          <a:bodyPr/>
          <a:lstStyle/>
          <a:p>
            <a:r>
              <a:rPr lang="en-US" noProof="0"/>
              <a:t>Presentation title</a:t>
            </a:r>
          </a:p>
        </p:txBody>
      </p:sp>
      <p:sp>
        <p:nvSpPr>
          <p:cNvPr id="5" name="Date Placeholder 4"/>
          <p:cNvSpPr>
            <a:spLocks noGrp="1"/>
          </p:cNvSpPr>
          <p:nvPr>
            <p:ph type="dt" sz="half" idx="10"/>
          </p:nvPr>
        </p:nvSpPr>
        <p:spPr/>
        <p:txBody>
          <a:bodyPr/>
          <a:lstStyle/>
          <a:p>
            <a:r>
              <a:rPr lang="en-US" noProof="0"/>
              <a:t>20XX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2248" y="1283886"/>
            <a:ext cx="4873752" cy="1709928"/>
          </a:xfrm>
        </p:spPr>
        <p:txBody>
          <a:bodyPr/>
          <a:lstStyle/>
          <a:p>
            <a:r>
              <a:rPr lang="en-US" dirty="0"/>
              <a:t>Thank You</a:t>
            </a:r>
          </a:p>
        </p:txBody>
      </p:sp>
      <p:sp>
        <p:nvSpPr>
          <p:cNvPr id="3" name="Subtitle 2"/>
          <p:cNvSpPr>
            <a:spLocks noGrp="1"/>
          </p:cNvSpPr>
          <p:nvPr>
            <p:ph type="subTitle" idx="1"/>
          </p:nvPr>
        </p:nvSpPr>
        <p:spPr/>
        <p:txBody>
          <a:bodyPr/>
          <a:lstStyle/>
          <a:p>
            <a:r>
              <a:rPr lang="en-US" dirty="0"/>
              <a:t>By- Aarush Thakur</a:t>
            </a:r>
          </a:p>
          <a:p>
            <a:r>
              <a:rPr lang="en-US" dirty="0"/>
              <a:t>Class- 9</a:t>
            </a:r>
            <a:r>
              <a:rPr lang="en-US" baseline="30000" dirty="0"/>
              <a:t>th</a:t>
            </a:r>
            <a:r>
              <a:rPr lang="en-US" dirty="0"/>
              <a:t> Alpha 1</a:t>
            </a:r>
          </a:p>
          <a:p>
            <a:r>
              <a:rPr lang="en-US" dirty="0"/>
              <a:t>Subject- Social Studies</a:t>
            </a:r>
          </a:p>
          <a:p>
            <a:r>
              <a:rPr lang="en-US" dirty="0"/>
              <a:t>Submitted To- Mr. Anshuman </a:t>
            </a:r>
            <a:r>
              <a:rPr lang="en-US" dirty="0" err="1"/>
              <a:t>Tanwar</a:t>
            </a:r>
            <a:endParaRPr lang="en-US" dirty="0"/>
          </a:p>
          <a:p>
            <a:endParaRPr lang="en-US" dirty="0"/>
          </a:p>
        </p:txBody>
      </p:sp>
      <p:pic>
        <p:nvPicPr>
          <p:cNvPr id="6" name="Picture Placeholder 5"/>
          <p:cNvPicPr>
            <a:picLocks noGrp="1" noChangeAspect="1"/>
          </p:cNvPicPr>
          <p:nvPr>
            <p:ph type="pic" sz="quarter" idx="10"/>
          </p:nvPr>
        </p:nvPicPr>
        <p:blipFill>
          <a:blip r:embed="rId2"/>
          <a:srcRect l="14723" r="14723"/>
          <a:stretch>
            <a:fillRect/>
          </a:stretch>
        </p:blipFill>
        <p:spPr>
          <a:xfrm>
            <a:off x="6451929" y="787400"/>
            <a:ext cx="4517823" cy="499533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089" y="698301"/>
            <a:ext cx="9912096" cy="1014984"/>
          </a:xfrm>
        </p:spPr>
        <p:txBody>
          <a:bodyPr/>
          <a:lstStyle/>
          <a:p>
            <a:r>
              <a:rPr lang="en-US" sz="4400" dirty="0">
                <a:latin typeface="Lucida Handwriting" panose="03010101010101010101" pitchFamily="66" charset="0"/>
              </a:rPr>
              <a:t>Important Topics</a:t>
            </a:r>
          </a:p>
        </p:txBody>
      </p:sp>
      <p:sp>
        <p:nvSpPr>
          <p:cNvPr id="3" name="Text Placeholder 2"/>
          <p:cNvSpPr>
            <a:spLocks noGrp="1"/>
          </p:cNvSpPr>
          <p:nvPr>
            <p:ph type="body" sz="quarter" idx="13"/>
          </p:nvPr>
        </p:nvSpPr>
        <p:spPr/>
        <p:txBody>
          <a:bodyPr/>
          <a:lstStyle/>
          <a:p>
            <a:r>
              <a:rPr lang="en-US" dirty="0"/>
              <a:t>6</a:t>
            </a:r>
          </a:p>
        </p:txBody>
      </p:sp>
      <p:sp>
        <p:nvSpPr>
          <p:cNvPr id="4" name="Text Placeholder 3"/>
          <p:cNvSpPr>
            <a:spLocks noGrp="1"/>
          </p:cNvSpPr>
          <p:nvPr>
            <p:ph type="body" sz="quarter" idx="14"/>
          </p:nvPr>
        </p:nvSpPr>
        <p:spPr/>
        <p:txBody>
          <a:bodyPr/>
          <a:lstStyle/>
          <a:p>
            <a:r>
              <a:rPr lang="en-US" dirty="0"/>
              <a:t>7</a:t>
            </a:r>
          </a:p>
        </p:txBody>
      </p:sp>
      <p:sp>
        <p:nvSpPr>
          <p:cNvPr id="5" name="Text Placeholder 4"/>
          <p:cNvSpPr>
            <a:spLocks noGrp="1"/>
          </p:cNvSpPr>
          <p:nvPr>
            <p:ph type="body" sz="quarter" idx="15"/>
          </p:nvPr>
        </p:nvSpPr>
        <p:spPr/>
        <p:txBody>
          <a:bodyPr/>
          <a:lstStyle/>
          <a:p>
            <a:r>
              <a:rPr lang="en-US" dirty="0"/>
              <a:t>8</a:t>
            </a:r>
          </a:p>
        </p:txBody>
      </p:sp>
      <p:sp>
        <p:nvSpPr>
          <p:cNvPr id="6" name="Text Placeholder 5"/>
          <p:cNvSpPr>
            <a:spLocks noGrp="1"/>
          </p:cNvSpPr>
          <p:nvPr>
            <p:ph type="body" sz="quarter" idx="16"/>
          </p:nvPr>
        </p:nvSpPr>
        <p:spPr/>
        <p:txBody>
          <a:bodyPr/>
          <a:lstStyle/>
          <a:p>
            <a:r>
              <a:rPr lang="en-US" dirty="0"/>
              <a:t>9</a:t>
            </a:r>
          </a:p>
        </p:txBody>
      </p:sp>
      <p:sp>
        <p:nvSpPr>
          <p:cNvPr id="7" name="Text Placeholder 6"/>
          <p:cNvSpPr>
            <a:spLocks noGrp="1"/>
          </p:cNvSpPr>
          <p:nvPr>
            <p:ph type="body" sz="quarter" idx="17"/>
          </p:nvPr>
        </p:nvSpPr>
        <p:spPr/>
        <p:txBody>
          <a:bodyPr/>
          <a:lstStyle/>
          <a:p>
            <a:r>
              <a:rPr lang="en-US" dirty="0"/>
              <a:t>10</a:t>
            </a:r>
          </a:p>
        </p:txBody>
      </p:sp>
      <p:sp>
        <p:nvSpPr>
          <p:cNvPr id="8" name="Text Placeholder 7"/>
          <p:cNvSpPr>
            <a:spLocks noGrp="1"/>
          </p:cNvSpPr>
          <p:nvPr>
            <p:ph type="body" sz="quarter" idx="18"/>
          </p:nvPr>
        </p:nvSpPr>
        <p:spPr/>
        <p:txBody>
          <a:bodyPr/>
          <a:lstStyle/>
          <a:p>
            <a:r>
              <a:rPr lang="en-US" sz="1600" dirty="0">
                <a:effectLst/>
                <a:latin typeface="Century Gothic" panose="020B0502020202020204" pitchFamily="34" charset="0"/>
              </a:rPr>
              <a:t>Rule of Law and respect for rights</a:t>
            </a:r>
            <a:endParaRPr lang="en-US" sz="1600" dirty="0">
              <a:latin typeface="Century Gothic" panose="020B0502020202020204" pitchFamily="34" charset="0"/>
            </a:endParaRPr>
          </a:p>
        </p:txBody>
      </p:sp>
      <p:sp>
        <p:nvSpPr>
          <p:cNvPr id="9" name="Text Placeholder 8"/>
          <p:cNvSpPr>
            <a:spLocks noGrp="1"/>
          </p:cNvSpPr>
          <p:nvPr>
            <p:ph type="body" sz="quarter" idx="19"/>
          </p:nvPr>
        </p:nvSpPr>
        <p:spPr/>
        <p:txBody>
          <a:bodyPr/>
          <a:lstStyle/>
          <a:p>
            <a:r>
              <a:rPr lang="en-US" sz="1600" dirty="0">
                <a:effectLst/>
                <a:latin typeface="Century Gothic" panose="020B0502020202020204" pitchFamily="34" charset="0"/>
              </a:rPr>
              <a:t>Why Democracy ?</a:t>
            </a:r>
            <a:endParaRPr lang="en-US" sz="1600" dirty="0">
              <a:latin typeface="Century Gothic" panose="020B0502020202020204" pitchFamily="34" charset="0"/>
            </a:endParaRPr>
          </a:p>
        </p:txBody>
      </p:sp>
      <p:sp>
        <p:nvSpPr>
          <p:cNvPr id="10" name="Text Placeholder 9"/>
          <p:cNvSpPr>
            <a:spLocks noGrp="1"/>
          </p:cNvSpPr>
          <p:nvPr>
            <p:ph type="body" sz="quarter" idx="20"/>
          </p:nvPr>
        </p:nvSpPr>
        <p:spPr/>
        <p:txBody>
          <a:bodyPr/>
          <a:lstStyle/>
          <a:p>
            <a:r>
              <a:rPr lang="en-US" sz="1600" dirty="0">
                <a:effectLst/>
                <a:latin typeface="Century Gothic" panose="020B0502020202020204" pitchFamily="34" charset="0"/>
              </a:rPr>
              <a:t>Arguments for democracy</a:t>
            </a:r>
            <a:endParaRPr lang="en-US" sz="1600" dirty="0">
              <a:latin typeface="Century Gothic" panose="020B0502020202020204" pitchFamily="34" charset="0"/>
            </a:endParaRPr>
          </a:p>
        </p:txBody>
      </p:sp>
      <p:sp>
        <p:nvSpPr>
          <p:cNvPr id="11" name="Text Placeholder 10"/>
          <p:cNvSpPr>
            <a:spLocks noGrp="1"/>
          </p:cNvSpPr>
          <p:nvPr>
            <p:ph type="body" sz="quarter" idx="21"/>
          </p:nvPr>
        </p:nvSpPr>
        <p:spPr/>
        <p:txBody>
          <a:bodyPr/>
          <a:lstStyle/>
          <a:p>
            <a:r>
              <a:rPr lang="en-US" sz="1600" dirty="0">
                <a:effectLst/>
                <a:latin typeface="Century Gothic" panose="020B0502020202020204" pitchFamily="34" charset="0"/>
              </a:rPr>
              <a:t>Broader Meanings of Democracy</a:t>
            </a:r>
            <a:endParaRPr lang="en-US" sz="1600" dirty="0">
              <a:latin typeface="Century Gothic" panose="020B0502020202020204" pitchFamily="34" charset="0"/>
            </a:endParaRPr>
          </a:p>
        </p:txBody>
      </p:sp>
      <p:sp>
        <p:nvSpPr>
          <p:cNvPr id="12" name="Text Placeholder 11"/>
          <p:cNvSpPr>
            <a:spLocks noGrp="1"/>
          </p:cNvSpPr>
          <p:nvPr>
            <p:ph type="body" sz="quarter" idx="22"/>
          </p:nvPr>
        </p:nvSpPr>
        <p:spPr/>
        <p:txBody>
          <a:bodyPr/>
          <a:lstStyle/>
          <a:p>
            <a:r>
              <a:rPr lang="en-US" sz="1600" dirty="0">
                <a:latin typeface="Century Gothic" panose="020B0502020202020204" pitchFamily="34" charset="0"/>
              </a:rPr>
              <a:t>Summary </a:t>
            </a:r>
          </a:p>
        </p:txBody>
      </p:sp>
      <p:sp>
        <p:nvSpPr>
          <p:cNvPr id="15" name="Slide Number Placeholder 14"/>
          <p:cNvSpPr>
            <a:spLocks noGrp="1"/>
          </p:cNvSpPr>
          <p:nvPr>
            <p:ph type="sldNum" sz="quarter" idx="12"/>
          </p:nvPr>
        </p:nvSpPr>
        <p:spPr/>
        <p:txBody>
          <a:bodyPr/>
          <a:lstStyle/>
          <a:p>
            <a:fld id="{8D0AFDD5-844D-364D-8AEC-50CF4D36D55D}" type="slidenum">
              <a:rPr lang="en-US" smtClean="0"/>
              <a:t>3</a:t>
            </a:fld>
            <a:endParaRPr lang="en-US" dirty="0"/>
          </a:p>
        </p:txBody>
      </p:sp>
      <p:sp>
        <p:nvSpPr>
          <p:cNvPr id="14" name="Footer Placeholder 13"/>
          <p:cNvSpPr>
            <a:spLocks noGrp="1"/>
          </p:cNvSpPr>
          <p:nvPr>
            <p:ph type="ftr" sz="quarter" idx="11"/>
          </p:nvPr>
        </p:nvSpPr>
        <p:spPr/>
        <p:txBody>
          <a:bodyPr/>
          <a:lstStyle/>
          <a:p>
            <a:r>
              <a:rPr lang="en-US" dirty="0"/>
              <a:t>Important Topics</a:t>
            </a:r>
          </a:p>
        </p:txBody>
      </p:sp>
      <p:sp>
        <p:nvSpPr>
          <p:cNvPr id="13" name="Date Placeholder 12"/>
          <p:cNvSpPr>
            <a:spLocks noGrp="1"/>
          </p:cNvSpPr>
          <p:nvPr>
            <p:ph type="dt" sz="half" idx="10"/>
          </p:nvPr>
        </p:nvSpPr>
        <p:spPr/>
        <p:txBody>
          <a:bodyPr/>
          <a:lstStyle/>
          <a:p>
            <a:r>
              <a:rPr lang="en-US" dirty="0"/>
              <a:t>2023</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241"/>
    </mc:Choice>
    <mc:Fallback>
      <p:transition spd="slow" advTm="182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 calcmode="lin" valueType="num">
                                      <p:cBhvr>
                                        <p:cTn id="21"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4">
                                            <p:bg/>
                                          </p:spTgt>
                                        </p:tgtEl>
                                        <p:attrNameLst>
                                          <p:attrName>style.visibility</p:attrName>
                                        </p:attrNameLst>
                                      </p:cBhvr>
                                      <p:to>
                                        <p:strVal val="visible"/>
                                      </p:to>
                                    </p:set>
                                    <p:anim calcmode="lin" valueType="num">
                                      <p:cBhvr>
                                        <p:cTn id="29" dur="500" fill="hold"/>
                                        <p:tgtEl>
                                          <p:spTgt spid="4">
                                            <p:bg/>
                                          </p:spTgt>
                                        </p:tgtEl>
                                        <p:attrNameLst>
                                          <p:attrName>ppt_w</p:attrName>
                                        </p:attrNameLst>
                                      </p:cBhvr>
                                      <p:tavLst>
                                        <p:tav tm="0">
                                          <p:val>
                                            <p:fltVal val="0"/>
                                          </p:val>
                                        </p:tav>
                                        <p:tav tm="100000">
                                          <p:val>
                                            <p:strVal val="#ppt_w"/>
                                          </p:val>
                                        </p:tav>
                                      </p:tavLst>
                                    </p:anim>
                                    <p:anim calcmode="lin" valueType="num">
                                      <p:cBhvr>
                                        <p:cTn id="30" dur="500" fill="hold"/>
                                        <p:tgtEl>
                                          <p:spTgt spid="4">
                                            <p:bg/>
                                          </p:spTgt>
                                        </p:tgtEl>
                                        <p:attrNameLst>
                                          <p:attrName>ppt_h</p:attrName>
                                        </p:attrNameLst>
                                      </p:cBhvr>
                                      <p:tavLst>
                                        <p:tav tm="0">
                                          <p:val>
                                            <p:fltVal val="0"/>
                                          </p:val>
                                        </p:tav>
                                        <p:tav tm="100000">
                                          <p:val>
                                            <p:strVal val="#ppt_h"/>
                                          </p:val>
                                        </p:tav>
                                      </p:tavLst>
                                    </p:anim>
                                    <p:animEffect transition="in" filter="fad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p:cTn id="36"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p:cTn id="43"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44"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45"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46" dur="10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5">
                                            <p:bg/>
                                          </p:spTgt>
                                        </p:tgtEl>
                                        <p:attrNameLst>
                                          <p:attrName>style.visibility</p:attrName>
                                        </p:attrNameLst>
                                      </p:cBhvr>
                                      <p:to>
                                        <p:strVal val="visible"/>
                                      </p:to>
                                    </p:set>
                                    <p:anim calcmode="lin" valueType="num">
                                      <p:cBhvr>
                                        <p:cTn id="51" dur="500" fill="hold"/>
                                        <p:tgtEl>
                                          <p:spTgt spid="5">
                                            <p:bg/>
                                          </p:spTgt>
                                        </p:tgtEl>
                                        <p:attrNameLst>
                                          <p:attrName>ppt_w</p:attrName>
                                        </p:attrNameLst>
                                      </p:cBhvr>
                                      <p:tavLst>
                                        <p:tav tm="0">
                                          <p:val>
                                            <p:fltVal val="0"/>
                                          </p:val>
                                        </p:tav>
                                        <p:tav tm="100000">
                                          <p:val>
                                            <p:strVal val="#ppt_w"/>
                                          </p:val>
                                        </p:tav>
                                      </p:tavLst>
                                    </p:anim>
                                    <p:anim calcmode="lin" valueType="num">
                                      <p:cBhvr>
                                        <p:cTn id="52" dur="500" fill="hold"/>
                                        <p:tgtEl>
                                          <p:spTgt spid="5">
                                            <p:bg/>
                                          </p:spTgt>
                                        </p:tgtEl>
                                        <p:attrNameLst>
                                          <p:attrName>ppt_h</p:attrName>
                                        </p:attrNameLst>
                                      </p:cBhvr>
                                      <p:tavLst>
                                        <p:tav tm="0">
                                          <p:val>
                                            <p:fltVal val="0"/>
                                          </p:val>
                                        </p:tav>
                                        <p:tav tm="100000">
                                          <p:val>
                                            <p:strVal val="#ppt_h"/>
                                          </p:val>
                                        </p:tav>
                                      </p:tavLst>
                                    </p:anim>
                                    <p:animEffect transition="in" filter="fade">
                                      <p:cBhvr>
                                        <p:cTn id="53" dur="500"/>
                                        <p:tgtEl>
                                          <p:spTgt spid="5">
                                            <p:bg/>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 calcmode="lin" valueType="num">
                                      <p:cBhvr>
                                        <p:cTn id="58"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10">
                                            <p:txEl>
                                              <p:pRg st="0" end="0"/>
                                            </p:txEl>
                                          </p:spTgt>
                                        </p:tgtEl>
                                        <p:attrNameLst>
                                          <p:attrName>style.visibility</p:attrName>
                                        </p:attrNameLst>
                                      </p:cBhvr>
                                      <p:to>
                                        <p:strVal val="visible"/>
                                      </p:to>
                                    </p:set>
                                    <p:anim calcmode="lin" valueType="num">
                                      <p:cBhvr>
                                        <p:cTn id="65"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6"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7"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68" dur="1000"/>
                                        <p:tgtEl>
                                          <p:spTgt spid="10">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6">
                                            <p:bg/>
                                          </p:spTgt>
                                        </p:tgtEl>
                                        <p:attrNameLst>
                                          <p:attrName>style.visibility</p:attrName>
                                        </p:attrNameLst>
                                      </p:cBhvr>
                                      <p:to>
                                        <p:strVal val="visible"/>
                                      </p:to>
                                    </p:set>
                                    <p:anim calcmode="lin" valueType="num">
                                      <p:cBhvr>
                                        <p:cTn id="73" dur="500" fill="hold"/>
                                        <p:tgtEl>
                                          <p:spTgt spid="6">
                                            <p:bg/>
                                          </p:spTgt>
                                        </p:tgtEl>
                                        <p:attrNameLst>
                                          <p:attrName>ppt_w</p:attrName>
                                        </p:attrNameLst>
                                      </p:cBhvr>
                                      <p:tavLst>
                                        <p:tav tm="0">
                                          <p:val>
                                            <p:fltVal val="0"/>
                                          </p:val>
                                        </p:tav>
                                        <p:tav tm="100000">
                                          <p:val>
                                            <p:strVal val="#ppt_w"/>
                                          </p:val>
                                        </p:tav>
                                      </p:tavLst>
                                    </p:anim>
                                    <p:anim calcmode="lin" valueType="num">
                                      <p:cBhvr>
                                        <p:cTn id="74" dur="500" fill="hold"/>
                                        <p:tgtEl>
                                          <p:spTgt spid="6">
                                            <p:bg/>
                                          </p:spTgt>
                                        </p:tgtEl>
                                        <p:attrNameLst>
                                          <p:attrName>ppt_h</p:attrName>
                                        </p:attrNameLst>
                                      </p:cBhvr>
                                      <p:tavLst>
                                        <p:tav tm="0">
                                          <p:val>
                                            <p:fltVal val="0"/>
                                          </p:val>
                                        </p:tav>
                                        <p:tav tm="100000">
                                          <p:val>
                                            <p:strVal val="#ppt_h"/>
                                          </p:val>
                                        </p:tav>
                                      </p:tavLst>
                                    </p:anim>
                                    <p:animEffect transition="in" filter="fade">
                                      <p:cBhvr>
                                        <p:cTn id="75" dur="500"/>
                                        <p:tgtEl>
                                          <p:spTgt spid="6">
                                            <p:bg/>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6">
                                            <p:txEl>
                                              <p:pRg st="0" end="0"/>
                                            </p:txEl>
                                          </p:spTgt>
                                        </p:tgtEl>
                                        <p:attrNameLst>
                                          <p:attrName>style.visibility</p:attrName>
                                        </p:attrNameLst>
                                      </p:cBhvr>
                                      <p:to>
                                        <p:strVal val="visible"/>
                                      </p:to>
                                    </p:set>
                                    <p:anim calcmode="lin" valueType="num">
                                      <p:cBhvr>
                                        <p:cTn id="80"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grpId="0" nodeType="clickEffect">
                                  <p:stCondLst>
                                    <p:cond delay="0"/>
                                  </p:stCondLst>
                                  <p:childTnLst>
                                    <p:set>
                                      <p:cBhvr>
                                        <p:cTn id="86" dur="1" fill="hold">
                                          <p:stCondLst>
                                            <p:cond delay="0"/>
                                          </p:stCondLst>
                                        </p:cTn>
                                        <p:tgtEl>
                                          <p:spTgt spid="11">
                                            <p:txEl>
                                              <p:pRg st="0" end="0"/>
                                            </p:txEl>
                                          </p:spTgt>
                                        </p:tgtEl>
                                        <p:attrNameLst>
                                          <p:attrName>style.visibility</p:attrName>
                                        </p:attrNameLst>
                                      </p:cBhvr>
                                      <p:to>
                                        <p:strVal val="visible"/>
                                      </p:to>
                                    </p:set>
                                    <p:anim calcmode="lin" valueType="num">
                                      <p:cBhvr>
                                        <p:cTn id="87"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8"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89"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90" dur="1000"/>
                                        <p:tgtEl>
                                          <p:spTgt spid="1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7">
                                            <p:bg/>
                                          </p:spTgt>
                                        </p:tgtEl>
                                        <p:attrNameLst>
                                          <p:attrName>style.visibility</p:attrName>
                                        </p:attrNameLst>
                                      </p:cBhvr>
                                      <p:to>
                                        <p:strVal val="visible"/>
                                      </p:to>
                                    </p:set>
                                    <p:anim calcmode="lin" valueType="num">
                                      <p:cBhvr>
                                        <p:cTn id="95" dur="500" fill="hold"/>
                                        <p:tgtEl>
                                          <p:spTgt spid="7">
                                            <p:bg/>
                                          </p:spTgt>
                                        </p:tgtEl>
                                        <p:attrNameLst>
                                          <p:attrName>ppt_w</p:attrName>
                                        </p:attrNameLst>
                                      </p:cBhvr>
                                      <p:tavLst>
                                        <p:tav tm="0">
                                          <p:val>
                                            <p:fltVal val="0"/>
                                          </p:val>
                                        </p:tav>
                                        <p:tav tm="100000">
                                          <p:val>
                                            <p:strVal val="#ppt_w"/>
                                          </p:val>
                                        </p:tav>
                                      </p:tavLst>
                                    </p:anim>
                                    <p:anim calcmode="lin" valueType="num">
                                      <p:cBhvr>
                                        <p:cTn id="96" dur="500" fill="hold"/>
                                        <p:tgtEl>
                                          <p:spTgt spid="7">
                                            <p:bg/>
                                          </p:spTgt>
                                        </p:tgtEl>
                                        <p:attrNameLst>
                                          <p:attrName>ppt_h</p:attrName>
                                        </p:attrNameLst>
                                      </p:cBhvr>
                                      <p:tavLst>
                                        <p:tav tm="0">
                                          <p:val>
                                            <p:fltVal val="0"/>
                                          </p:val>
                                        </p:tav>
                                        <p:tav tm="100000">
                                          <p:val>
                                            <p:strVal val="#ppt_h"/>
                                          </p:val>
                                        </p:tav>
                                      </p:tavLst>
                                    </p:anim>
                                    <p:animEffect transition="in" filter="fade">
                                      <p:cBhvr>
                                        <p:cTn id="97" dur="500"/>
                                        <p:tgtEl>
                                          <p:spTgt spid="7">
                                            <p:bg/>
                                          </p:spTgt>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7">
                                            <p:txEl>
                                              <p:pRg st="0" end="0"/>
                                            </p:txEl>
                                          </p:spTgt>
                                        </p:tgtEl>
                                        <p:attrNameLst>
                                          <p:attrName>style.visibility</p:attrName>
                                        </p:attrNameLst>
                                      </p:cBhvr>
                                      <p:to>
                                        <p:strVal val="visible"/>
                                      </p:to>
                                    </p:set>
                                    <p:anim calcmode="lin" valueType="num">
                                      <p:cBhvr>
                                        <p:cTn id="10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0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04" dur="500"/>
                                        <p:tgtEl>
                                          <p:spTgt spid="7">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grpId="0" nodeType="clickEffect">
                                  <p:stCondLst>
                                    <p:cond delay="0"/>
                                  </p:stCondLst>
                                  <p:childTnLst>
                                    <p:set>
                                      <p:cBhvr>
                                        <p:cTn id="108" dur="1" fill="hold">
                                          <p:stCondLst>
                                            <p:cond delay="0"/>
                                          </p:stCondLst>
                                        </p:cTn>
                                        <p:tgtEl>
                                          <p:spTgt spid="12">
                                            <p:txEl>
                                              <p:pRg st="0" end="0"/>
                                            </p:txEl>
                                          </p:spTgt>
                                        </p:tgtEl>
                                        <p:attrNameLst>
                                          <p:attrName>style.visibility</p:attrName>
                                        </p:attrNameLst>
                                      </p:cBhvr>
                                      <p:to>
                                        <p:strVal val="visible"/>
                                      </p:to>
                                    </p:set>
                                    <p:anim calcmode="lin" valueType="num">
                                      <p:cBhvr>
                                        <p:cTn id="109"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10"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111"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112"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P spid="6" grpId="0" build="p" animBg="1"/>
      <p:bldP spid="7" grpId="0" build="p" animBg="1"/>
      <p:bldP spid="8" grpId="0" build="p"/>
      <p:bldP spid="9" grpId="0" build="p"/>
      <p:bldP spid="10" grpId="0" build="p"/>
      <p:bldP spid="11" grpId="0" build="p"/>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hnschrift Light Condensed" panose="020B0502040204020203" pitchFamily="34" charset="0"/>
              </a:rPr>
              <a:t>Introduction</a:t>
            </a:r>
          </a:p>
        </p:txBody>
      </p:sp>
      <p:sp>
        <p:nvSpPr>
          <p:cNvPr id="4" name="Content Placeholder 3"/>
          <p:cNvSpPr>
            <a:spLocks noGrp="1"/>
          </p:cNvSpPr>
          <p:nvPr>
            <p:ph idx="1"/>
          </p:nvPr>
        </p:nvSpPr>
        <p:spPr/>
        <p:txBody>
          <a:bodyPr/>
          <a:lstStyle/>
          <a:p>
            <a:r>
              <a:rPr lang="en-US" dirty="0">
                <a:latin typeface="Univers Condensed Light" panose="020B0306020202040204" pitchFamily="34" charset="0"/>
              </a:rPr>
              <a:t>In This Chapter We Will Study/Understand About The Basics Of Democracy , Why Democracy Is Important For Us, What Are The Feature Of Democracy, History Of Misuse Of Democracy By The Leaders Of Pakistan , Broder Meaning Of Democracy,</a:t>
            </a:r>
            <a:r>
              <a:rPr lang="en-US" sz="1600" dirty="0">
                <a:effectLst/>
                <a:latin typeface="Univers Condensed Light" panose="020B0306020202040204" pitchFamily="34" charset="0"/>
              </a:rPr>
              <a:t> One person, One vote, One value, Rule of Law and respect for rights</a:t>
            </a:r>
            <a:endParaRPr lang="en-US" sz="1600" dirty="0">
              <a:latin typeface="Univers Condensed Light" panose="020B0306020202040204" pitchFamily="34" charset="0"/>
            </a:endParaRPr>
          </a:p>
          <a:p>
            <a:endParaRPr lang="en-US" sz="1600" dirty="0">
              <a:latin typeface="Univers Condensed Light" panose="020B0306020202040204" pitchFamily="34" charset="0"/>
            </a:endParaRPr>
          </a:p>
          <a:p>
            <a:endParaRPr lang="en-US" dirty="0"/>
          </a:p>
        </p:txBody>
      </p:sp>
      <p:sp>
        <p:nvSpPr>
          <p:cNvPr id="7" name="Slide Number Placeholder 6"/>
          <p:cNvSpPr>
            <a:spLocks noGrp="1"/>
          </p:cNvSpPr>
          <p:nvPr>
            <p:ph type="sldNum" sz="quarter" idx="12"/>
          </p:nvPr>
        </p:nvSpPr>
        <p:spPr>
          <a:xfrm>
            <a:off x="3962400" y="6400904"/>
            <a:ext cx="365760" cy="246888"/>
          </a:xfrm>
        </p:spPr>
        <p:txBody>
          <a:bodyPr/>
          <a:lstStyle/>
          <a:p>
            <a:fld id="{8D0AFDD5-844D-364D-8AEC-50CF4D36D55D}" type="slidenum">
              <a:rPr lang="en-US" smtClean="0"/>
              <a:t>4</a:t>
            </a:fld>
            <a:endParaRPr lang="en-US" dirty="0"/>
          </a:p>
        </p:txBody>
      </p:sp>
      <p:pic>
        <p:nvPicPr>
          <p:cNvPr id="9" name="Picture Placeholder 8"/>
          <p:cNvPicPr>
            <a:picLocks noGrp="1" noChangeAspect="1"/>
          </p:cNvPicPr>
          <p:nvPr>
            <p:ph type="pic" sz="quarter" idx="13"/>
          </p:nvPr>
        </p:nvPicPr>
        <p:blipFill>
          <a:blip r:embed="rId3"/>
          <a:srcRect l="12146" r="12146"/>
          <a:stretch>
            <a:fillRect/>
          </a:stretch>
        </p:blipFill>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158"/>
    </mc:Choice>
    <mc:Fallback>
      <p:transition spd="slow" advTm="81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heel(1)">
                                      <p:cBhvr>
                                        <p:cTn id="30"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36" y="2055248"/>
            <a:ext cx="4835562" cy="1830952"/>
          </a:xfrm>
        </p:spPr>
        <p:txBody>
          <a:bodyPr/>
          <a:lstStyle/>
          <a:p>
            <a:pPr algn="ctr"/>
            <a:r>
              <a:rPr lang="en-US" sz="4400" dirty="0">
                <a:latin typeface="Skyzone" pitchFamily="50" charset="0"/>
              </a:rPr>
              <a:t>What Is Democracy</a:t>
            </a:r>
          </a:p>
        </p:txBody>
      </p:sp>
      <p:sp>
        <p:nvSpPr>
          <p:cNvPr id="11" name="Text Placeholder 10"/>
          <p:cNvSpPr>
            <a:spLocks noGrp="1"/>
          </p:cNvSpPr>
          <p:nvPr>
            <p:ph type="body" idx="1"/>
          </p:nvPr>
        </p:nvSpPr>
        <p:spPr>
          <a:xfrm>
            <a:off x="1243604" y="3540022"/>
            <a:ext cx="2795788" cy="470647"/>
          </a:xfrm>
        </p:spPr>
        <p:txBody>
          <a:bodyPr/>
          <a:lstStyle/>
          <a:p>
            <a:pPr algn="ctr"/>
            <a:r>
              <a:rPr lang="en-US" b="0" i="0" dirty="0">
                <a:solidFill>
                  <a:srgbClr val="202124"/>
                </a:solidFill>
                <a:effectLst/>
                <a:latin typeface="Arial" panose="020B0604020202020204" pitchFamily="34" charset="0"/>
              </a:rPr>
              <a:t> </a:t>
            </a:r>
            <a:r>
              <a:rPr lang="en-US" b="1" i="0" dirty="0">
                <a:solidFill>
                  <a:srgbClr val="202124"/>
                </a:solidFill>
                <a:effectLst/>
                <a:latin typeface="Bahnschrift SemiLight Condensed" panose="020B0502040204020203" pitchFamily="34" charset="0"/>
              </a:rPr>
              <a:t>Cleisthenes</a:t>
            </a:r>
            <a:r>
              <a:rPr lang="en-US" dirty="0">
                <a:solidFill>
                  <a:srgbClr val="202124"/>
                </a:solidFill>
                <a:latin typeface="Bahnschrift SemiLight Condensed" panose="020B0502040204020203" pitchFamily="34" charset="0"/>
              </a:rPr>
              <a:t> Is Considered As The Father Of Democracy</a:t>
            </a:r>
            <a:r>
              <a:rPr lang="en-US" b="0" i="0" dirty="0">
                <a:solidFill>
                  <a:srgbClr val="202124"/>
                </a:solidFill>
                <a:effectLst/>
                <a:latin typeface="Bahnschrift SemiLight Condensed" panose="020B0502040204020203" pitchFamily="34" charset="0"/>
              </a:rPr>
              <a:t> </a:t>
            </a:r>
            <a:endParaRPr lang="en-US" altLang="zh-CN" dirty="0">
              <a:latin typeface="Bahnschrift SemiLight Condensed" panose="020B0502040204020203" pitchFamily="34" charset="0"/>
            </a:endParaRPr>
          </a:p>
        </p:txBody>
      </p:sp>
      <p:pic>
        <p:nvPicPr>
          <p:cNvPr id="9" name="Picture Placeholder 8"/>
          <p:cNvPicPr>
            <a:picLocks noGrp="1" noChangeAspect="1"/>
          </p:cNvPicPr>
          <p:nvPr>
            <p:ph type="pic" sz="quarter" idx="10"/>
          </p:nvPr>
        </p:nvPicPr>
        <p:blipFill>
          <a:blip r:embed="rId2"/>
          <a:srcRect l="8808" r="8808"/>
          <a:stretch>
            <a:fillRect/>
          </a:stretch>
        </p:blipFill>
        <p:spPr>
          <a:xfrm>
            <a:off x="5352530" y="797860"/>
            <a:ext cx="5485800" cy="5484324"/>
          </a:xfrm>
        </p:spPr>
      </p:pic>
    </p:spTree>
  </p:cSld>
  <p:clrMapOvr>
    <a:masterClrMapping/>
  </p:clrMapOvr>
  <mc:AlternateContent xmlns:mc="http://schemas.openxmlformats.org/markup-compatibility/2006" xmlns:p14="http://schemas.microsoft.com/office/powerpoint/2010/main">
    <mc:Choice Requires="p14">
      <p:transition spd="slow" p14:dur="2000" advTm="7252"/>
    </mc:Choice>
    <mc:Fallback xmlns="">
      <p:transition spd="slow" advTm="72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2071" y="2322576"/>
            <a:ext cx="6900493" cy="2303212"/>
          </a:xfrm>
        </p:spPr>
        <p:txBody>
          <a:bodyPr/>
          <a:lstStyle/>
          <a:p>
            <a:pPr fontAlgn="base"/>
            <a:br>
              <a:rPr lang="en-US" sz="1100" b="0" i="0" dirty="0">
                <a:solidFill>
                  <a:srgbClr val="262626"/>
                </a:solidFill>
                <a:effectLst/>
                <a:latin typeface="Sitka Subheading Semibold" pitchFamily="2" charset="0"/>
              </a:rPr>
            </a:br>
            <a:r>
              <a:rPr lang="en-US" sz="2000" b="0" i="0" dirty="0">
                <a:solidFill>
                  <a:srgbClr val="262626"/>
                </a:solidFill>
                <a:effectLst/>
                <a:latin typeface="Sitka Subheading Semibold" pitchFamily="2" charset="0"/>
              </a:rPr>
              <a:t>Democracy Is A Form Of Government </a:t>
            </a:r>
            <a:r>
              <a:rPr lang="en-US" sz="2000" dirty="0">
                <a:solidFill>
                  <a:srgbClr val="262626"/>
                </a:solidFill>
                <a:latin typeface="Sitka Subheading Semibold" pitchFamily="2" charset="0"/>
              </a:rPr>
              <a:t>In Which People Select Their Own Representative In The Form Of Leaders By The Process Of Voting Basically Democracy Is Made Up Of Two Greek Words “Demos” Meaning People And “</a:t>
            </a:r>
            <a:r>
              <a:rPr lang="en-US" sz="2000" dirty="0" err="1">
                <a:solidFill>
                  <a:srgbClr val="262626"/>
                </a:solidFill>
                <a:latin typeface="Sitka Subheading Semibold" pitchFamily="2" charset="0"/>
              </a:rPr>
              <a:t>Kratia</a:t>
            </a:r>
            <a:r>
              <a:rPr lang="en-US" sz="2000" dirty="0">
                <a:solidFill>
                  <a:srgbClr val="262626"/>
                </a:solidFill>
                <a:latin typeface="Sitka Subheading Semibold" pitchFamily="2" charset="0"/>
              </a:rPr>
              <a:t>” Meaning Rule Which In Total Means People’s Rule </a:t>
            </a:r>
            <a:br>
              <a:rPr lang="en-US" sz="1100" b="0" i="0" dirty="0">
                <a:solidFill>
                  <a:srgbClr val="262626"/>
                </a:solidFill>
                <a:effectLst/>
                <a:latin typeface="Sitka Subheading Semibold" pitchFamily="2" charset="0"/>
              </a:rPr>
            </a:br>
            <a:br>
              <a:rPr lang="en-US" sz="1100" b="0" i="0" dirty="0">
                <a:solidFill>
                  <a:srgbClr val="262626"/>
                </a:solidFill>
                <a:effectLst/>
                <a:latin typeface="roboto" panose="020B0604020202020204" pitchFamily="2" charset="0"/>
              </a:rPr>
            </a:br>
            <a:br>
              <a:rPr lang="en-US" sz="1100" b="0" i="0" dirty="0">
                <a:solidFill>
                  <a:srgbClr val="262626"/>
                </a:solidFill>
                <a:effectLst/>
                <a:latin typeface="roboto" panose="020B0604020202020204" pitchFamily="2" charset="0"/>
              </a:rPr>
            </a:br>
            <a:br>
              <a:rPr lang="en-US" sz="1100" dirty="0"/>
            </a:br>
            <a:endParaRPr lang="en-US" sz="1100" dirty="0"/>
          </a:p>
        </p:txBody>
      </p:sp>
      <p:sp>
        <p:nvSpPr>
          <p:cNvPr id="5" name="Text Placeholder 4"/>
          <p:cNvSpPr>
            <a:spLocks noGrp="1"/>
          </p:cNvSpPr>
          <p:nvPr>
            <p:ph type="body" sz="quarter" idx="15"/>
          </p:nvPr>
        </p:nvSpPr>
        <p:spPr/>
        <p:txBody>
          <a:bodyPr/>
          <a:lstStyle/>
          <a:p>
            <a:r>
              <a:rPr lang="en-US" dirty="0"/>
              <a:t>“</a:t>
            </a:r>
          </a:p>
        </p:txBody>
      </p:sp>
      <p:sp>
        <p:nvSpPr>
          <p:cNvPr id="4" name="Text Placeholder 3"/>
          <p:cNvSpPr>
            <a:spLocks noGrp="1"/>
          </p:cNvSpPr>
          <p:nvPr>
            <p:ph type="body" sz="quarter" idx="14"/>
          </p:nvPr>
        </p:nvSpPr>
        <p:spPr/>
        <p:txBody>
          <a:bodyPr/>
          <a:lstStyle/>
          <a:p>
            <a:r>
              <a:rPr lang="en-US" dirty="0"/>
              <a:t>”</a:t>
            </a:r>
          </a:p>
        </p:txBody>
      </p:sp>
      <p:sp>
        <p:nvSpPr>
          <p:cNvPr id="8" name="Slide Number Placeholder 7"/>
          <p:cNvSpPr>
            <a:spLocks noGrp="1"/>
          </p:cNvSpPr>
          <p:nvPr>
            <p:ph type="sldNum" sz="quarter" idx="18"/>
          </p:nvPr>
        </p:nvSpPr>
        <p:spPr>
          <a:xfrm>
            <a:off x="838200" y="6400904"/>
            <a:ext cx="365760" cy="246888"/>
          </a:xfrm>
        </p:spPr>
        <p:txBody>
          <a:bodyPr/>
          <a:lstStyle/>
          <a:p>
            <a:fld id="{8D0AFDD5-844D-364D-8AEC-50CF4D36D55D}" type="slidenum">
              <a:rPr lang="en-US" smtClean="0"/>
              <a:t>6</a:t>
            </a:fld>
            <a:endParaRPr lang="en-US" dirty="0"/>
          </a:p>
        </p:txBody>
      </p:sp>
      <p:sp>
        <p:nvSpPr>
          <p:cNvPr id="7" name="Footer Placeholder 6"/>
          <p:cNvSpPr>
            <a:spLocks noGrp="1"/>
          </p:cNvSpPr>
          <p:nvPr>
            <p:ph type="ftr" sz="quarter" idx="17"/>
          </p:nvPr>
        </p:nvSpPr>
        <p:spPr>
          <a:xfrm>
            <a:off x="5364480" y="6400904"/>
            <a:ext cx="1463040" cy="246888"/>
          </a:xfrm>
        </p:spPr>
        <p:txBody>
          <a:bodyPr/>
          <a:lstStyle/>
          <a:p>
            <a:r>
              <a:rPr lang="en-US" dirty="0"/>
              <a:t>Democracy </a:t>
            </a:r>
          </a:p>
        </p:txBody>
      </p:sp>
      <p:sp>
        <p:nvSpPr>
          <p:cNvPr id="3" name="Date Placeholder 2"/>
          <p:cNvSpPr>
            <a:spLocks noGrp="1"/>
          </p:cNvSpPr>
          <p:nvPr>
            <p:ph type="dt" sz="half" idx="16"/>
          </p:nvPr>
        </p:nvSpPr>
        <p:spPr>
          <a:xfrm>
            <a:off x="10629145" y="6400904"/>
            <a:ext cx="640080" cy="246888"/>
          </a:xfrm>
        </p:spPr>
        <p:txBody>
          <a:bodyPr/>
          <a:lstStyle/>
          <a:p>
            <a:r>
              <a:rPr lang="en-US" dirty="0"/>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870" y="1262081"/>
            <a:ext cx="4959821" cy="1162762"/>
          </a:xfrm>
        </p:spPr>
        <p:txBody>
          <a:bodyPr/>
          <a:lstStyle/>
          <a:p>
            <a:r>
              <a:rPr lang="en-US" sz="4400" dirty="0">
                <a:latin typeface="Cambria Math" panose="02040503050406030204" pitchFamily="18" charset="0"/>
                <a:ea typeface="Cambria Math" panose="02040503050406030204" pitchFamily="18" charset="0"/>
              </a:rPr>
              <a:t>Features of Democracy</a:t>
            </a:r>
          </a:p>
        </p:txBody>
      </p:sp>
      <p:sp>
        <p:nvSpPr>
          <p:cNvPr id="3" name="Content Placeholder 2"/>
          <p:cNvSpPr>
            <a:spLocks noGrp="1"/>
          </p:cNvSpPr>
          <p:nvPr>
            <p:ph idx="1"/>
          </p:nvPr>
        </p:nvSpPr>
        <p:spPr/>
        <p:txBody>
          <a:bodyPr/>
          <a:lstStyle/>
          <a:p>
            <a:r>
              <a:rPr lang="en-US" sz="1200" dirty="0">
                <a:latin typeface="Book Antiqua" panose="02040602050305030304" pitchFamily="18" charset="0"/>
              </a:rPr>
              <a:t>Democracy is a form of government in which the rulers are elected by the people</a:t>
            </a:r>
          </a:p>
          <a:p>
            <a:r>
              <a:rPr lang="en-US" sz="1200" dirty="0">
                <a:latin typeface="Book Antiqua" panose="02040602050305030304" pitchFamily="18" charset="0"/>
              </a:rPr>
              <a:t>Its Main Key Features Are :-</a:t>
            </a:r>
          </a:p>
          <a:p>
            <a:endParaRPr lang="en-US" sz="1200" dirty="0">
              <a:latin typeface="Book Antiqua" panose="02040602050305030304" pitchFamily="18" charset="0"/>
            </a:endParaRPr>
          </a:p>
          <a:p>
            <a:r>
              <a:rPr lang="en-US" sz="1400" b="0" i="0" dirty="0">
                <a:solidFill>
                  <a:srgbClr val="000000"/>
                </a:solidFill>
                <a:effectLst/>
                <a:latin typeface="Book Antiqua" panose="02040602050305030304" pitchFamily="18" charset="0"/>
              </a:rPr>
              <a:t>1) Respect for basic human rights,</a:t>
            </a:r>
            <a:br>
              <a:rPr lang="en-US" sz="1400" dirty="0">
                <a:latin typeface="Book Antiqua" panose="02040602050305030304" pitchFamily="18" charset="0"/>
              </a:rPr>
            </a:br>
            <a:r>
              <a:rPr lang="en-US" sz="1400" b="0" i="0" dirty="0">
                <a:solidFill>
                  <a:srgbClr val="000000"/>
                </a:solidFill>
                <a:effectLst/>
                <a:latin typeface="Book Antiqua" panose="02040602050305030304" pitchFamily="18" charset="0"/>
              </a:rPr>
              <a:t>2) A multi-party political system paired with political tolerance,</a:t>
            </a:r>
            <a:br>
              <a:rPr lang="en-US" sz="1400" dirty="0">
                <a:latin typeface="Book Antiqua" panose="02040602050305030304" pitchFamily="18" charset="0"/>
              </a:rPr>
            </a:br>
            <a:r>
              <a:rPr lang="en-US" sz="1400" b="0" i="0" dirty="0">
                <a:solidFill>
                  <a:srgbClr val="000000"/>
                </a:solidFill>
                <a:effectLst/>
                <a:latin typeface="Book Antiqua" panose="02040602050305030304" pitchFamily="18" charset="0"/>
              </a:rPr>
              <a:t>3) A democratic voting system,</a:t>
            </a:r>
            <a:br>
              <a:rPr lang="en-US" sz="1400" dirty="0">
                <a:latin typeface="Book Antiqua" panose="02040602050305030304" pitchFamily="18" charset="0"/>
              </a:rPr>
            </a:br>
            <a:r>
              <a:rPr lang="en-US" sz="1400" b="0" i="0" dirty="0">
                <a:solidFill>
                  <a:srgbClr val="000000"/>
                </a:solidFill>
                <a:effectLst/>
                <a:latin typeface="Book Antiqua" panose="02040602050305030304" pitchFamily="18" charset="0"/>
              </a:rPr>
              <a:t>4) Respect for the rule of law,</a:t>
            </a:r>
            <a:br>
              <a:rPr lang="en-US" sz="1400" dirty="0">
                <a:latin typeface="Book Antiqua" panose="02040602050305030304" pitchFamily="18" charset="0"/>
              </a:rPr>
            </a:br>
            <a:r>
              <a:rPr lang="en-US" sz="1400" b="0" i="0" dirty="0">
                <a:solidFill>
                  <a:srgbClr val="000000"/>
                </a:solidFill>
                <a:effectLst/>
                <a:latin typeface="Book Antiqua" panose="02040602050305030304" pitchFamily="18" charset="0"/>
              </a:rPr>
              <a:t>5) Democratic governance, and</a:t>
            </a:r>
            <a:br>
              <a:rPr lang="en-US" sz="1400" dirty="0">
                <a:latin typeface="Book Antiqua" panose="02040602050305030304" pitchFamily="18" charset="0"/>
              </a:rPr>
            </a:br>
            <a:r>
              <a:rPr lang="en-US" sz="1400" b="0" i="0" dirty="0">
                <a:solidFill>
                  <a:srgbClr val="000000"/>
                </a:solidFill>
                <a:effectLst/>
                <a:latin typeface="Book Antiqua" panose="02040602050305030304" pitchFamily="18" charset="0"/>
              </a:rPr>
              <a:t>6) Citizen participation</a:t>
            </a:r>
            <a:endParaRPr lang="en-US" sz="1200" dirty="0">
              <a:latin typeface="Book Antiqua" panose="02040602050305030304" pitchFamily="18" charset="0"/>
            </a:endParaRPr>
          </a:p>
        </p:txBody>
      </p:sp>
      <p:sp>
        <p:nvSpPr>
          <p:cNvPr id="15" name="Slide Number Placeholder 14"/>
          <p:cNvSpPr>
            <a:spLocks noGrp="1"/>
          </p:cNvSpPr>
          <p:nvPr>
            <p:ph type="sldNum" sz="quarter" idx="12"/>
          </p:nvPr>
        </p:nvSpPr>
        <p:spPr/>
        <p:txBody>
          <a:bodyPr/>
          <a:lstStyle/>
          <a:p>
            <a:fld id="{8D0AFDD5-844D-364D-8AEC-50CF4D36D55D}" type="slidenum">
              <a:rPr lang="en-US" smtClean="0"/>
              <a:t>7</a:t>
            </a:fld>
            <a:endParaRPr lang="en-US" dirty="0"/>
          </a:p>
        </p:txBody>
      </p:sp>
      <p:pic>
        <p:nvPicPr>
          <p:cNvPr id="6" name="Picture Placeholder 5"/>
          <p:cNvPicPr>
            <a:picLocks noGrp="1" noChangeAspect="1"/>
          </p:cNvPicPr>
          <p:nvPr>
            <p:ph type="pic" sz="quarter" idx="13"/>
          </p:nvPr>
        </p:nvPicPr>
        <p:blipFill>
          <a:blip r:embed="rId2"/>
          <a:srcRect l="18275" r="18275"/>
          <a:stretch>
            <a:fillRect/>
          </a:stretch>
        </p:blipFill>
        <p:spPr>
          <a:xfrm>
            <a:off x="0" y="0"/>
            <a:ext cx="4351338" cy="6858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469" y="2040187"/>
            <a:ext cx="4835562" cy="1830952"/>
          </a:xfrm>
        </p:spPr>
        <p:txBody>
          <a:bodyPr/>
          <a:lstStyle/>
          <a:p>
            <a:r>
              <a:rPr lang="en-US" sz="6600" dirty="0">
                <a:latin typeface="Freestyle Script" panose="030804020302050B0404" pitchFamily="66" charset="0"/>
              </a:rPr>
              <a:t>Pervez Musharraf</a:t>
            </a:r>
          </a:p>
        </p:txBody>
      </p:sp>
      <p:sp>
        <p:nvSpPr>
          <p:cNvPr id="11" name="Text Placeholder 10"/>
          <p:cNvSpPr>
            <a:spLocks noGrp="1"/>
          </p:cNvSpPr>
          <p:nvPr>
            <p:ph type="body" idx="1"/>
          </p:nvPr>
        </p:nvSpPr>
        <p:spPr>
          <a:xfrm>
            <a:off x="783436" y="3758453"/>
            <a:ext cx="2795788" cy="470647"/>
          </a:xfrm>
        </p:spPr>
        <p:txBody>
          <a:bodyPr/>
          <a:lstStyle/>
          <a:p>
            <a:r>
              <a:rPr lang="en-US" altLang="zh-CN" dirty="0">
                <a:latin typeface="Bahnschrift SemiLight Condensed" panose="020B0502040204020203" pitchFamily="34" charset="0"/>
              </a:rPr>
              <a:t>Former President Of Pakistan</a:t>
            </a:r>
          </a:p>
          <a:p>
            <a:endParaRPr lang="en-US" altLang="zh-CN" dirty="0">
              <a:latin typeface="Bahnschrift SemiLight Condensed" panose="020B0502040204020203" pitchFamily="34" charset="0"/>
            </a:endParaRPr>
          </a:p>
          <a:p>
            <a:endParaRPr lang="en-US" altLang="zh-CN" dirty="0">
              <a:latin typeface="Bahnschrift SemiLight Condensed" panose="020B0502040204020203" pitchFamily="34" charset="0"/>
            </a:endParaRPr>
          </a:p>
          <a:p>
            <a:endParaRPr lang="en-US" altLang="zh-CN" dirty="0">
              <a:latin typeface="Bahnschrift SemiLight Condensed" panose="020B0502040204020203" pitchFamily="34" charset="0"/>
            </a:endParaRPr>
          </a:p>
          <a:p>
            <a:endParaRPr lang="en-US" altLang="zh-CN" sz="1600" dirty="0">
              <a:latin typeface="Bahnschrift SemiLight Condensed" panose="020B0502040204020203" pitchFamily="34" charset="0"/>
            </a:endParaRPr>
          </a:p>
          <a:p>
            <a:pPr algn="ctr"/>
            <a:r>
              <a:rPr lang="en-US" altLang="zh-CN" sz="1600" dirty="0">
                <a:latin typeface="Bookman Old Style" panose="02050604050505020204" pitchFamily="18" charset="0"/>
              </a:rPr>
              <a:t>L</a:t>
            </a:r>
            <a:r>
              <a:rPr lang="en-US" altLang="zh-CN" sz="1600" dirty="0">
                <a:latin typeface="Monotype Corsiva" panose="03010101010201010101" pitchFamily="66" charset="0"/>
              </a:rPr>
              <a:t>et’s See What Parvez     Musharraf Did After  Coming Into Power</a:t>
            </a:r>
          </a:p>
          <a:p>
            <a:endParaRPr lang="en-US" altLang="zh-CN" dirty="0">
              <a:latin typeface="Bahnschrift SemiLight Condensed" panose="020B0502040204020203" pitchFamily="34" charset="0"/>
            </a:endParaRPr>
          </a:p>
          <a:p>
            <a:endParaRPr lang="en-US" altLang="zh-CN" dirty="0">
              <a:latin typeface="Bahnschrift SemiLight Condensed" panose="020B0502040204020203" pitchFamily="34" charset="0"/>
            </a:endParaRPr>
          </a:p>
          <a:p>
            <a:endParaRPr lang="en-US" altLang="zh-CN" dirty="0">
              <a:latin typeface="Bahnschrift SemiLight Condensed" panose="020B0502040204020203" pitchFamily="34" charset="0"/>
            </a:endParaRPr>
          </a:p>
        </p:txBody>
      </p:sp>
      <p:pic>
        <p:nvPicPr>
          <p:cNvPr id="6" name="Picture Placeholder 5"/>
          <p:cNvPicPr>
            <a:picLocks noGrp="1" noChangeAspect="1"/>
          </p:cNvPicPr>
          <p:nvPr>
            <p:ph type="pic" sz="quarter" idx="10"/>
          </p:nvPr>
        </p:nvPicPr>
        <p:blipFill>
          <a:blip r:embed="rId2"/>
          <a:srcRect l="20000" r="20000"/>
          <a:stretch>
            <a:fillRect/>
          </a:stretch>
        </p:blipFill>
        <p:spPr>
          <a:xfrm>
            <a:off x="5306468" y="824484"/>
            <a:ext cx="5522976" cy="552297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24"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524" y="1131655"/>
            <a:ext cx="9140951" cy="976545"/>
          </a:xfrm>
        </p:spPr>
        <p:txBody>
          <a:bodyPr/>
          <a:lstStyle/>
          <a:p>
            <a:pPr algn="ctr"/>
            <a:r>
              <a:rPr lang="en-US" sz="2000" dirty="0"/>
              <a:t>✔General Pervez Musharraf was the former President of Pakistan. He was the most popular leader in the country, Pakistan for being the most disliked.</a:t>
            </a:r>
            <a:br>
              <a:rPr lang="en-US" sz="2000" dirty="0"/>
            </a:br>
            <a:br>
              <a:rPr lang="en-US" sz="2000" dirty="0"/>
            </a:br>
            <a:r>
              <a:rPr lang="en-US" sz="2000" dirty="0"/>
              <a:t>✔He was the President of Pakistan from 2001 and till his impeachment in 2008. He earlier led a military coup in 1999 and became the President of Pakistan by overthrowing the democratically elected government.</a:t>
            </a:r>
            <a:br>
              <a:rPr lang="en-US" sz="2000" dirty="0"/>
            </a:br>
            <a:br>
              <a:rPr lang="en-US" sz="2000" dirty="0"/>
            </a:br>
            <a:r>
              <a:rPr lang="en-US" sz="2000" dirty="0"/>
              <a:t>✔Later he held a referendum which granted him a 5-year extension. Then he passed the Legal Framework Order for attaining all the powers to dismiss the national and provincial assemblies.</a:t>
            </a:r>
            <a:br>
              <a:rPr lang="en-US" sz="2000" dirty="0"/>
            </a:br>
            <a:br>
              <a:rPr lang="en-US" sz="2000" dirty="0"/>
            </a:br>
            <a:br>
              <a:rPr lang="en-US" sz="2000" dirty="0"/>
            </a:br>
            <a:br>
              <a:rPr lang="en-US" sz="2000" dirty="0"/>
            </a:br>
            <a:r>
              <a:rPr lang="en-US" sz="2000" dirty="0">
                <a:latin typeface="French Script MT" panose="03020402040607040605" charset="0"/>
                <a:cs typeface="French Script MT" panose="03020402040607040605" charset="0"/>
              </a:rPr>
              <a:t>-</a:t>
            </a:r>
            <a:r>
              <a:rPr lang="en-US" sz="2000" dirty="0" err="1">
                <a:latin typeface="French Script MT" panose="03020402040607040605" charset="0"/>
                <a:cs typeface="French Script MT" panose="03020402040607040605" charset="0"/>
              </a:rPr>
              <a:t>Source:Brainly</a:t>
            </a:r>
            <a:br>
              <a:rPr lang="en-US" sz="2000" dirty="0">
                <a:latin typeface="French Script MT" panose="03020402040607040605" charset="0"/>
                <a:cs typeface="French Script MT" panose="03020402040607040605" charset="0"/>
              </a:rPr>
            </a:br>
            <a:endParaRPr lang="en-US" sz="2000" dirty="0"/>
          </a:p>
        </p:txBody>
      </p:sp>
      <p:sp>
        <p:nvSpPr>
          <p:cNvPr id="3" name="Subtitle 2"/>
          <p:cNvSpPr>
            <a:spLocks noGrp="1"/>
          </p:cNvSpPr>
          <p:nvPr>
            <p:ph type="subTitle" idx="1"/>
          </p:nvPr>
        </p:nvSpPr>
        <p:spPr>
          <a:xfrm>
            <a:off x="5658781" y="5733627"/>
            <a:ext cx="3913632" cy="1883664"/>
          </a:xfrm>
        </p:spPr>
        <p:txBody>
          <a:bodyPr/>
          <a:lstStyle/>
          <a:p>
            <a:r>
              <a:rPr lang="en-US" sz="1600" b="1" dirty="0">
                <a:latin typeface="Unique Surfer" panose="02000500000000000000" charset="0"/>
                <a:cs typeface="Unique Surfer" panose="02000500000000000000" charset="0"/>
              </a:rPr>
              <a:t>Social Studies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1"/>
</p:tagLst>
</file>

<file path=ppt/tags/tag2.xml><?xml version="1.0" encoding="utf-8"?>
<p:tagLst xmlns:a="http://schemas.openxmlformats.org/drawingml/2006/main" xmlns:r="http://schemas.openxmlformats.org/officeDocument/2006/relationships" xmlns:p="http://schemas.openxmlformats.org/presentationml/2006/main">
  <p:tag name="TIMING" val="|0.9|1.2|0.8|1.6|0.7|0.6|1.8|0.8|1.1|2.5|0.7|1.3|2.4|1|0.7"/>
</p:tagLst>
</file>

<file path=ppt/tags/tag3.xml><?xml version="1.0" encoding="utf-8"?>
<p:tagLst xmlns:a="http://schemas.openxmlformats.org/drawingml/2006/main" xmlns:r="http://schemas.openxmlformats.org/officeDocument/2006/relationships" xmlns:p="http://schemas.openxmlformats.org/presentationml/2006/main">
  <p:tag name="TIMING" val="|0.4|1.3|0.7|1.3|0.7|0.9|1.3|0.8|0.8|1.4|0.8|0.9|1.5|0.9|1.1"/>
</p:tagLst>
</file>

<file path=ppt/tags/tag4.xml><?xml version="1.0" encoding="utf-8"?>
<p:tagLst xmlns:a="http://schemas.openxmlformats.org/drawingml/2006/main" xmlns:r="http://schemas.openxmlformats.org/officeDocument/2006/relationships" xmlns:p="http://schemas.openxmlformats.org/presentationml/2006/main">
  <p:tag name="TIMING" val="|0.8|0.7|2.1"/>
</p:tagLst>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{8901FD19-CBF7-413F-9A92-1CB753AC4331}tf11429527_win32</Template>
  <TotalTime>6</TotalTime>
  <Words>1519</Words>
  <Application>Microsoft Office PowerPoint</Application>
  <PresentationFormat>Widescreen</PresentationFormat>
  <Paragraphs>123</Paragraphs>
  <Slides>23</Slides>
  <Notes>0</Notes>
  <HiddenSlides>0</HiddenSlides>
  <MMClips>0</MMClips>
  <ScaleCrop>false</ScaleCrop>
  <HeadingPairs>
    <vt:vector size="8" baseType="variant">
      <vt:variant>
        <vt:lpstr>Fonts Used</vt:lpstr>
      </vt:variant>
      <vt:variant>
        <vt:i4>28</vt:i4>
      </vt: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53" baseType="lpstr">
      <vt:lpstr>Arial</vt:lpstr>
      <vt:lpstr>Bahnschrift Light Condensed</vt:lpstr>
      <vt:lpstr>Bahnschrift SemiBold Condensed</vt:lpstr>
      <vt:lpstr>Bahnschrift SemiCondensed</vt:lpstr>
      <vt:lpstr>Bahnschrift SemiLight Condensed</vt:lpstr>
      <vt:lpstr>Book Antiqua</vt:lpstr>
      <vt:lpstr>Bookman Old Style</vt:lpstr>
      <vt:lpstr>Calibri</vt:lpstr>
      <vt:lpstr>Cambria Math</vt:lpstr>
      <vt:lpstr>Century Gothic</vt:lpstr>
      <vt:lpstr>Daniel Davis</vt:lpstr>
      <vt:lpstr>Freestyle Script</vt:lpstr>
      <vt:lpstr>French Script MT</vt:lpstr>
      <vt:lpstr>Gabriola</vt:lpstr>
      <vt:lpstr>GothamSSm</vt:lpstr>
      <vt:lpstr>Hopeful Christmas Solid</vt:lpstr>
      <vt:lpstr>Impact</vt:lpstr>
      <vt:lpstr>Ink Free</vt:lpstr>
      <vt:lpstr>Karla</vt:lpstr>
      <vt:lpstr>Lucida Handwriting</vt:lpstr>
      <vt:lpstr>Monotype Corsiva</vt:lpstr>
      <vt:lpstr>Poppins</vt:lpstr>
      <vt:lpstr>Pristina</vt:lpstr>
      <vt:lpstr>roboto</vt:lpstr>
      <vt:lpstr>Sitka Subheading Semibold</vt:lpstr>
      <vt:lpstr>Skyzone</vt:lpstr>
      <vt:lpstr>Unique Surfer</vt:lpstr>
      <vt:lpstr>Univers Condensed Light</vt:lpstr>
      <vt:lpstr>Office Theme</vt:lpstr>
      <vt:lpstr>What is Democracy? Why Democracy?</vt:lpstr>
      <vt:lpstr>Important Topics</vt:lpstr>
      <vt:lpstr>Important Topics</vt:lpstr>
      <vt:lpstr>Introduction</vt:lpstr>
      <vt:lpstr>What Is Democracy</vt:lpstr>
      <vt:lpstr> Democracy Is A Form Of Government In Which People Select Their Own Representative In The Form Of Leaders By The Process Of Voting Basically Democracy Is Made Up Of Two Greek Words “Demos” Meaning People And “Kratia” Meaning Rule Which In Total Means People’s Rule     </vt:lpstr>
      <vt:lpstr>Features of Democracy</vt:lpstr>
      <vt:lpstr>Pervez Musharraf</vt:lpstr>
      <vt:lpstr>✔General Pervez Musharraf was the former President of Pakistan. He was the most popular leader in the country, Pakistan for being the most disliked.  ✔He was the President of Pakistan from 2001 and till his impeachment in 2008. He earlier led a military coup in 1999 and became the President of Pakistan by overthrowing the democratically elected government.  ✔Later he held a referendum which granted him a 5-year extension. Then he passed the Legal Framework Order for attaining all the powers to dismiss the national and provincial assemblies.    -Source:Brainly </vt:lpstr>
      <vt:lpstr>Fact Time</vt:lpstr>
      <vt:lpstr>Free and fair electoral competitione   Elections is the basis of democracy, so conducting free and fair electoral competition is important.  Free and fair electoral competition means elections take place without violating any rules and regulations, the political parties abide by the electoral guidelines and do not misuse their powers.  1. Without competition, the election would become meaningless. If there are no competitors, then there would be assurance of winning the election by the single party. The competition in election holds the contestants accountable.  2. The competition in the election also increases the voter’s knowledge of the representation.  3. The competition keeps the political leaders motivated to work for the upliftment of the society and country  </vt:lpstr>
      <vt:lpstr>One person, one vote, One value  This Slogan “One person one vote One value” signifies that every person irrespective of its color creed gender caste shall be considered Equal when He/She fulfils their duty to select a Representative by the process of voting and every vote’s value should be equal in selecting the representative     </vt:lpstr>
      <vt:lpstr>Importance of One person, one vote, One value   It stresses on, political equality. It means that everyone in the country irrespective of the caste, colour, gender, creed and income earned is allowed to vote for his own representative, i.e., the choice and opportunity is available to all the citizens on an equal basis without any discrimination on the basis of gender, caste, colour,etc. The policy of one persons one vote, and one value should be followed in a democracy.    </vt:lpstr>
      <vt:lpstr>Rule of Law and respect for rights </vt:lpstr>
      <vt:lpstr>Rule of Law and respect for rights   Rule of law means every individual in a democracy should abide by the law, or a constitution which is made. It also includes that no person would violate the laws. Thus, rule of law governs a state in democracy.     Respect for rights mean that every citizen of a democratic state is provided with some important rights and it is a duty of everybody to respect each other’s rights and comply with them.  </vt:lpstr>
      <vt:lpstr>Why Democracy ?  The word democracy refers to rule by and for the people. We need democracy for:  * Democracy helps in maintaining law and order with concept of power sharing. * Democracy helps citizens to choose their leaders to run the government by free and fair elections. * Democracy provides equal rights among citizens on the basis of caste, religion and sex. * Democracy enhances the quality of decision-making and also improves the dignity of citizens. * Democracy provides a system to deal with differences and disagreements and also allows us to correct our own mistakes.   </vt:lpstr>
      <vt:lpstr>China  For the following reasons China is not regarded as a democratic country:  1. China is ruled by a single party known as the  Communist Party.  2. Though elections are held there, only the members of the Communist party or its allied parties can contest polls. In this way, only the Chinese Communist party forms the government in China.  3. China does not hold fair and free elections. Therefore, China cannot be regarded as a Democracy.</vt:lpstr>
      <vt:lpstr>Mexico  Mexico is not a democratic country because in Mexico from 1930 till 2000 every election was won by P.R.I (Institutional Revolutionary  Party). The PRI was known to use many dirty tricks and unfair practices to win elections. The teachers, governments, and employees forced the citizens to vote for PRI.</vt:lpstr>
      <vt:lpstr>True Defination Of Democracy   In a democratic country, every voter has equal right's and every vote carries equal value. The elections are said to be fair when a voter gets to vote according to his/her wish and willingness to vote.Not only this, but the elections must be conducted on regular intervals, as stated in the constitution.There must not be any use of muscle power for diverting votes, neither should voters be bribed for voting a particular representative.</vt:lpstr>
      <vt:lpstr>Broader Meanings of Democracy   In This Chapter We  Understood , Democracy Is A Kind Of Government In  Which People Select Their Representatives In The Form Of Leaders This Gives People Several Rights And Helps In Development Of The Country A majority is allowed to take decisions on behalf of all the people. Even the majority does not rule directly. The majority of people rule through their elected representatives</vt:lpstr>
      <vt:lpstr>Summary  Let us sum up the discussion so far. We started with a simple definition that democracy is a form of government in which the rulers are elected by the people. We found that this definition was not adequate unless we explained some of the key words used in it. Through a series of examples we worked out four features of democracy as a form of government. Accordingly, democracy is a form of government in which:</vt:lpstr>
      <vt:lpstr>Rulers elected by the people take all the major decisions;   (-) Elections offer a choice and fair opportunity to the people to change the current rulers (-) This choice and opportunity is available to all the people on an equal basis  (-) The exercise of this choice leads to a government limited by basic rules of the constitution and citizens’ rights.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Democracy? Why Democracy?</dc:title>
  <dc:creator>Ketan Puri</dc:creator>
  <cp:lastModifiedBy>Ketan Puri</cp:lastModifiedBy>
  <cp:revision>28</cp:revision>
  <dcterms:created xsi:type="dcterms:W3CDTF">2023-01-25T13:05:00Z</dcterms:created>
  <dcterms:modified xsi:type="dcterms:W3CDTF">2023-01-30T02:27:42Z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6E67207A120140BAA72F29E7418586A6</vt:lpwstr>
  </property>
  <property fmtid="{D5CDD505-2E9C-101B-9397-08002B2CF9AE}" pid="4" name="KSOProductBuildVer">
    <vt:lpwstr>1033-11.2.0.11440</vt:lpwstr>
  </property>
</Properties>
</file>