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and deriving new columns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for requirement.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8BA1824-6AEB-415F-9133-28B03579978C}" type="pres">
      <dgm:prSet presAssocID="{0077A407-AF31-4E4B-ADC5-01EE984AE18F}" presName="Accent8" presStyleCnt="0"/>
      <dgm:spPr/>
    </dgm:pt>
    <dgm:pt modelId="{D7382D3E-6F29-4974-8F9D-8075582475C6}" type="pres">
      <dgm:prSet presAssocID="{0077A407-AF31-4E4B-ADC5-01EE984AE18F}" presName="Accent" presStyleLbl="node1" presStyleIdx="0" presStyleCnt="8"/>
      <dgm:spPr/>
    </dgm:pt>
    <dgm:pt modelId="{5B006B3B-C292-4C75-B336-BEFEFECE744D}" type="pres">
      <dgm:prSet presAssocID="{0077A407-AF31-4E4B-ADC5-01EE984AE18F}" presName="ParentBackground8" presStyleCnt="0"/>
      <dgm:spPr/>
    </dgm:pt>
    <dgm:pt modelId="{DB90073F-2185-47A1-B698-F12F814965C4}" type="pres">
      <dgm:prSet presAssocID="{0077A407-AF31-4E4B-ADC5-01EE984AE18F}" presName="ParentBackground" presStyleLbl="fgAcc1" presStyleIdx="0" presStyleCnt="8"/>
      <dgm:spPr/>
    </dgm:pt>
    <dgm:pt modelId="{C38C5FBA-DADB-4A87-84C6-839503B62D23}" type="pres">
      <dgm:prSet presAssocID="{0077A407-AF31-4E4B-ADC5-01EE984AE18F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4DCF55-2E4D-46E5-92FF-DF99C9BCA931}" type="pres">
      <dgm:prSet presAssocID="{971EEFAB-30DE-498D-B3A8-82613F1C2D33}" presName="Accent7" presStyleCnt="0"/>
      <dgm:spPr/>
    </dgm:pt>
    <dgm:pt modelId="{2BE9F39C-235E-411C-BF8E-8A13D173AE9E}" type="pres">
      <dgm:prSet presAssocID="{971EEFAB-30DE-498D-B3A8-82613F1C2D33}" presName="Accent" presStyleLbl="node1" presStyleIdx="1" presStyleCnt="8"/>
      <dgm:spPr/>
    </dgm:pt>
    <dgm:pt modelId="{9F9A6261-9CC5-44D2-9E37-BC6935BB35AF}" type="pres">
      <dgm:prSet presAssocID="{971EEFAB-30DE-498D-B3A8-82613F1C2D33}" presName="ParentBackground7" presStyleCnt="0"/>
      <dgm:spPr/>
    </dgm:pt>
    <dgm:pt modelId="{3BE64DAB-3AC6-4A3B-A1E2-9E92E31E6FA5}" type="pres">
      <dgm:prSet presAssocID="{971EEFAB-30DE-498D-B3A8-82613F1C2D33}" presName="ParentBackground" presStyleLbl="fgAcc1" presStyleIdx="1" presStyleCnt="8"/>
      <dgm:spPr/>
    </dgm:pt>
    <dgm:pt modelId="{1A3E8D9D-0156-4E84-9321-718F9489C3A4}" type="pres">
      <dgm:prSet presAssocID="{971EEFAB-30DE-498D-B3A8-82613F1C2D3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D42814F-06AA-465F-B4B2-AC4892103DCA}" type="pres">
      <dgm:prSet presAssocID="{ECBC75CF-DEC3-4DA9-84A8-9303AC7D9D10}" presName="Accent6" presStyleCnt="0"/>
      <dgm:spPr/>
    </dgm:pt>
    <dgm:pt modelId="{1F3ABD3F-CEAA-40E1-9225-2D69D88D1AFD}" type="pres">
      <dgm:prSet presAssocID="{ECBC75CF-DEC3-4DA9-84A8-9303AC7D9D10}" presName="Accent" presStyleLbl="node1" presStyleIdx="2" presStyleCnt="8"/>
      <dgm:spPr/>
    </dgm:pt>
    <dgm:pt modelId="{10B2D188-85FB-459F-B891-C4291FFBEA8C}" type="pres">
      <dgm:prSet presAssocID="{ECBC75CF-DEC3-4DA9-84A8-9303AC7D9D10}" presName="ParentBackground6" presStyleCnt="0"/>
      <dgm:spPr/>
    </dgm:pt>
    <dgm:pt modelId="{66F3890C-83D3-4C43-9938-3E5E482DE637}" type="pres">
      <dgm:prSet presAssocID="{ECBC75CF-DEC3-4DA9-84A8-9303AC7D9D10}" presName="ParentBackground" presStyleLbl="fgAcc1" presStyleIdx="2" presStyleCnt="8"/>
      <dgm:spPr/>
    </dgm:pt>
    <dgm:pt modelId="{D371DF48-5195-4C34-9CE8-BD5C936F68AC}" type="pres">
      <dgm:prSet presAssocID="{ECBC75CF-DEC3-4DA9-84A8-9303AC7D9D1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A850F7A-A004-447D-BBE2-5248EC1C4856}" type="pres">
      <dgm:prSet presAssocID="{87DB4B17-95EE-423D-941B-A5ABFE70FE2B}" presName="Accent5" presStyleCnt="0"/>
      <dgm:spPr/>
    </dgm:pt>
    <dgm:pt modelId="{16824EEA-A689-4234-B17B-2A61F9008F8F}" type="pres">
      <dgm:prSet presAssocID="{87DB4B17-95EE-423D-941B-A5ABFE70FE2B}" presName="Accent" presStyleLbl="node1" presStyleIdx="3" presStyleCnt="8"/>
      <dgm:spPr/>
    </dgm:pt>
    <dgm:pt modelId="{3D0081D0-B567-454F-AA44-EADAB5CDB0C0}" type="pres">
      <dgm:prSet presAssocID="{87DB4B17-95EE-423D-941B-A5ABFE70FE2B}" presName="ParentBackground5" presStyleCnt="0"/>
      <dgm:spPr/>
    </dgm:pt>
    <dgm:pt modelId="{AD9B1121-BF9C-4074-B3EC-DD8B1E34B145}" type="pres">
      <dgm:prSet presAssocID="{87DB4B17-95EE-423D-941B-A5ABFE70FE2B}" presName="ParentBackground" presStyleLbl="fgAcc1" presStyleIdx="3" presStyleCnt="8"/>
      <dgm:spPr/>
    </dgm:pt>
    <dgm:pt modelId="{47E3129D-31DE-4A9C-BCFC-F76EC5BD009C}" type="pres">
      <dgm:prSet presAssocID="{87DB4B17-95EE-423D-941B-A5ABFE70FE2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4" presStyleCnt="8" custLinFactNeighborX="0" custLinFactNeighborY="0"/>
      <dgm:spPr/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4" presStyleCnt="8"/>
      <dgm:spPr/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5" presStyleCnt="8"/>
      <dgm:spPr/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5" presStyleCnt="8"/>
      <dgm:spPr/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6" presStyleCnt="8"/>
      <dgm:spPr/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6" presStyleCnt="8"/>
      <dgm:spPr/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7" presStyleCnt="8"/>
      <dgm:spPr/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7" presStyleCnt="8"/>
      <dgm:spPr/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72242018-7972-4E69-AEF9-9A5BA99745F3}" type="presOf" srcId="{87DB4B17-95EE-423D-941B-A5ABFE70FE2B}" destId="{AD9B1121-BF9C-4074-B3EC-DD8B1E34B145}" srcOrd="0" destOrd="0" presId="urn:microsoft.com/office/officeart/2011/layout/CircleProcess"/>
    <dgm:cxn modelId="{30E10D1F-8E26-4D10-9BB8-4DD58F13C835}" type="presOf" srcId="{BC7CF13E-48E6-4CCA-985F-821B0ABFE0FE}" destId="{035DCACE-955D-425D-99A7-051BCD2BF7DB}" srcOrd="1" destOrd="0" presId="urn:microsoft.com/office/officeart/2011/layout/CircleProcess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02F95534-A2BD-420B-B949-27547AAD3692}" type="presOf" srcId="{314B2251-69F0-43B4-927D-418813C44B96}" destId="{02216165-2620-4547-AD38-089AA80A0292}" srcOrd="1" destOrd="0" presId="urn:microsoft.com/office/officeart/2011/layout/CircleProcess"/>
    <dgm:cxn modelId="{B4BF3543-6501-43DA-BC9E-B1EE57DB5812}" type="presOf" srcId="{D615DE8F-9EE7-47E6-BDBC-27210AD6B66B}" destId="{841AED65-E331-4372-9B23-246A2376DD0E}" srcOrd="1" destOrd="0" presId="urn:microsoft.com/office/officeart/2011/layout/CircleProcess"/>
    <dgm:cxn modelId="{A1D3634C-0FB6-45FC-A81E-15441E28A772}" type="presOf" srcId="{F1296084-4882-401E-BF04-7A0E3CF44B1C}" destId="{A07BB201-FE5F-4451-BFF1-64798F25C5C1}" srcOrd="0" destOrd="0" presId="urn:microsoft.com/office/officeart/2011/layout/CircleProcess"/>
    <dgm:cxn modelId="{318C816E-2722-4077-BD57-FA048A629D19}" type="presOf" srcId="{ECBC75CF-DEC3-4DA9-84A8-9303AC7D9D10}" destId="{66F3890C-83D3-4C43-9938-3E5E482DE637}" srcOrd="0" destOrd="0" presId="urn:microsoft.com/office/officeart/2011/layout/CircleProcess"/>
    <dgm:cxn modelId="{23366171-16EF-4907-BBD4-5AAC46AE0A79}" type="presOf" srcId="{971EEFAB-30DE-498D-B3A8-82613F1C2D33}" destId="{1A3E8D9D-0156-4E84-9321-718F9489C3A4}" srcOrd="1" destOrd="0" presId="urn:microsoft.com/office/officeart/2011/layout/CircleProcess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AD98CE73-02B8-4B16-8D56-B6DE7B39301E}" type="presOf" srcId="{971EEFAB-30DE-498D-B3A8-82613F1C2D33}" destId="{3BE64DAB-3AC6-4A3B-A1E2-9E92E31E6FA5}" srcOrd="0" destOrd="0" presId="urn:microsoft.com/office/officeart/2011/layout/CircleProcess"/>
    <dgm:cxn modelId="{D1E98775-222C-440C-924B-70ED60023C8D}" type="presOf" srcId="{314B2251-69F0-43B4-927D-418813C44B96}" destId="{14FE1DC8-1ACC-4C51-8D78-8809CE3D8ACB}" srcOrd="0" destOrd="0" presId="urn:microsoft.com/office/officeart/2011/layout/CircleProcess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0B807584-A1D5-4398-8474-F5783404DD78}" type="presOf" srcId="{D615DE8F-9EE7-47E6-BDBC-27210AD6B66B}" destId="{8E0A8684-00A6-4A21-A804-575A7B187691}" srcOrd="0" destOrd="0" presId="urn:microsoft.com/office/officeart/2011/layout/CircleProcess"/>
    <dgm:cxn modelId="{83E4F284-6762-4A50-8235-7D581EC239F9}" type="presOf" srcId="{87DB4B17-95EE-423D-941B-A5ABFE70FE2B}" destId="{47E3129D-31DE-4A9C-BCFC-F76EC5BD009C}" srcOrd="1" destOrd="0" presId="urn:microsoft.com/office/officeart/2011/layout/CircleProcess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2D99DEB7-AB0F-4ABA-82FC-26E2D7E26FC3}" type="presOf" srcId="{0077A407-AF31-4E4B-ADC5-01EE984AE18F}" destId="{C38C5FBA-DADB-4A87-84C6-839503B62D23}" srcOrd="1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65EB1EC0-379D-44EC-A3C9-CD65B13B6296}" type="presOf" srcId="{43AD8D62-DCC2-4CBE-83DA-9ECE1DD16F87}" destId="{9F8F8286-68C6-4549-9CBE-3C72908A6C10}" srcOrd="0" destOrd="0" presId="urn:microsoft.com/office/officeart/2011/layout/CircleProcess"/>
    <dgm:cxn modelId="{B5188FC5-5261-4A12-BECC-4D1AC234EF79}" type="presOf" srcId="{ECBC75CF-DEC3-4DA9-84A8-9303AC7D9D10}" destId="{D371DF48-5195-4C34-9CE8-BD5C936F68AC}" srcOrd="1" destOrd="0" presId="urn:microsoft.com/office/officeart/2011/layout/CircleProcess"/>
    <dgm:cxn modelId="{9A0779CA-4D41-4212-8C44-91B77C1DB7F8}" type="presOf" srcId="{BC7CF13E-48E6-4CCA-985F-821B0ABFE0FE}" destId="{DB418493-11A7-4203-8111-DACEBAA162ED}" srcOrd="0" destOrd="0" presId="urn:microsoft.com/office/officeart/2011/layout/CircleProcess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341A2AED-B3C5-4E70-8BFB-F41E1B314855}" type="presOf" srcId="{F1296084-4882-401E-BF04-7A0E3CF44B1C}" destId="{A62FE234-898D-4084-AD56-85E70D2C2E0F}" srcOrd="1" destOrd="0" presId="urn:microsoft.com/office/officeart/2011/layout/CircleProcess"/>
    <dgm:cxn modelId="{E5567FEE-7803-475C-830A-7F5AF96EF670}" type="presOf" srcId="{0077A407-AF31-4E4B-ADC5-01EE984AE18F}" destId="{DB90073F-2185-47A1-B698-F12F814965C4}" srcOrd="0" destOrd="0" presId="urn:microsoft.com/office/officeart/2011/layout/CircleProcess"/>
    <dgm:cxn modelId="{0D3528A1-A51C-41D4-867D-E3DC83291C5A}" type="presParOf" srcId="{9F8F8286-68C6-4549-9CBE-3C72908A6C10}" destId="{78BA1824-6AEB-415F-9133-28B03579978C}" srcOrd="0" destOrd="0" presId="urn:microsoft.com/office/officeart/2011/layout/CircleProcess"/>
    <dgm:cxn modelId="{406FB39F-879A-4DC3-B4EF-1B7373F67454}" type="presParOf" srcId="{78BA1824-6AEB-415F-9133-28B03579978C}" destId="{D7382D3E-6F29-4974-8F9D-8075582475C6}" srcOrd="0" destOrd="0" presId="urn:microsoft.com/office/officeart/2011/layout/CircleProcess"/>
    <dgm:cxn modelId="{53D1813D-CF15-4464-B4D4-3B7EC5E85DDC}" type="presParOf" srcId="{9F8F8286-68C6-4549-9CBE-3C72908A6C10}" destId="{5B006B3B-C292-4C75-B336-BEFEFECE744D}" srcOrd="1" destOrd="0" presId="urn:microsoft.com/office/officeart/2011/layout/CircleProcess"/>
    <dgm:cxn modelId="{B7B65893-700D-4D29-A445-789A11924B3A}" type="presParOf" srcId="{5B006B3B-C292-4C75-B336-BEFEFECE744D}" destId="{DB90073F-2185-47A1-B698-F12F814965C4}" srcOrd="0" destOrd="0" presId="urn:microsoft.com/office/officeart/2011/layout/CircleProcess"/>
    <dgm:cxn modelId="{7D2E3921-BC61-4DFE-8F9B-6A7E7B498F50}" type="presParOf" srcId="{9F8F8286-68C6-4549-9CBE-3C72908A6C10}" destId="{C38C5FBA-DADB-4A87-84C6-839503B62D23}" srcOrd="2" destOrd="0" presId="urn:microsoft.com/office/officeart/2011/layout/CircleProcess"/>
    <dgm:cxn modelId="{5E9036CA-6D14-4A1F-933E-4903E72DA289}" type="presParOf" srcId="{9F8F8286-68C6-4549-9CBE-3C72908A6C10}" destId="{764DCF55-2E4D-46E5-92FF-DF99C9BCA931}" srcOrd="3" destOrd="0" presId="urn:microsoft.com/office/officeart/2011/layout/CircleProcess"/>
    <dgm:cxn modelId="{1A548E74-8889-4B72-9E76-D427F76A4C31}" type="presParOf" srcId="{764DCF55-2E4D-46E5-92FF-DF99C9BCA931}" destId="{2BE9F39C-235E-411C-BF8E-8A13D173AE9E}" srcOrd="0" destOrd="0" presId="urn:microsoft.com/office/officeart/2011/layout/CircleProcess"/>
    <dgm:cxn modelId="{54185283-41FF-4409-AF78-A748FDD94AEC}" type="presParOf" srcId="{9F8F8286-68C6-4549-9CBE-3C72908A6C10}" destId="{9F9A6261-9CC5-44D2-9E37-BC6935BB35AF}" srcOrd="4" destOrd="0" presId="urn:microsoft.com/office/officeart/2011/layout/CircleProcess"/>
    <dgm:cxn modelId="{28715639-686D-432B-8492-D696256E1DCE}" type="presParOf" srcId="{9F9A6261-9CC5-44D2-9E37-BC6935BB35AF}" destId="{3BE64DAB-3AC6-4A3B-A1E2-9E92E31E6FA5}" srcOrd="0" destOrd="0" presId="urn:microsoft.com/office/officeart/2011/layout/CircleProcess"/>
    <dgm:cxn modelId="{7CFBD744-095A-4AC6-B4A7-493D0525BF16}" type="presParOf" srcId="{9F8F8286-68C6-4549-9CBE-3C72908A6C10}" destId="{1A3E8D9D-0156-4E84-9321-718F9489C3A4}" srcOrd="5" destOrd="0" presId="urn:microsoft.com/office/officeart/2011/layout/CircleProcess"/>
    <dgm:cxn modelId="{4F5FB2BE-4E41-46AF-B3BD-DD418A373EE5}" type="presParOf" srcId="{9F8F8286-68C6-4549-9CBE-3C72908A6C10}" destId="{4D42814F-06AA-465F-B4B2-AC4892103DCA}" srcOrd="6" destOrd="0" presId="urn:microsoft.com/office/officeart/2011/layout/CircleProcess"/>
    <dgm:cxn modelId="{599C5F4F-FEAF-46B2-88DD-9ABCF704BEBA}" type="presParOf" srcId="{4D42814F-06AA-465F-B4B2-AC4892103DCA}" destId="{1F3ABD3F-CEAA-40E1-9225-2D69D88D1AFD}" srcOrd="0" destOrd="0" presId="urn:microsoft.com/office/officeart/2011/layout/CircleProcess"/>
    <dgm:cxn modelId="{51AD4226-47B8-4DEF-8C17-A96C6DD0B585}" type="presParOf" srcId="{9F8F8286-68C6-4549-9CBE-3C72908A6C10}" destId="{10B2D188-85FB-459F-B891-C4291FFBEA8C}" srcOrd="7" destOrd="0" presId="urn:microsoft.com/office/officeart/2011/layout/CircleProcess"/>
    <dgm:cxn modelId="{1456FA06-3330-40E8-B87C-ABDDE308E6DB}" type="presParOf" srcId="{10B2D188-85FB-459F-B891-C4291FFBEA8C}" destId="{66F3890C-83D3-4C43-9938-3E5E482DE637}" srcOrd="0" destOrd="0" presId="urn:microsoft.com/office/officeart/2011/layout/CircleProcess"/>
    <dgm:cxn modelId="{182F182A-F0EE-4E71-A73C-40AAE0832522}" type="presParOf" srcId="{9F8F8286-68C6-4549-9CBE-3C72908A6C10}" destId="{D371DF48-5195-4C34-9CE8-BD5C936F68AC}" srcOrd="8" destOrd="0" presId="urn:microsoft.com/office/officeart/2011/layout/CircleProcess"/>
    <dgm:cxn modelId="{038A79F8-741D-4CE0-B895-5ACFD0376870}" type="presParOf" srcId="{9F8F8286-68C6-4549-9CBE-3C72908A6C10}" destId="{FA850F7A-A004-447D-BBE2-5248EC1C4856}" srcOrd="9" destOrd="0" presId="urn:microsoft.com/office/officeart/2011/layout/CircleProcess"/>
    <dgm:cxn modelId="{ED42B772-54B5-4614-AF78-4D4FB41B139A}" type="presParOf" srcId="{FA850F7A-A004-447D-BBE2-5248EC1C4856}" destId="{16824EEA-A689-4234-B17B-2A61F9008F8F}" srcOrd="0" destOrd="0" presId="urn:microsoft.com/office/officeart/2011/layout/CircleProcess"/>
    <dgm:cxn modelId="{A467CF04-115B-4370-B7D1-17636349336E}" type="presParOf" srcId="{9F8F8286-68C6-4549-9CBE-3C72908A6C10}" destId="{3D0081D0-B567-454F-AA44-EADAB5CDB0C0}" srcOrd="10" destOrd="0" presId="urn:microsoft.com/office/officeart/2011/layout/CircleProcess"/>
    <dgm:cxn modelId="{CE98731B-FB11-478F-92A3-949FC387954D}" type="presParOf" srcId="{3D0081D0-B567-454F-AA44-EADAB5CDB0C0}" destId="{AD9B1121-BF9C-4074-B3EC-DD8B1E34B145}" srcOrd="0" destOrd="0" presId="urn:microsoft.com/office/officeart/2011/layout/CircleProcess"/>
    <dgm:cxn modelId="{2C70DEE4-9906-47C7-953A-5FF0851B37B7}" type="presParOf" srcId="{9F8F8286-68C6-4549-9CBE-3C72908A6C10}" destId="{47E3129D-31DE-4A9C-BCFC-F76EC5BD009C}" srcOrd="11" destOrd="0" presId="urn:microsoft.com/office/officeart/2011/layout/CircleProcess"/>
    <dgm:cxn modelId="{A67E2023-ED42-44C7-989A-C46398400D59}" type="presParOf" srcId="{9F8F8286-68C6-4549-9CBE-3C72908A6C10}" destId="{E22AF47E-6A71-4043-B25D-67B56C2C21A0}" srcOrd="12" destOrd="0" presId="urn:microsoft.com/office/officeart/2011/layout/CircleProcess"/>
    <dgm:cxn modelId="{6F9E9825-0FE2-4E85-9F15-F479DD19E3A3}" type="presParOf" srcId="{E22AF47E-6A71-4043-B25D-67B56C2C21A0}" destId="{BDD731B0-50CA-4E29-9754-BDCB1EBC4DBA}" srcOrd="0" destOrd="0" presId="urn:microsoft.com/office/officeart/2011/layout/CircleProcess"/>
    <dgm:cxn modelId="{4B474B31-89F2-40E4-95B7-95F4EEA36182}" type="presParOf" srcId="{9F8F8286-68C6-4549-9CBE-3C72908A6C10}" destId="{1A8FF917-7F6D-4265-8480-A55EF8CCFA77}" srcOrd="13" destOrd="0" presId="urn:microsoft.com/office/officeart/2011/layout/CircleProcess"/>
    <dgm:cxn modelId="{FBF02758-34CF-4EEA-B41D-1E55EB50F883}" type="presParOf" srcId="{1A8FF917-7F6D-4265-8480-A55EF8CCFA77}" destId="{14FE1DC8-1ACC-4C51-8D78-8809CE3D8ACB}" srcOrd="0" destOrd="0" presId="urn:microsoft.com/office/officeart/2011/layout/CircleProcess"/>
    <dgm:cxn modelId="{E87F5976-6A0C-4A20-9A58-C578D7C7C49C}" type="presParOf" srcId="{9F8F8286-68C6-4549-9CBE-3C72908A6C10}" destId="{02216165-2620-4547-AD38-089AA80A0292}" srcOrd="14" destOrd="0" presId="urn:microsoft.com/office/officeart/2011/layout/CircleProcess"/>
    <dgm:cxn modelId="{852168E7-A558-4A29-9B83-0F6E04341005}" type="presParOf" srcId="{9F8F8286-68C6-4549-9CBE-3C72908A6C10}" destId="{E403894A-A6D5-491C-ACAD-0E88054F2A31}" srcOrd="15" destOrd="0" presId="urn:microsoft.com/office/officeart/2011/layout/CircleProcess"/>
    <dgm:cxn modelId="{61E42065-A22E-4C0A-96C1-7E9D8CE0D55E}" type="presParOf" srcId="{E403894A-A6D5-491C-ACAD-0E88054F2A31}" destId="{B691AD74-CB7C-411B-B530-375303D136AA}" srcOrd="0" destOrd="0" presId="urn:microsoft.com/office/officeart/2011/layout/CircleProcess"/>
    <dgm:cxn modelId="{8E20F144-5675-4D25-9B2D-A3B23C1CD453}" type="presParOf" srcId="{9F8F8286-68C6-4549-9CBE-3C72908A6C10}" destId="{4A9C726A-A5F2-4191-AC7F-BEE729D8145F}" srcOrd="16" destOrd="0" presId="urn:microsoft.com/office/officeart/2011/layout/CircleProcess"/>
    <dgm:cxn modelId="{024654D4-BA69-454B-96AA-1F62296B8D8A}" type="presParOf" srcId="{4A9C726A-A5F2-4191-AC7F-BEE729D8145F}" destId="{8E0A8684-00A6-4A21-A804-575A7B187691}" srcOrd="0" destOrd="0" presId="urn:microsoft.com/office/officeart/2011/layout/CircleProcess"/>
    <dgm:cxn modelId="{7462482B-4A4F-4B87-BE04-672EA2D98647}" type="presParOf" srcId="{9F8F8286-68C6-4549-9CBE-3C72908A6C10}" destId="{841AED65-E331-4372-9B23-246A2376DD0E}" srcOrd="17" destOrd="0" presId="urn:microsoft.com/office/officeart/2011/layout/CircleProcess"/>
    <dgm:cxn modelId="{3FA5CE92-9C87-47DB-B253-7AE1756F1E48}" type="presParOf" srcId="{9F8F8286-68C6-4549-9CBE-3C72908A6C10}" destId="{E5EB84FB-DBB0-46BB-9BA9-2F00C1B68EB5}" srcOrd="18" destOrd="0" presId="urn:microsoft.com/office/officeart/2011/layout/CircleProcess"/>
    <dgm:cxn modelId="{83B61A7E-438A-4D69-8B23-BA53D46E2F40}" type="presParOf" srcId="{E5EB84FB-DBB0-46BB-9BA9-2F00C1B68EB5}" destId="{EA7B42BF-893D-4FB3-9F39-7041EDA2C69B}" srcOrd="0" destOrd="0" presId="urn:microsoft.com/office/officeart/2011/layout/CircleProcess"/>
    <dgm:cxn modelId="{7E84DF17-721A-4E5A-A9A4-1386E6B3803B}" type="presParOf" srcId="{9F8F8286-68C6-4549-9CBE-3C72908A6C10}" destId="{22421FC5-B21B-4529-94CE-C5B3D8374DAF}" srcOrd="19" destOrd="0" presId="urn:microsoft.com/office/officeart/2011/layout/CircleProcess"/>
    <dgm:cxn modelId="{78AD9B62-A829-4125-8FD0-D1BFE773309D}" type="presParOf" srcId="{22421FC5-B21B-4529-94CE-C5B3D8374DAF}" destId="{A07BB201-FE5F-4451-BFF1-64798F25C5C1}" srcOrd="0" destOrd="0" presId="urn:microsoft.com/office/officeart/2011/layout/CircleProcess"/>
    <dgm:cxn modelId="{874DE99B-D138-4AA0-9A06-404452BB95CB}" type="presParOf" srcId="{9F8F8286-68C6-4549-9CBE-3C72908A6C10}" destId="{A62FE234-898D-4084-AD56-85E70D2C2E0F}" srcOrd="20" destOrd="0" presId="urn:microsoft.com/office/officeart/2011/layout/CircleProcess"/>
    <dgm:cxn modelId="{F9535984-B090-4512-AB89-7F18AC0F745A}" type="presParOf" srcId="{9F8F8286-68C6-4549-9CBE-3C72908A6C10}" destId="{99728451-9069-4F4E-B5B2-54A29103BC2D}" srcOrd="21" destOrd="0" presId="urn:microsoft.com/office/officeart/2011/layout/CircleProcess"/>
    <dgm:cxn modelId="{7F6F7BDD-16AA-4578-AD6C-51954689C108}" type="presParOf" srcId="{99728451-9069-4F4E-B5B2-54A29103BC2D}" destId="{2800F6E6-7C9D-4AD0-8A95-9F2EECE35CE5}" srcOrd="0" destOrd="0" presId="urn:microsoft.com/office/officeart/2011/layout/CircleProcess"/>
    <dgm:cxn modelId="{1E9BE3DE-A8FF-4AA0-932D-367D9A3F15C0}" type="presParOf" srcId="{9F8F8286-68C6-4549-9CBE-3C72908A6C10}" destId="{DF8EEE90-D97F-4B37-A04B-F5520CF6A9EF}" srcOrd="22" destOrd="0" presId="urn:microsoft.com/office/officeart/2011/layout/CircleProcess"/>
    <dgm:cxn modelId="{C880D0EA-CDE7-4838-A6E1-BDFC1CC63963}" type="presParOf" srcId="{DF8EEE90-D97F-4B37-A04B-F5520CF6A9EF}" destId="{DB418493-11A7-4203-8111-DACEBAA162ED}" srcOrd="0" destOrd="0" presId="urn:microsoft.com/office/officeart/2011/layout/CircleProcess"/>
    <dgm:cxn modelId="{25AC23A3-E1E8-4479-B9EA-6F841DB73989}" type="presParOf" srcId="{9F8F8286-68C6-4549-9CBE-3C72908A6C10}" destId="{035DCACE-955D-425D-99A7-051BCD2BF7DB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807287" y="480350"/>
          <a:ext cx="1172595" cy="1173103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45814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outliers</a:t>
          </a:r>
        </a:p>
      </dsp:txBody>
      <dsp:txXfrm>
        <a:off x="9001896" y="675902"/>
        <a:ext cx="782388" cy="782000"/>
      </dsp:txXfrm>
    </dsp:sp>
    <dsp:sp modelId="{2BE9F39C-235E-411C-BF8E-8A13D173AE9E}">
      <dsp:nvSpPr>
        <dsp:cNvPr id="0" name=""/>
        <dsp:cNvSpPr/>
      </dsp:nvSpPr>
      <dsp:spPr>
        <a:xfrm rot="2700000">
          <a:off x="7594075" y="480387"/>
          <a:ext cx="1172824" cy="117282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120276"/>
                <a:satOff val="-9936"/>
                <a:lumOff val="1210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120276"/>
                <a:satOff val="-9936"/>
                <a:lumOff val="1210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33704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276"/>
              <a:satOff val="-9936"/>
              <a:lumOff val="121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Filter Data for requirement.</a:t>
          </a:r>
        </a:p>
      </dsp:txBody>
      <dsp:txXfrm>
        <a:off x="7789787" y="675902"/>
        <a:ext cx="782388" cy="782000"/>
      </dsp:txXfrm>
    </dsp:sp>
    <dsp:sp modelId="{1F3ABD3F-CEAA-40E1-9225-2D69D88D1AFD}">
      <dsp:nvSpPr>
        <dsp:cNvPr id="0" name=""/>
        <dsp:cNvSpPr/>
      </dsp:nvSpPr>
      <dsp:spPr>
        <a:xfrm rot="2700000">
          <a:off x="6381965" y="480387"/>
          <a:ext cx="1172824" cy="117282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240553"/>
                <a:satOff val="-19871"/>
                <a:lumOff val="2420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240553"/>
                <a:satOff val="-19871"/>
                <a:lumOff val="2420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21594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553"/>
              <a:satOff val="-19871"/>
              <a:lumOff val="242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Correcting data types and deriving new columns</a:t>
          </a:r>
        </a:p>
      </dsp:txBody>
      <dsp:txXfrm>
        <a:off x="6577677" y="675902"/>
        <a:ext cx="782388" cy="782000"/>
      </dsp:txXfrm>
    </dsp:sp>
    <dsp:sp modelId="{16824EEA-A689-4234-B17B-2A61F9008F8F}">
      <dsp:nvSpPr>
        <dsp:cNvPr id="0" name=""/>
        <dsp:cNvSpPr/>
      </dsp:nvSpPr>
      <dsp:spPr>
        <a:xfrm rot="2700000">
          <a:off x="5169855" y="480387"/>
          <a:ext cx="1172824" cy="117282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360829"/>
                <a:satOff val="-29807"/>
                <a:lumOff val="3630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360829"/>
                <a:satOff val="-29807"/>
                <a:lumOff val="3630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485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60829"/>
              <a:satOff val="-29807"/>
              <a:lumOff val="363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Removing/Fixing null values</a:t>
          </a:r>
        </a:p>
      </dsp:txBody>
      <dsp:txXfrm>
        <a:off x="5365567" y="675902"/>
        <a:ext cx="782388" cy="782000"/>
      </dsp:txXfrm>
    </dsp:sp>
    <dsp:sp modelId="{BDD731B0-50CA-4E29-9754-BDCB1EBC4DBA}">
      <dsp:nvSpPr>
        <dsp:cNvPr id="0" name=""/>
        <dsp:cNvSpPr/>
      </dsp:nvSpPr>
      <dsp:spPr>
        <a:xfrm rot="2700000">
          <a:off x="3957746" y="480387"/>
          <a:ext cx="1172824" cy="117282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481106"/>
                <a:satOff val="-39743"/>
                <a:lumOff val="4840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481106"/>
                <a:satOff val="-39743"/>
                <a:lumOff val="4840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7375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481106"/>
              <a:satOff val="-39743"/>
              <a:lumOff val="484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irrelevant columns</a:t>
          </a:r>
        </a:p>
      </dsp:txBody>
      <dsp:txXfrm>
        <a:off x="4153458" y="675902"/>
        <a:ext cx="782388" cy="782000"/>
      </dsp:txXfrm>
    </dsp:sp>
    <dsp:sp modelId="{B691AD74-CB7C-411B-B530-375303D136AA}">
      <dsp:nvSpPr>
        <dsp:cNvPr id="0" name=""/>
        <dsp:cNvSpPr/>
      </dsp:nvSpPr>
      <dsp:spPr>
        <a:xfrm rot="2700000">
          <a:off x="2745636" y="480387"/>
          <a:ext cx="1172824" cy="117282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360829"/>
                <a:satOff val="-29807"/>
                <a:lumOff val="3630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360829"/>
                <a:satOff val="-29807"/>
                <a:lumOff val="3630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85265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60829"/>
              <a:satOff val="-29807"/>
              <a:lumOff val="363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Duplicate Data</a:t>
          </a:r>
        </a:p>
      </dsp:txBody>
      <dsp:txXfrm>
        <a:off x="2941348" y="675902"/>
        <a:ext cx="782388" cy="782000"/>
      </dsp:txXfrm>
    </dsp:sp>
    <dsp:sp modelId="{EA7B42BF-893D-4FB3-9F39-7041EDA2C69B}">
      <dsp:nvSpPr>
        <dsp:cNvPr id="0" name=""/>
        <dsp:cNvSpPr/>
      </dsp:nvSpPr>
      <dsp:spPr>
        <a:xfrm rot="2700000">
          <a:off x="1533526" y="480387"/>
          <a:ext cx="1172824" cy="117282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240553"/>
                <a:satOff val="-19871"/>
                <a:lumOff val="2420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240553"/>
                <a:satOff val="-19871"/>
                <a:lumOff val="2420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73156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553"/>
              <a:satOff val="-19871"/>
              <a:lumOff val="242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large null value columns</a:t>
          </a:r>
        </a:p>
      </dsp:txBody>
      <dsp:txXfrm>
        <a:off x="1729238" y="675902"/>
        <a:ext cx="782388" cy="782000"/>
      </dsp:txXfrm>
    </dsp:sp>
    <dsp:sp modelId="{2800F6E6-7C9D-4AD0-8A95-9F2EECE35CE5}">
      <dsp:nvSpPr>
        <dsp:cNvPr id="0" name=""/>
        <dsp:cNvSpPr/>
      </dsp:nvSpPr>
      <dsp:spPr>
        <a:xfrm rot="2700000">
          <a:off x="321417" y="480387"/>
          <a:ext cx="1172824" cy="117282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120276"/>
                <a:satOff val="-9936"/>
                <a:lumOff val="1210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50000"/>
                <a:hueOff val="120276"/>
                <a:satOff val="-9936"/>
                <a:lumOff val="1210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61046" y="519461"/>
          <a:ext cx="1094553" cy="10948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276"/>
              <a:satOff val="-9936"/>
              <a:lumOff val="121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Importing the Data</a:t>
          </a:r>
        </a:p>
      </dsp:txBody>
      <dsp:txXfrm>
        <a:off x="517129" y="675902"/>
        <a:ext cx="782388" cy="78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9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8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8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3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7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89ED-F137-4C62-AD5B-AF46F5F19F3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3B97A4-BD0F-4274-8911-7A53C6AA52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4D73-DC45-D3E9-2737-D29D627B7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Lucida Sans" panose="020B0602030504020204" pitchFamily="34" charset="0"/>
              </a:rPr>
              <a:t>Lending Club Case Study</a:t>
            </a:r>
            <a:br>
              <a:rPr lang="en-IN" sz="6000" dirty="0">
                <a:latin typeface="Lucida Sans" panose="020B0602030504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62D92-AD4A-8CA2-20C8-10E5463A3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MR. Omkar Amale</a:t>
            </a:r>
          </a:p>
          <a:p>
            <a:pPr marL="285750" indent="-285750">
              <a:buFontTx/>
              <a:buChar char="-"/>
            </a:pPr>
            <a:r>
              <a:rPr lang="en-IN" dirty="0"/>
              <a:t>As part of IIT-B AI &amp; ML course submission</a:t>
            </a:r>
          </a:p>
        </p:txBody>
      </p:sp>
    </p:spTree>
    <p:extLst>
      <p:ext uri="{BB962C8B-B14F-4D97-AF65-F5344CB8AC3E}">
        <p14:creationId xmlns:p14="http://schemas.microsoft.com/office/powerpoint/2010/main" val="285313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3E74-884B-47CA-0507-EA0C66C7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Verification Status</a:t>
            </a:r>
            <a:r>
              <a:rPr lang="en-US" dirty="0"/>
              <a:t>: Applications marked as "Not Verified" are more likely to default.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6A67F-E858-8F52-C95F-CBFD8D1A7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270" y="2016125"/>
            <a:ext cx="4763785" cy="3449638"/>
          </a:xfrm>
        </p:spPr>
      </p:pic>
    </p:spTree>
    <p:extLst>
      <p:ext uri="{BB962C8B-B14F-4D97-AF65-F5344CB8AC3E}">
        <p14:creationId xmlns:p14="http://schemas.microsoft.com/office/powerpoint/2010/main" val="100905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562E-4A5F-4385-58C9-3C3C459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Loan Term</a:t>
            </a:r>
            <a:r>
              <a:rPr lang="en-US" dirty="0"/>
              <a:t>: Terms exceeding 36 months are associated with higher default rates.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22C7-CF9B-27E9-724A-E7E09A6F0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273" y="2016125"/>
            <a:ext cx="4989779" cy="3449638"/>
          </a:xfrm>
        </p:spPr>
      </p:pic>
    </p:spTree>
    <p:extLst>
      <p:ext uri="{BB962C8B-B14F-4D97-AF65-F5344CB8AC3E}">
        <p14:creationId xmlns:p14="http://schemas.microsoft.com/office/powerpoint/2010/main" val="190950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7681-6FAD-AFCF-9E92-167111E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Funding Range</a:t>
            </a:r>
            <a:r>
              <a:rPr lang="en-US" dirty="0"/>
              <a:t>: Funded amounts between $5,000 and $10,000 are at higher risk.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760B4-2A52-62B4-0232-8542143E1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08" y="2016125"/>
            <a:ext cx="7648909" cy="3449638"/>
          </a:xfrm>
        </p:spPr>
      </p:pic>
    </p:spTree>
    <p:extLst>
      <p:ext uri="{BB962C8B-B14F-4D97-AF65-F5344CB8AC3E}">
        <p14:creationId xmlns:p14="http://schemas.microsoft.com/office/powerpoint/2010/main" val="359432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C4C9-D12A-6230-A50D-37D2BFB8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Loan Amount</a:t>
            </a:r>
            <a:r>
              <a:rPr lang="en-US" dirty="0"/>
              <a:t>: Loans within the $5,000 to $10,000 range have higher chances of default.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4096C-A42A-43C9-199C-474455842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743" y="2016125"/>
            <a:ext cx="7896838" cy="3449638"/>
          </a:xfrm>
        </p:spPr>
      </p:pic>
    </p:spTree>
    <p:extLst>
      <p:ext uri="{BB962C8B-B14F-4D97-AF65-F5344CB8AC3E}">
        <p14:creationId xmlns:p14="http://schemas.microsoft.com/office/powerpoint/2010/main" val="170102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604F-292B-57A4-2A40-EA90799C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150486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Installment Range</a:t>
            </a:r>
            <a:r>
              <a:rPr lang="en-US" dirty="0"/>
              <a:t>: Monthly installments between $145 and $274 show increased default risk.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D5712-53A9-417D-90EC-3085676E5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558" y="2271764"/>
            <a:ext cx="8233315" cy="3449638"/>
          </a:xfrm>
        </p:spPr>
      </p:pic>
    </p:spTree>
    <p:extLst>
      <p:ext uri="{BB962C8B-B14F-4D97-AF65-F5344CB8AC3E}">
        <p14:creationId xmlns:p14="http://schemas.microsoft.com/office/powerpoint/2010/main" val="157087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6DA0-43BF-A426-A2C1-9164B53B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Debt-to-Income (DTI) Ratio</a:t>
            </a:r>
            <a:r>
              <a:rPr lang="en-US" dirty="0"/>
              <a:t>: Ratios between 12% and 18% are linked to higher defaults.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B70BE-0006-C343-0AD2-EF4DFBC26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777" y="2016125"/>
            <a:ext cx="4702771" cy="3449638"/>
          </a:xfrm>
        </p:spPr>
      </p:pic>
    </p:spTree>
    <p:extLst>
      <p:ext uri="{BB962C8B-B14F-4D97-AF65-F5344CB8AC3E}">
        <p14:creationId xmlns:p14="http://schemas.microsoft.com/office/powerpoint/2010/main" val="409849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D39E-5696-CBAF-EF8E-E7A6BD37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1800" b="1" dirty="0"/>
              <a:t>Additional Observations</a:t>
            </a:r>
            <a:br>
              <a:rPr lang="en-US" sz="1800" b="1" dirty="0"/>
            </a:br>
            <a:r>
              <a:rPr lang="en-US" sz="1800" b="1" dirty="0"/>
              <a:t>Seasonal Trends</a:t>
            </a:r>
            <a:r>
              <a:rPr lang="en-US" sz="1800" dirty="0"/>
              <a:t>: December shows a spike in defaults for disbursed loans.</a:t>
            </a:r>
            <a:br>
              <a:rPr lang="en-US" sz="1800" dirty="0"/>
            </a:br>
            <a:r>
              <a:rPr lang="en-US" sz="1800" b="1" dirty="0"/>
              <a:t>Economic Impact</a:t>
            </a:r>
            <a:r>
              <a:rPr lang="en-US" sz="1800" dirty="0"/>
              <a:t>: Financial crises, such as in 2011, correlate with increased charged-off loans.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14365-25F1-9B84-8B37-63728283B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699" y="2016125"/>
            <a:ext cx="6638926" cy="3449638"/>
          </a:xfrm>
        </p:spPr>
      </p:pic>
    </p:spTree>
    <p:extLst>
      <p:ext uri="{BB962C8B-B14F-4D97-AF65-F5344CB8AC3E}">
        <p14:creationId xmlns:p14="http://schemas.microsoft.com/office/powerpoint/2010/main" val="1918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74A6-2183-E7C7-7C73-F64BFB55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85625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EA30-5210-E0D9-38F6-155DA476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Applicants taking loans for </a:t>
            </a:r>
            <a:r>
              <a:rPr lang="en-US" sz="2400" b="1" dirty="0"/>
              <a:t>home improvement</a:t>
            </a:r>
            <a:r>
              <a:rPr lang="en-US" sz="2400" dirty="0"/>
              <a:t> with an income between </a:t>
            </a:r>
            <a:r>
              <a:rPr lang="en-US" sz="2400" b="1" dirty="0"/>
              <a:t>$60k - $70k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29037-89B7-DA84-BC7B-F0A997BE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062" y="2016125"/>
            <a:ext cx="4370201" cy="3449638"/>
          </a:xfrm>
        </p:spPr>
      </p:pic>
    </p:spTree>
    <p:extLst>
      <p:ext uri="{BB962C8B-B14F-4D97-AF65-F5344CB8AC3E}">
        <p14:creationId xmlns:p14="http://schemas.microsoft.com/office/powerpoint/2010/main" val="63231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ED36-CC87-18F2-D24D-090CDEBF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Applicants with </a:t>
            </a:r>
            <a:r>
              <a:rPr lang="en-US" b="1" dirty="0"/>
              <a:t>MORTGAGE</a:t>
            </a:r>
            <a:r>
              <a:rPr lang="en-US" dirty="0"/>
              <a:t> home ownership and an income between </a:t>
            </a:r>
            <a:r>
              <a:rPr lang="en-US" b="1" dirty="0"/>
              <a:t>$60k - $70k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90384-EB31-3C94-2828-44309E841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117" y="2016125"/>
            <a:ext cx="4204090" cy="3449638"/>
          </a:xfrm>
        </p:spPr>
      </p:pic>
    </p:spTree>
    <p:extLst>
      <p:ext uri="{BB962C8B-B14F-4D97-AF65-F5344CB8AC3E}">
        <p14:creationId xmlns:p14="http://schemas.microsoft.com/office/powerpoint/2010/main" val="31825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63F-223B-E9F9-4804-CB9CEC3F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2608-E165-B98C-D476-B992B286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goal of this case study is to apply Exploratory Data Analysis (EDA) to a real-world scenario, extracting valuable insights and presenting them from a business perspective through a comprehensive presentation.</a:t>
            </a:r>
          </a:p>
          <a:p>
            <a:pPr marL="0" indent="0">
              <a:buNone/>
            </a:pPr>
            <a:r>
              <a:rPr lang="en-US" b="1" dirty="0"/>
              <a:t>Key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practical experience in using EDA to tackle real-world business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foundational knowledge of risk analysis within banking and financial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how data can be leveraged to reduce financial risk in client lending.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skills in data visualization, including selecting appropriate charts for practical data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4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BF3E-B978-EC83-C8D1-B59F01B5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Applicants with loan amounts in the range of </a:t>
            </a:r>
            <a:r>
              <a:rPr lang="en-US" sz="2400" b="1" dirty="0"/>
              <a:t>$30k - $35k</a:t>
            </a:r>
            <a:r>
              <a:rPr lang="en-US" sz="2400" dirty="0"/>
              <a:t> who are charged an interest rate of </a:t>
            </a:r>
            <a:r>
              <a:rPr lang="en-US" sz="2400" b="1" dirty="0"/>
              <a:t>15% - 17.5%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10E9C-FF31-D414-3833-D260D0CFA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545" y="2016125"/>
            <a:ext cx="4021235" cy="3449638"/>
          </a:xfrm>
        </p:spPr>
      </p:pic>
    </p:spTree>
    <p:extLst>
      <p:ext uri="{BB962C8B-B14F-4D97-AF65-F5344CB8AC3E}">
        <p14:creationId xmlns:p14="http://schemas.microsoft.com/office/powerpoint/2010/main" val="69138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839-0090-EDB0-FFA8-8C9637CA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A9D1-C2EE-8435-9B61-569FCE4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objective is to decide whether to approve or reject each loan application based on specific factors.</a:t>
            </a:r>
          </a:p>
          <a:p>
            <a:r>
              <a:rPr lang="en-US" dirty="0"/>
              <a:t>The dataset includes information on previous loan applicants and indicates whether they “defaulted” or not. It contains data on approved loans only, with three loan statuses: Fully Paid, Current, and Charged-Off.</a:t>
            </a: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88847"/>
              </p:ext>
            </p:extLst>
          </p:nvPr>
        </p:nvGraphicFramePr>
        <p:xfrm>
          <a:off x="1066800" y="3746090"/>
          <a:ext cx="100584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8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C5C8-F5C3-E5E8-93AD-FA61B2C6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– overall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2B5010-1F05-A72F-B055-892418604040}"/>
              </a:ext>
            </a:extLst>
          </p:cNvPr>
          <p:cNvSpPr txBox="1">
            <a:spLocks/>
          </p:cNvSpPr>
          <p:nvPr/>
        </p:nvSpPr>
        <p:spPr>
          <a:xfrm>
            <a:off x="6096000" y="2834116"/>
            <a:ext cx="4268804" cy="1559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Status: </a:t>
            </a:r>
            <a:r>
              <a:rPr lang="en-IN" dirty="0"/>
              <a:t>The number of charged off loan is 14.5%.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784E3-CB41-647F-304C-6360616E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7" y="2175419"/>
            <a:ext cx="463536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5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C417-234B-FE9D-1869-7ED25790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Uni-variate analysis observations as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64E4-3C41-4120-9440-3BE5401C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4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Key Insights on "Charged-Off" Loans with Higher Default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Applicant Type</a:t>
            </a:r>
            <a:r>
              <a:rPr lang="en-US" dirty="0"/>
              <a:t>: Renters have a higher likelihood of defaulting.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Loan Purpose</a:t>
            </a:r>
            <a:r>
              <a:rPr lang="en-US" dirty="0"/>
              <a:t>: Loans taken for debt consolidation show a greater risk of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Verification Status</a:t>
            </a:r>
            <a:r>
              <a:rPr lang="en-US" dirty="0"/>
              <a:t>: Applications marked as "Not Verified" are more likely to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Loan Term</a:t>
            </a:r>
            <a:r>
              <a:rPr lang="en-US" dirty="0"/>
              <a:t>: Terms exceeding 36 months are associated with higher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Funding Range</a:t>
            </a:r>
            <a:r>
              <a:rPr lang="en-US" dirty="0"/>
              <a:t>: Funded amounts between $5,000 and $10,000 are at higher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Loan Amount</a:t>
            </a:r>
            <a:r>
              <a:rPr lang="en-US" dirty="0"/>
              <a:t>: Loans within the $5,000 to $10,000 range have higher chances of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Installment Range</a:t>
            </a:r>
            <a:r>
              <a:rPr lang="en-US" dirty="0"/>
              <a:t>: Monthly installments between $145 and $274 show increased default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Debt-to-Income (DTI) Ratio</a:t>
            </a:r>
            <a:r>
              <a:rPr lang="en-US" dirty="0"/>
              <a:t>: Ratios between 12% and 18% are linked to higher defaults.</a:t>
            </a:r>
          </a:p>
          <a:p>
            <a:pPr marL="0" indent="0">
              <a:buNone/>
            </a:pPr>
            <a:r>
              <a:rPr lang="en-US" b="1" dirty="0"/>
              <a:t>Additional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 Trends</a:t>
            </a:r>
            <a:r>
              <a:rPr lang="en-US" dirty="0"/>
              <a:t>: December shows a spike in defaults for disbursed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Economic Impact</a:t>
            </a:r>
            <a:r>
              <a:rPr lang="en-US" dirty="0"/>
              <a:t>: Financial crises, such as in 2011, correlate with increased charged-off loans.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0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B2C8-DBF1-F8BC-F07E-2DBB9396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observations as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EF3F-04B6-0FE2-A47F-DC19D53B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Based on Bi-Variate Analysis of "Charged-Off" Loans, the Following Applicant Categories Show the Highest Default Risk: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taking loans for </a:t>
            </a:r>
            <a:r>
              <a:rPr lang="en-US" b="1" dirty="0"/>
              <a:t>home improvement</a:t>
            </a:r>
            <a:r>
              <a:rPr lang="en-US" dirty="0"/>
              <a:t> with an income between </a:t>
            </a:r>
            <a:r>
              <a:rPr lang="en-US" b="1" dirty="0"/>
              <a:t>$60k - $70k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with </a:t>
            </a:r>
            <a:r>
              <a:rPr lang="en-US" b="1" dirty="0"/>
              <a:t>MORTGAGE</a:t>
            </a:r>
            <a:r>
              <a:rPr lang="en-US" dirty="0"/>
              <a:t> home ownership and an income between </a:t>
            </a:r>
            <a:r>
              <a:rPr lang="en-US" b="1" dirty="0"/>
              <a:t>$60k - $70k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with loan amounts in the range of </a:t>
            </a:r>
            <a:r>
              <a:rPr lang="en-US" b="1" dirty="0"/>
              <a:t>$30k - $35k</a:t>
            </a:r>
            <a:r>
              <a:rPr lang="en-US" dirty="0"/>
              <a:t> who are charged an interest rate of </a:t>
            </a:r>
            <a:r>
              <a:rPr lang="en-US" b="1" dirty="0"/>
              <a:t>15% - 17.5%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83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D031-3E9E-FA78-6AE6-2A43CC20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4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40FD-6A07-E18C-4F7B-20466A04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Applicant Type</a:t>
            </a:r>
            <a:r>
              <a:rPr lang="en-US" dirty="0"/>
              <a:t>: Renters have a higher likelihood of defaulting.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C5AD7-737E-DFCF-044A-EF590B31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068" y="2113933"/>
            <a:ext cx="4938188" cy="3254022"/>
          </a:xfrm>
        </p:spPr>
      </p:pic>
    </p:spTree>
    <p:extLst>
      <p:ext uri="{BB962C8B-B14F-4D97-AF65-F5344CB8AC3E}">
        <p14:creationId xmlns:p14="http://schemas.microsoft.com/office/powerpoint/2010/main" val="119986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3E00-4984-8EF5-247F-F5048FD5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Loan Purpose</a:t>
            </a:r>
            <a:r>
              <a:rPr lang="en-US" dirty="0"/>
              <a:t>: Loans taken for debt consolidation show a greater risk of default.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8031E-3FFE-A97D-6A27-5C5BB754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167" y="2016125"/>
            <a:ext cx="5719991" cy="3449638"/>
          </a:xfrm>
        </p:spPr>
      </p:pic>
    </p:spTree>
    <p:extLst>
      <p:ext uri="{BB962C8B-B14F-4D97-AF65-F5344CB8AC3E}">
        <p14:creationId xmlns:p14="http://schemas.microsoft.com/office/powerpoint/2010/main" val="2489228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704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Lucida Sans</vt:lpstr>
      <vt:lpstr>Wingdings</vt:lpstr>
      <vt:lpstr>Gallery</vt:lpstr>
      <vt:lpstr>Lending Club Case Study </vt:lpstr>
      <vt:lpstr>  Objective</vt:lpstr>
      <vt:lpstr>Business Understanding</vt:lpstr>
      <vt:lpstr>Loan Status – overall </vt:lpstr>
      <vt:lpstr>Uni-variate analysis observations as below</vt:lpstr>
      <vt:lpstr>BI-variate analysis observations as below</vt:lpstr>
      <vt:lpstr>Univariate Analysis </vt:lpstr>
      <vt:lpstr>Applicant Type: Renters have a higher likelihood of defaulting. </vt:lpstr>
      <vt:lpstr>Loan Purpose: Loans taken for debt consolidation show a greater risk of default. </vt:lpstr>
      <vt:lpstr>Verification Status: Applications marked as "Not Verified" are more likely to default. </vt:lpstr>
      <vt:lpstr>Loan Term: Terms exceeding 36 months are associated with higher default rates. </vt:lpstr>
      <vt:lpstr>Funding Range: Funded amounts between $5,000 and $10,000 are at higher risk. </vt:lpstr>
      <vt:lpstr>Loan Amount: Loans within the $5,000 to $10,000 range have higher chances of default. </vt:lpstr>
      <vt:lpstr>Installment Range: Monthly installments between $145 and $274 show increased default risk. </vt:lpstr>
      <vt:lpstr>Debt-to-Income (DTI) Ratio: Ratios between 12% and 18% are linked to higher defaults. </vt:lpstr>
      <vt:lpstr>Additional Observations Seasonal Trends: December shows a spike in defaults for disbursed loans. Economic Impact: Financial crises, such as in 2011, correlate with increased charged-off loans. </vt:lpstr>
      <vt:lpstr>Bi-Variate analysis</vt:lpstr>
      <vt:lpstr>Applicants taking loans for home improvement with an income between $60k - $70k </vt:lpstr>
      <vt:lpstr>Applicants with MORTGAGE home ownership and an income between $60k - $70k </vt:lpstr>
      <vt:lpstr>Applicants with loan amounts in the range of $30k - $35k who are charged an interest rate of 15% - 17.5%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Omkar Amale</dc:creator>
  <cp:lastModifiedBy>Omkar Amale</cp:lastModifiedBy>
  <cp:revision>12</cp:revision>
  <dcterms:created xsi:type="dcterms:W3CDTF">2024-11-19T14:05:26Z</dcterms:created>
  <dcterms:modified xsi:type="dcterms:W3CDTF">2024-11-19T15:54:10Z</dcterms:modified>
</cp:coreProperties>
</file>