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94" r:id="rId6"/>
    <p:sldId id="317" r:id="rId7"/>
    <p:sldId id="279" r:id="rId8"/>
    <p:sldId id="268" r:id="rId9"/>
    <p:sldId id="277" r:id="rId10"/>
    <p:sldId id="278" r:id="rId11"/>
    <p:sldId id="270" r:id="rId12"/>
    <p:sldId id="281" r:id="rId13"/>
    <p:sldId id="392" r:id="rId14"/>
    <p:sldId id="393"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3725" autoAdjust="0"/>
  </p:normalViewPr>
  <p:slideViewPr>
    <p:cSldViewPr snapToGrid="0">
      <p:cViewPr varScale="1">
        <p:scale>
          <a:sx n="79" d="100"/>
          <a:sy n="79" d="100"/>
        </p:scale>
        <p:origin x="138" y="3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TODO</a:t>
            </a:r>
            <a:br>
              <a:rPr lang="en-US" dirty="0"/>
            </a:br>
            <a:r>
              <a:rPr lang="en-US" dirty="0"/>
              <a:t>Web APP</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686820" cy="2118667"/>
          </a:xfrm>
        </p:spPr>
        <p:txBody>
          <a:bodyPr>
            <a:noAutofit/>
          </a:bodyPr>
          <a:lstStyle/>
          <a:p>
            <a:pPr algn="ctr" fontAlgn="base"/>
            <a:r>
              <a:rPr lang="en-US" sz="1200" dirty="0"/>
              <a:t>Prepared by </a:t>
            </a:r>
          </a:p>
          <a:p>
            <a:pPr algn="ctr" fontAlgn="base"/>
            <a:r>
              <a:rPr lang="en-US" sz="1200" b="1" i="0" dirty="0">
                <a:solidFill>
                  <a:srgbClr val="F7F5EE"/>
                </a:solidFill>
                <a:effectLst/>
              </a:rPr>
              <a:t>Eden </a:t>
            </a:r>
            <a:r>
              <a:rPr lang="en-US" sz="1200" b="1" i="0" dirty="0" err="1">
                <a:solidFill>
                  <a:srgbClr val="F7F5EE"/>
                </a:solidFill>
                <a:effectLst/>
              </a:rPr>
              <a:t>Mengesha</a:t>
            </a:r>
            <a:r>
              <a:rPr lang="en-US" sz="1200" b="1" i="0" dirty="0">
                <a:solidFill>
                  <a:srgbClr val="F7F5EE"/>
                </a:solidFill>
                <a:effectLst/>
              </a:rPr>
              <a:t> - 52844</a:t>
            </a:r>
            <a:endParaRPr lang="en-US" sz="1200" b="0" i="0" dirty="0">
              <a:effectLst/>
            </a:endParaRPr>
          </a:p>
          <a:p>
            <a:pPr algn="ctr" fontAlgn="base"/>
            <a:r>
              <a:rPr lang="en-US" sz="1200" b="1" i="0" dirty="0">
                <a:solidFill>
                  <a:srgbClr val="F7F5EE"/>
                </a:solidFill>
                <a:effectLst/>
              </a:rPr>
              <a:t> </a:t>
            </a:r>
            <a:r>
              <a:rPr lang="en-US" sz="1200" b="1" i="0" dirty="0" err="1">
                <a:solidFill>
                  <a:srgbClr val="F7F5EE"/>
                </a:solidFill>
                <a:effectLst/>
              </a:rPr>
              <a:t>Sofonias</a:t>
            </a:r>
            <a:r>
              <a:rPr lang="en-US" sz="1200" b="1" i="0" dirty="0">
                <a:solidFill>
                  <a:srgbClr val="F7F5EE"/>
                </a:solidFill>
                <a:effectLst/>
              </a:rPr>
              <a:t> </a:t>
            </a:r>
            <a:r>
              <a:rPr lang="en-US" sz="1200" b="1" i="0" dirty="0" err="1">
                <a:solidFill>
                  <a:srgbClr val="F7F5EE"/>
                </a:solidFill>
                <a:effectLst/>
              </a:rPr>
              <a:t>Aberra</a:t>
            </a:r>
            <a:r>
              <a:rPr lang="en-US" sz="1200" b="1" i="0" dirty="0">
                <a:solidFill>
                  <a:srgbClr val="F7F5EE"/>
                </a:solidFill>
                <a:effectLst/>
              </a:rPr>
              <a:t> - 52877</a:t>
            </a:r>
            <a:endParaRPr lang="en-US" sz="1200" b="0" i="0" dirty="0">
              <a:effectLst/>
            </a:endParaRPr>
          </a:p>
          <a:p>
            <a:pPr algn="ctr" fontAlgn="base"/>
            <a:r>
              <a:rPr lang="en-US" sz="1200" b="1" i="0" dirty="0">
                <a:solidFill>
                  <a:srgbClr val="F7F5EE"/>
                </a:solidFill>
                <a:effectLst/>
              </a:rPr>
              <a:t>Yonas Lemma -52962</a:t>
            </a:r>
            <a:endParaRPr lang="en-US" sz="1200" b="0" i="0" dirty="0">
              <a:effectLst/>
            </a:endParaRPr>
          </a:p>
          <a:p>
            <a:pPr algn="ctr" fontAlgn="base"/>
            <a:r>
              <a:rPr lang="en-US" sz="1200" b="1" i="0" dirty="0">
                <a:solidFill>
                  <a:srgbClr val="F7F5EE"/>
                </a:solidFill>
                <a:effectLst/>
              </a:rPr>
              <a:t>Francis </a:t>
            </a:r>
            <a:r>
              <a:rPr lang="en-US" sz="1200" b="1" i="0" dirty="0" err="1">
                <a:solidFill>
                  <a:srgbClr val="F7F5EE"/>
                </a:solidFill>
                <a:effectLst/>
              </a:rPr>
              <a:t>Okechukwu</a:t>
            </a:r>
            <a:r>
              <a:rPr lang="en-US" sz="1200" b="1" i="0" dirty="0">
                <a:solidFill>
                  <a:srgbClr val="F7F5EE"/>
                </a:solidFill>
                <a:effectLst/>
              </a:rPr>
              <a:t> </a:t>
            </a:r>
            <a:r>
              <a:rPr lang="en-US" sz="1200" b="1" i="0" dirty="0" err="1">
                <a:solidFill>
                  <a:srgbClr val="F7F5EE"/>
                </a:solidFill>
                <a:effectLst/>
              </a:rPr>
              <a:t>Olekamma</a:t>
            </a:r>
            <a:r>
              <a:rPr lang="en-US" sz="1200" b="1" i="0" dirty="0">
                <a:solidFill>
                  <a:srgbClr val="F7F5EE"/>
                </a:solidFill>
                <a:effectLst/>
              </a:rPr>
              <a:t> - 53032</a:t>
            </a:r>
            <a:endParaRPr lang="en-US" sz="1200" b="0" i="0" dirty="0">
              <a:effectLst/>
            </a:endParaRPr>
          </a:p>
          <a:p>
            <a:endParaRPr lang="en-US" sz="1200"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3FCD-A485-0E49-BC0A-6529B233D294}"/>
              </a:ext>
            </a:extLst>
          </p:cNvPr>
          <p:cNvSpPr>
            <a:spLocks noGrp="1"/>
          </p:cNvSpPr>
          <p:nvPr>
            <p:ph type="title"/>
          </p:nvPr>
        </p:nvSpPr>
        <p:spPr>
          <a:xfrm>
            <a:off x="550862" y="549275"/>
            <a:ext cx="11097551" cy="817301"/>
          </a:xfrm>
        </p:spPr>
        <p:txBody>
          <a:bodyPr/>
          <a:lstStyle/>
          <a:p>
            <a:r>
              <a:rPr lang="en-US" dirty="0"/>
              <a:t>MYSQL </a:t>
            </a:r>
          </a:p>
        </p:txBody>
      </p:sp>
      <p:sp>
        <p:nvSpPr>
          <p:cNvPr id="12" name="Title 6">
            <a:extLst>
              <a:ext uri="{FF2B5EF4-FFF2-40B4-BE49-F238E27FC236}">
                <a16:creationId xmlns:a16="http://schemas.microsoft.com/office/drawing/2014/main" id="{57B9B80E-BE18-EDB6-8DE0-E5FDAC3241CB}"/>
              </a:ext>
            </a:extLst>
          </p:cNvPr>
          <p:cNvSpPr txBox="1">
            <a:spLocks/>
          </p:cNvSpPr>
          <p:nvPr/>
        </p:nvSpPr>
        <p:spPr>
          <a:xfrm>
            <a:off x="331970" y="1442777"/>
            <a:ext cx="11097551"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1800" dirty="0"/>
              <a:t>We have used </a:t>
            </a:r>
            <a:r>
              <a:rPr lang="en-US" sz="1800" dirty="0" err="1"/>
              <a:t>mysql</a:t>
            </a:r>
            <a:r>
              <a:rPr lang="en-US" sz="1800" dirty="0"/>
              <a:t> code in this assignment to register the users log in credentials and also to register all the </a:t>
            </a:r>
            <a:r>
              <a:rPr lang="en-US" sz="1800" dirty="0" err="1"/>
              <a:t>todo</a:t>
            </a:r>
            <a:r>
              <a:rPr lang="en-US" sz="1800" dirty="0"/>
              <a:t> tasks, as demonstrated on the screenshot below if the user decided to delete or edit the tasks it will also be removed or edited from the </a:t>
            </a:r>
            <a:r>
              <a:rPr lang="en-US" sz="1800" dirty="0" err="1"/>
              <a:t>sql</a:t>
            </a:r>
            <a:r>
              <a:rPr lang="en-US" sz="1800" dirty="0"/>
              <a:t> table  </a:t>
            </a:r>
          </a:p>
        </p:txBody>
      </p:sp>
      <p:pic>
        <p:nvPicPr>
          <p:cNvPr id="14" name="Picture 13">
            <a:extLst>
              <a:ext uri="{FF2B5EF4-FFF2-40B4-BE49-F238E27FC236}">
                <a16:creationId xmlns:a16="http://schemas.microsoft.com/office/drawing/2014/main" id="{E8EA3875-129C-CD1F-E810-F1BDC640B956}"/>
              </a:ext>
            </a:extLst>
          </p:cNvPr>
          <p:cNvPicPr>
            <a:picLocks noChangeAspect="1"/>
          </p:cNvPicPr>
          <p:nvPr/>
        </p:nvPicPr>
        <p:blipFill>
          <a:blip r:embed="rId2"/>
          <a:stretch>
            <a:fillRect/>
          </a:stretch>
        </p:blipFill>
        <p:spPr>
          <a:xfrm>
            <a:off x="0" y="2681418"/>
            <a:ext cx="5807676" cy="3932392"/>
          </a:xfrm>
          <a:prstGeom prst="rect">
            <a:avLst/>
          </a:prstGeom>
        </p:spPr>
      </p:pic>
      <p:pic>
        <p:nvPicPr>
          <p:cNvPr id="16" name="Picture 15">
            <a:extLst>
              <a:ext uri="{FF2B5EF4-FFF2-40B4-BE49-F238E27FC236}">
                <a16:creationId xmlns:a16="http://schemas.microsoft.com/office/drawing/2014/main" id="{BFB1E360-554E-F14E-6CC1-680ADAB0F591}"/>
              </a:ext>
            </a:extLst>
          </p:cNvPr>
          <p:cNvPicPr>
            <a:picLocks noChangeAspect="1"/>
          </p:cNvPicPr>
          <p:nvPr/>
        </p:nvPicPr>
        <p:blipFill>
          <a:blip r:embed="rId3"/>
          <a:stretch>
            <a:fillRect/>
          </a:stretch>
        </p:blipFill>
        <p:spPr>
          <a:xfrm>
            <a:off x="5989833" y="2681418"/>
            <a:ext cx="6202167" cy="3932392"/>
          </a:xfrm>
          <a:prstGeom prst="rect">
            <a:avLst/>
          </a:prstGeom>
        </p:spPr>
      </p:pic>
      <p:sp>
        <p:nvSpPr>
          <p:cNvPr id="18" name="TextBox 17">
            <a:extLst>
              <a:ext uri="{FF2B5EF4-FFF2-40B4-BE49-F238E27FC236}">
                <a16:creationId xmlns:a16="http://schemas.microsoft.com/office/drawing/2014/main" id="{AF893A7B-8575-D264-E39D-23C272C2C46D}"/>
              </a:ext>
            </a:extLst>
          </p:cNvPr>
          <p:cNvSpPr txBox="1"/>
          <p:nvPr/>
        </p:nvSpPr>
        <p:spPr>
          <a:xfrm>
            <a:off x="260050" y="2230675"/>
            <a:ext cx="6098058" cy="369332"/>
          </a:xfrm>
          <a:prstGeom prst="rect">
            <a:avLst/>
          </a:prstGeom>
          <a:noFill/>
        </p:spPr>
        <p:txBody>
          <a:bodyPr wrap="square">
            <a:spAutoFit/>
          </a:bodyPr>
          <a:lstStyle/>
          <a:p>
            <a:r>
              <a:rPr lang="en-US" b="1" u="sng" dirty="0"/>
              <a:t>Users table to store </a:t>
            </a:r>
            <a:r>
              <a:rPr lang="en-US" sz="1800" b="1" u="sng" dirty="0"/>
              <a:t>log in credentials </a:t>
            </a:r>
            <a:endParaRPr lang="en-US" b="1" u="sng" dirty="0"/>
          </a:p>
        </p:txBody>
      </p:sp>
      <p:sp>
        <p:nvSpPr>
          <p:cNvPr id="19" name="TextBox 18">
            <a:extLst>
              <a:ext uri="{FF2B5EF4-FFF2-40B4-BE49-F238E27FC236}">
                <a16:creationId xmlns:a16="http://schemas.microsoft.com/office/drawing/2014/main" id="{7CA74F76-7453-9E8B-B336-F6FDBAAACC97}"/>
              </a:ext>
            </a:extLst>
          </p:cNvPr>
          <p:cNvSpPr txBox="1"/>
          <p:nvPr/>
        </p:nvSpPr>
        <p:spPr>
          <a:xfrm>
            <a:off x="8562649" y="2230675"/>
            <a:ext cx="6098058" cy="369332"/>
          </a:xfrm>
          <a:prstGeom prst="rect">
            <a:avLst/>
          </a:prstGeom>
          <a:noFill/>
        </p:spPr>
        <p:txBody>
          <a:bodyPr wrap="square">
            <a:spAutoFit/>
          </a:bodyPr>
          <a:lstStyle/>
          <a:p>
            <a:r>
              <a:rPr lang="en-US" b="1" u="sng" dirty="0"/>
              <a:t>To do task table </a:t>
            </a:r>
          </a:p>
        </p:txBody>
      </p:sp>
    </p:spTree>
    <p:extLst>
      <p:ext uri="{BB962C8B-B14F-4D97-AF65-F5344CB8AC3E}">
        <p14:creationId xmlns:p14="http://schemas.microsoft.com/office/powerpoint/2010/main" val="291683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B67C-7822-88FC-CE28-F735676A7426}"/>
              </a:ext>
            </a:extLst>
          </p:cNvPr>
          <p:cNvSpPr>
            <a:spLocks noGrp="1"/>
          </p:cNvSpPr>
          <p:nvPr>
            <p:ph type="title"/>
          </p:nvPr>
        </p:nvSpPr>
        <p:spPr>
          <a:xfrm>
            <a:off x="550862" y="549275"/>
            <a:ext cx="11091600" cy="451622"/>
          </a:xfrm>
        </p:spPr>
        <p:txBody>
          <a:bodyPr/>
          <a:lstStyle/>
          <a:p>
            <a:r>
              <a:rPr lang="en-US" sz="2800" dirty="0"/>
              <a:t>Our additional website prepared dive a brief description  </a:t>
            </a:r>
          </a:p>
        </p:txBody>
      </p:sp>
      <p:pic>
        <p:nvPicPr>
          <p:cNvPr id="8" name="Content Placeholder 7">
            <a:extLst>
              <a:ext uri="{FF2B5EF4-FFF2-40B4-BE49-F238E27FC236}">
                <a16:creationId xmlns:a16="http://schemas.microsoft.com/office/drawing/2014/main" id="{19DEC4FE-9019-CC30-00DC-95F5A5CAE662}"/>
              </a:ext>
            </a:extLst>
          </p:cNvPr>
          <p:cNvPicPr>
            <a:picLocks noGrp="1" noChangeAspect="1"/>
          </p:cNvPicPr>
          <p:nvPr>
            <p:ph idx="1"/>
          </p:nvPr>
        </p:nvPicPr>
        <p:blipFill rotWithShape="1">
          <a:blip r:embed="rId2"/>
          <a:srcRect l="26747"/>
          <a:stretch/>
        </p:blipFill>
        <p:spPr>
          <a:xfrm>
            <a:off x="111211" y="2452880"/>
            <a:ext cx="6085540" cy="4054332"/>
          </a:xfrm>
        </p:spPr>
      </p:pic>
      <p:sp>
        <p:nvSpPr>
          <p:cNvPr id="6" name="Slide Number Placeholder 5">
            <a:extLst>
              <a:ext uri="{FF2B5EF4-FFF2-40B4-BE49-F238E27FC236}">
                <a16:creationId xmlns:a16="http://schemas.microsoft.com/office/drawing/2014/main" id="{064EF9A7-A799-95E8-70AD-90C3279BCF86}"/>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9" name="Title 1">
            <a:extLst>
              <a:ext uri="{FF2B5EF4-FFF2-40B4-BE49-F238E27FC236}">
                <a16:creationId xmlns:a16="http://schemas.microsoft.com/office/drawing/2014/main" id="{67E85C6D-4798-666F-47E3-068996D5FD54}"/>
              </a:ext>
            </a:extLst>
          </p:cNvPr>
          <p:cNvSpPr txBox="1">
            <a:spLocks/>
          </p:cNvSpPr>
          <p:nvPr/>
        </p:nvSpPr>
        <p:spPr>
          <a:xfrm>
            <a:off x="550862" y="1340815"/>
            <a:ext cx="11091600" cy="772147"/>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2800" dirty="0"/>
              <a:t>User can get to this page by clicking on “</a:t>
            </a:r>
            <a:r>
              <a:rPr lang="en-US" sz="2800" dirty="0" err="1"/>
              <a:t>todo</a:t>
            </a:r>
            <a:r>
              <a:rPr lang="en-US" sz="2800" dirty="0"/>
              <a:t>” button on the header or “java assignment on the footer ”</a:t>
            </a:r>
          </a:p>
        </p:txBody>
      </p:sp>
      <p:pic>
        <p:nvPicPr>
          <p:cNvPr id="13" name="Picture 12">
            <a:extLst>
              <a:ext uri="{FF2B5EF4-FFF2-40B4-BE49-F238E27FC236}">
                <a16:creationId xmlns:a16="http://schemas.microsoft.com/office/drawing/2014/main" id="{C6A64B4A-3941-440A-9D86-B01E73A0BA51}"/>
              </a:ext>
            </a:extLst>
          </p:cNvPr>
          <p:cNvPicPr>
            <a:picLocks noChangeAspect="1"/>
          </p:cNvPicPr>
          <p:nvPr/>
        </p:nvPicPr>
        <p:blipFill rotWithShape="1">
          <a:blip r:embed="rId3"/>
          <a:srcRect r="7025"/>
          <a:stretch/>
        </p:blipFill>
        <p:spPr>
          <a:xfrm>
            <a:off x="6536725" y="2452880"/>
            <a:ext cx="5319746" cy="4054332"/>
          </a:xfrm>
          <a:prstGeom prst="rect">
            <a:avLst/>
          </a:prstGeom>
        </p:spPr>
      </p:pic>
    </p:spTree>
    <p:extLst>
      <p:ext uri="{BB962C8B-B14F-4D97-AF65-F5344CB8AC3E}">
        <p14:creationId xmlns:p14="http://schemas.microsoft.com/office/powerpoint/2010/main" val="61320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9" name="TextBox 8">
            <a:extLst>
              <a:ext uri="{FF2B5EF4-FFF2-40B4-BE49-F238E27FC236}">
                <a16:creationId xmlns:a16="http://schemas.microsoft.com/office/drawing/2014/main" id="{658D5A60-D9A4-4A35-99A1-02E6C23C910B}"/>
              </a:ext>
            </a:extLst>
          </p:cNvPr>
          <p:cNvSpPr txBox="1"/>
          <p:nvPr/>
        </p:nvSpPr>
        <p:spPr>
          <a:xfrm>
            <a:off x="4700676" y="4126179"/>
            <a:ext cx="6094324" cy="2031325"/>
          </a:xfrm>
          <a:prstGeom prst="rect">
            <a:avLst/>
          </a:prstGeom>
          <a:noFill/>
        </p:spPr>
        <p:txBody>
          <a:bodyPr wrap="square">
            <a:spAutoFit/>
          </a:bodyPr>
          <a:lstStyle/>
          <a:p>
            <a:pPr algn="l">
              <a:buFont typeface="Arial" panose="020B0604020202020204" pitchFamily="34" charset="0"/>
              <a:buChar char="•"/>
            </a:pPr>
            <a:r>
              <a:rPr lang="en-US" b="0" i="0" dirty="0">
                <a:effectLst/>
                <a:latin typeface="-apple-system"/>
              </a:rPr>
              <a:t>Tools used</a:t>
            </a:r>
          </a:p>
          <a:p>
            <a:pPr algn="l">
              <a:buFont typeface="Arial" panose="020B0604020202020204" pitchFamily="34" charset="0"/>
              <a:buChar char="•"/>
            </a:pPr>
            <a:r>
              <a:rPr lang="en-US" b="0" i="0" dirty="0">
                <a:effectLst/>
                <a:latin typeface="-apple-system"/>
              </a:rPr>
              <a:t>JSP - 2.2 +</a:t>
            </a:r>
          </a:p>
          <a:p>
            <a:pPr algn="l">
              <a:buFont typeface="Arial" panose="020B0604020202020204" pitchFamily="34" charset="0"/>
              <a:buChar char="•"/>
            </a:pPr>
            <a:r>
              <a:rPr lang="en-US" b="0" i="0" dirty="0">
                <a:effectLst/>
                <a:latin typeface="-apple-system"/>
              </a:rPr>
              <a:t>IDE - Eclipse Neon.3</a:t>
            </a:r>
          </a:p>
          <a:p>
            <a:pPr algn="l">
              <a:buFont typeface="Arial" panose="020B0604020202020204" pitchFamily="34" charset="0"/>
              <a:buChar char="•"/>
            </a:pPr>
            <a:r>
              <a:rPr lang="en-US" b="0" i="0" dirty="0">
                <a:effectLst/>
                <a:latin typeface="-apple-system"/>
              </a:rPr>
              <a:t>JDK - 1.8 </a:t>
            </a:r>
          </a:p>
          <a:p>
            <a:pPr algn="l">
              <a:buFont typeface="Arial" panose="020B0604020202020204" pitchFamily="34" charset="0"/>
              <a:buChar char="•"/>
            </a:pPr>
            <a:r>
              <a:rPr lang="en-US" b="0" i="0" dirty="0">
                <a:effectLst/>
                <a:latin typeface="-apple-system"/>
              </a:rPr>
              <a:t>Apache Tomcat - 8.5</a:t>
            </a:r>
          </a:p>
          <a:p>
            <a:pPr algn="l">
              <a:buFont typeface="Arial" panose="020B0604020202020204" pitchFamily="34" charset="0"/>
              <a:buChar char="•"/>
            </a:pPr>
            <a:r>
              <a:rPr lang="en-US" b="0" i="0" dirty="0">
                <a:effectLst/>
                <a:latin typeface="-apple-system"/>
              </a:rPr>
              <a:t>Servlet API - 2.5 </a:t>
            </a:r>
          </a:p>
          <a:p>
            <a:pPr algn="l">
              <a:buFont typeface="Arial" panose="020B0604020202020204" pitchFamily="34" charset="0"/>
              <a:buChar char="•"/>
            </a:pPr>
            <a:r>
              <a:rPr lang="en-US" b="0" i="0" dirty="0">
                <a:effectLst/>
                <a:latin typeface="-apple-system"/>
              </a:rPr>
              <a:t>MySQL </a:t>
            </a:r>
            <a:r>
              <a:rPr lang="en-US" dirty="0">
                <a:latin typeface="-apple-system"/>
              </a:rPr>
              <a:t>and </a:t>
            </a:r>
            <a:r>
              <a:rPr lang="en-US" b="0" i="0" dirty="0">
                <a:effectLst/>
                <a:latin typeface="-apple-system"/>
              </a:rPr>
              <a:t> mysql-connector-java-8.0.13.jar</a:t>
            </a: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119061" y="450349"/>
            <a:ext cx="5437187" cy="2986234"/>
          </a:xfrm>
        </p:spPr>
        <p:txBody>
          <a:bodyPr/>
          <a:lstStyle/>
          <a:p>
            <a:r>
              <a:rPr lang="en-US" u="sng"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12466" y="3535509"/>
            <a:ext cx="7234813" cy="2557317"/>
          </a:xfrm>
        </p:spPr>
        <p:txBody>
          <a:bodyPr/>
          <a:lstStyle/>
          <a:p>
            <a:pPr algn="ctr" fontAlgn="base"/>
            <a:r>
              <a:rPr lang="en-US" sz="2400" b="1" i="0" dirty="0">
                <a:solidFill>
                  <a:srgbClr val="F7F5EE"/>
                </a:solidFill>
                <a:effectLst/>
              </a:rPr>
              <a:t>Eden </a:t>
            </a:r>
            <a:r>
              <a:rPr lang="en-US" sz="2400" b="1" i="0" dirty="0" err="1">
                <a:solidFill>
                  <a:srgbClr val="F7F5EE"/>
                </a:solidFill>
                <a:effectLst/>
              </a:rPr>
              <a:t>Mengesha</a:t>
            </a:r>
            <a:r>
              <a:rPr lang="en-US" sz="2400" b="1" i="0" dirty="0">
                <a:solidFill>
                  <a:srgbClr val="F7F5EE"/>
                </a:solidFill>
                <a:effectLst/>
              </a:rPr>
              <a:t> - 52844</a:t>
            </a:r>
            <a:endParaRPr lang="en-US" sz="2400" b="0" i="0" dirty="0">
              <a:effectLst/>
            </a:endParaRPr>
          </a:p>
          <a:p>
            <a:pPr algn="ctr" fontAlgn="base"/>
            <a:r>
              <a:rPr lang="en-US" sz="2400" b="1" i="0" dirty="0">
                <a:solidFill>
                  <a:srgbClr val="F7F5EE"/>
                </a:solidFill>
                <a:effectLst/>
              </a:rPr>
              <a:t> </a:t>
            </a:r>
            <a:r>
              <a:rPr lang="en-US" sz="2400" b="1" i="0" dirty="0" err="1">
                <a:solidFill>
                  <a:srgbClr val="F7F5EE"/>
                </a:solidFill>
                <a:effectLst/>
              </a:rPr>
              <a:t>Sofonias</a:t>
            </a:r>
            <a:r>
              <a:rPr lang="en-US" sz="2400" b="1" i="0" dirty="0">
                <a:solidFill>
                  <a:srgbClr val="F7F5EE"/>
                </a:solidFill>
                <a:effectLst/>
              </a:rPr>
              <a:t> </a:t>
            </a:r>
            <a:r>
              <a:rPr lang="en-US" sz="2400" b="1" i="0" dirty="0" err="1">
                <a:solidFill>
                  <a:srgbClr val="F7F5EE"/>
                </a:solidFill>
                <a:effectLst/>
              </a:rPr>
              <a:t>Aberra</a:t>
            </a:r>
            <a:r>
              <a:rPr lang="en-US" sz="2400" b="1" i="0" dirty="0">
                <a:solidFill>
                  <a:srgbClr val="F7F5EE"/>
                </a:solidFill>
                <a:effectLst/>
              </a:rPr>
              <a:t> - 52877</a:t>
            </a:r>
            <a:endParaRPr lang="en-US" sz="2400" b="0" i="0" dirty="0">
              <a:effectLst/>
            </a:endParaRPr>
          </a:p>
          <a:p>
            <a:pPr algn="ctr" fontAlgn="base"/>
            <a:r>
              <a:rPr lang="en-US" sz="2400" b="1" i="0" dirty="0">
                <a:solidFill>
                  <a:srgbClr val="F7F5EE"/>
                </a:solidFill>
                <a:effectLst/>
              </a:rPr>
              <a:t>Yonas Lemma -52962</a:t>
            </a:r>
            <a:endParaRPr lang="en-US" sz="2400" b="0" i="0" dirty="0">
              <a:effectLst/>
            </a:endParaRPr>
          </a:p>
          <a:p>
            <a:pPr algn="ctr" fontAlgn="base"/>
            <a:r>
              <a:rPr lang="en-US" sz="2400" b="1" i="0" dirty="0">
                <a:solidFill>
                  <a:srgbClr val="F7F5EE"/>
                </a:solidFill>
                <a:effectLst/>
              </a:rPr>
              <a:t>Francis </a:t>
            </a:r>
            <a:r>
              <a:rPr lang="en-US" sz="2400" b="1" i="0" dirty="0" err="1">
                <a:solidFill>
                  <a:srgbClr val="F7F5EE"/>
                </a:solidFill>
                <a:effectLst/>
              </a:rPr>
              <a:t>Okechukwu</a:t>
            </a:r>
            <a:r>
              <a:rPr lang="en-US" sz="2400" b="1" i="0" dirty="0">
                <a:solidFill>
                  <a:srgbClr val="F7F5EE"/>
                </a:solidFill>
                <a:effectLst/>
              </a:rPr>
              <a:t> </a:t>
            </a:r>
            <a:r>
              <a:rPr lang="en-US" sz="2400" b="1" i="0" dirty="0" err="1">
                <a:solidFill>
                  <a:srgbClr val="F7F5EE"/>
                </a:solidFill>
                <a:effectLst/>
              </a:rPr>
              <a:t>Olekamma</a:t>
            </a:r>
            <a:r>
              <a:rPr lang="en-US" sz="2400" b="1" i="0" dirty="0">
                <a:solidFill>
                  <a:srgbClr val="F7F5EE"/>
                </a:solidFill>
                <a:effectLst/>
              </a:rPr>
              <a:t> - 53032</a:t>
            </a:r>
            <a:endParaRPr lang="en-US" sz="2400" b="0" i="0" dirty="0">
              <a:effectLst/>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BDAC-F22D-08CA-0EC1-4F5EADB777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E0AD8D-90D1-C29C-538D-CFE68386F72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2CAC89D-0608-60E3-9DBA-2D57F64CA10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59CE8A0-7231-23E5-ADC2-6EFCE5F08E3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3B78003-C447-D745-C1F1-720F62F3C8FC}"/>
              </a:ext>
            </a:extLst>
          </p:cNvPr>
          <p:cNvSpPr>
            <a:spLocks noGrp="1"/>
          </p:cNvSpPr>
          <p:nvPr>
            <p:ph type="sldNum" sz="quarter" idx="12"/>
          </p:nvPr>
        </p:nvSpPr>
        <p:spPr/>
        <p:txBody>
          <a:bodyPr/>
          <a:lstStyle/>
          <a:p>
            <a:fld id="{DBA1B0FB-D917-4C8C-928F-313BD683BF39}" type="slidenum">
              <a:rPr lang="en-US" smtClean="0"/>
              <a:t>2</a:t>
            </a:fld>
            <a:endParaRPr lang="en-US"/>
          </a:p>
        </p:txBody>
      </p:sp>
      <p:pic>
        <p:nvPicPr>
          <p:cNvPr id="8" name="Picture Placeholder 7" descr="Data Points Digital background">
            <a:extLst>
              <a:ext uri="{FF2B5EF4-FFF2-40B4-BE49-F238E27FC236}">
                <a16:creationId xmlns:a16="http://schemas.microsoft.com/office/drawing/2014/main" id="{93652768-D1EE-E02C-4C3F-CC14C5BD06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9" name="Title 10">
            <a:extLst>
              <a:ext uri="{FF2B5EF4-FFF2-40B4-BE49-F238E27FC236}">
                <a16:creationId xmlns:a16="http://schemas.microsoft.com/office/drawing/2014/main" id="{71678003-624A-1987-2113-6A1EFECDD08B}"/>
              </a:ext>
            </a:extLst>
          </p:cNvPr>
          <p:cNvSpPr txBox="1">
            <a:spLocks/>
          </p:cNvSpPr>
          <p:nvPr/>
        </p:nvSpPr>
        <p:spPr>
          <a:xfrm>
            <a:off x="1584932" y="1348023"/>
            <a:ext cx="5092728" cy="119860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b="1" dirty="0">
                <a:latin typeface="Abadi" panose="020B0604020104020204" pitchFamily="34" charset="0"/>
              </a:rPr>
              <a:t>Introduction</a:t>
            </a:r>
          </a:p>
        </p:txBody>
      </p:sp>
      <p:sp>
        <p:nvSpPr>
          <p:cNvPr id="10" name="Content Placeholder 11">
            <a:extLst>
              <a:ext uri="{FF2B5EF4-FFF2-40B4-BE49-F238E27FC236}">
                <a16:creationId xmlns:a16="http://schemas.microsoft.com/office/drawing/2014/main" id="{8970BF21-D231-750C-FB77-88F2442AE8C7}"/>
              </a:ext>
            </a:extLst>
          </p:cNvPr>
          <p:cNvSpPr txBox="1">
            <a:spLocks/>
          </p:cNvSpPr>
          <p:nvPr/>
        </p:nvSpPr>
        <p:spPr>
          <a:xfrm>
            <a:off x="902208" y="2778552"/>
            <a:ext cx="7412736" cy="3225674"/>
          </a:xfrm>
          <a:prstGeom prst="rect">
            <a:avLst/>
          </a:prstGeom>
          <a:noFill/>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chemeClr val="tx1"/>
                </a:solidFill>
                <a:latin typeface="Abadi" panose="020B0604020104020204" pitchFamily="34" charset="0"/>
              </a:rPr>
              <a:t>This is a Todo web application built using JSP, Servlet, JDBC and MySQL database and a little bit of HTML for the user interface. </a:t>
            </a:r>
          </a:p>
          <a:p>
            <a:pPr marL="0" indent="0">
              <a:buFont typeface="Arial" panose="020B0604020202020204" pitchFamily="34" charset="0"/>
              <a:buNone/>
            </a:pPr>
            <a:r>
              <a:rPr lang="en-US" b="1">
                <a:solidFill>
                  <a:schemeClr val="tx1"/>
                </a:solidFill>
                <a:latin typeface="Abadi" panose="020B0604020104020204" pitchFamily="34" charset="0"/>
              </a:rPr>
              <a:t>Through out this presentation screenshots and snip of the codes will be attached however full code will also be available in our GitHub accounts.</a:t>
            </a:r>
            <a:endParaRPr lang="en-US" b="1" dirty="0">
              <a:solidFill>
                <a:schemeClr val="tx1"/>
              </a:solidFill>
              <a:latin typeface="Abadi" panose="020B0604020104020204" pitchFamily="34" charset="0"/>
            </a:endParaRPr>
          </a:p>
        </p:txBody>
      </p:sp>
    </p:spTree>
    <p:extLst>
      <p:ext uri="{BB962C8B-B14F-4D97-AF65-F5344CB8AC3E}">
        <p14:creationId xmlns:p14="http://schemas.microsoft.com/office/powerpoint/2010/main" val="129528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52155" y="1504919"/>
            <a:ext cx="1121575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Functionalities of our </a:t>
            </a:r>
            <a:r>
              <a:rPr lang="en-US" sz="6400" kern="1200" dirty="0" err="1">
                <a:solidFill>
                  <a:schemeClr val="tx1"/>
                </a:solidFill>
                <a:latin typeface="+mj-lt"/>
                <a:ea typeface="+mj-ea"/>
                <a:cs typeface="+mj-cs"/>
              </a:rPr>
              <a:t>Todo</a:t>
            </a:r>
            <a:r>
              <a:rPr lang="en-US" sz="6400" kern="1200" dirty="0">
                <a:solidFill>
                  <a:schemeClr val="tx1"/>
                </a:solidFill>
                <a:latin typeface="+mj-lt"/>
                <a:ea typeface="+mj-ea"/>
                <a:cs typeface="+mj-cs"/>
              </a:rPr>
              <a:t> web application </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6"/>
            <a:ext cx="8716704" cy="575190"/>
          </a:xfrm>
        </p:spPr>
        <p:txBody>
          <a:bodyPr>
            <a:normAutofit/>
          </a:bodyPr>
          <a:lstStyle/>
          <a:p>
            <a:r>
              <a:rPr lang="en-US" dirty="0"/>
              <a:t>Sign Up page </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9" name="Picture 8">
            <a:extLst>
              <a:ext uri="{FF2B5EF4-FFF2-40B4-BE49-F238E27FC236}">
                <a16:creationId xmlns:a16="http://schemas.microsoft.com/office/drawing/2014/main" id="{1087E0FB-DBC8-CBBE-C931-C58EA001BE92}"/>
              </a:ext>
            </a:extLst>
          </p:cNvPr>
          <p:cNvPicPr>
            <a:picLocks noChangeAspect="1"/>
          </p:cNvPicPr>
          <p:nvPr/>
        </p:nvPicPr>
        <p:blipFill>
          <a:blip r:embed="rId2"/>
          <a:stretch>
            <a:fillRect/>
          </a:stretch>
        </p:blipFill>
        <p:spPr>
          <a:xfrm>
            <a:off x="142102" y="1457854"/>
            <a:ext cx="11907795" cy="5400146"/>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Sign Up page </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48" name="TextBox 47">
            <a:extLst>
              <a:ext uri="{FF2B5EF4-FFF2-40B4-BE49-F238E27FC236}">
                <a16:creationId xmlns:a16="http://schemas.microsoft.com/office/drawing/2014/main" id="{D6C05442-4A00-C4E4-25BE-3FB2A11BE9B0}"/>
              </a:ext>
            </a:extLst>
          </p:cNvPr>
          <p:cNvSpPr txBox="1"/>
          <p:nvPr/>
        </p:nvSpPr>
        <p:spPr>
          <a:xfrm>
            <a:off x="548640" y="1856376"/>
            <a:ext cx="10751736" cy="923330"/>
          </a:xfrm>
          <a:prstGeom prst="rect">
            <a:avLst/>
          </a:prstGeom>
          <a:noFill/>
        </p:spPr>
        <p:txBody>
          <a:bodyPr wrap="square">
            <a:spAutoFit/>
          </a:bodyPr>
          <a:lstStyle/>
          <a:p>
            <a:pPr marL="285750" indent="-285750">
              <a:buFontTx/>
              <a:buChar char="-"/>
            </a:pPr>
            <a:r>
              <a:rPr lang="en-US" dirty="0">
                <a:latin typeface="+mj-lt"/>
                <a:ea typeface="+mj-ea"/>
                <a:cs typeface="+mj-cs"/>
              </a:rPr>
              <a:t>Out signup page contains areas to submit a Frist Name , Last Name, Username and Password.</a:t>
            </a:r>
          </a:p>
          <a:p>
            <a:pPr marL="285750" indent="-285750">
              <a:buFontTx/>
              <a:buChar char="-"/>
            </a:pPr>
            <a:r>
              <a:rPr lang="en-US" dirty="0">
                <a:latin typeface="+mj-lt"/>
                <a:ea typeface="+mj-ea"/>
                <a:cs typeface="+mj-cs"/>
              </a:rPr>
              <a:t>Once user provides this information correct and clicks on submit the user will be a message that says user signed up successfully.</a:t>
            </a:r>
          </a:p>
        </p:txBody>
      </p:sp>
      <p:sp>
        <p:nvSpPr>
          <p:cNvPr id="49" name="TextBox 48">
            <a:extLst>
              <a:ext uri="{FF2B5EF4-FFF2-40B4-BE49-F238E27FC236}">
                <a16:creationId xmlns:a16="http://schemas.microsoft.com/office/drawing/2014/main" id="{ADE2A2E6-A099-695D-1431-995E5A37593F}"/>
              </a:ext>
            </a:extLst>
          </p:cNvPr>
          <p:cNvSpPr txBox="1"/>
          <p:nvPr/>
        </p:nvSpPr>
        <p:spPr>
          <a:xfrm>
            <a:off x="548640" y="3867191"/>
            <a:ext cx="10246360" cy="923330"/>
          </a:xfrm>
          <a:prstGeom prst="rect">
            <a:avLst/>
          </a:prstGeom>
          <a:noFill/>
        </p:spPr>
        <p:txBody>
          <a:bodyPr wrap="square">
            <a:spAutoFit/>
          </a:bodyPr>
          <a:lstStyle/>
          <a:p>
            <a:pPr marL="285750" indent="-285750">
              <a:buFontTx/>
              <a:buChar char="-"/>
            </a:pPr>
            <a:endParaRPr lang="en-US" dirty="0">
              <a:latin typeface="+mj-lt"/>
              <a:ea typeface="+mj-ea"/>
              <a:cs typeface="+mj-cs"/>
            </a:endParaRPr>
          </a:p>
          <a:p>
            <a:r>
              <a:rPr lang="en-US" dirty="0"/>
              <a:t>- After the user sees that message there will be a new user created in our data base as well.  The code we used for the SQL and a screenshot will be provided in a diffract section of this power point (topic 3 )</a:t>
            </a:r>
          </a:p>
        </p:txBody>
      </p:sp>
      <p:sp>
        <p:nvSpPr>
          <p:cNvPr id="50" name="TextBox 49">
            <a:extLst>
              <a:ext uri="{FF2B5EF4-FFF2-40B4-BE49-F238E27FC236}">
                <a16:creationId xmlns:a16="http://schemas.microsoft.com/office/drawing/2014/main" id="{E6D8BE95-FC4C-9F92-AAF5-1C673673C363}"/>
              </a:ext>
            </a:extLst>
          </p:cNvPr>
          <p:cNvSpPr txBox="1"/>
          <p:nvPr/>
        </p:nvSpPr>
        <p:spPr>
          <a:xfrm>
            <a:off x="548640" y="3000283"/>
            <a:ext cx="10052371" cy="646331"/>
          </a:xfrm>
          <a:prstGeom prst="rect">
            <a:avLst/>
          </a:prstGeom>
          <a:noFill/>
        </p:spPr>
        <p:txBody>
          <a:bodyPr wrap="square">
            <a:spAutoFit/>
          </a:bodyPr>
          <a:lstStyle/>
          <a:p>
            <a:pPr marL="285750" indent="-285750">
              <a:buFontTx/>
              <a:buChar char="-"/>
            </a:pPr>
            <a:endParaRPr lang="en-US" dirty="0">
              <a:latin typeface="+mj-lt"/>
              <a:ea typeface="+mj-ea"/>
              <a:cs typeface="+mj-cs"/>
            </a:endParaRPr>
          </a:p>
          <a:p>
            <a:r>
              <a:rPr lang="en-US" dirty="0"/>
              <a:t>-The user must use the same password and username created here to log in as well</a:t>
            </a:r>
          </a:p>
        </p:txBody>
      </p:sp>
    </p:spTree>
    <p:extLst>
      <p:ext uri="{BB962C8B-B14F-4D97-AF65-F5344CB8AC3E}">
        <p14:creationId xmlns:p14="http://schemas.microsoft.com/office/powerpoint/2010/main" val="297987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0"/>
            <a:ext cx="11091600" cy="765175"/>
          </a:xfrm>
        </p:spPr>
        <p:txBody>
          <a:bodyPr/>
          <a:lstStyle/>
          <a:p>
            <a:r>
              <a:rPr lang="en-US" dirty="0"/>
              <a:t>Login page </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9" name="Content Placeholder 8">
            <a:extLst>
              <a:ext uri="{FF2B5EF4-FFF2-40B4-BE49-F238E27FC236}">
                <a16:creationId xmlns:a16="http://schemas.microsoft.com/office/drawing/2014/main" id="{52BD5E28-0FE4-6524-85A8-44D75360C8AA}"/>
              </a:ext>
            </a:extLst>
          </p:cNvPr>
          <p:cNvPicPr>
            <a:picLocks noGrp="1" noChangeAspect="1"/>
          </p:cNvPicPr>
          <p:nvPr>
            <p:ph idx="1"/>
          </p:nvPr>
        </p:nvPicPr>
        <p:blipFill>
          <a:blip r:embed="rId2"/>
          <a:stretch>
            <a:fillRect/>
          </a:stretch>
        </p:blipFill>
        <p:spPr>
          <a:xfrm>
            <a:off x="0" y="965200"/>
            <a:ext cx="12192000" cy="5892800"/>
          </a:xfr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200" y="729465"/>
            <a:ext cx="11091600" cy="754530"/>
          </a:xfrm>
        </p:spPr>
        <p:txBody>
          <a:bodyPr/>
          <a:lstStyle/>
          <a:p>
            <a:r>
              <a:rPr lang="en-US" dirty="0"/>
              <a:t>Login page header section </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17" name="TextBox 16">
            <a:extLst>
              <a:ext uri="{FF2B5EF4-FFF2-40B4-BE49-F238E27FC236}">
                <a16:creationId xmlns:a16="http://schemas.microsoft.com/office/drawing/2014/main" id="{B4151B8D-472B-D9EE-BB46-66ECE49F40D1}"/>
              </a:ext>
            </a:extLst>
          </p:cNvPr>
          <p:cNvSpPr txBox="1"/>
          <p:nvPr/>
        </p:nvSpPr>
        <p:spPr>
          <a:xfrm>
            <a:off x="462225" y="1639767"/>
            <a:ext cx="10751736" cy="3139321"/>
          </a:xfrm>
          <a:prstGeom prst="rect">
            <a:avLst/>
          </a:prstGeom>
          <a:noFill/>
        </p:spPr>
        <p:txBody>
          <a:bodyPr wrap="square">
            <a:spAutoFit/>
          </a:bodyPr>
          <a:lstStyle/>
          <a:p>
            <a:r>
              <a:rPr lang="en-US" dirty="0">
                <a:latin typeface="+mj-lt"/>
                <a:ea typeface="+mj-ea"/>
                <a:cs typeface="+mj-cs"/>
              </a:rPr>
              <a:t>- As demonstrated in the above screen shoot on the left side of the log in page’s header section, it  contains a button that says, “</a:t>
            </a:r>
            <a:r>
              <a:rPr lang="en-US" dirty="0" err="1">
                <a:latin typeface="+mj-lt"/>
                <a:ea typeface="+mj-ea"/>
                <a:cs typeface="+mj-cs"/>
              </a:rPr>
              <a:t>Todo</a:t>
            </a:r>
            <a:r>
              <a:rPr lang="en-US" dirty="0">
                <a:latin typeface="+mj-lt"/>
                <a:ea typeface="+mj-ea"/>
                <a:cs typeface="+mj-cs"/>
              </a:rPr>
              <a:t> APP” and if user clicks on it redirects the page to out website , the website contains a brief description of our team member and our motivation to creating this web application </a:t>
            </a:r>
          </a:p>
          <a:p>
            <a:endParaRPr lang="en-US" dirty="0">
              <a:latin typeface="+mj-lt"/>
              <a:ea typeface="+mj-ea"/>
              <a:cs typeface="+mj-cs"/>
            </a:endParaRPr>
          </a:p>
          <a:p>
            <a:r>
              <a:rPr lang="en-US" dirty="0">
                <a:latin typeface="+mj-lt"/>
                <a:ea typeface="+mj-ea"/>
                <a:cs typeface="+mj-cs"/>
              </a:rPr>
              <a:t>- Towards the right part of the login pages header section, we have placed two buttons , Login and Sign up </a:t>
            </a:r>
          </a:p>
          <a:p>
            <a:r>
              <a:rPr lang="en-US" dirty="0">
                <a:latin typeface="+mj-lt"/>
                <a:ea typeface="+mj-ea"/>
                <a:cs typeface="+mj-cs"/>
              </a:rPr>
              <a:t>Other that that we have also placed our visit counter on this area.</a:t>
            </a:r>
          </a:p>
          <a:p>
            <a:endParaRPr lang="en-US" dirty="0">
              <a:latin typeface="+mj-lt"/>
              <a:ea typeface="+mj-ea"/>
              <a:cs typeface="+mj-cs"/>
            </a:endParaRPr>
          </a:p>
          <a:p>
            <a:r>
              <a:rPr lang="en-US" dirty="0">
                <a:latin typeface="+mj-lt"/>
                <a:ea typeface="+mj-ea"/>
                <a:cs typeface="+mj-cs"/>
              </a:rPr>
              <a:t>In the middle section the log in page contain an area for the user to put username and password created during the time of Sign up and to submit it &gt;&gt; after verification if the username and password matched the one created in the database the user will then be able to log in.</a:t>
            </a:r>
          </a:p>
          <a:p>
            <a:endParaRPr lang="en-US" dirty="0"/>
          </a:p>
        </p:txBody>
      </p:sp>
      <p:sp>
        <p:nvSpPr>
          <p:cNvPr id="18" name="TextBox 17">
            <a:extLst>
              <a:ext uri="{FF2B5EF4-FFF2-40B4-BE49-F238E27FC236}">
                <a16:creationId xmlns:a16="http://schemas.microsoft.com/office/drawing/2014/main" id="{FE81581F-6053-E74E-62F7-2F55F1533E05}"/>
              </a:ext>
            </a:extLst>
          </p:cNvPr>
          <p:cNvSpPr txBox="1"/>
          <p:nvPr/>
        </p:nvSpPr>
        <p:spPr>
          <a:xfrm>
            <a:off x="462225" y="4673250"/>
            <a:ext cx="8270628" cy="523220"/>
          </a:xfrm>
          <a:prstGeom prst="rect">
            <a:avLst/>
          </a:prstGeom>
          <a:noFill/>
        </p:spPr>
        <p:txBody>
          <a:bodyPr wrap="square">
            <a:spAutoFit/>
          </a:bodyPr>
          <a:lstStyle/>
          <a:p>
            <a:r>
              <a:rPr lang="en-US" sz="2800" dirty="0">
                <a:latin typeface="+mj-lt"/>
              </a:rPr>
              <a:t>Login page footer section</a:t>
            </a:r>
          </a:p>
        </p:txBody>
      </p:sp>
      <p:sp>
        <p:nvSpPr>
          <p:cNvPr id="19" name="TextBox 18">
            <a:extLst>
              <a:ext uri="{FF2B5EF4-FFF2-40B4-BE49-F238E27FC236}">
                <a16:creationId xmlns:a16="http://schemas.microsoft.com/office/drawing/2014/main" id="{631A5BFD-C9E0-EF19-9867-E0B9399136DD}"/>
              </a:ext>
            </a:extLst>
          </p:cNvPr>
          <p:cNvSpPr txBox="1"/>
          <p:nvPr/>
        </p:nvSpPr>
        <p:spPr>
          <a:xfrm>
            <a:off x="462225" y="5434819"/>
            <a:ext cx="8270628" cy="923330"/>
          </a:xfrm>
          <a:prstGeom prst="rect">
            <a:avLst/>
          </a:prstGeom>
          <a:noFill/>
        </p:spPr>
        <p:txBody>
          <a:bodyPr wrap="square">
            <a:spAutoFit/>
          </a:bodyPr>
          <a:lstStyle/>
          <a:p>
            <a:r>
              <a:rPr lang="en-US" dirty="0">
                <a:latin typeface="+mj-lt"/>
              </a:rPr>
              <a:t>The footer section (lower area) also contains </a:t>
            </a:r>
            <a:r>
              <a:rPr lang="en-US" dirty="0">
                <a:latin typeface="+mj-lt"/>
                <a:ea typeface="+mj-ea"/>
                <a:cs typeface="+mj-cs"/>
              </a:rPr>
              <a:t>a button that says, “java </a:t>
            </a:r>
            <a:r>
              <a:rPr lang="en-US" dirty="0" err="1">
                <a:latin typeface="+mj-lt"/>
                <a:ea typeface="+mj-ea"/>
                <a:cs typeface="+mj-cs"/>
              </a:rPr>
              <a:t>Assigment</a:t>
            </a:r>
            <a:r>
              <a:rPr lang="en-US" dirty="0">
                <a:latin typeface="+mj-lt"/>
                <a:ea typeface="+mj-ea"/>
                <a:cs typeface="+mj-cs"/>
              </a:rPr>
              <a:t> ” and if user clicks on it redirects the page to out website as well</a:t>
            </a:r>
          </a:p>
          <a:p>
            <a:endParaRPr lang="en-US" dirty="0">
              <a:latin typeface="+mj-lt"/>
            </a:endParaRPr>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927B2CB-552F-79C2-FB1D-13E53210885F}"/>
              </a:ext>
            </a:extLst>
          </p:cNvPr>
          <p:cNvSpPr>
            <a:spLocks noGrp="1"/>
          </p:cNvSpPr>
          <p:nvPr>
            <p:ph type="title"/>
          </p:nvPr>
        </p:nvSpPr>
        <p:spPr>
          <a:xfrm>
            <a:off x="550862" y="549275"/>
            <a:ext cx="11097551" cy="859395"/>
          </a:xfrm>
        </p:spPr>
        <p:txBody>
          <a:bodyPr/>
          <a:lstStyle/>
          <a:p>
            <a:r>
              <a:rPr lang="en-US" dirty="0"/>
              <a:t>List of </a:t>
            </a:r>
            <a:r>
              <a:rPr lang="en-US" dirty="0" err="1"/>
              <a:t>Todos</a:t>
            </a:r>
            <a:r>
              <a:rPr lang="en-US" dirty="0"/>
              <a:t> </a:t>
            </a:r>
          </a:p>
        </p:txBody>
      </p:sp>
      <p:pic>
        <p:nvPicPr>
          <p:cNvPr id="21" name="Content Placeholder 20">
            <a:extLst>
              <a:ext uri="{FF2B5EF4-FFF2-40B4-BE49-F238E27FC236}">
                <a16:creationId xmlns:a16="http://schemas.microsoft.com/office/drawing/2014/main" id="{263745FC-7565-CC87-D630-F57DAA37FB37}"/>
              </a:ext>
            </a:extLst>
          </p:cNvPr>
          <p:cNvPicPr>
            <a:picLocks noGrp="1" noChangeAspect="1"/>
          </p:cNvPicPr>
          <p:nvPr>
            <p:ph sz="half" idx="2"/>
          </p:nvPr>
        </p:nvPicPr>
        <p:blipFill>
          <a:blip r:embed="rId3"/>
          <a:stretch>
            <a:fillRect/>
          </a:stretch>
        </p:blipFill>
        <p:spPr>
          <a:xfrm>
            <a:off x="550863" y="2063578"/>
            <a:ext cx="10730856" cy="4683211"/>
          </a:xfrm>
        </p:spPr>
      </p:pic>
      <p:sp>
        <p:nvSpPr>
          <p:cNvPr id="28" name="Title 16">
            <a:extLst>
              <a:ext uri="{FF2B5EF4-FFF2-40B4-BE49-F238E27FC236}">
                <a16:creationId xmlns:a16="http://schemas.microsoft.com/office/drawing/2014/main" id="{629FC096-1DDA-CAE5-D2BF-7523E50F84C2}"/>
              </a:ext>
            </a:extLst>
          </p:cNvPr>
          <p:cNvSpPr txBox="1">
            <a:spLocks/>
          </p:cNvSpPr>
          <p:nvPr/>
        </p:nvSpPr>
        <p:spPr>
          <a:xfrm>
            <a:off x="456126" y="1226236"/>
            <a:ext cx="11097551" cy="8593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1800" dirty="0"/>
              <a:t>Once the user logs in this will be the page they see, in this area the user will also be able to click on the button that says “Add </a:t>
            </a:r>
            <a:r>
              <a:rPr lang="en-US" sz="1800" dirty="0" err="1"/>
              <a:t>todo</a:t>
            </a:r>
            <a:r>
              <a:rPr lang="en-US" sz="1800" dirty="0"/>
              <a:t>” and it will redirect the user to another age where they will be able to add there </a:t>
            </a:r>
            <a:r>
              <a:rPr lang="en-US" sz="1800" dirty="0" err="1"/>
              <a:t>todo</a:t>
            </a:r>
            <a:r>
              <a:rPr lang="en-US" sz="1800" dirty="0"/>
              <a:t> task.</a:t>
            </a:r>
          </a:p>
        </p:txBody>
      </p:sp>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289604" y="86757"/>
            <a:ext cx="11097551" cy="787450"/>
          </a:xfrm>
        </p:spPr>
        <p:txBody>
          <a:bodyPr/>
          <a:lstStyle/>
          <a:p>
            <a:r>
              <a:rPr lang="en-US" dirty="0"/>
              <a:t>List of </a:t>
            </a:r>
            <a:r>
              <a:rPr lang="en-US" dirty="0" err="1"/>
              <a:t>Todos</a:t>
            </a:r>
            <a:r>
              <a:rPr lang="en-US" dirty="0"/>
              <a:t> </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3" name="Picture 22">
            <a:extLst>
              <a:ext uri="{FF2B5EF4-FFF2-40B4-BE49-F238E27FC236}">
                <a16:creationId xmlns:a16="http://schemas.microsoft.com/office/drawing/2014/main" id="{206515E6-D1BC-DE07-6603-5153FBD61BAC}"/>
              </a:ext>
            </a:extLst>
          </p:cNvPr>
          <p:cNvPicPr>
            <a:picLocks noChangeAspect="1"/>
          </p:cNvPicPr>
          <p:nvPr/>
        </p:nvPicPr>
        <p:blipFill rotWithShape="1">
          <a:blip r:embed="rId2"/>
          <a:srcRect t="2665"/>
          <a:stretch/>
        </p:blipFill>
        <p:spPr>
          <a:xfrm>
            <a:off x="0" y="1929283"/>
            <a:ext cx="12192000" cy="5138781"/>
          </a:xfrm>
          <a:prstGeom prst="rect">
            <a:avLst/>
          </a:prstGeom>
        </p:spPr>
      </p:pic>
      <p:sp>
        <p:nvSpPr>
          <p:cNvPr id="28" name="Title 6">
            <a:extLst>
              <a:ext uri="{FF2B5EF4-FFF2-40B4-BE49-F238E27FC236}">
                <a16:creationId xmlns:a16="http://schemas.microsoft.com/office/drawing/2014/main" id="{F51BE042-F23F-D77F-7451-42019493456B}"/>
              </a:ext>
            </a:extLst>
          </p:cNvPr>
          <p:cNvSpPr txBox="1">
            <a:spLocks/>
          </p:cNvSpPr>
          <p:nvPr/>
        </p:nvSpPr>
        <p:spPr>
          <a:xfrm>
            <a:off x="289604" y="815536"/>
            <a:ext cx="11097551" cy="1113747"/>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1800" dirty="0"/>
              <a:t>Once user inputs the </a:t>
            </a:r>
            <a:r>
              <a:rPr lang="en-US" sz="1800" dirty="0" err="1"/>
              <a:t>Todo</a:t>
            </a:r>
            <a:r>
              <a:rPr lang="en-US" sz="1800" dirty="0"/>
              <a:t> task they will be able to see all the tasks they have in this page , incase the user needs to edit or delete the task there is also options for that under Action. If the user has set the Status as InProgress it will show False under status and if the user marks the task as complete the status will show as complete as well so that the user will be aware of which tasks still needs to be done </a:t>
            </a: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96D4A848A5E1469A36E846D35AD355" ma:contentTypeVersion="7" ma:contentTypeDescription="Create a new document." ma:contentTypeScope="" ma:versionID="84ed06c8eb04fa705d7f9788c95e3828">
  <xsd:schema xmlns:xsd="http://www.w3.org/2001/XMLSchema" xmlns:xs="http://www.w3.org/2001/XMLSchema" xmlns:p="http://schemas.microsoft.com/office/2006/metadata/properties" xmlns:ns3="cc856446-14dc-4caf-8cb9-84e050f2b4ca" xmlns:ns4="502f296b-0602-4472-8f8d-d2a90b8ea11c" targetNamespace="http://schemas.microsoft.com/office/2006/metadata/properties" ma:root="true" ma:fieldsID="f18165699f89d493e9fa4a12faf24796" ns3:_="" ns4:_="">
    <xsd:import namespace="cc856446-14dc-4caf-8cb9-84e050f2b4ca"/>
    <xsd:import namespace="502f296b-0602-4472-8f8d-d2a90b8ea1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856446-14dc-4caf-8cb9-84e050f2b4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02f296b-0602-4472-8f8d-d2a90b8ea1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cc856446-14dc-4caf-8cb9-84e050f2b4ca"/>
    <ds:schemaRef ds:uri="502f296b-0602-4472-8f8d-d2a90b8ea11c"/>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1497CA8E-339D-42F0-ABE9-8CFE8DD9D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856446-14dc-4caf-8cb9-84e050f2b4ca"/>
    <ds:schemaRef ds:uri="502f296b-0602-4472-8f8d-d2a90b8ea1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{2B7A21CA-3D0C-4DE2-9181-55E34DF9CB9A}tf33713516_win32</Template>
  <TotalTime>148</TotalTime>
  <Words>702</Words>
  <Application>Microsoft Office PowerPoint</Application>
  <PresentationFormat>Widescreen</PresentationFormat>
  <Paragraphs>68</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Abadi</vt:lpstr>
      <vt:lpstr>-apple-system</vt:lpstr>
      <vt:lpstr>Arial</vt:lpstr>
      <vt:lpstr>Calibri</vt:lpstr>
      <vt:lpstr>Gill Sans MT</vt:lpstr>
      <vt:lpstr>Walbaum Display</vt:lpstr>
      <vt:lpstr>3DFloatVTI</vt:lpstr>
      <vt:lpstr>TODO Web APP</vt:lpstr>
      <vt:lpstr>PowerPoint Presentation</vt:lpstr>
      <vt:lpstr>Functionalities of our Todo web application </vt:lpstr>
      <vt:lpstr>Sign Up page </vt:lpstr>
      <vt:lpstr>Sign Up page </vt:lpstr>
      <vt:lpstr>Login page </vt:lpstr>
      <vt:lpstr>Login page header section </vt:lpstr>
      <vt:lpstr>List of Todos </vt:lpstr>
      <vt:lpstr>List of Todos </vt:lpstr>
      <vt:lpstr>MYSQL </vt:lpstr>
      <vt:lpstr>Our additional website prepared dive a brief description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Web APP</dc:title>
  <dc:creator>Eden Tadesse</dc:creator>
  <cp:lastModifiedBy>Eden Mengesha</cp:lastModifiedBy>
  <cp:revision>1</cp:revision>
  <dcterms:created xsi:type="dcterms:W3CDTF">2022-05-21T07:16:26Z</dcterms:created>
  <dcterms:modified xsi:type="dcterms:W3CDTF">2022-05-21T09:44:43Z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0x0101007396D4A848A5E1469A36E846D35AD355</vt:lpwstr>
  </property>
</Properties>
</file>