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43"/>
  </p:normalViewPr>
  <p:slideViewPr>
    <p:cSldViewPr snapToGrid="0">
      <p:cViewPr varScale="1">
        <p:scale>
          <a:sx n="110" d="100"/>
          <a:sy n="110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8F1AA-13AB-4522-B8D3-5159C29A9BB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B377A4-82C7-48DA-9579-BEECEF2E0857}">
      <dgm:prSet/>
      <dgm:spPr/>
      <dgm:t>
        <a:bodyPr/>
        <a:lstStyle/>
        <a:p>
          <a:pPr>
            <a:defRPr cap="all"/>
          </a:pPr>
          <a:r>
            <a:rPr lang="en-IN" b="1"/>
            <a:t>Segments:</a:t>
          </a:r>
          <a:endParaRPr lang="en-US"/>
        </a:p>
      </dgm:t>
    </dgm:pt>
    <dgm:pt modelId="{0767F716-8FCC-4CF8-ADE6-F8A8601651D4}" type="parTrans" cxnId="{8890DD12-D57B-4DFB-AC1E-18ADA128692C}">
      <dgm:prSet/>
      <dgm:spPr/>
      <dgm:t>
        <a:bodyPr/>
        <a:lstStyle/>
        <a:p>
          <a:endParaRPr lang="en-US"/>
        </a:p>
      </dgm:t>
    </dgm:pt>
    <dgm:pt modelId="{42A2B1F9-9E37-4993-A80A-F0F282328601}" type="sibTrans" cxnId="{8890DD12-D57B-4DFB-AC1E-18ADA128692C}">
      <dgm:prSet/>
      <dgm:spPr/>
      <dgm:t>
        <a:bodyPr/>
        <a:lstStyle/>
        <a:p>
          <a:endParaRPr lang="en-US"/>
        </a:p>
      </dgm:t>
    </dgm:pt>
    <dgm:pt modelId="{B3FBFD92-8B4E-4B6E-8BEB-B52D645B9E65}">
      <dgm:prSet/>
      <dgm:spPr/>
      <dgm:t>
        <a:bodyPr/>
        <a:lstStyle/>
        <a:p>
          <a:pPr>
            <a:defRPr cap="all"/>
          </a:pPr>
          <a:r>
            <a:rPr lang="en-IN" b="1" dirty="0"/>
            <a:t>Consumer</a:t>
          </a:r>
          <a:r>
            <a:rPr lang="en-IN" dirty="0"/>
            <a:t>, </a:t>
          </a:r>
          <a:r>
            <a:rPr lang="en-IN" b="1" dirty="0"/>
            <a:t>Corporate</a:t>
          </a:r>
          <a:r>
            <a:rPr lang="en-IN" dirty="0"/>
            <a:t>, and </a:t>
          </a:r>
          <a:r>
            <a:rPr lang="en-IN" b="1" dirty="0"/>
            <a:t>Home Office</a:t>
          </a:r>
          <a:r>
            <a:rPr lang="en-IN" dirty="0"/>
            <a:t> contribute to varying degrees of sales and profit.</a:t>
          </a:r>
          <a:endParaRPr lang="en-US" dirty="0"/>
        </a:p>
      </dgm:t>
    </dgm:pt>
    <dgm:pt modelId="{74403FC0-4C2B-44D3-97B1-611B7FD8B79A}" type="parTrans" cxnId="{04A11C96-6855-4FDC-B5FE-EAA6ED2723BD}">
      <dgm:prSet/>
      <dgm:spPr/>
      <dgm:t>
        <a:bodyPr/>
        <a:lstStyle/>
        <a:p>
          <a:endParaRPr lang="en-US"/>
        </a:p>
      </dgm:t>
    </dgm:pt>
    <dgm:pt modelId="{85DB6803-309A-45B3-BD65-C734A9E06C33}" type="sibTrans" cxnId="{04A11C96-6855-4FDC-B5FE-EAA6ED2723BD}">
      <dgm:prSet/>
      <dgm:spPr/>
      <dgm:t>
        <a:bodyPr/>
        <a:lstStyle/>
        <a:p>
          <a:endParaRPr lang="en-US"/>
        </a:p>
      </dgm:t>
    </dgm:pt>
    <dgm:pt modelId="{547E7C7E-C6A3-4F48-9F6B-07D4A119F621}">
      <dgm:prSet/>
      <dgm:spPr/>
      <dgm:t>
        <a:bodyPr/>
        <a:lstStyle/>
        <a:p>
          <a:pPr>
            <a:defRPr cap="all"/>
          </a:pPr>
          <a:r>
            <a:rPr lang="en-IN" b="1" dirty="0"/>
            <a:t>Regions:</a:t>
          </a:r>
          <a:endParaRPr lang="en-US" dirty="0"/>
        </a:p>
      </dgm:t>
    </dgm:pt>
    <dgm:pt modelId="{B04F60AA-0E68-4015-9D5A-D974E6D0FCF2}" type="parTrans" cxnId="{552DF64F-7837-40FA-984D-65981EE4CF66}">
      <dgm:prSet/>
      <dgm:spPr/>
      <dgm:t>
        <a:bodyPr/>
        <a:lstStyle/>
        <a:p>
          <a:endParaRPr lang="en-US"/>
        </a:p>
      </dgm:t>
    </dgm:pt>
    <dgm:pt modelId="{2A6ACA92-A9F1-42B4-818D-46B64896C6F2}" type="sibTrans" cxnId="{552DF64F-7837-40FA-984D-65981EE4CF66}">
      <dgm:prSet/>
      <dgm:spPr/>
      <dgm:t>
        <a:bodyPr/>
        <a:lstStyle/>
        <a:p>
          <a:endParaRPr lang="en-US"/>
        </a:p>
      </dgm:t>
    </dgm:pt>
    <dgm:pt modelId="{74800851-9A41-444F-88AC-409316C1E83D}">
      <dgm:prSet/>
      <dgm:spPr/>
      <dgm:t>
        <a:bodyPr/>
        <a:lstStyle/>
        <a:p>
          <a:pPr>
            <a:defRPr cap="all"/>
          </a:pPr>
          <a:r>
            <a:rPr lang="en-IN"/>
            <a:t>Covered: Central, East, South, West</a:t>
          </a:r>
          <a:endParaRPr lang="en-US"/>
        </a:p>
      </dgm:t>
    </dgm:pt>
    <dgm:pt modelId="{C22262EB-E3E3-4EE9-BB83-F31805FF608A}" type="parTrans" cxnId="{1ED7D41C-6F8F-40FE-B554-2F9B89269383}">
      <dgm:prSet/>
      <dgm:spPr/>
      <dgm:t>
        <a:bodyPr/>
        <a:lstStyle/>
        <a:p>
          <a:endParaRPr lang="en-US"/>
        </a:p>
      </dgm:t>
    </dgm:pt>
    <dgm:pt modelId="{5767DF22-BA3A-4A10-8BC8-724B10402DA6}" type="sibTrans" cxnId="{1ED7D41C-6F8F-40FE-B554-2F9B89269383}">
      <dgm:prSet/>
      <dgm:spPr/>
      <dgm:t>
        <a:bodyPr/>
        <a:lstStyle/>
        <a:p>
          <a:endParaRPr lang="en-US"/>
        </a:p>
      </dgm:t>
    </dgm:pt>
    <dgm:pt modelId="{C9B73698-0683-4C16-85C9-2E5201ABC5AA}">
      <dgm:prSet/>
      <dgm:spPr/>
      <dgm:t>
        <a:bodyPr/>
        <a:lstStyle/>
        <a:p>
          <a:pPr>
            <a:defRPr cap="all"/>
          </a:pPr>
          <a:r>
            <a:rPr lang="en-IN"/>
            <a:t>Mixed performance across regions — some </a:t>
          </a:r>
          <a:r>
            <a:rPr lang="en-IN" i="1"/>
            <a:t>negative profits</a:t>
          </a:r>
          <a:r>
            <a:rPr lang="en-IN"/>
            <a:t> observed in Central (Standard Class/Furniture &amp; Office Supplies).</a:t>
          </a:r>
          <a:endParaRPr lang="en-US"/>
        </a:p>
      </dgm:t>
    </dgm:pt>
    <dgm:pt modelId="{BC54014A-4109-42E1-8C66-D28D904EE7DF}" type="parTrans" cxnId="{F923FB2A-9BDF-4E01-81E4-2C5A83481860}">
      <dgm:prSet/>
      <dgm:spPr/>
      <dgm:t>
        <a:bodyPr/>
        <a:lstStyle/>
        <a:p>
          <a:endParaRPr lang="en-US"/>
        </a:p>
      </dgm:t>
    </dgm:pt>
    <dgm:pt modelId="{1C4E3C9F-10B5-4E22-A062-77E740475618}" type="sibTrans" cxnId="{F923FB2A-9BDF-4E01-81E4-2C5A83481860}">
      <dgm:prSet/>
      <dgm:spPr/>
      <dgm:t>
        <a:bodyPr/>
        <a:lstStyle/>
        <a:p>
          <a:endParaRPr lang="en-US"/>
        </a:p>
      </dgm:t>
    </dgm:pt>
    <dgm:pt modelId="{2478FC38-E192-4629-BCF1-C5462A591D77}" type="pres">
      <dgm:prSet presAssocID="{D058F1AA-13AB-4522-B8D3-5159C29A9BB3}" presName="root" presStyleCnt="0">
        <dgm:presLayoutVars>
          <dgm:dir/>
          <dgm:resizeHandles val="exact"/>
        </dgm:presLayoutVars>
      </dgm:prSet>
      <dgm:spPr/>
    </dgm:pt>
    <dgm:pt modelId="{745BEBB8-1EC0-43C7-B58F-92AB5DE762E6}" type="pres">
      <dgm:prSet presAssocID="{1CB377A4-82C7-48DA-9579-BEECEF2E0857}" presName="compNode" presStyleCnt="0"/>
      <dgm:spPr/>
    </dgm:pt>
    <dgm:pt modelId="{9892213A-AA33-400C-B328-A0A2208EB9B2}" type="pres">
      <dgm:prSet presAssocID="{1CB377A4-82C7-48DA-9579-BEECEF2E0857}" presName="iconBgRect" presStyleLbl="bgShp" presStyleIdx="0" presStyleCnt="5"/>
      <dgm:spPr/>
    </dgm:pt>
    <dgm:pt modelId="{E71A9213-39CE-4392-8F0B-22797307323B}" type="pres">
      <dgm:prSet presAssocID="{1CB377A4-82C7-48DA-9579-BEECEF2E08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219CA03B-5002-454A-B834-6C110926827D}" type="pres">
      <dgm:prSet presAssocID="{1CB377A4-82C7-48DA-9579-BEECEF2E0857}" presName="spaceRect" presStyleCnt="0"/>
      <dgm:spPr/>
    </dgm:pt>
    <dgm:pt modelId="{B6E5432D-46D3-46B0-97AA-DEE9670C5C0D}" type="pres">
      <dgm:prSet presAssocID="{1CB377A4-82C7-48DA-9579-BEECEF2E0857}" presName="textRect" presStyleLbl="revTx" presStyleIdx="0" presStyleCnt="5">
        <dgm:presLayoutVars>
          <dgm:chMax val="1"/>
          <dgm:chPref val="1"/>
        </dgm:presLayoutVars>
      </dgm:prSet>
      <dgm:spPr/>
    </dgm:pt>
    <dgm:pt modelId="{3B737CC1-5B9B-41C2-91F8-31B996A38A7D}" type="pres">
      <dgm:prSet presAssocID="{42A2B1F9-9E37-4993-A80A-F0F282328601}" presName="sibTrans" presStyleCnt="0"/>
      <dgm:spPr/>
    </dgm:pt>
    <dgm:pt modelId="{C2381821-ED1A-47A4-9B55-829B1190B83C}" type="pres">
      <dgm:prSet presAssocID="{B3FBFD92-8B4E-4B6E-8BEB-B52D645B9E65}" presName="compNode" presStyleCnt="0"/>
      <dgm:spPr/>
    </dgm:pt>
    <dgm:pt modelId="{1A93D5E1-3563-448B-A053-FC638477EE2A}" type="pres">
      <dgm:prSet presAssocID="{B3FBFD92-8B4E-4B6E-8BEB-B52D645B9E65}" presName="iconBgRect" presStyleLbl="bgShp" presStyleIdx="1" presStyleCnt="5"/>
      <dgm:spPr/>
    </dgm:pt>
    <dgm:pt modelId="{D55C29C2-A471-43FC-9EF9-5F0045FF8A7F}" type="pres">
      <dgm:prSet presAssocID="{B3FBFD92-8B4E-4B6E-8BEB-B52D645B9E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BAC0811-DE8C-40E7-8F40-5856C6DDA9A9}" type="pres">
      <dgm:prSet presAssocID="{B3FBFD92-8B4E-4B6E-8BEB-B52D645B9E65}" presName="spaceRect" presStyleCnt="0"/>
      <dgm:spPr/>
    </dgm:pt>
    <dgm:pt modelId="{EC800911-F978-4EF1-9033-1324F9A3A02E}" type="pres">
      <dgm:prSet presAssocID="{B3FBFD92-8B4E-4B6E-8BEB-B52D645B9E65}" presName="textRect" presStyleLbl="revTx" presStyleIdx="1" presStyleCnt="5">
        <dgm:presLayoutVars>
          <dgm:chMax val="1"/>
          <dgm:chPref val="1"/>
        </dgm:presLayoutVars>
      </dgm:prSet>
      <dgm:spPr/>
    </dgm:pt>
    <dgm:pt modelId="{CD7BDA95-256B-41D4-8897-5544B947C3DA}" type="pres">
      <dgm:prSet presAssocID="{85DB6803-309A-45B3-BD65-C734A9E06C33}" presName="sibTrans" presStyleCnt="0"/>
      <dgm:spPr/>
    </dgm:pt>
    <dgm:pt modelId="{45A175C1-5FD8-4D7F-851F-3CD463AD63A5}" type="pres">
      <dgm:prSet presAssocID="{547E7C7E-C6A3-4F48-9F6B-07D4A119F621}" presName="compNode" presStyleCnt="0"/>
      <dgm:spPr/>
    </dgm:pt>
    <dgm:pt modelId="{3B61CC9D-67DB-46AF-9650-5053D0AEA915}" type="pres">
      <dgm:prSet presAssocID="{547E7C7E-C6A3-4F48-9F6B-07D4A119F621}" presName="iconBgRect" presStyleLbl="bgShp" presStyleIdx="2" presStyleCnt="5"/>
      <dgm:spPr/>
    </dgm:pt>
    <dgm:pt modelId="{F5074A68-D1C8-430A-8E9A-38648377B365}" type="pres">
      <dgm:prSet presAssocID="{547E7C7E-C6A3-4F48-9F6B-07D4A119F6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27508209-D255-4461-BD65-824206B2258E}" type="pres">
      <dgm:prSet presAssocID="{547E7C7E-C6A3-4F48-9F6B-07D4A119F621}" presName="spaceRect" presStyleCnt="0"/>
      <dgm:spPr/>
    </dgm:pt>
    <dgm:pt modelId="{71D5D301-F1C7-442D-8E08-A28D846069E7}" type="pres">
      <dgm:prSet presAssocID="{547E7C7E-C6A3-4F48-9F6B-07D4A119F621}" presName="textRect" presStyleLbl="revTx" presStyleIdx="2" presStyleCnt="5">
        <dgm:presLayoutVars>
          <dgm:chMax val="1"/>
          <dgm:chPref val="1"/>
        </dgm:presLayoutVars>
      </dgm:prSet>
      <dgm:spPr/>
    </dgm:pt>
    <dgm:pt modelId="{D40B1ABF-B820-4C58-B70D-D63882646DFB}" type="pres">
      <dgm:prSet presAssocID="{2A6ACA92-A9F1-42B4-818D-46B64896C6F2}" presName="sibTrans" presStyleCnt="0"/>
      <dgm:spPr/>
    </dgm:pt>
    <dgm:pt modelId="{E04B4322-925D-4F78-8A03-056DBDC8C5C1}" type="pres">
      <dgm:prSet presAssocID="{74800851-9A41-444F-88AC-409316C1E83D}" presName="compNode" presStyleCnt="0"/>
      <dgm:spPr/>
    </dgm:pt>
    <dgm:pt modelId="{712B3311-5077-4082-A232-5F1FA594C9F0}" type="pres">
      <dgm:prSet presAssocID="{74800851-9A41-444F-88AC-409316C1E83D}" presName="iconBgRect" presStyleLbl="bgShp" presStyleIdx="3" presStyleCnt="5"/>
      <dgm:spPr/>
    </dgm:pt>
    <dgm:pt modelId="{F3C6DE85-889F-47B3-8C4A-1C3122286959}" type="pres">
      <dgm:prSet presAssocID="{74800851-9A41-444F-88AC-409316C1E83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CE594367-4D1D-4C64-BD6A-CC38A694A142}" type="pres">
      <dgm:prSet presAssocID="{74800851-9A41-444F-88AC-409316C1E83D}" presName="spaceRect" presStyleCnt="0"/>
      <dgm:spPr/>
    </dgm:pt>
    <dgm:pt modelId="{192D443A-9B2A-4508-A49A-A1C16FC829DF}" type="pres">
      <dgm:prSet presAssocID="{74800851-9A41-444F-88AC-409316C1E83D}" presName="textRect" presStyleLbl="revTx" presStyleIdx="3" presStyleCnt="5">
        <dgm:presLayoutVars>
          <dgm:chMax val="1"/>
          <dgm:chPref val="1"/>
        </dgm:presLayoutVars>
      </dgm:prSet>
      <dgm:spPr/>
    </dgm:pt>
    <dgm:pt modelId="{716680CA-903C-4CFB-817E-F00A20E6849C}" type="pres">
      <dgm:prSet presAssocID="{5767DF22-BA3A-4A10-8BC8-724B10402DA6}" presName="sibTrans" presStyleCnt="0"/>
      <dgm:spPr/>
    </dgm:pt>
    <dgm:pt modelId="{8B556C09-1809-4EB2-9C9A-1A8B8814180B}" type="pres">
      <dgm:prSet presAssocID="{C9B73698-0683-4C16-85C9-2E5201ABC5AA}" presName="compNode" presStyleCnt="0"/>
      <dgm:spPr/>
    </dgm:pt>
    <dgm:pt modelId="{7B623031-58C9-4689-AFB7-6D8B88332244}" type="pres">
      <dgm:prSet presAssocID="{C9B73698-0683-4C16-85C9-2E5201ABC5AA}" presName="iconBgRect" presStyleLbl="bgShp" presStyleIdx="4" presStyleCnt="5"/>
      <dgm:spPr/>
    </dgm:pt>
    <dgm:pt modelId="{53C3072A-C244-43BF-92B9-2D8AD5348701}" type="pres">
      <dgm:prSet presAssocID="{C9B73698-0683-4C16-85C9-2E5201ABC5A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2EF2CF7C-8351-44F0-8FDE-DB461D4C6A81}" type="pres">
      <dgm:prSet presAssocID="{C9B73698-0683-4C16-85C9-2E5201ABC5AA}" presName="spaceRect" presStyleCnt="0"/>
      <dgm:spPr/>
    </dgm:pt>
    <dgm:pt modelId="{4837DCAF-F0C2-4A7F-9E35-02800744703E}" type="pres">
      <dgm:prSet presAssocID="{C9B73698-0683-4C16-85C9-2E5201ABC5A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8B56E05-2935-4F3F-B256-6871CFFC6E73}" type="presOf" srcId="{547E7C7E-C6A3-4F48-9F6B-07D4A119F621}" destId="{71D5D301-F1C7-442D-8E08-A28D846069E7}" srcOrd="0" destOrd="0" presId="urn:microsoft.com/office/officeart/2018/5/layout/IconCircleLabelList"/>
    <dgm:cxn modelId="{8890DD12-D57B-4DFB-AC1E-18ADA128692C}" srcId="{D058F1AA-13AB-4522-B8D3-5159C29A9BB3}" destId="{1CB377A4-82C7-48DA-9579-BEECEF2E0857}" srcOrd="0" destOrd="0" parTransId="{0767F716-8FCC-4CF8-ADE6-F8A8601651D4}" sibTransId="{42A2B1F9-9E37-4993-A80A-F0F282328601}"/>
    <dgm:cxn modelId="{1ED7D41C-6F8F-40FE-B554-2F9B89269383}" srcId="{D058F1AA-13AB-4522-B8D3-5159C29A9BB3}" destId="{74800851-9A41-444F-88AC-409316C1E83D}" srcOrd="3" destOrd="0" parTransId="{C22262EB-E3E3-4EE9-BB83-F31805FF608A}" sibTransId="{5767DF22-BA3A-4A10-8BC8-724B10402DA6}"/>
    <dgm:cxn modelId="{EAA23E29-E8B6-4CFE-AB23-C145CCCD8C6E}" type="presOf" srcId="{B3FBFD92-8B4E-4B6E-8BEB-B52D645B9E65}" destId="{EC800911-F978-4EF1-9033-1324F9A3A02E}" srcOrd="0" destOrd="0" presId="urn:microsoft.com/office/officeart/2018/5/layout/IconCircleLabelList"/>
    <dgm:cxn modelId="{F923FB2A-9BDF-4E01-81E4-2C5A83481860}" srcId="{D058F1AA-13AB-4522-B8D3-5159C29A9BB3}" destId="{C9B73698-0683-4C16-85C9-2E5201ABC5AA}" srcOrd="4" destOrd="0" parTransId="{BC54014A-4109-42E1-8C66-D28D904EE7DF}" sibTransId="{1C4E3C9F-10B5-4E22-A062-77E740475618}"/>
    <dgm:cxn modelId="{552DF64F-7837-40FA-984D-65981EE4CF66}" srcId="{D058F1AA-13AB-4522-B8D3-5159C29A9BB3}" destId="{547E7C7E-C6A3-4F48-9F6B-07D4A119F621}" srcOrd="2" destOrd="0" parTransId="{B04F60AA-0E68-4015-9D5A-D974E6D0FCF2}" sibTransId="{2A6ACA92-A9F1-42B4-818D-46B64896C6F2}"/>
    <dgm:cxn modelId="{93A9147C-E289-4C43-9E46-498F19D38F28}" type="presOf" srcId="{C9B73698-0683-4C16-85C9-2E5201ABC5AA}" destId="{4837DCAF-F0C2-4A7F-9E35-02800744703E}" srcOrd="0" destOrd="0" presId="urn:microsoft.com/office/officeart/2018/5/layout/IconCircleLabelList"/>
    <dgm:cxn modelId="{AD04CE7D-004A-403C-8696-40813550907E}" type="presOf" srcId="{D058F1AA-13AB-4522-B8D3-5159C29A9BB3}" destId="{2478FC38-E192-4629-BCF1-C5462A591D77}" srcOrd="0" destOrd="0" presId="urn:microsoft.com/office/officeart/2018/5/layout/IconCircleLabelList"/>
    <dgm:cxn modelId="{ABFF1C8D-4662-4CA3-9AFA-A113E3857549}" type="presOf" srcId="{74800851-9A41-444F-88AC-409316C1E83D}" destId="{192D443A-9B2A-4508-A49A-A1C16FC829DF}" srcOrd="0" destOrd="0" presId="urn:microsoft.com/office/officeart/2018/5/layout/IconCircleLabelList"/>
    <dgm:cxn modelId="{04A11C96-6855-4FDC-B5FE-EAA6ED2723BD}" srcId="{D058F1AA-13AB-4522-B8D3-5159C29A9BB3}" destId="{B3FBFD92-8B4E-4B6E-8BEB-B52D645B9E65}" srcOrd="1" destOrd="0" parTransId="{74403FC0-4C2B-44D3-97B1-611B7FD8B79A}" sibTransId="{85DB6803-309A-45B3-BD65-C734A9E06C33}"/>
    <dgm:cxn modelId="{EE3ABACE-C114-4170-84F6-F750DB059F71}" type="presOf" srcId="{1CB377A4-82C7-48DA-9579-BEECEF2E0857}" destId="{B6E5432D-46D3-46B0-97AA-DEE9670C5C0D}" srcOrd="0" destOrd="0" presId="urn:microsoft.com/office/officeart/2018/5/layout/IconCircleLabelList"/>
    <dgm:cxn modelId="{0CC31196-CB52-4DDA-926A-199D31A7F6A1}" type="presParOf" srcId="{2478FC38-E192-4629-BCF1-C5462A591D77}" destId="{745BEBB8-1EC0-43C7-B58F-92AB5DE762E6}" srcOrd="0" destOrd="0" presId="urn:microsoft.com/office/officeart/2018/5/layout/IconCircleLabelList"/>
    <dgm:cxn modelId="{45BDA271-7E82-4051-A0D6-50BB68A476FD}" type="presParOf" srcId="{745BEBB8-1EC0-43C7-B58F-92AB5DE762E6}" destId="{9892213A-AA33-400C-B328-A0A2208EB9B2}" srcOrd="0" destOrd="0" presId="urn:microsoft.com/office/officeart/2018/5/layout/IconCircleLabelList"/>
    <dgm:cxn modelId="{AD95BAB8-45DB-4707-9F4C-703A9C76D7F3}" type="presParOf" srcId="{745BEBB8-1EC0-43C7-B58F-92AB5DE762E6}" destId="{E71A9213-39CE-4392-8F0B-22797307323B}" srcOrd="1" destOrd="0" presId="urn:microsoft.com/office/officeart/2018/5/layout/IconCircleLabelList"/>
    <dgm:cxn modelId="{A39D2445-25E0-481D-9306-38F5E0892F61}" type="presParOf" srcId="{745BEBB8-1EC0-43C7-B58F-92AB5DE762E6}" destId="{219CA03B-5002-454A-B834-6C110926827D}" srcOrd="2" destOrd="0" presId="urn:microsoft.com/office/officeart/2018/5/layout/IconCircleLabelList"/>
    <dgm:cxn modelId="{74B46D30-A973-41E4-99BC-8D7B1C1D6220}" type="presParOf" srcId="{745BEBB8-1EC0-43C7-B58F-92AB5DE762E6}" destId="{B6E5432D-46D3-46B0-97AA-DEE9670C5C0D}" srcOrd="3" destOrd="0" presId="urn:microsoft.com/office/officeart/2018/5/layout/IconCircleLabelList"/>
    <dgm:cxn modelId="{355ADA86-69C1-4049-A2C9-E50E08526F50}" type="presParOf" srcId="{2478FC38-E192-4629-BCF1-C5462A591D77}" destId="{3B737CC1-5B9B-41C2-91F8-31B996A38A7D}" srcOrd="1" destOrd="0" presId="urn:microsoft.com/office/officeart/2018/5/layout/IconCircleLabelList"/>
    <dgm:cxn modelId="{4F80C347-8753-4A9D-861E-2FFA37CA84A1}" type="presParOf" srcId="{2478FC38-E192-4629-BCF1-C5462A591D77}" destId="{C2381821-ED1A-47A4-9B55-829B1190B83C}" srcOrd="2" destOrd="0" presId="urn:microsoft.com/office/officeart/2018/5/layout/IconCircleLabelList"/>
    <dgm:cxn modelId="{ADA48191-CEF5-46B9-9272-51D95EEFEA15}" type="presParOf" srcId="{C2381821-ED1A-47A4-9B55-829B1190B83C}" destId="{1A93D5E1-3563-448B-A053-FC638477EE2A}" srcOrd="0" destOrd="0" presId="urn:microsoft.com/office/officeart/2018/5/layout/IconCircleLabelList"/>
    <dgm:cxn modelId="{DB8FAFE5-7E2D-4F59-8327-F53F7A59400B}" type="presParOf" srcId="{C2381821-ED1A-47A4-9B55-829B1190B83C}" destId="{D55C29C2-A471-43FC-9EF9-5F0045FF8A7F}" srcOrd="1" destOrd="0" presId="urn:microsoft.com/office/officeart/2018/5/layout/IconCircleLabelList"/>
    <dgm:cxn modelId="{2B383E02-BCF0-4D30-A344-77266EED07D3}" type="presParOf" srcId="{C2381821-ED1A-47A4-9B55-829B1190B83C}" destId="{0BAC0811-DE8C-40E7-8F40-5856C6DDA9A9}" srcOrd="2" destOrd="0" presId="urn:microsoft.com/office/officeart/2018/5/layout/IconCircleLabelList"/>
    <dgm:cxn modelId="{6BA06AA6-3826-4911-B17F-79BA85403E52}" type="presParOf" srcId="{C2381821-ED1A-47A4-9B55-829B1190B83C}" destId="{EC800911-F978-4EF1-9033-1324F9A3A02E}" srcOrd="3" destOrd="0" presId="urn:microsoft.com/office/officeart/2018/5/layout/IconCircleLabelList"/>
    <dgm:cxn modelId="{E4F147FB-8FA3-42F5-A001-702DAC4815EB}" type="presParOf" srcId="{2478FC38-E192-4629-BCF1-C5462A591D77}" destId="{CD7BDA95-256B-41D4-8897-5544B947C3DA}" srcOrd="3" destOrd="0" presId="urn:microsoft.com/office/officeart/2018/5/layout/IconCircleLabelList"/>
    <dgm:cxn modelId="{AB0F664D-B678-4DBF-9B5E-281EB2D2FDC7}" type="presParOf" srcId="{2478FC38-E192-4629-BCF1-C5462A591D77}" destId="{45A175C1-5FD8-4D7F-851F-3CD463AD63A5}" srcOrd="4" destOrd="0" presId="urn:microsoft.com/office/officeart/2018/5/layout/IconCircleLabelList"/>
    <dgm:cxn modelId="{D81C897A-98E7-4702-8AC2-04D8A78033A5}" type="presParOf" srcId="{45A175C1-5FD8-4D7F-851F-3CD463AD63A5}" destId="{3B61CC9D-67DB-46AF-9650-5053D0AEA915}" srcOrd="0" destOrd="0" presId="urn:microsoft.com/office/officeart/2018/5/layout/IconCircleLabelList"/>
    <dgm:cxn modelId="{B9AA15A8-4ACC-4BBD-A752-2B4528E47AD3}" type="presParOf" srcId="{45A175C1-5FD8-4D7F-851F-3CD463AD63A5}" destId="{F5074A68-D1C8-430A-8E9A-38648377B365}" srcOrd="1" destOrd="0" presId="urn:microsoft.com/office/officeart/2018/5/layout/IconCircleLabelList"/>
    <dgm:cxn modelId="{14AE1FEE-AEC6-46C9-B856-F97C4B58BFF1}" type="presParOf" srcId="{45A175C1-5FD8-4D7F-851F-3CD463AD63A5}" destId="{27508209-D255-4461-BD65-824206B2258E}" srcOrd="2" destOrd="0" presId="urn:microsoft.com/office/officeart/2018/5/layout/IconCircleLabelList"/>
    <dgm:cxn modelId="{86FC883E-BC13-4EEA-954B-A7E74FBB3701}" type="presParOf" srcId="{45A175C1-5FD8-4D7F-851F-3CD463AD63A5}" destId="{71D5D301-F1C7-442D-8E08-A28D846069E7}" srcOrd="3" destOrd="0" presId="urn:microsoft.com/office/officeart/2018/5/layout/IconCircleLabelList"/>
    <dgm:cxn modelId="{5EBC011B-2CD3-4AAA-9793-04AC7153FD99}" type="presParOf" srcId="{2478FC38-E192-4629-BCF1-C5462A591D77}" destId="{D40B1ABF-B820-4C58-B70D-D63882646DFB}" srcOrd="5" destOrd="0" presId="urn:microsoft.com/office/officeart/2018/5/layout/IconCircleLabelList"/>
    <dgm:cxn modelId="{D8623BDF-F12B-4DEF-8B6F-C91D62FD4591}" type="presParOf" srcId="{2478FC38-E192-4629-BCF1-C5462A591D77}" destId="{E04B4322-925D-4F78-8A03-056DBDC8C5C1}" srcOrd="6" destOrd="0" presId="urn:microsoft.com/office/officeart/2018/5/layout/IconCircleLabelList"/>
    <dgm:cxn modelId="{0D9239A0-7C9E-4986-B051-B35AFDCD9A59}" type="presParOf" srcId="{E04B4322-925D-4F78-8A03-056DBDC8C5C1}" destId="{712B3311-5077-4082-A232-5F1FA594C9F0}" srcOrd="0" destOrd="0" presId="urn:microsoft.com/office/officeart/2018/5/layout/IconCircleLabelList"/>
    <dgm:cxn modelId="{9A1CE56C-A7BA-475A-83A4-845A1565401A}" type="presParOf" srcId="{E04B4322-925D-4F78-8A03-056DBDC8C5C1}" destId="{F3C6DE85-889F-47B3-8C4A-1C3122286959}" srcOrd="1" destOrd="0" presId="urn:microsoft.com/office/officeart/2018/5/layout/IconCircleLabelList"/>
    <dgm:cxn modelId="{19DAFD5F-8336-48C5-963A-883B86AB33B7}" type="presParOf" srcId="{E04B4322-925D-4F78-8A03-056DBDC8C5C1}" destId="{CE594367-4D1D-4C64-BD6A-CC38A694A142}" srcOrd="2" destOrd="0" presId="urn:microsoft.com/office/officeart/2018/5/layout/IconCircleLabelList"/>
    <dgm:cxn modelId="{0336D4FA-26FC-46DD-AD24-55B1AE005E22}" type="presParOf" srcId="{E04B4322-925D-4F78-8A03-056DBDC8C5C1}" destId="{192D443A-9B2A-4508-A49A-A1C16FC829DF}" srcOrd="3" destOrd="0" presId="urn:microsoft.com/office/officeart/2018/5/layout/IconCircleLabelList"/>
    <dgm:cxn modelId="{909B8157-0828-4D50-970E-B928860ECC90}" type="presParOf" srcId="{2478FC38-E192-4629-BCF1-C5462A591D77}" destId="{716680CA-903C-4CFB-817E-F00A20E6849C}" srcOrd="7" destOrd="0" presId="urn:microsoft.com/office/officeart/2018/5/layout/IconCircleLabelList"/>
    <dgm:cxn modelId="{B44C6B25-6CE9-4F2B-AD3A-954421325331}" type="presParOf" srcId="{2478FC38-E192-4629-BCF1-C5462A591D77}" destId="{8B556C09-1809-4EB2-9C9A-1A8B8814180B}" srcOrd="8" destOrd="0" presId="urn:microsoft.com/office/officeart/2018/5/layout/IconCircleLabelList"/>
    <dgm:cxn modelId="{1000D098-D8CB-411A-BD43-EA438BBFD09C}" type="presParOf" srcId="{8B556C09-1809-4EB2-9C9A-1A8B8814180B}" destId="{7B623031-58C9-4689-AFB7-6D8B88332244}" srcOrd="0" destOrd="0" presId="urn:microsoft.com/office/officeart/2018/5/layout/IconCircleLabelList"/>
    <dgm:cxn modelId="{C340CADB-F154-4C03-AB13-936E43526C04}" type="presParOf" srcId="{8B556C09-1809-4EB2-9C9A-1A8B8814180B}" destId="{53C3072A-C244-43BF-92B9-2D8AD5348701}" srcOrd="1" destOrd="0" presId="urn:microsoft.com/office/officeart/2018/5/layout/IconCircleLabelList"/>
    <dgm:cxn modelId="{E43F8EDD-4B29-4F2C-9249-330C3C3B7F7A}" type="presParOf" srcId="{8B556C09-1809-4EB2-9C9A-1A8B8814180B}" destId="{2EF2CF7C-8351-44F0-8FDE-DB461D4C6A81}" srcOrd="2" destOrd="0" presId="urn:microsoft.com/office/officeart/2018/5/layout/IconCircleLabelList"/>
    <dgm:cxn modelId="{C2769D39-7593-437E-B1EB-6EC93DDA74C0}" type="presParOf" srcId="{8B556C09-1809-4EB2-9C9A-1A8B8814180B}" destId="{4837DCAF-F0C2-4A7F-9E35-0280074470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1848F1-04EB-44B7-82C6-90B6634A30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5CF586-E84A-484B-8B0A-EB6B48CFC43C}">
      <dgm:prSet/>
      <dgm:spPr/>
      <dgm:t>
        <a:bodyPr/>
        <a:lstStyle/>
        <a:p>
          <a:pPr>
            <a:defRPr cap="all"/>
          </a:pPr>
          <a:r>
            <a:rPr lang="en-IN"/>
            <a:t>Sales &amp; profit are </a:t>
          </a:r>
          <a:r>
            <a:rPr lang="en-IN" b="1"/>
            <a:t>seasonal</a:t>
          </a:r>
          <a:r>
            <a:rPr lang="en-IN"/>
            <a:t>, with peak spikes in mid-2014 and late-2015.</a:t>
          </a:r>
          <a:endParaRPr lang="en-US"/>
        </a:p>
      </dgm:t>
    </dgm:pt>
    <dgm:pt modelId="{A401B59D-7525-4A08-9AAE-63D65BDA8819}" type="parTrans" cxnId="{9095876B-FA4D-4D82-A0AF-4812C29A6BC7}">
      <dgm:prSet/>
      <dgm:spPr/>
      <dgm:t>
        <a:bodyPr/>
        <a:lstStyle/>
        <a:p>
          <a:endParaRPr lang="en-US"/>
        </a:p>
      </dgm:t>
    </dgm:pt>
    <dgm:pt modelId="{6C4D39C5-5B76-43A3-9B4C-9218AC4526E4}" type="sibTrans" cxnId="{9095876B-FA4D-4D82-A0AF-4812C29A6BC7}">
      <dgm:prSet/>
      <dgm:spPr/>
      <dgm:t>
        <a:bodyPr/>
        <a:lstStyle/>
        <a:p>
          <a:endParaRPr lang="en-US"/>
        </a:p>
      </dgm:t>
    </dgm:pt>
    <dgm:pt modelId="{E5102F5B-42C8-400C-A5AB-3CA017C7A3C6}">
      <dgm:prSet/>
      <dgm:spPr/>
      <dgm:t>
        <a:bodyPr/>
        <a:lstStyle/>
        <a:p>
          <a:pPr>
            <a:defRPr cap="all"/>
          </a:pPr>
          <a:r>
            <a:rPr lang="en-IN"/>
            <a:t>Some periods (esp. Q2 2014) show </a:t>
          </a:r>
          <a:r>
            <a:rPr lang="en-IN" b="1"/>
            <a:t>losses</a:t>
          </a:r>
          <a:r>
            <a:rPr lang="en-IN"/>
            <a:t>, especially in </a:t>
          </a:r>
          <a:r>
            <a:rPr lang="en-IN" b="1"/>
            <a:t>Furniture</a:t>
          </a:r>
          <a:r>
            <a:rPr lang="en-IN"/>
            <a:t> and </a:t>
          </a:r>
          <a:r>
            <a:rPr lang="en-IN" b="1"/>
            <a:t>Office Supplies</a:t>
          </a:r>
          <a:r>
            <a:rPr lang="en-IN"/>
            <a:t>.</a:t>
          </a:r>
          <a:endParaRPr lang="en-US"/>
        </a:p>
      </dgm:t>
    </dgm:pt>
    <dgm:pt modelId="{E8199ED9-F17D-4DF9-9948-9E98166099D2}" type="parTrans" cxnId="{E0D6BAD3-36EF-457A-B7B7-05FFAB072BEC}">
      <dgm:prSet/>
      <dgm:spPr/>
      <dgm:t>
        <a:bodyPr/>
        <a:lstStyle/>
        <a:p>
          <a:endParaRPr lang="en-US"/>
        </a:p>
      </dgm:t>
    </dgm:pt>
    <dgm:pt modelId="{F317C217-8ADB-474B-8990-EC6C6F209F01}" type="sibTrans" cxnId="{E0D6BAD3-36EF-457A-B7B7-05FFAB072BEC}">
      <dgm:prSet/>
      <dgm:spPr/>
      <dgm:t>
        <a:bodyPr/>
        <a:lstStyle/>
        <a:p>
          <a:endParaRPr lang="en-US"/>
        </a:p>
      </dgm:t>
    </dgm:pt>
    <dgm:pt modelId="{82EA24AB-39CA-47E1-A2A5-DF2CA2A97BBA}" type="pres">
      <dgm:prSet presAssocID="{D31848F1-04EB-44B7-82C6-90B6634A302A}" presName="root" presStyleCnt="0">
        <dgm:presLayoutVars>
          <dgm:dir/>
          <dgm:resizeHandles val="exact"/>
        </dgm:presLayoutVars>
      </dgm:prSet>
      <dgm:spPr/>
    </dgm:pt>
    <dgm:pt modelId="{2D0A7014-312C-493D-88AE-B79C2EDD3993}" type="pres">
      <dgm:prSet presAssocID="{6D5CF586-E84A-484B-8B0A-EB6B48CFC43C}" presName="compNode" presStyleCnt="0"/>
      <dgm:spPr/>
    </dgm:pt>
    <dgm:pt modelId="{BECA5349-1EEC-460B-97B0-21A34F87F49A}" type="pres">
      <dgm:prSet presAssocID="{6D5CF586-E84A-484B-8B0A-EB6B48CFC43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18F6DD1-4A8C-4F74-9856-9397AFB858E3}" type="pres">
      <dgm:prSet presAssocID="{6D5CF586-E84A-484B-8B0A-EB6B48CFC4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27D459E0-2C9D-439E-BBB8-B85F29F5A604}" type="pres">
      <dgm:prSet presAssocID="{6D5CF586-E84A-484B-8B0A-EB6B48CFC43C}" presName="spaceRect" presStyleCnt="0"/>
      <dgm:spPr/>
    </dgm:pt>
    <dgm:pt modelId="{0ECB75BB-B6F1-4BE0-99A5-01D6359646BF}" type="pres">
      <dgm:prSet presAssocID="{6D5CF586-E84A-484B-8B0A-EB6B48CFC43C}" presName="textRect" presStyleLbl="revTx" presStyleIdx="0" presStyleCnt="2">
        <dgm:presLayoutVars>
          <dgm:chMax val="1"/>
          <dgm:chPref val="1"/>
        </dgm:presLayoutVars>
      </dgm:prSet>
      <dgm:spPr/>
    </dgm:pt>
    <dgm:pt modelId="{E3B3D7DB-F89B-47BC-B410-8D705871704B}" type="pres">
      <dgm:prSet presAssocID="{6C4D39C5-5B76-43A3-9B4C-9218AC4526E4}" presName="sibTrans" presStyleCnt="0"/>
      <dgm:spPr/>
    </dgm:pt>
    <dgm:pt modelId="{F2979929-ABEF-446B-A579-028EC963EE2F}" type="pres">
      <dgm:prSet presAssocID="{E5102F5B-42C8-400C-A5AB-3CA017C7A3C6}" presName="compNode" presStyleCnt="0"/>
      <dgm:spPr/>
    </dgm:pt>
    <dgm:pt modelId="{56AD2555-1FCB-4A00-9E91-9359D370BFA6}" type="pres">
      <dgm:prSet presAssocID="{E5102F5B-42C8-400C-A5AB-3CA017C7A3C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43DA445-1C24-4742-BF26-FE3AF3C55EA1}" type="pres">
      <dgm:prSet presAssocID="{E5102F5B-42C8-400C-A5AB-3CA017C7A3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FB8A7D0-F381-4E72-A6D0-C60230CDF13B}" type="pres">
      <dgm:prSet presAssocID="{E5102F5B-42C8-400C-A5AB-3CA017C7A3C6}" presName="spaceRect" presStyleCnt="0"/>
      <dgm:spPr/>
    </dgm:pt>
    <dgm:pt modelId="{144B3C62-52A4-4EA8-92E0-40D712B430A1}" type="pres">
      <dgm:prSet presAssocID="{E5102F5B-42C8-400C-A5AB-3CA017C7A3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095876B-FA4D-4D82-A0AF-4812C29A6BC7}" srcId="{D31848F1-04EB-44B7-82C6-90B6634A302A}" destId="{6D5CF586-E84A-484B-8B0A-EB6B48CFC43C}" srcOrd="0" destOrd="0" parTransId="{A401B59D-7525-4A08-9AAE-63D65BDA8819}" sibTransId="{6C4D39C5-5B76-43A3-9B4C-9218AC4526E4}"/>
    <dgm:cxn modelId="{F33ED0A7-448A-4081-BC21-AA590EA33BAF}" type="presOf" srcId="{6D5CF586-E84A-484B-8B0A-EB6B48CFC43C}" destId="{0ECB75BB-B6F1-4BE0-99A5-01D6359646BF}" srcOrd="0" destOrd="0" presId="urn:microsoft.com/office/officeart/2018/5/layout/IconLeafLabelList"/>
    <dgm:cxn modelId="{6419ACB0-AEDC-4B5D-82AF-875C7E6B4E10}" type="presOf" srcId="{E5102F5B-42C8-400C-A5AB-3CA017C7A3C6}" destId="{144B3C62-52A4-4EA8-92E0-40D712B430A1}" srcOrd="0" destOrd="0" presId="urn:microsoft.com/office/officeart/2018/5/layout/IconLeafLabelList"/>
    <dgm:cxn modelId="{B1ACF5BB-8D8C-49DA-9848-F7E19646AE24}" type="presOf" srcId="{D31848F1-04EB-44B7-82C6-90B6634A302A}" destId="{82EA24AB-39CA-47E1-A2A5-DF2CA2A97BBA}" srcOrd="0" destOrd="0" presId="urn:microsoft.com/office/officeart/2018/5/layout/IconLeafLabelList"/>
    <dgm:cxn modelId="{E0D6BAD3-36EF-457A-B7B7-05FFAB072BEC}" srcId="{D31848F1-04EB-44B7-82C6-90B6634A302A}" destId="{E5102F5B-42C8-400C-A5AB-3CA017C7A3C6}" srcOrd="1" destOrd="0" parTransId="{E8199ED9-F17D-4DF9-9948-9E98166099D2}" sibTransId="{F317C217-8ADB-474B-8990-EC6C6F209F01}"/>
    <dgm:cxn modelId="{0A3DB338-6CDE-4685-82F7-E6ABC001F25E}" type="presParOf" srcId="{82EA24AB-39CA-47E1-A2A5-DF2CA2A97BBA}" destId="{2D0A7014-312C-493D-88AE-B79C2EDD3993}" srcOrd="0" destOrd="0" presId="urn:microsoft.com/office/officeart/2018/5/layout/IconLeafLabelList"/>
    <dgm:cxn modelId="{616C38F7-0968-4E5C-BFBB-4E0DDAF669E1}" type="presParOf" srcId="{2D0A7014-312C-493D-88AE-B79C2EDD3993}" destId="{BECA5349-1EEC-460B-97B0-21A34F87F49A}" srcOrd="0" destOrd="0" presId="urn:microsoft.com/office/officeart/2018/5/layout/IconLeafLabelList"/>
    <dgm:cxn modelId="{43CF49E8-E5C8-41E1-A3E3-6B618D70CF80}" type="presParOf" srcId="{2D0A7014-312C-493D-88AE-B79C2EDD3993}" destId="{018F6DD1-4A8C-4F74-9856-9397AFB858E3}" srcOrd="1" destOrd="0" presId="urn:microsoft.com/office/officeart/2018/5/layout/IconLeafLabelList"/>
    <dgm:cxn modelId="{8729EA70-61BA-421D-9D11-5B319FBBF039}" type="presParOf" srcId="{2D0A7014-312C-493D-88AE-B79C2EDD3993}" destId="{27D459E0-2C9D-439E-BBB8-B85F29F5A604}" srcOrd="2" destOrd="0" presId="urn:microsoft.com/office/officeart/2018/5/layout/IconLeafLabelList"/>
    <dgm:cxn modelId="{9E312504-FD2E-4E70-9F27-5A8BD69ECB21}" type="presParOf" srcId="{2D0A7014-312C-493D-88AE-B79C2EDD3993}" destId="{0ECB75BB-B6F1-4BE0-99A5-01D6359646BF}" srcOrd="3" destOrd="0" presId="urn:microsoft.com/office/officeart/2018/5/layout/IconLeafLabelList"/>
    <dgm:cxn modelId="{23B83960-7451-43A2-9985-9F41338668FF}" type="presParOf" srcId="{82EA24AB-39CA-47E1-A2A5-DF2CA2A97BBA}" destId="{E3B3D7DB-F89B-47BC-B410-8D705871704B}" srcOrd="1" destOrd="0" presId="urn:microsoft.com/office/officeart/2018/5/layout/IconLeafLabelList"/>
    <dgm:cxn modelId="{468B7E4B-4739-4F51-8256-BFCB35306351}" type="presParOf" srcId="{82EA24AB-39CA-47E1-A2A5-DF2CA2A97BBA}" destId="{F2979929-ABEF-446B-A579-028EC963EE2F}" srcOrd="2" destOrd="0" presId="urn:microsoft.com/office/officeart/2018/5/layout/IconLeafLabelList"/>
    <dgm:cxn modelId="{E29C36B1-2BD3-4C3D-922C-14A0380472C4}" type="presParOf" srcId="{F2979929-ABEF-446B-A579-028EC963EE2F}" destId="{56AD2555-1FCB-4A00-9E91-9359D370BFA6}" srcOrd="0" destOrd="0" presId="urn:microsoft.com/office/officeart/2018/5/layout/IconLeafLabelList"/>
    <dgm:cxn modelId="{D747605E-C608-44F3-87F0-F461E4B3047C}" type="presParOf" srcId="{F2979929-ABEF-446B-A579-028EC963EE2F}" destId="{D43DA445-1C24-4742-BF26-FE3AF3C55EA1}" srcOrd="1" destOrd="0" presId="urn:microsoft.com/office/officeart/2018/5/layout/IconLeafLabelList"/>
    <dgm:cxn modelId="{1E40A263-B8F3-4A6F-B1E0-805CF7482C81}" type="presParOf" srcId="{F2979929-ABEF-446B-A579-028EC963EE2F}" destId="{CFB8A7D0-F381-4E72-A6D0-C60230CDF13B}" srcOrd="2" destOrd="0" presId="urn:microsoft.com/office/officeart/2018/5/layout/IconLeafLabelList"/>
    <dgm:cxn modelId="{A75CE227-C991-4893-A9CF-3EBEDEA5F981}" type="presParOf" srcId="{F2979929-ABEF-446B-A579-028EC963EE2F}" destId="{144B3C62-52A4-4EA8-92E0-40D712B430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E875CF-297C-40DF-888A-AFEC12C3D73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31983D-B294-426C-B93F-F2CFC673E276}">
      <dgm:prSet/>
      <dgm:spPr/>
      <dgm:t>
        <a:bodyPr/>
        <a:lstStyle/>
        <a:p>
          <a:r>
            <a:rPr lang="en-IN" b="1"/>
            <a:t>Boost investment</a:t>
          </a:r>
          <a:r>
            <a:rPr lang="en-IN"/>
            <a:t> in Technology &amp; Phones.</a:t>
          </a:r>
          <a:endParaRPr lang="en-US"/>
        </a:p>
      </dgm:t>
    </dgm:pt>
    <dgm:pt modelId="{BAE43820-D0A5-4658-A37C-FBCC2379F94A}" type="parTrans" cxnId="{424A7F51-6577-4E34-9175-D58A2AC2F96D}">
      <dgm:prSet/>
      <dgm:spPr/>
      <dgm:t>
        <a:bodyPr/>
        <a:lstStyle/>
        <a:p>
          <a:endParaRPr lang="en-US"/>
        </a:p>
      </dgm:t>
    </dgm:pt>
    <dgm:pt modelId="{86C0EEEB-321E-4622-8AE5-DF63EE7476D1}" type="sibTrans" cxnId="{424A7F51-6577-4E34-9175-D58A2AC2F96D}">
      <dgm:prSet/>
      <dgm:spPr/>
      <dgm:t>
        <a:bodyPr/>
        <a:lstStyle/>
        <a:p>
          <a:endParaRPr lang="en-US"/>
        </a:p>
      </dgm:t>
    </dgm:pt>
    <dgm:pt modelId="{2392ABF0-5176-46C7-8816-3540B4FC8E9D}">
      <dgm:prSet/>
      <dgm:spPr/>
      <dgm:t>
        <a:bodyPr/>
        <a:lstStyle/>
        <a:p>
          <a:r>
            <a:rPr lang="en-IN"/>
            <a:t>Revisit </a:t>
          </a:r>
          <a:r>
            <a:rPr lang="en-IN" b="1"/>
            <a:t>Central region logistics</a:t>
          </a:r>
          <a:r>
            <a:rPr lang="en-IN"/>
            <a:t> for Standard/Same Day delivery.</a:t>
          </a:r>
          <a:endParaRPr lang="en-US"/>
        </a:p>
      </dgm:t>
    </dgm:pt>
    <dgm:pt modelId="{D67535CF-D6DC-4BF3-B07F-CE4F01FC2194}" type="parTrans" cxnId="{F8A82CA9-AFB4-4D2C-A2E4-D5CBFA780B48}">
      <dgm:prSet/>
      <dgm:spPr/>
      <dgm:t>
        <a:bodyPr/>
        <a:lstStyle/>
        <a:p>
          <a:endParaRPr lang="en-US"/>
        </a:p>
      </dgm:t>
    </dgm:pt>
    <dgm:pt modelId="{819CEE58-4039-4446-A5F0-4618EC225C2E}" type="sibTrans" cxnId="{F8A82CA9-AFB4-4D2C-A2E4-D5CBFA780B48}">
      <dgm:prSet/>
      <dgm:spPr/>
      <dgm:t>
        <a:bodyPr/>
        <a:lstStyle/>
        <a:p>
          <a:endParaRPr lang="en-US"/>
        </a:p>
      </dgm:t>
    </dgm:pt>
    <dgm:pt modelId="{F38A1647-3126-4486-A9B7-CFB3A9FBF5F1}">
      <dgm:prSet/>
      <dgm:spPr/>
      <dgm:t>
        <a:bodyPr/>
        <a:lstStyle/>
        <a:p>
          <a:r>
            <a:rPr lang="en-IN"/>
            <a:t>Monitor discount strategy; 13% average may impact profit.</a:t>
          </a:r>
          <a:endParaRPr lang="en-US"/>
        </a:p>
      </dgm:t>
    </dgm:pt>
    <dgm:pt modelId="{4B34707C-9891-4B33-8133-5606517D1F12}" type="parTrans" cxnId="{C9427FCC-0829-421B-8056-A03D324FB4E5}">
      <dgm:prSet/>
      <dgm:spPr/>
      <dgm:t>
        <a:bodyPr/>
        <a:lstStyle/>
        <a:p>
          <a:endParaRPr lang="en-US"/>
        </a:p>
      </dgm:t>
    </dgm:pt>
    <dgm:pt modelId="{B3ED2954-44B6-4FFF-952D-A2B845956735}" type="sibTrans" cxnId="{C9427FCC-0829-421B-8056-A03D324FB4E5}">
      <dgm:prSet/>
      <dgm:spPr/>
      <dgm:t>
        <a:bodyPr/>
        <a:lstStyle/>
        <a:p>
          <a:endParaRPr lang="en-US"/>
        </a:p>
      </dgm:t>
    </dgm:pt>
    <dgm:pt modelId="{6BCE70BC-BD6A-49AA-B158-FDFA2E735947}">
      <dgm:prSet/>
      <dgm:spPr/>
      <dgm:t>
        <a:bodyPr/>
        <a:lstStyle/>
        <a:p>
          <a:r>
            <a:rPr lang="en-IN"/>
            <a:t>Retain high-profit customers with loyalty programs.</a:t>
          </a:r>
          <a:endParaRPr lang="en-US"/>
        </a:p>
      </dgm:t>
    </dgm:pt>
    <dgm:pt modelId="{281B29E2-9205-4831-9667-0E081DF65990}" type="parTrans" cxnId="{88CFEF98-CCCE-422D-BBF3-0F166A0CF6CA}">
      <dgm:prSet/>
      <dgm:spPr/>
      <dgm:t>
        <a:bodyPr/>
        <a:lstStyle/>
        <a:p>
          <a:endParaRPr lang="en-US"/>
        </a:p>
      </dgm:t>
    </dgm:pt>
    <dgm:pt modelId="{2FF581AF-7032-424F-B011-7D7509C97038}" type="sibTrans" cxnId="{88CFEF98-CCCE-422D-BBF3-0F166A0CF6CA}">
      <dgm:prSet/>
      <dgm:spPr/>
      <dgm:t>
        <a:bodyPr/>
        <a:lstStyle/>
        <a:p>
          <a:endParaRPr lang="en-US"/>
        </a:p>
      </dgm:t>
    </dgm:pt>
    <dgm:pt modelId="{278E0A05-8E27-4510-A834-C31685B5FB20}">
      <dgm:prSet/>
      <dgm:spPr/>
      <dgm:t>
        <a:bodyPr/>
        <a:lstStyle/>
        <a:p>
          <a:r>
            <a:rPr lang="en-IN"/>
            <a:t>Phase out or reprice low-profit subcategories.</a:t>
          </a:r>
          <a:endParaRPr lang="en-US"/>
        </a:p>
      </dgm:t>
    </dgm:pt>
    <dgm:pt modelId="{B5C0CF32-5485-4C36-9014-191C1B6C180F}" type="parTrans" cxnId="{98A311B5-0FD4-498A-AAA0-09C3AF7DE9C7}">
      <dgm:prSet/>
      <dgm:spPr/>
      <dgm:t>
        <a:bodyPr/>
        <a:lstStyle/>
        <a:p>
          <a:endParaRPr lang="en-US"/>
        </a:p>
      </dgm:t>
    </dgm:pt>
    <dgm:pt modelId="{2591A664-D53B-4FBE-80FE-17B06B5AE27F}" type="sibTrans" cxnId="{98A311B5-0FD4-498A-AAA0-09C3AF7DE9C7}">
      <dgm:prSet/>
      <dgm:spPr/>
      <dgm:t>
        <a:bodyPr/>
        <a:lstStyle/>
        <a:p>
          <a:endParaRPr lang="en-US"/>
        </a:p>
      </dgm:t>
    </dgm:pt>
    <dgm:pt modelId="{10BB9862-5363-7044-B7A1-D0510A7ABE42}" type="pres">
      <dgm:prSet presAssocID="{AEE875CF-297C-40DF-888A-AFEC12C3D731}" presName="linear" presStyleCnt="0">
        <dgm:presLayoutVars>
          <dgm:animLvl val="lvl"/>
          <dgm:resizeHandles val="exact"/>
        </dgm:presLayoutVars>
      </dgm:prSet>
      <dgm:spPr/>
    </dgm:pt>
    <dgm:pt modelId="{A437E0C6-AF9E-E949-9299-B337A1D8FAC7}" type="pres">
      <dgm:prSet presAssocID="{1F31983D-B294-426C-B93F-F2CFC673E27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AFE3A2-9E2F-6F4F-89C0-3DF8CFB59A23}" type="pres">
      <dgm:prSet presAssocID="{86C0EEEB-321E-4622-8AE5-DF63EE7476D1}" presName="spacer" presStyleCnt="0"/>
      <dgm:spPr/>
    </dgm:pt>
    <dgm:pt modelId="{FA56450D-33A8-E748-AA92-04E03604A4B1}" type="pres">
      <dgm:prSet presAssocID="{2392ABF0-5176-46C7-8816-3540B4FC8E9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259B3D-BBD5-EC40-9666-C23D006297FF}" type="pres">
      <dgm:prSet presAssocID="{819CEE58-4039-4446-A5F0-4618EC225C2E}" presName="spacer" presStyleCnt="0"/>
      <dgm:spPr/>
    </dgm:pt>
    <dgm:pt modelId="{22B2629F-843C-9846-88DD-F1E69756D459}" type="pres">
      <dgm:prSet presAssocID="{F38A1647-3126-4486-A9B7-CFB3A9FBF5F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1E3BC6-D2D3-2D45-A075-67813B8FB377}" type="pres">
      <dgm:prSet presAssocID="{B3ED2954-44B6-4FFF-952D-A2B845956735}" presName="spacer" presStyleCnt="0"/>
      <dgm:spPr/>
    </dgm:pt>
    <dgm:pt modelId="{62D33399-7BB2-5D4F-B134-E444BDC70D1E}" type="pres">
      <dgm:prSet presAssocID="{6BCE70BC-BD6A-49AA-B158-FDFA2E73594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018E04-4C67-9D42-B7E2-6836B1684CC3}" type="pres">
      <dgm:prSet presAssocID="{2FF581AF-7032-424F-B011-7D7509C97038}" presName="spacer" presStyleCnt="0"/>
      <dgm:spPr/>
    </dgm:pt>
    <dgm:pt modelId="{82F041F5-DEF7-2840-883A-1793C8A24EA8}" type="pres">
      <dgm:prSet presAssocID="{278E0A05-8E27-4510-A834-C31685B5FB2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730D402-DACF-3046-86C6-83A05F5F320A}" type="presOf" srcId="{1F31983D-B294-426C-B93F-F2CFC673E276}" destId="{A437E0C6-AF9E-E949-9299-B337A1D8FAC7}" srcOrd="0" destOrd="0" presId="urn:microsoft.com/office/officeart/2005/8/layout/vList2"/>
    <dgm:cxn modelId="{3BA1A94C-4962-7B4C-9C19-7B61516C41F0}" type="presOf" srcId="{2392ABF0-5176-46C7-8816-3540B4FC8E9D}" destId="{FA56450D-33A8-E748-AA92-04E03604A4B1}" srcOrd="0" destOrd="0" presId="urn:microsoft.com/office/officeart/2005/8/layout/vList2"/>
    <dgm:cxn modelId="{424A7F51-6577-4E34-9175-D58A2AC2F96D}" srcId="{AEE875CF-297C-40DF-888A-AFEC12C3D731}" destId="{1F31983D-B294-426C-B93F-F2CFC673E276}" srcOrd="0" destOrd="0" parTransId="{BAE43820-D0A5-4658-A37C-FBCC2379F94A}" sibTransId="{86C0EEEB-321E-4622-8AE5-DF63EE7476D1}"/>
    <dgm:cxn modelId="{DA5E0078-35AB-4743-B273-921121CBB32D}" type="presOf" srcId="{F38A1647-3126-4486-A9B7-CFB3A9FBF5F1}" destId="{22B2629F-843C-9846-88DD-F1E69756D459}" srcOrd="0" destOrd="0" presId="urn:microsoft.com/office/officeart/2005/8/layout/vList2"/>
    <dgm:cxn modelId="{4EA22592-9F8E-2043-8435-1FF8A21BA54C}" type="presOf" srcId="{278E0A05-8E27-4510-A834-C31685B5FB20}" destId="{82F041F5-DEF7-2840-883A-1793C8A24EA8}" srcOrd="0" destOrd="0" presId="urn:microsoft.com/office/officeart/2005/8/layout/vList2"/>
    <dgm:cxn modelId="{A9217E95-404E-3947-864D-9F7A5D74A05A}" type="presOf" srcId="{AEE875CF-297C-40DF-888A-AFEC12C3D731}" destId="{10BB9862-5363-7044-B7A1-D0510A7ABE42}" srcOrd="0" destOrd="0" presId="urn:microsoft.com/office/officeart/2005/8/layout/vList2"/>
    <dgm:cxn modelId="{88CFEF98-CCCE-422D-BBF3-0F166A0CF6CA}" srcId="{AEE875CF-297C-40DF-888A-AFEC12C3D731}" destId="{6BCE70BC-BD6A-49AA-B158-FDFA2E735947}" srcOrd="3" destOrd="0" parTransId="{281B29E2-9205-4831-9667-0E081DF65990}" sibTransId="{2FF581AF-7032-424F-B011-7D7509C97038}"/>
    <dgm:cxn modelId="{F8A82CA9-AFB4-4D2C-A2E4-D5CBFA780B48}" srcId="{AEE875CF-297C-40DF-888A-AFEC12C3D731}" destId="{2392ABF0-5176-46C7-8816-3540B4FC8E9D}" srcOrd="1" destOrd="0" parTransId="{D67535CF-D6DC-4BF3-B07F-CE4F01FC2194}" sibTransId="{819CEE58-4039-4446-A5F0-4618EC225C2E}"/>
    <dgm:cxn modelId="{98A311B5-0FD4-498A-AAA0-09C3AF7DE9C7}" srcId="{AEE875CF-297C-40DF-888A-AFEC12C3D731}" destId="{278E0A05-8E27-4510-A834-C31685B5FB20}" srcOrd="4" destOrd="0" parTransId="{B5C0CF32-5485-4C36-9014-191C1B6C180F}" sibTransId="{2591A664-D53B-4FBE-80FE-17B06B5AE27F}"/>
    <dgm:cxn modelId="{61AC7BCC-8541-2A45-B382-9ABFF68B64FE}" type="presOf" srcId="{6BCE70BC-BD6A-49AA-B158-FDFA2E735947}" destId="{62D33399-7BB2-5D4F-B134-E444BDC70D1E}" srcOrd="0" destOrd="0" presId="urn:microsoft.com/office/officeart/2005/8/layout/vList2"/>
    <dgm:cxn modelId="{C9427FCC-0829-421B-8056-A03D324FB4E5}" srcId="{AEE875CF-297C-40DF-888A-AFEC12C3D731}" destId="{F38A1647-3126-4486-A9B7-CFB3A9FBF5F1}" srcOrd="2" destOrd="0" parTransId="{4B34707C-9891-4B33-8133-5606517D1F12}" sibTransId="{B3ED2954-44B6-4FFF-952D-A2B845956735}"/>
    <dgm:cxn modelId="{3292C912-149D-2D4B-84CE-AA72DFF8488A}" type="presParOf" srcId="{10BB9862-5363-7044-B7A1-D0510A7ABE42}" destId="{A437E0C6-AF9E-E949-9299-B337A1D8FAC7}" srcOrd="0" destOrd="0" presId="urn:microsoft.com/office/officeart/2005/8/layout/vList2"/>
    <dgm:cxn modelId="{C4574898-4DA8-A84A-A4E8-3365D224A3C3}" type="presParOf" srcId="{10BB9862-5363-7044-B7A1-D0510A7ABE42}" destId="{27AFE3A2-9E2F-6F4F-89C0-3DF8CFB59A23}" srcOrd="1" destOrd="0" presId="urn:microsoft.com/office/officeart/2005/8/layout/vList2"/>
    <dgm:cxn modelId="{7452D4EF-D21A-C441-8E8B-996DF79AFBF9}" type="presParOf" srcId="{10BB9862-5363-7044-B7A1-D0510A7ABE42}" destId="{FA56450D-33A8-E748-AA92-04E03604A4B1}" srcOrd="2" destOrd="0" presId="urn:microsoft.com/office/officeart/2005/8/layout/vList2"/>
    <dgm:cxn modelId="{E6D04959-2555-0F46-9307-B5D159D0EB60}" type="presParOf" srcId="{10BB9862-5363-7044-B7A1-D0510A7ABE42}" destId="{8B259B3D-BBD5-EC40-9666-C23D006297FF}" srcOrd="3" destOrd="0" presId="urn:microsoft.com/office/officeart/2005/8/layout/vList2"/>
    <dgm:cxn modelId="{803ED1D6-CEF5-4F40-A2CD-24BA7DF3915A}" type="presParOf" srcId="{10BB9862-5363-7044-B7A1-D0510A7ABE42}" destId="{22B2629F-843C-9846-88DD-F1E69756D459}" srcOrd="4" destOrd="0" presId="urn:microsoft.com/office/officeart/2005/8/layout/vList2"/>
    <dgm:cxn modelId="{F705114D-A46D-844A-8407-3096A57CE2BB}" type="presParOf" srcId="{10BB9862-5363-7044-B7A1-D0510A7ABE42}" destId="{AE1E3BC6-D2D3-2D45-A075-67813B8FB377}" srcOrd="5" destOrd="0" presId="urn:microsoft.com/office/officeart/2005/8/layout/vList2"/>
    <dgm:cxn modelId="{27A55A39-93B2-D34F-81E1-DE425CAE4DBC}" type="presParOf" srcId="{10BB9862-5363-7044-B7A1-D0510A7ABE42}" destId="{62D33399-7BB2-5D4F-B134-E444BDC70D1E}" srcOrd="6" destOrd="0" presId="urn:microsoft.com/office/officeart/2005/8/layout/vList2"/>
    <dgm:cxn modelId="{7BD8EA97-604B-244F-902C-9B113615E3A6}" type="presParOf" srcId="{10BB9862-5363-7044-B7A1-D0510A7ABE42}" destId="{5A018E04-4C67-9D42-B7E2-6836B1684CC3}" srcOrd="7" destOrd="0" presId="urn:microsoft.com/office/officeart/2005/8/layout/vList2"/>
    <dgm:cxn modelId="{15D686B5-361B-334B-8886-45D67ED4AA76}" type="presParOf" srcId="{10BB9862-5363-7044-B7A1-D0510A7ABE42}" destId="{82F041F5-DEF7-2840-883A-1793C8A24EA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2213A-AA33-400C-B328-A0A2208EB9B2}">
      <dsp:nvSpPr>
        <dsp:cNvPr id="0" name=""/>
        <dsp:cNvSpPr/>
      </dsp:nvSpPr>
      <dsp:spPr>
        <a:xfrm>
          <a:off x="693518" y="94577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A9213-39CE-4392-8F0B-22797307323B}">
      <dsp:nvSpPr>
        <dsp:cNvPr id="0" name=""/>
        <dsp:cNvSpPr/>
      </dsp:nvSpPr>
      <dsp:spPr>
        <a:xfrm>
          <a:off x="927518" y="117977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5432D-46D3-46B0-97AA-DEE9670C5C0D}">
      <dsp:nvSpPr>
        <dsp:cNvPr id="0" name=""/>
        <dsp:cNvSpPr/>
      </dsp:nvSpPr>
      <dsp:spPr>
        <a:xfrm>
          <a:off x="342518" y="2385770"/>
          <a:ext cx="1800000" cy="10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Segments:</a:t>
          </a:r>
          <a:endParaRPr lang="en-US" sz="1100" kern="1200"/>
        </a:p>
      </dsp:txBody>
      <dsp:txXfrm>
        <a:off x="342518" y="2385770"/>
        <a:ext cx="1800000" cy="1082812"/>
      </dsp:txXfrm>
    </dsp:sp>
    <dsp:sp modelId="{1A93D5E1-3563-448B-A053-FC638477EE2A}">
      <dsp:nvSpPr>
        <dsp:cNvPr id="0" name=""/>
        <dsp:cNvSpPr/>
      </dsp:nvSpPr>
      <dsp:spPr>
        <a:xfrm>
          <a:off x="2808518" y="94577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C29C2-A471-43FC-9EF9-5F0045FF8A7F}">
      <dsp:nvSpPr>
        <dsp:cNvPr id="0" name=""/>
        <dsp:cNvSpPr/>
      </dsp:nvSpPr>
      <dsp:spPr>
        <a:xfrm>
          <a:off x="3042518" y="117977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00911-F978-4EF1-9033-1324F9A3A02E}">
      <dsp:nvSpPr>
        <dsp:cNvPr id="0" name=""/>
        <dsp:cNvSpPr/>
      </dsp:nvSpPr>
      <dsp:spPr>
        <a:xfrm>
          <a:off x="2457518" y="2385770"/>
          <a:ext cx="1800000" cy="10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 dirty="0"/>
            <a:t>Consumer</a:t>
          </a:r>
          <a:r>
            <a:rPr lang="en-IN" sz="1100" kern="1200" dirty="0"/>
            <a:t>, </a:t>
          </a:r>
          <a:r>
            <a:rPr lang="en-IN" sz="1100" b="1" kern="1200" dirty="0"/>
            <a:t>Corporate</a:t>
          </a:r>
          <a:r>
            <a:rPr lang="en-IN" sz="1100" kern="1200" dirty="0"/>
            <a:t>, and </a:t>
          </a:r>
          <a:r>
            <a:rPr lang="en-IN" sz="1100" b="1" kern="1200" dirty="0"/>
            <a:t>Home Office</a:t>
          </a:r>
          <a:r>
            <a:rPr lang="en-IN" sz="1100" kern="1200" dirty="0"/>
            <a:t> contribute to varying degrees of sales and profit.</a:t>
          </a:r>
          <a:endParaRPr lang="en-US" sz="1100" kern="1200" dirty="0"/>
        </a:p>
      </dsp:txBody>
      <dsp:txXfrm>
        <a:off x="2457518" y="2385770"/>
        <a:ext cx="1800000" cy="1082812"/>
      </dsp:txXfrm>
    </dsp:sp>
    <dsp:sp modelId="{3B61CC9D-67DB-46AF-9650-5053D0AEA915}">
      <dsp:nvSpPr>
        <dsp:cNvPr id="0" name=""/>
        <dsp:cNvSpPr/>
      </dsp:nvSpPr>
      <dsp:spPr>
        <a:xfrm>
          <a:off x="4923518" y="94577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74A68-D1C8-430A-8E9A-38648377B365}">
      <dsp:nvSpPr>
        <dsp:cNvPr id="0" name=""/>
        <dsp:cNvSpPr/>
      </dsp:nvSpPr>
      <dsp:spPr>
        <a:xfrm>
          <a:off x="5157518" y="117977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D301-F1C7-442D-8E08-A28D846069E7}">
      <dsp:nvSpPr>
        <dsp:cNvPr id="0" name=""/>
        <dsp:cNvSpPr/>
      </dsp:nvSpPr>
      <dsp:spPr>
        <a:xfrm>
          <a:off x="4572518" y="2385770"/>
          <a:ext cx="1800000" cy="10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 dirty="0"/>
            <a:t>Regions:</a:t>
          </a:r>
          <a:endParaRPr lang="en-US" sz="1100" kern="1200" dirty="0"/>
        </a:p>
      </dsp:txBody>
      <dsp:txXfrm>
        <a:off x="4572518" y="2385770"/>
        <a:ext cx="1800000" cy="1082812"/>
      </dsp:txXfrm>
    </dsp:sp>
    <dsp:sp modelId="{712B3311-5077-4082-A232-5F1FA594C9F0}">
      <dsp:nvSpPr>
        <dsp:cNvPr id="0" name=""/>
        <dsp:cNvSpPr/>
      </dsp:nvSpPr>
      <dsp:spPr>
        <a:xfrm>
          <a:off x="7038518" y="94577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6DE85-889F-47B3-8C4A-1C3122286959}">
      <dsp:nvSpPr>
        <dsp:cNvPr id="0" name=""/>
        <dsp:cNvSpPr/>
      </dsp:nvSpPr>
      <dsp:spPr>
        <a:xfrm>
          <a:off x="7272518" y="117977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D443A-9B2A-4508-A49A-A1C16FC829DF}">
      <dsp:nvSpPr>
        <dsp:cNvPr id="0" name=""/>
        <dsp:cNvSpPr/>
      </dsp:nvSpPr>
      <dsp:spPr>
        <a:xfrm>
          <a:off x="6687518" y="2385770"/>
          <a:ext cx="1800000" cy="10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Covered: Central, East, South, West</a:t>
          </a:r>
          <a:endParaRPr lang="en-US" sz="1100" kern="1200"/>
        </a:p>
      </dsp:txBody>
      <dsp:txXfrm>
        <a:off x="6687518" y="2385770"/>
        <a:ext cx="1800000" cy="1082812"/>
      </dsp:txXfrm>
    </dsp:sp>
    <dsp:sp modelId="{7B623031-58C9-4689-AFB7-6D8B88332244}">
      <dsp:nvSpPr>
        <dsp:cNvPr id="0" name=""/>
        <dsp:cNvSpPr/>
      </dsp:nvSpPr>
      <dsp:spPr>
        <a:xfrm>
          <a:off x="9153518" y="94577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3072A-C244-43BF-92B9-2D8AD5348701}">
      <dsp:nvSpPr>
        <dsp:cNvPr id="0" name=""/>
        <dsp:cNvSpPr/>
      </dsp:nvSpPr>
      <dsp:spPr>
        <a:xfrm>
          <a:off x="9387518" y="117977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7DCAF-F0C2-4A7F-9E35-02800744703E}">
      <dsp:nvSpPr>
        <dsp:cNvPr id="0" name=""/>
        <dsp:cNvSpPr/>
      </dsp:nvSpPr>
      <dsp:spPr>
        <a:xfrm>
          <a:off x="8802518" y="2385770"/>
          <a:ext cx="1800000" cy="108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Mixed performance across regions — some </a:t>
          </a:r>
          <a:r>
            <a:rPr lang="en-IN" sz="1100" i="1" kern="1200"/>
            <a:t>negative profits</a:t>
          </a:r>
          <a:r>
            <a:rPr lang="en-IN" sz="1100" kern="1200"/>
            <a:t> observed in Central (Standard Class/Furniture &amp; Office Supplies).</a:t>
          </a:r>
          <a:endParaRPr lang="en-US" sz="1100" kern="1200"/>
        </a:p>
      </dsp:txBody>
      <dsp:txXfrm>
        <a:off x="8802518" y="2385770"/>
        <a:ext cx="1800000" cy="108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A5349-1EEC-460B-97B0-21A34F87F49A}">
      <dsp:nvSpPr>
        <dsp:cNvPr id="0" name=""/>
        <dsp:cNvSpPr/>
      </dsp:nvSpPr>
      <dsp:spPr>
        <a:xfrm>
          <a:off x="1954675" y="23321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F6DD1-4A8C-4F74-9856-9397AFB858E3}">
      <dsp:nvSpPr>
        <dsp:cNvPr id="0" name=""/>
        <dsp:cNvSpPr/>
      </dsp:nvSpPr>
      <dsp:spPr>
        <a:xfrm>
          <a:off x="2422675" y="70121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B75BB-B6F1-4BE0-99A5-01D6359646BF}">
      <dsp:nvSpPr>
        <dsp:cNvPr id="0" name=""/>
        <dsp:cNvSpPr/>
      </dsp:nvSpPr>
      <dsp:spPr>
        <a:xfrm>
          <a:off x="1252675" y="311321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Sales &amp; profit are </a:t>
          </a:r>
          <a:r>
            <a:rPr lang="en-IN" sz="1700" b="1" kern="1200"/>
            <a:t>seasonal</a:t>
          </a:r>
          <a:r>
            <a:rPr lang="en-IN" sz="1700" kern="1200"/>
            <a:t>, with peak spikes in mid-2014 and late-2015.</a:t>
          </a:r>
          <a:endParaRPr lang="en-US" sz="1700" kern="1200"/>
        </a:p>
      </dsp:txBody>
      <dsp:txXfrm>
        <a:off x="1252675" y="3113215"/>
        <a:ext cx="3600000" cy="720000"/>
      </dsp:txXfrm>
    </dsp:sp>
    <dsp:sp modelId="{56AD2555-1FCB-4A00-9E91-9359D370BFA6}">
      <dsp:nvSpPr>
        <dsp:cNvPr id="0" name=""/>
        <dsp:cNvSpPr/>
      </dsp:nvSpPr>
      <dsp:spPr>
        <a:xfrm>
          <a:off x="6184675" y="23321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DA445-1C24-4742-BF26-FE3AF3C55EA1}">
      <dsp:nvSpPr>
        <dsp:cNvPr id="0" name=""/>
        <dsp:cNvSpPr/>
      </dsp:nvSpPr>
      <dsp:spPr>
        <a:xfrm>
          <a:off x="6652675" y="70121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B3C62-52A4-4EA8-92E0-40D712B430A1}">
      <dsp:nvSpPr>
        <dsp:cNvPr id="0" name=""/>
        <dsp:cNvSpPr/>
      </dsp:nvSpPr>
      <dsp:spPr>
        <a:xfrm>
          <a:off x="5482675" y="311321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Some periods (esp. Q2 2014) show </a:t>
          </a:r>
          <a:r>
            <a:rPr lang="en-IN" sz="1700" b="1" kern="1200"/>
            <a:t>losses</a:t>
          </a:r>
          <a:r>
            <a:rPr lang="en-IN" sz="1700" kern="1200"/>
            <a:t>, especially in </a:t>
          </a:r>
          <a:r>
            <a:rPr lang="en-IN" sz="1700" b="1" kern="1200"/>
            <a:t>Furniture</a:t>
          </a:r>
          <a:r>
            <a:rPr lang="en-IN" sz="1700" kern="1200"/>
            <a:t> and </a:t>
          </a:r>
          <a:r>
            <a:rPr lang="en-IN" sz="1700" b="1" kern="1200"/>
            <a:t>Office Supplies</a:t>
          </a:r>
          <a:r>
            <a:rPr lang="en-IN" sz="1700" kern="1200"/>
            <a:t>.</a:t>
          </a:r>
          <a:endParaRPr lang="en-US" sz="1700" kern="1200"/>
        </a:p>
      </dsp:txBody>
      <dsp:txXfrm>
        <a:off x="5482675" y="3113215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7E0C6-AF9E-E949-9299-B337A1D8FAC7}">
      <dsp:nvSpPr>
        <dsp:cNvPr id="0" name=""/>
        <dsp:cNvSpPr/>
      </dsp:nvSpPr>
      <dsp:spPr>
        <a:xfrm>
          <a:off x="0" y="42776"/>
          <a:ext cx="6949440" cy="10780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Boost investment</a:t>
          </a:r>
          <a:r>
            <a:rPr lang="en-IN" sz="2700" kern="1200"/>
            <a:t> in Technology &amp; Phones.</a:t>
          </a:r>
          <a:endParaRPr lang="en-US" sz="2700" kern="1200"/>
        </a:p>
      </dsp:txBody>
      <dsp:txXfrm>
        <a:off x="52624" y="95400"/>
        <a:ext cx="6844192" cy="972760"/>
      </dsp:txXfrm>
    </dsp:sp>
    <dsp:sp modelId="{FA56450D-33A8-E748-AA92-04E03604A4B1}">
      <dsp:nvSpPr>
        <dsp:cNvPr id="0" name=""/>
        <dsp:cNvSpPr/>
      </dsp:nvSpPr>
      <dsp:spPr>
        <a:xfrm>
          <a:off x="0" y="1198545"/>
          <a:ext cx="6949440" cy="1078008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Revisit </a:t>
          </a:r>
          <a:r>
            <a:rPr lang="en-IN" sz="2700" b="1" kern="1200"/>
            <a:t>Central region logistics</a:t>
          </a:r>
          <a:r>
            <a:rPr lang="en-IN" sz="2700" kern="1200"/>
            <a:t> for Standard/Same Day delivery.</a:t>
          </a:r>
          <a:endParaRPr lang="en-US" sz="2700" kern="1200"/>
        </a:p>
      </dsp:txBody>
      <dsp:txXfrm>
        <a:off x="52624" y="1251169"/>
        <a:ext cx="6844192" cy="972760"/>
      </dsp:txXfrm>
    </dsp:sp>
    <dsp:sp modelId="{22B2629F-843C-9846-88DD-F1E69756D459}">
      <dsp:nvSpPr>
        <dsp:cNvPr id="0" name=""/>
        <dsp:cNvSpPr/>
      </dsp:nvSpPr>
      <dsp:spPr>
        <a:xfrm>
          <a:off x="0" y="2354314"/>
          <a:ext cx="6949440" cy="1078008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Monitor discount strategy; 13% average may impact profit.</a:t>
          </a:r>
          <a:endParaRPr lang="en-US" sz="2700" kern="1200"/>
        </a:p>
      </dsp:txBody>
      <dsp:txXfrm>
        <a:off x="52624" y="2406938"/>
        <a:ext cx="6844192" cy="972760"/>
      </dsp:txXfrm>
    </dsp:sp>
    <dsp:sp modelId="{62D33399-7BB2-5D4F-B134-E444BDC70D1E}">
      <dsp:nvSpPr>
        <dsp:cNvPr id="0" name=""/>
        <dsp:cNvSpPr/>
      </dsp:nvSpPr>
      <dsp:spPr>
        <a:xfrm>
          <a:off x="0" y="3510082"/>
          <a:ext cx="6949440" cy="1078008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Retain high-profit customers with loyalty programs.</a:t>
          </a:r>
          <a:endParaRPr lang="en-US" sz="2700" kern="1200"/>
        </a:p>
      </dsp:txBody>
      <dsp:txXfrm>
        <a:off x="52624" y="3562706"/>
        <a:ext cx="6844192" cy="972760"/>
      </dsp:txXfrm>
    </dsp:sp>
    <dsp:sp modelId="{82F041F5-DEF7-2840-883A-1793C8A24EA8}">
      <dsp:nvSpPr>
        <dsp:cNvPr id="0" name=""/>
        <dsp:cNvSpPr/>
      </dsp:nvSpPr>
      <dsp:spPr>
        <a:xfrm>
          <a:off x="0" y="4665851"/>
          <a:ext cx="6949440" cy="1078008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Phase out or reprice low-profit subcategories.</a:t>
          </a:r>
          <a:endParaRPr lang="en-US" sz="2700" kern="1200"/>
        </a:p>
      </dsp:txBody>
      <dsp:txXfrm>
        <a:off x="52624" y="4718475"/>
        <a:ext cx="6844192" cy="972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79BB-5C60-4EA4-C63F-9351A078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394D9-187C-5B72-6376-3124E9EBB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1DC8-EBC8-6A13-267D-355442D9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F7F5-3CD1-DE46-47D8-D8132302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A898-13E1-1878-6085-0FCF2A6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84F9-9C78-F39D-CB78-0F850B9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FD4B2-3DC6-DE31-280E-9EF27C5D7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4F80-856F-3A2A-1050-B48A6303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66B4E-FF60-9D78-7AB7-D5BFC1B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FAD0-5830-25F8-8281-F95759BC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B5D2E-4A6E-5AFC-9DDC-14D1A7538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67F4E-528C-76F8-AA75-7F893F27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8C34-EBDC-965F-1970-601EE32F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C09E-D9DD-7ECD-B1B1-6D5AB7AB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9EA70-5814-CD8E-41DA-DA6042B3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475C-91C7-47C3-D9BD-83F833FA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2C4D-FBBF-84F5-3AAE-D6C108CD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221B-04C8-AB3A-E9EE-F841158A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DB87-0DAA-02F2-93F5-6CE36CB2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1A4E-A0F0-D976-725B-D5BBB2FD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E304-DF44-6738-8D0F-2E357610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96451-E3E7-1764-A524-97F45DDC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9FEB-AB83-9DDB-C510-551AA13D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E4D2-B148-4366-62BD-E8EBC7FB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98E1-504E-F0F7-6056-84A1DD1A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D0C-EEF8-1AE7-4A3E-D21060F4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32A6-AAA5-6FB8-609F-280EEA5F1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C7C3-76E8-E113-7949-6BA38244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B26A7-8E85-F4FF-AB14-9CE39EC1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ED158-3B15-A40B-8F97-A3380812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656E5-FC2D-FDC0-8737-B34F3952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EF6D-36FD-2ADE-D5C5-EB04A049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8BCF7-5FC5-ADB0-84F9-243501ED4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841FC-066C-BEFB-934B-CA78D9B9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D94FD-C52B-89FD-5BBE-3221DE2B2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77F5D-C6E9-45C8-0CE9-C872AB610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B49F8-ABDB-EA39-1D3F-AF6ADC5F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27EE9-3EE6-5E2B-5D30-4A9FD3EB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8C1D4-8C49-6827-6826-8BA59DEE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A8ED-6661-4D0F-B0A9-1C0413C1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A50A6-FD0B-AEDC-4F5B-73D9835C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9A918-1303-EE83-2C31-4B01B334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814F3-2CE6-0260-14FD-6710916E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A39A-8320-8D97-D6F3-1DB392F4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2E1FA-C2AD-D48B-43C0-20A62108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F70F4-82FE-1968-5570-E6B06394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B24B-F4CA-039F-1459-8E56C3CE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02EC-9FC3-43A4-BB17-BB43DC553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9E0D2-0FE9-2A27-588A-6BAEB7B75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EEB9-50A4-5AF4-4CF0-5F21122C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FFAD-4AB9-4C4F-0D5A-44BAAB80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7D1F-E426-3768-5A26-A4756DF6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487B-EBDD-AC1A-F008-E574A9C7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39964-E66B-AB9B-AEBB-30B789BE7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534A1-C7B5-032E-1B22-B671CD6B5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6910B-47D9-010A-0F2E-4D107961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BDD8B-BE75-2A74-A1BD-53910247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6CEBD-9F6F-21CB-FC1D-B40BE19F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0C0E9-DD97-824C-76F6-0B756F20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A8650-B514-DC3D-5A35-1E398B0B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7CBA-5F38-26D0-CD10-16A2630C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7F89E-EC41-C545-8E5E-EF43070BEF65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32CF-2761-E2DC-3247-CA16A380A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0D9B-509B-6E93-E091-9C0A5040F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2D8E5-E5A4-9A47-8AD8-EF878B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9F554581-E8F3-CC1C-FB9B-F328B30F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929" b="3801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743D0-D13C-8D06-84FE-97352A7CC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solidFill>
                  <a:srgbClr val="FFFFFF"/>
                </a:solidFill>
              </a:rPr>
              <a:t>Summary- PowerBI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D2271-1B56-80A3-D7F9-9FA3BA1B6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Manas Chabria</a:t>
            </a:r>
          </a:p>
        </p:txBody>
      </p:sp>
    </p:spTree>
    <p:extLst>
      <p:ext uri="{BB962C8B-B14F-4D97-AF65-F5344CB8AC3E}">
        <p14:creationId xmlns:p14="http://schemas.microsoft.com/office/powerpoint/2010/main" val="54216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D27876-614E-CCD5-5142-A650DBF0B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B5FDD-72D0-AC8A-4065-C63149E7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140" y="5137536"/>
            <a:ext cx="8203720" cy="7321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/>
              <a:t> 1. Key Business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53AACB-71BD-E101-EF51-1AFF854F2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872443"/>
              </p:ext>
            </p:extLst>
          </p:nvPr>
        </p:nvGraphicFramePr>
        <p:xfrm>
          <a:off x="1994140" y="765218"/>
          <a:ext cx="8202168" cy="38728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4345168">
                  <a:extLst>
                    <a:ext uri="{9D8B030D-6E8A-4147-A177-3AD203B41FA5}">
                      <a16:colId xmlns:a16="http://schemas.microsoft.com/office/drawing/2014/main" val="839995782"/>
                    </a:ext>
                  </a:extLst>
                </a:gridCol>
                <a:gridCol w="3857000">
                  <a:extLst>
                    <a:ext uri="{9D8B030D-6E8A-4147-A177-3AD203B41FA5}">
                      <a16:colId xmlns:a16="http://schemas.microsoft.com/office/drawing/2014/main" val="3378127837"/>
                    </a:ext>
                  </a:extLst>
                </a:gridCol>
              </a:tblGrid>
              <a:tr h="774564">
                <a:tc>
                  <a:txBody>
                    <a:bodyPr/>
                    <a:lstStyle/>
                    <a:p>
                      <a:r>
                        <a:rPr lang="en-IN" sz="2500" cap="none" spc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marL="212732" marR="300007" marT="163640" marB="1636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500" cap="none" spc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212732" marR="300007" marT="163640" marB="1636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808750"/>
                  </a:ext>
                </a:extLst>
              </a:tr>
              <a:tr h="774564">
                <a:tc>
                  <a:txBody>
                    <a:bodyPr/>
                    <a:lstStyle/>
                    <a:p>
                      <a:r>
                        <a:rPr lang="en-IN" sz="2500" b="1" cap="none" spc="0">
                          <a:solidFill>
                            <a:schemeClr val="tx1"/>
                          </a:solidFill>
                        </a:rPr>
                        <a:t>Total Sales</a:t>
                      </a:r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2732" marR="300007" marT="163640" marB="1636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500" cap="none" spc="0">
                          <a:solidFill>
                            <a:schemeClr val="tx1"/>
                          </a:solidFill>
                        </a:rPr>
                        <a:t>₹909.37K</a:t>
                      </a:r>
                    </a:p>
                  </a:txBody>
                  <a:tcPr marL="212732" marR="300007" marT="163640" marB="1636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024981"/>
                  </a:ext>
                </a:extLst>
              </a:tr>
              <a:tr h="774564">
                <a:tc>
                  <a:txBody>
                    <a:bodyPr/>
                    <a:lstStyle/>
                    <a:p>
                      <a:r>
                        <a:rPr lang="en-IN" sz="2500" b="1" cap="none" spc="0">
                          <a:solidFill>
                            <a:schemeClr val="tx1"/>
                          </a:solidFill>
                        </a:rPr>
                        <a:t>Total Profit</a:t>
                      </a:r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2732" marR="300007" marT="163640" marB="1636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500" cap="none" spc="0">
                          <a:solidFill>
                            <a:schemeClr val="tx1"/>
                          </a:solidFill>
                        </a:rPr>
                        <a:t>₹125.56K</a:t>
                      </a:r>
                    </a:p>
                  </a:txBody>
                  <a:tcPr marL="212732" marR="300007" marT="163640" marB="1636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333927"/>
                  </a:ext>
                </a:extLst>
              </a:tr>
              <a:tr h="774564">
                <a:tc>
                  <a:txBody>
                    <a:bodyPr/>
                    <a:lstStyle/>
                    <a:p>
                      <a:r>
                        <a:rPr lang="en-IN" sz="2500" b="1" cap="none" spc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2732" marR="300007" marT="163640" marB="1636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500" cap="none" spc="0">
                          <a:solidFill>
                            <a:schemeClr val="tx1"/>
                          </a:solidFill>
                        </a:rPr>
                        <a:t>1982 Orders</a:t>
                      </a:r>
                    </a:p>
                  </a:txBody>
                  <a:tcPr marL="212732" marR="300007" marT="163640" marB="1636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478337"/>
                  </a:ext>
                </a:extLst>
              </a:tr>
              <a:tr h="774564">
                <a:tc>
                  <a:txBody>
                    <a:bodyPr/>
                    <a:lstStyle/>
                    <a:p>
                      <a:r>
                        <a:rPr lang="en-IN" sz="2500" b="1" cap="none" spc="0">
                          <a:solidFill>
                            <a:schemeClr val="tx1"/>
                          </a:solidFill>
                        </a:rPr>
                        <a:t>Avg. Discount</a:t>
                      </a:r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2732" marR="300007" marT="163640" marB="1636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500" cap="none" spc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 marL="212732" marR="300007" marT="163640" marB="1636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87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32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C29D8-A981-0954-86F5-212C974E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Sales by Category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C04F28-DF4B-3145-AAAA-BC1E59B7A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494822"/>
              </p:ext>
            </p:extLst>
          </p:nvPr>
        </p:nvGraphicFramePr>
        <p:xfrm>
          <a:off x="6096000" y="922894"/>
          <a:ext cx="5073748" cy="4446744"/>
        </p:xfrm>
        <a:graphic>
          <a:graphicData uri="http://schemas.openxmlformats.org/drawingml/2006/table">
            <a:tbl>
              <a:tblPr>
                <a:solidFill>
                  <a:srgbClr val="404040"/>
                </a:solidFill>
              </a:tblPr>
              <a:tblGrid>
                <a:gridCol w="3022611">
                  <a:extLst>
                    <a:ext uri="{9D8B030D-6E8A-4147-A177-3AD203B41FA5}">
                      <a16:colId xmlns:a16="http://schemas.microsoft.com/office/drawing/2014/main" val="1276233336"/>
                    </a:ext>
                  </a:extLst>
                </a:gridCol>
                <a:gridCol w="2051137">
                  <a:extLst>
                    <a:ext uri="{9D8B030D-6E8A-4147-A177-3AD203B41FA5}">
                      <a16:colId xmlns:a16="http://schemas.microsoft.com/office/drawing/2014/main" val="32043759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marL="313045" marR="313045" marT="170752" marB="1565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313045" marR="313045" marT="170752" marB="1565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77285"/>
                  </a:ext>
                </a:extLst>
              </a:tr>
              <a:tr h="996286">
                <a:tc>
                  <a:txBody>
                    <a:bodyPr/>
                    <a:lstStyle/>
                    <a:p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Technology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313045" marR="313045" marT="170752" marB="1565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bg1"/>
                          </a:solidFill>
                        </a:rPr>
                        <a:t>₹334K</a:t>
                      </a:r>
                    </a:p>
                  </a:txBody>
                  <a:tcPr marL="313045" marR="313045" marT="170752" marB="1565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92823"/>
                  </a:ext>
                </a:extLst>
              </a:tr>
              <a:tr h="996286">
                <a:tc>
                  <a:txBody>
                    <a:bodyPr/>
                    <a:lstStyle/>
                    <a:p>
                      <a:r>
                        <a:rPr lang="en-IN" sz="2200" b="1" cap="none" spc="0" dirty="0">
                          <a:solidFill>
                            <a:schemeClr val="bg1"/>
                          </a:solidFill>
                        </a:rPr>
                        <a:t>Furniture</a:t>
                      </a:r>
                      <a:endParaRPr lang="en-IN" sz="2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313045" marR="313045" marT="170752" marB="1565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bg1"/>
                          </a:solidFill>
                        </a:rPr>
                        <a:t>₹305K</a:t>
                      </a:r>
                    </a:p>
                  </a:txBody>
                  <a:tcPr marL="313045" marR="313045" marT="170752" marB="1565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748159"/>
                  </a:ext>
                </a:extLst>
              </a:tr>
              <a:tr h="1457886">
                <a:tc>
                  <a:txBody>
                    <a:bodyPr/>
                    <a:lstStyle/>
                    <a:p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Office Supplies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313045" marR="313045" marT="170752" marB="1565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 dirty="0">
                          <a:solidFill>
                            <a:schemeClr val="bg1"/>
                          </a:solidFill>
                        </a:rPr>
                        <a:t>₹271K</a:t>
                      </a:r>
                    </a:p>
                  </a:txBody>
                  <a:tcPr marL="313045" marR="313045" marT="170752" marB="1565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6567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5973594-F0B7-662D-8F3C-BDDB790BA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7676" y="-761867"/>
            <a:ext cx="64478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Seller: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📉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Sales: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6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B8657-48BB-E967-FAAD-9B502596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IN"/>
              <a:t>3. Segment &amp; Region Insights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D91C89-22F8-D064-310F-2B03D3EB9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77330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61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27876-614E-CCD5-5142-A650DBF0B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D8B84-C8D9-F2E7-BDD1-1577E7E6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140" y="5137536"/>
            <a:ext cx="8203720" cy="7321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/>
              <a:t>4. Shipping Mode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204733-0AFF-CF1A-F4FB-9E070CDDF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544214"/>
              </p:ext>
            </p:extLst>
          </p:nvPr>
        </p:nvGraphicFramePr>
        <p:xfrm>
          <a:off x="2429435" y="418089"/>
          <a:ext cx="7331580" cy="456708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416195">
                  <a:extLst>
                    <a:ext uri="{9D8B030D-6E8A-4147-A177-3AD203B41FA5}">
                      <a16:colId xmlns:a16="http://schemas.microsoft.com/office/drawing/2014/main" val="2357782530"/>
                    </a:ext>
                  </a:extLst>
                </a:gridCol>
                <a:gridCol w="3915385">
                  <a:extLst>
                    <a:ext uri="{9D8B030D-6E8A-4147-A177-3AD203B41FA5}">
                      <a16:colId xmlns:a16="http://schemas.microsoft.com/office/drawing/2014/main" val="3905489630"/>
                    </a:ext>
                  </a:extLst>
                </a:gridCol>
              </a:tblGrid>
              <a:tr h="913416">
                <a:tc>
                  <a:txBody>
                    <a:bodyPr/>
                    <a:lstStyle/>
                    <a:p>
                      <a:r>
                        <a:rPr lang="en-IN" sz="3000" cap="none" spc="0">
                          <a:solidFill>
                            <a:schemeClr val="tx1"/>
                          </a:solidFill>
                        </a:rPr>
                        <a:t>Ship Mode</a:t>
                      </a:r>
                    </a:p>
                  </a:txBody>
                  <a:tcPr marL="250868" marR="192975" marT="192975" marB="19297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000" cap="none" spc="0">
                          <a:solidFill>
                            <a:schemeClr val="tx1"/>
                          </a:solidFill>
                        </a:rPr>
                        <a:t>Sales Share</a:t>
                      </a:r>
                    </a:p>
                  </a:txBody>
                  <a:tcPr marL="250868" marR="192975" marT="192975" marB="1929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624893"/>
                  </a:ext>
                </a:extLst>
              </a:tr>
              <a:tr h="913416">
                <a:tc>
                  <a:txBody>
                    <a:bodyPr/>
                    <a:lstStyle/>
                    <a:p>
                      <a:r>
                        <a:rPr lang="en-IN" sz="3000" b="1" cap="none" spc="0">
                          <a:solidFill>
                            <a:schemeClr val="tx1"/>
                          </a:solidFill>
                        </a:rPr>
                        <a:t>Standard Class</a:t>
                      </a:r>
                      <a:endParaRPr lang="en-IN" sz="3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50868" marR="192975" marT="192975" marB="19297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000" cap="none" spc="0">
                          <a:solidFill>
                            <a:schemeClr val="tx1"/>
                          </a:solidFill>
                        </a:rPr>
                        <a:t>60.95% (₹753.84K)</a:t>
                      </a:r>
                    </a:p>
                  </a:txBody>
                  <a:tcPr marL="250868" marR="192975" marT="192975" marB="1929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190364"/>
                  </a:ext>
                </a:extLst>
              </a:tr>
              <a:tr h="913416">
                <a:tc>
                  <a:txBody>
                    <a:bodyPr/>
                    <a:lstStyle/>
                    <a:p>
                      <a:r>
                        <a:rPr lang="en-IN" sz="3000" cap="none" spc="0">
                          <a:solidFill>
                            <a:schemeClr val="tx1"/>
                          </a:solidFill>
                        </a:rPr>
                        <a:t>Second Class</a:t>
                      </a:r>
                    </a:p>
                  </a:txBody>
                  <a:tcPr marL="250868" marR="192975" marT="192975" marB="19297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000" cap="none" spc="0">
                          <a:solidFill>
                            <a:schemeClr val="tx1"/>
                          </a:solidFill>
                        </a:rPr>
                        <a:t>20.08%</a:t>
                      </a:r>
                    </a:p>
                  </a:txBody>
                  <a:tcPr marL="250868" marR="192975" marT="192975" marB="1929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39506"/>
                  </a:ext>
                </a:extLst>
              </a:tr>
              <a:tr h="913416">
                <a:tc>
                  <a:txBody>
                    <a:bodyPr/>
                    <a:lstStyle/>
                    <a:p>
                      <a:r>
                        <a:rPr lang="en-IN" sz="3000" cap="none" spc="0">
                          <a:solidFill>
                            <a:schemeClr val="tx1"/>
                          </a:solidFill>
                        </a:rPr>
                        <a:t>First Class</a:t>
                      </a:r>
                    </a:p>
                  </a:txBody>
                  <a:tcPr marL="250868" marR="192975" marT="192975" marB="19297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000" cap="none" spc="0">
                          <a:solidFill>
                            <a:schemeClr val="tx1"/>
                          </a:solidFill>
                        </a:rPr>
                        <a:t>13.81%</a:t>
                      </a:r>
                    </a:p>
                  </a:txBody>
                  <a:tcPr marL="250868" marR="192975" marT="192975" marB="1929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224112"/>
                  </a:ext>
                </a:extLst>
              </a:tr>
              <a:tr h="913416">
                <a:tc>
                  <a:txBody>
                    <a:bodyPr/>
                    <a:lstStyle/>
                    <a:p>
                      <a:r>
                        <a:rPr lang="en-IN" sz="3000" cap="none" spc="0">
                          <a:solidFill>
                            <a:schemeClr val="tx1"/>
                          </a:solidFill>
                        </a:rPr>
                        <a:t>Same Day</a:t>
                      </a:r>
                    </a:p>
                  </a:txBody>
                  <a:tcPr marL="250868" marR="192975" marT="192975" marB="19297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3000" cap="none" spc="0">
                          <a:solidFill>
                            <a:schemeClr val="tx1"/>
                          </a:solidFill>
                        </a:rPr>
                        <a:t>5.16%</a:t>
                      </a:r>
                    </a:p>
                  </a:txBody>
                  <a:tcPr marL="250868" marR="192975" marT="192975" marB="19297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27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78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E42F1-3545-A743-AC21-33372624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4000"/>
              <a:t>5. Top 5 Customers by Profit</a:t>
            </a:r>
            <a:endParaRPr lang="en-US" sz="400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BDEB851B-37E5-38FC-CA0F-7244C69D5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679519"/>
              </p:ext>
            </p:extLst>
          </p:nvPr>
        </p:nvGraphicFramePr>
        <p:xfrm>
          <a:off x="4608246" y="1485576"/>
          <a:ext cx="6949441" cy="3912768"/>
        </p:xfrm>
        <a:graphic>
          <a:graphicData uri="http://schemas.openxmlformats.org/drawingml/2006/table">
            <a:tbl>
              <a:tblPr/>
              <a:tblGrid>
                <a:gridCol w="3948172">
                  <a:extLst>
                    <a:ext uri="{9D8B030D-6E8A-4147-A177-3AD203B41FA5}">
                      <a16:colId xmlns:a16="http://schemas.microsoft.com/office/drawing/2014/main" val="2788743543"/>
                    </a:ext>
                  </a:extLst>
                </a:gridCol>
                <a:gridCol w="3001269">
                  <a:extLst>
                    <a:ext uri="{9D8B030D-6E8A-4147-A177-3AD203B41FA5}">
                      <a16:colId xmlns:a16="http://schemas.microsoft.com/office/drawing/2014/main" val="3851629858"/>
                    </a:ext>
                  </a:extLst>
                </a:gridCol>
              </a:tblGrid>
              <a:tr h="6521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>
                          <a:effectLst/>
                          <a:latin typeface="Arial" panose="020B0604020202020204" pitchFamily="34" charset="0"/>
                        </a:rPr>
                        <a:t>Customer Name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>
                          <a:effectLst/>
                          <a:latin typeface="Arial" panose="020B0604020202020204" pitchFamily="34" charset="0"/>
                        </a:rPr>
                        <a:t>Profit (Approx.)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462657"/>
                  </a:ext>
                </a:extLst>
              </a:tr>
              <a:tr h="6521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>
                          <a:effectLst/>
                          <a:latin typeface="Arial" panose="020B0604020202020204" pitchFamily="34" charset="0"/>
                        </a:rPr>
                        <a:t>Sanjit Chand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2113"/>
                  </a:ext>
                </a:extLst>
              </a:tr>
              <a:tr h="6521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>
                          <a:effectLst/>
                          <a:latin typeface="Arial" panose="020B0604020202020204" pitchFamily="34" charset="0"/>
                        </a:rPr>
                        <a:t>Christopher Martinez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415838"/>
                  </a:ext>
                </a:extLst>
              </a:tr>
              <a:tr h="6521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>
                          <a:effectLst/>
                          <a:latin typeface="Arial" panose="020B0604020202020204" pitchFamily="34" charset="0"/>
                        </a:rPr>
                        <a:t>Keith Dawkins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>
                          <a:effectLst/>
                          <a:latin typeface="Arial" panose="020B0604020202020204" pitchFamily="34" charset="0"/>
                        </a:rPr>
                        <a:t>Moderate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061146"/>
                  </a:ext>
                </a:extLst>
              </a:tr>
              <a:tr h="6521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>
                          <a:effectLst/>
                          <a:latin typeface="Arial" panose="020B0604020202020204" pitchFamily="34" charset="0"/>
                        </a:rPr>
                        <a:t>Nathan Mautz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>
                          <a:effectLst/>
                          <a:latin typeface="Arial" panose="020B0604020202020204" pitchFamily="34" charset="0"/>
                        </a:rPr>
                        <a:t>Moderate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711480"/>
                  </a:ext>
                </a:extLst>
              </a:tr>
              <a:tr h="6521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>
                          <a:effectLst/>
                          <a:latin typeface="Arial" panose="020B0604020202020204" pitchFamily="34" charset="0"/>
                        </a:rPr>
                        <a:t>Shirley Daniels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900" b="0" i="0" u="none" strike="noStrike" dirty="0">
                          <a:effectLst/>
                          <a:latin typeface="Arial" panose="020B0604020202020204" pitchFamily="34" charset="0"/>
                        </a:rPr>
                        <a:t>Moderate</a:t>
                      </a:r>
                    </a:p>
                  </a:txBody>
                  <a:tcPr marL="148211" marR="148211" marT="74105" marB="741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13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D96E-8EE6-1FC1-BC25-216597DB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6. Time Series Trends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78D01B-1D93-DEEF-755A-1AC3132CE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200688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69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F82F7-DA5A-6007-FE31-D1F44145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IN" dirty="0"/>
              <a:t>7. Sub-Category Level Insights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4C8C0-6A70-2C72-4BC5-A5EFAF5F3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480452"/>
              </p:ext>
            </p:extLst>
          </p:nvPr>
        </p:nvGraphicFramePr>
        <p:xfrm>
          <a:off x="1514856" y="2603528"/>
          <a:ext cx="9162289" cy="2940250"/>
        </p:xfrm>
        <a:graphic>
          <a:graphicData uri="http://schemas.openxmlformats.org/drawingml/2006/table">
            <a:tbl>
              <a:tblPr/>
              <a:tblGrid>
                <a:gridCol w="4321274">
                  <a:extLst>
                    <a:ext uri="{9D8B030D-6E8A-4147-A177-3AD203B41FA5}">
                      <a16:colId xmlns:a16="http://schemas.microsoft.com/office/drawing/2014/main" val="2756727811"/>
                    </a:ext>
                  </a:extLst>
                </a:gridCol>
                <a:gridCol w="4841015">
                  <a:extLst>
                    <a:ext uri="{9D8B030D-6E8A-4147-A177-3AD203B41FA5}">
                      <a16:colId xmlns:a16="http://schemas.microsoft.com/office/drawing/2014/main" val="2894951667"/>
                    </a:ext>
                  </a:extLst>
                </a:gridCol>
              </a:tblGrid>
              <a:tr h="588050">
                <a:tc>
                  <a:txBody>
                    <a:bodyPr/>
                    <a:lstStyle/>
                    <a:p>
                      <a:r>
                        <a:rPr lang="en-IN" sz="2600"/>
                        <a:t>Top Profit Sub-Categories</a:t>
                      </a:r>
                    </a:p>
                  </a:txBody>
                  <a:tcPr marL="133648" marR="133648" marT="66824" marB="66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Remarks</a:t>
                      </a:r>
                    </a:p>
                  </a:txBody>
                  <a:tcPr marL="133648" marR="133648" marT="66824" marB="66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544729"/>
                  </a:ext>
                </a:extLst>
              </a:tr>
              <a:tr h="588050">
                <a:tc>
                  <a:txBody>
                    <a:bodyPr/>
                    <a:lstStyle/>
                    <a:p>
                      <a:r>
                        <a:rPr lang="en-IN" sz="2600" b="1"/>
                        <a:t>Phones</a:t>
                      </a:r>
                      <a:r>
                        <a:rPr lang="en-IN" sz="2600"/>
                        <a:t> (₹6.4K)</a:t>
                      </a:r>
                    </a:p>
                  </a:txBody>
                  <a:tcPr marL="133648" marR="133648" marT="66824" marB="66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Best performer in Technology</a:t>
                      </a:r>
                    </a:p>
                  </a:txBody>
                  <a:tcPr marL="133648" marR="133648" marT="66824" marB="66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393736"/>
                  </a:ext>
                </a:extLst>
              </a:tr>
              <a:tr h="588050">
                <a:tc>
                  <a:txBody>
                    <a:bodyPr/>
                    <a:lstStyle/>
                    <a:p>
                      <a:r>
                        <a:rPr lang="en-IN" sz="2600" b="1"/>
                        <a:t>Accessories</a:t>
                      </a:r>
                      <a:endParaRPr lang="en-IN" sz="2600"/>
                    </a:p>
                  </a:txBody>
                  <a:tcPr marL="133648" marR="133648" marT="66824" marB="66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Consistently positive margin</a:t>
                      </a:r>
                    </a:p>
                  </a:txBody>
                  <a:tcPr marL="133648" marR="133648" marT="66824" marB="66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271408"/>
                  </a:ext>
                </a:extLst>
              </a:tr>
              <a:tr h="588050">
                <a:tc>
                  <a:txBody>
                    <a:bodyPr/>
                    <a:lstStyle/>
                    <a:p>
                      <a:r>
                        <a:rPr lang="en-IN" sz="2600" b="1"/>
                        <a:t>Tables &amp; Furnishings</a:t>
                      </a:r>
                      <a:endParaRPr lang="en-IN" sz="2600"/>
                    </a:p>
                  </a:txBody>
                  <a:tcPr marL="133648" marR="133648" marT="66824" marB="66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Lower sales, moderate profit</a:t>
                      </a:r>
                    </a:p>
                  </a:txBody>
                  <a:tcPr marL="133648" marR="133648" marT="66824" marB="66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141541"/>
                  </a:ext>
                </a:extLst>
              </a:tr>
              <a:tr h="588050">
                <a:tc>
                  <a:txBody>
                    <a:bodyPr/>
                    <a:lstStyle/>
                    <a:p>
                      <a:r>
                        <a:rPr lang="en-IN" sz="2600" b="1"/>
                        <a:t>Binders, Storage</a:t>
                      </a:r>
                      <a:endParaRPr lang="en-IN" sz="2600"/>
                    </a:p>
                  </a:txBody>
                  <a:tcPr marL="133648" marR="133648" marT="66824" marB="66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Office Supplies heavyweights</a:t>
                      </a:r>
                    </a:p>
                  </a:txBody>
                  <a:tcPr marL="133648" marR="133648" marT="66824" marB="66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28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19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53C27-AF8B-4C35-E650-50E4196B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IN" sz="3100"/>
              <a:t>8. Final Recommendations</a:t>
            </a:r>
            <a:endParaRPr lang="en-US" sz="31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16906D2-098D-E0E8-461C-3B7EE42A5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116077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37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290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Summary- PowerBI Report</vt:lpstr>
      <vt:lpstr> 1. Key Business Metrics</vt:lpstr>
      <vt:lpstr>2. Sales by Category</vt:lpstr>
      <vt:lpstr>3. Segment &amp; Region Insights</vt:lpstr>
      <vt:lpstr>4. Shipping Mode Analysis</vt:lpstr>
      <vt:lpstr>5. Top 5 Customers by Profit</vt:lpstr>
      <vt:lpstr>6. Time Series Trends</vt:lpstr>
      <vt:lpstr>7. Sub-Category Level Insights</vt:lpstr>
      <vt:lpstr>8. Final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 CHABRIA - 86052300013</dc:creator>
  <cp:lastModifiedBy>MANAS CHABRIA - 86052300013</cp:lastModifiedBy>
  <cp:revision>1</cp:revision>
  <dcterms:created xsi:type="dcterms:W3CDTF">2025-06-05T10:22:40Z</dcterms:created>
  <dcterms:modified xsi:type="dcterms:W3CDTF">2025-06-05T10:30:06Z</dcterms:modified>
</cp:coreProperties>
</file>