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304" r:id="rId8"/>
    <p:sldId id="263"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299" r:id="rId48"/>
    <p:sldId id="346" r:id="rId49"/>
    <p:sldId id="301" r:id="rId5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8" name="Freeform: Shape 27"/>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fld>
            <a:endParaRPr lang="en-US" dirty="0"/>
          </a:p>
        </p:txBody>
      </p:sp>
      <p:sp>
        <p:nvSpPr>
          <p:cNvPr id="24" name="Footer Placeholder 23"/>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fld>
            <a:endParaRPr lang="en-US" dirty="0"/>
          </a:p>
        </p:txBody>
      </p:sp>
      <p:sp>
        <p:nvSpPr>
          <p:cNvPr id="4" name="Freeform: Shape 3"/>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F86ED0C-1DA7-41F0-94CF-6218B1FEDFF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fld>
            <a:endParaRPr lang="en-US" dirty="0"/>
          </a:p>
        </p:txBody>
      </p:sp>
      <p:cxnSp>
        <p:nvCxnSpPr>
          <p:cNvPr id="7" name="Straight Connector 6" title="Rule Line"/>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fld id="{22F3E5F3-28EE-488F-BD53-B744C06C3DEC}"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7" name="Group 6"/>
          <p:cNvGrpSpPr/>
          <p:nvPr/>
        </p:nvGrpSpPr>
        <p:grpSpPr>
          <a:xfrm>
            <a:off x="3124577" y="0"/>
            <a:ext cx="4389519" cy="2916937"/>
            <a:chOff x="3124577" y="0"/>
            <a:chExt cx="4389519" cy="2916937"/>
          </a:xfrm>
        </p:grpSpPr>
        <p:sp>
          <p:nvSpPr>
            <p:cNvPr id="49" name="Freeform: Shape 48"/>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p:cNvGrpSpPr/>
          <p:nvPr/>
        </p:nvGrpSpPr>
        <p:grpSpPr>
          <a:xfrm>
            <a:off x="8122942" y="0"/>
            <a:ext cx="4069058" cy="3547008"/>
            <a:chOff x="8122942" y="0"/>
            <a:chExt cx="4069058" cy="3547008"/>
          </a:xfrm>
        </p:grpSpPr>
        <p:sp>
          <p:nvSpPr>
            <p:cNvPr id="54" name="Freeform: Shape 53"/>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p:cNvGrpSpPr/>
          <p:nvPr/>
        </p:nvGrpSpPr>
        <p:grpSpPr>
          <a:xfrm>
            <a:off x="-1" y="1355238"/>
            <a:ext cx="4381339" cy="5510713"/>
            <a:chOff x="0" y="1347287"/>
            <a:chExt cx="4259808" cy="5510713"/>
          </a:xfrm>
        </p:grpSpPr>
        <p:sp>
          <p:nvSpPr>
            <p:cNvPr id="59" name="Freeform: Shape 58"/>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p:cNvSpPr>
            <a:spLocks noGrp="1"/>
          </p:cNvSpPr>
          <p:nvPr>
            <p:ph type="sldNum" sz="quarter" idx="12"/>
          </p:nvPr>
        </p:nvSpPr>
        <p:spPr/>
        <p:txBody>
          <a:bodyPr/>
          <a:lstStyle/>
          <a:p>
            <a:pPr algn="l"/>
            <a:fld id="{FAEF9944-A4F6-4C59-AEBD-678D6480B8EA}" type="slidenum">
              <a:rPr lang="en-US" smtClean="0"/>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8" name="Date Placeholder 17"/>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D0158CFD-9357-46BE-A189-D637A67C8730}"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endParaRPr lang="en-US"/>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fld id="{7B4742EE-B331-4632-BD10-A82FED6B6FC0}"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algn="l"/>
            <a:fld id="{FAEF9944-A4F6-4C59-AEBD-678D6480B8EA}" type="slidenum">
              <a:rPr lang="en-US" smtClean="0"/>
            </a:fld>
            <a:endParaRPr lang="en-US" dirty="0"/>
          </a:p>
        </p:txBody>
      </p:sp>
      <p:sp>
        <p:nvSpPr>
          <p:cNvPr id="13" name="Title 1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451BA835-D13F-49F4-8F11-5D576AC65FAD}"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BD1799-ACB5-4CB2-86A2-5C574F1C87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a:xfrm>
            <a:off x="8476488" y="6170491"/>
            <a:ext cx="2214322" cy="457200"/>
          </a:xfrm>
        </p:spPr>
        <p:txBody>
          <a:bodyPr/>
          <a:lstStyle/>
          <a:p>
            <a:fld id="{ED5DD0D6-7A82-473E-879B-C6ECD6CCCFEC}" type="datetime1">
              <a:rPr lang="en-US" smtClean="0"/>
            </a:fld>
            <a:endParaRPr lang="en-US" dirty="0"/>
          </a:p>
        </p:txBody>
      </p:sp>
      <p:sp>
        <p:nvSpPr>
          <p:cNvPr id="9" name="Footer Placeholder 8"/>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1" name="Date Placeholder 10"/>
          <p:cNvSpPr>
            <a:spLocks noGrp="1"/>
          </p:cNvSpPr>
          <p:nvPr>
            <p:ph type="dt" sz="half" idx="10"/>
          </p:nvPr>
        </p:nvSpPr>
        <p:spPr>
          <a:xfrm>
            <a:off x="8476488" y="6170491"/>
            <a:ext cx="2214322" cy="457200"/>
          </a:xfrm>
        </p:spPr>
        <p:txBody>
          <a:bodyPr/>
          <a:lstStyle/>
          <a:p>
            <a:fld id="{D4605E03-BC17-41A7-854C-DFAB672737DC}" type="datetime1">
              <a:rPr lang="en-US" smtClean="0"/>
            </a:fld>
            <a:endParaRPr lang="en-US" dirty="0"/>
          </a:p>
        </p:txBody>
      </p:sp>
      <p:sp>
        <p:nvSpPr>
          <p:cNvPr id="12" name="Footer Placeholder 11"/>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p:cNvSpPr>
            <a:spLocks noGrp="1"/>
          </p:cNvSpPr>
          <p:nvPr>
            <p:ph type="sldNum" sz="quarter" idx="12"/>
          </p:nvPr>
        </p:nvSpPr>
        <p:spPr/>
        <p:txBody>
          <a:bodyPr/>
          <a:lstStyle/>
          <a:p>
            <a:pPr algn="l"/>
            <a:fld id="{FAEF9944-A4F6-4C59-AEBD-678D6480B8E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fld>
            <a:endParaRPr lang="en-US" dirty="0"/>
          </a:p>
        </p:txBody>
      </p:sp>
      <p:cxnSp>
        <p:nvCxnSpPr>
          <p:cNvPr id="9" name="Straight Connector 8" title="Rule Line"/>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jeetundaviya/Lazy-Beast" TargetMode="External"/><Relationship Id="rId1" Type="http://schemas.openxmlformats.org/officeDocument/2006/relationships/hyperlink" Target="https://github.com/arismelachroinos/lscrip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8"/>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40"/>
          <p:cNvSpPr>
            <a:spLocks noGrp="1" noRot="1" noChangeAspect="1" noMove="1" noResize="1" noEditPoints="1" noAdjustHandles="1" noChangeArrowheads="1" noChangeShapeType="1" noTextEdit="1"/>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42"/>
          <p:cNvSpPr>
            <a:spLocks noGrp="1" noRot="1" noChangeAspect="1" noMove="1" noResize="1" noEditPoints="1" noAdjustHandles="1" noChangeArrowheads="1" noChangeShapeType="1" noTextEdit="1"/>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5" name="Freeform: Shape 44"/>
          <p:cNvSpPr>
            <a:spLocks noGrp="1" noRot="1" noChangeAspect="1" noMove="1" noResize="1" noEditPoints="1" noAdjustHandles="1" noChangeArrowheads="1" noChangeShapeType="1" noTextEdit="1"/>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7" name="Freeform: Shape 46"/>
          <p:cNvSpPr>
            <a:spLocks noGrp="1" noRot="1" noChangeAspect="1" noMove="1" noResize="1" noEditPoints="1" noAdjustHandles="1" noChangeArrowheads="1" noChangeShapeType="1" noTextEdit="1"/>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9" name="Freeform: Shape 48"/>
          <p:cNvSpPr>
            <a:spLocks noGrp="1" noRot="1" noChangeAspect="1" noMove="1" noResize="1" noEditPoints="1" noAdjustHandles="1" noChangeArrowheads="1" noChangeShapeType="1" noTextEdit="1"/>
          </p:cNvSpPr>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50"/>
          <p:cNvSpPr>
            <a:spLocks noGrp="1" noRot="1" noChangeAspect="1" noMove="1" noResize="1" noEditPoints="1" noAdjustHandles="1" noChangeArrowheads="1" noChangeShapeType="1" noTextEdit="1"/>
          </p:cNvSpPr>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3" name="Freeform: Shape 52"/>
          <p:cNvSpPr>
            <a:spLocks noGrp="1" noRot="1" noChangeAspect="1" noMove="1" noResize="1" noEditPoints="1" noAdjustHandles="1" noChangeArrowheads="1" noChangeShapeType="1" noTextEdit="1"/>
          </p:cNvSpPr>
          <p:nvPr/>
        </p:nvSpPr>
        <p:spPr>
          <a:xfrm>
            <a:off x="-1" y="2155284"/>
            <a:ext cx="3807666"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5" name="Group 54"/>
          <p:cNvGrpSpPr>
            <a:grpSpLocks noGrp="1" noRot="1" noChangeAspect="1" noMove="1" noResize="1" noUngrp="1"/>
          </p:cNvGrpSpPr>
          <p:nvPr/>
        </p:nvGrpSpPr>
        <p:grpSpPr>
          <a:xfrm>
            <a:off x="8122942" y="0"/>
            <a:ext cx="4069058" cy="3547008"/>
            <a:chOff x="8122942" y="0"/>
            <a:chExt cx="4069058" cy="3547008"/>
          </a:xfrm>
        </p:grpSpPr>
        <p:sp>
          <p:nvSpPr>
            <p:cNvPr id="56" name="Freeform: Shape 55"/>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7" name="Freeform: Shape 56"/>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4591665" y="2458037"/>
            <a:ext cx="7060135" cy="1807759"/>
          </a:xfrm>
        </p:spPr>
        <p:txBody>
          <a:bodyPr>
            <a:normAutofit/>
          </a:bodyPr>
          <a:lstStyle/>
          <a:p>
            <a:r>
              <a:rPr lang="en-GB" dirty="0"/>
              <a:t>Lazy Beast</a:t>
            </a:r>
            <a:endParaRPr lang="en-GB" dirty="0"/>
          </a:p>
        </p:txBody>
      </p:sp>
      <p:sp>
        <p:nvSpPr>
          <p:cNvPr id="3" name="Subtitle 2"/>
          <p:cNvSpPr>
            <a:spLocks noGrp="1"/>
          </p:cNvSpPr>
          <p:nvPr>
            <p:ph type="subTitle" idx="1"/>
          </p:nvPr>
        </p:nvSpPr>
        <p:spPr>
          <a:xfrm>
            <a:off x="5006778" y="4693771"/>
            <a:ext cx="7052117" cy="1873374"/>
          </a:xfrm>
        </p:spPr>
        <p:txBody>
          <a:bodyPr vert="horz" lIns="91440" tIns="45720" rIns="91440" bIns="45720" rtlCol="0" anchor="t">
            <a:normAutofit/>
          </a:bodyPr>
          <a:lstStyle/>
          <a:p>
            <a:pPr>
              <a:lnSpc>
                <a:spcPct val="120000"/>
              </a:lnSpc>
            </a:pPr>
            <a:r>
              <a:rPr lang="en-GB" sz="1700" dirty="0">
                <a:ea typeface="Meiryo"/>
              </a:rPr>
              <a:t>Project : Java Mini Project</a:t>
            </a:r>
            <a:endParaRPr lang="en-GB" sz="1700" dirty="0"/>
          </a:p>
          <a:p>
            <a:pPr>
              <a:lnSpc>
                <a:spcPct val="120000"/>
              </a:lnSpc>
            </a:pPr>
            <a:r>
              <a:rPr lang="en-GB" sz="1700" dirty="0"/>
              <a:t>Team </a:t>
            </a:r>
            <a:r>
              <a:rPr lang="en-GB" sz="1700" dirty="0" err="1"/>
              <a:t>Memebers</a:t>
            </a:r>
            <a:r>
              <a:rPr lang="en-GB" sz="1700" dirty="0"/>
              <a:t> : Jeet </a:t>
            </a:r>
            <a:r>
              <a:rPr lang="en-GB" sz="1700" dirty="0" err="1"/>
              <a:t>Undaviya</a:t>
            </a:r>
            <a:r>
              <a:rPr lang="en-GB" sz="1700" dirty="0"/>
              <a:t>[19DCE142]</a:t>
            </a:r>
            <a:endParaRPr lang="en-GB"/>
          </a:p>
          <a:p>
            <a:pPr>
              <a:lnSpc>
                <a:spcPct val="120000"/>
              </a:lnSpc>
            </a:pPr>
            <a:r>
              <a:rPr lang="en-GB" sz="1700" dirty="0">
                <a:ea typeface="Meiryo"/>
              </a:rPr>
              <a:t>                         3</a:t>
            </a:r>
            <a:r>
              <a:rPr lang="en-GB" sz="1400" dirty="0">
                <a:ea typeface="Meiryo"/>
              </a:rPr>
              <a:t>rd</a:t>
            </a:r>
            <a:r>
              <a:rPr lang="en-GB" sz="1700" dirty="0">
                <a:ea typeface="Meiryo"/>
              </a:rPr>
              <a:t> Sem </a:t>
            </a:r>
            <a:r>
              <a:rPr lang="en-GB" sz="1700" dirty="0" err="1">
                <a:ea typeface="Meiryo"/>
              </a:rPr>
              <a:t>B.Tech</a:t>
            </a:r>
            <a:r>
              <a:rPr lang="en-GB" sz="1700" dirty="0">
                <a:ea typeface="Meiryo"/>
              </a:rPr>
              <a:t> [CE] </a:t>
            </a:r>
            <a:endParaRPr lang="en-GB" sz="1700" dirty="0"/>
          </a:p>
          <a:p>
            <a:pPr>
              <a:lnSpc>
                <a:spcPct val="120000"/>
              </a:lnSpc>
            </a:pPr>
            <a:r>
              <a:rPr lang="en-GB" sz="1700" dirty="0"/>
              <a:t>Guide : </a:t>
            </a:r>
            <a:r>
              <a:rPr lang="en-GB" sz="1700" dirty="0">
                <a:ea typeface="+mn-lt"/>
                <a:cs typeface="+mn-lt"/>
              </a:rPr>
              <a:t>Prof. Aishwariya </a:t>
            </a:r>
            <a:r>
              <a:rPr lang="en-GB" sz="1700" dirty="0" err="1">
                <a:ea typeface="+mn-lt"/>
                <a:cs typeface="+mn-lt"/>
              </a:rPr>
              <a:t>Budhrani</a:t>
            </a:r>
            <a:r>
              <a:rPr lang="en-GB" sz="1700" dirty="0">
                <a:ea typeface="+mn-lt"/>
                <a:cs typeface="+mn-lt"/>
              </a:rPr>
              <a:t> </a:t>
            </a:r>
            <a:endParaRPr lang="en-GB"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188340" y="1105232"/>
            <a:ext cx="3013545" cy="4277802"/>
          </a:xfrm>
        </p:spPr>
        <p:txBody>
          <a:bodyPr anchor="ctr">
            <a:normAutofit/>
          </a:bodyPr>
          <a:lstStyle/>
          <a:p>
            <a:r>
              <a:rPr lang="en-GB" dirty="0">
                <a:ea typeface="Meiryo"/>
              </a:rPr>
              <a:t>'2' OR 'open'</a:t>
            </a:r>
            <a:endParaRPr lang="en-GB" dirty="0">
              <a:ea typeface="Meiryo"/>
            </a:endParaRPr>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11"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p:cNvSpPr>
            <a:spLocks noGrp="1"/>
          </p:cNvSpPr>
          <p:nvPr>
            <p:ph idx="1"/>
          </p:nvPr>
        </p:nvSpPr>
        <p:spPr>
          <a:xfrm>
            <a:off x="6096000" y="1105232"/>
            <a:ext cx="5176298" cy="4277802"/>
          </a:xfrm>
        </p:spPr>
        <p:txBody>
          <a:bodyPr anchor="ctr">
            <a:normAutofit lnSpcReduction="10000"/>
          </a:bodyPr>
          <a:lstStyle/>
          <a:p>
            <a:pPr algn="just"/>
            <a:r>
              <a:rPr lang="en-GB" dirty="0">
                <a:ea typeface="+mn-lt"/>
                <a:cs typeface="+mn-lt"/>
              </a:rPr>
              <a:t>This command is used to open program.</a:t>
            </a:r>
            <a:endParaRPr lang="en-US" dirty="0">
              <a:ea typeface="+mn-lt"/>
              <a:cs typeface="+mn-lt"/>
            </a:endParaRPr>
          </a:p>
          <a:p>
            <a:pPr algn="just"/>
            <a:endParaRPr lang="en-GB" dirty="0">
              <a:ea typeface="Meiryo"/>
            </a:endParaRPr>
          </a:p>
          <a:p>
            <a:pPr algn="just"/>
            <a:r>
              <a:rPr lang="en-GB" dirty="0">
                <a:ea typeface="+mn-lt"/>
                <a:cs typeface="+mn-lt"/>
              </a:rPr>
              <a:t>NOTE :- Program will open in new window. And "open -m" will display menu for opening programs with shortcuts.</a:t>
            </a:r>
            <a:endParaRPr lang="en-GB">
              <a:ea typeface="+mn-lt"/>
              <a:cs typeface="+mn-lt"/>
            </a:endParaRPr>
          </a:p>
          <a:p>
            <a:pPr algn="just"/>
            <a:endParaRPr lang="en-GB" dirty="0">
              <a:ea typeface="+mn-lt"/>
              <a:cs typeface="+mn-lt"/>
            </a:endParaRPr>
          </a:p>
          <a:p>
            <a:pPr algn="just"/>
            <a:r>
              <a:rPr lang="en-GB" dirty="0" err="1">
                <a:ea typeface="+mn-lt"/>
                <a:cs typeface="+mn-lt"/>
              </a:rPr>
              <a:t>Eg.</a:t>
            </a:r>
            <a:r>
              <a:rPr lang="en-GB" dirty="0">
                <a:ea typeface="+mn-lt"/>
                <a:cs typeface="+mn-lt"/>
              </a:rPr>
              <a:t> open </a:t>
            </a:r>
            <a:r>
              <a:rPr lang="en-GB" dirty="0" err="1">
                <a:ea typeface="+mn-lt"/>
                <a:cs typeface="+mn-lt"/>
              </a:rPr>
              <a:t>notpad</a:t>
            </a:r>
            <a:r>
              <a:rPr lang="en-GB" dirty="0">
                <a:ea typeface="+mn-lt"/>
                <a:cs typeface="+mn-lt"/>
              </a:rPr>
              <a:t> xyz.txt OR o 1 OR "2 notepad.exe"</a:t>
            </a:r>
            <a:endParaRPr lang="en-GB" dirty="0">
              <a:ea typeface="Meiry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188340" y="1105232"/>
            <a:ext cx="3013545" cy="4277802"/>
          </a:xfrm>
        </p:spPr>
        <p:txBody>
          <a:bodyPr anchor="ctr">
            <a:normAutofit/>
          </a:bodyPr>
          <a:lstStyle/>
          <a:p>
            <a:r>
              <a:rPr lang="en-GB" dirty="0">
                <a:ea typeface="+mj-lt"/>
                <a:cs typeface="+mj-lt"/>
              </a:rPr>
              <a:t>'3' OR 'close'</a:t>
            </a:r>
            <a:endParaRPr lang="en-US" dirty="0"/>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11"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p:cNvSpPr>
            <a:spLocks noGrp="1"/>
          </p:cNvSpPr>
          <p:nvPr>
            <p:ph idx="1"/>
          </p:nvPr>
        </p:nvSpPr>
        <p:spPr>
          <a:xfrm>
            <a:off x="6096000" y="1105232"/>
            <a:ext cx="5176298" cy="4277802"/>
          </a:xfrm>
        </p:spPr>
        <p:txBody>
          <a:bodyPr anchor="ctr">
            <a:normAutofit/>
          </a:bodyPr>
          <a:lstStyle/>
          <a:p>
            <a:pPr algn="just"/>
            <a:r>
              <a:rPr lang="en-GB" dirty="0">
                <a:ea typeface="+mn-lt"/>
                <a:cs typeface="+mn-lt"/>
              </a:rPr>
              <a:t>This command is used to exit from any Console or to close any on-going console or program.</a:t>
            </a:r>
            <a:endParaRPr lang="en-US"/>
          </a:p>
          <a:p>
            <a:pPr algn="just"/>
            <a:endParaRPr lang="en-GB" dirty="0">
              <a:ea typeface="Meiryo"/>
            </a:endParaRPr>
          </a:p>
          <a:p>
            <a:pPr algn="just"/>
            <a:r>
              <a:rPr lang="en-GB" dirty="0">
                <a:ea typeface="+mn-lt"/>
                <a:cs typeface="+mn-lt"/>
              </a:rPr>
              <a:t>NOTE:- Typing 'close -all' will open all programs running similar process.</a:t>
            </a:r>
            <a:endParaRPr lang="en-GB" dirty="0">
              <a:ea typeface="+mn-lt"/>
              <a:cs typeface="+mn-lt"/>
            </a:endParaRPr>
          </a:p>
          <a:p>
            <a:pPr algn="just"/>
            <a:r>
              <a:rPr lang="en-GB" dirty="0" err="1">
                <a:ea typeface="+mn-lt"/>
                <a:cs typeface="+mn-lt"/>
              </a:rPr>
              <a:t>Eg.</a:t>
            </a:r>
            <a:r>
              <a:rPr lang="en-GB" dirty="0">
                <a:ea typeface="+mn-lt"/>
                <a:cs typeface="+mn-lt"/>
              </a:rPr>
              <a:t> close </a:t>
            </a:r>
            <a:r>
              <a:rPr lang="en-GB" dirty="0" err="1">
                <a:ea typeface="+mn-lt"/>
                <a:cs typeface="+mn-lt"/>
              </a:rPr>
              <a:t>PyCmd</a:t>
            </a:r>
            <a:r>
              <a:rPr lang="en-GB" dirty="0">
                <a:ea typeface="+mn-lt"/>
                <a:cs typeface="+mn-lt"/>
              </a:rPr>
              <a:t> OR close OR "3" OR "3 </a:t>
            </a:r>
            <a:r>
              <a:rPr lang="en-GB" dirty="0" err="1">
                <a:ea typeface="+mn-lt"/>
                <a:cs typeface="+mn-lt"/>
              </a:rPr>
              <a:t>SysCmd</a:t>
            </a:r>
            <a:r>
              <a:rPr lang="en-GB" dirty="0">
                <a:ea typeface="+mn-lt"/>
                <a:cs typeface="+mn-lt"/>
              </a:rPr>
              <a:t>"</a:t>
            </a:r>
            <a:endParaRPr lang="en-GB" dirty="0">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'4' OR 'help'</a:t>
            </a:r>
            <a:endParaRPr lang="en-US" dirty="0"/>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7"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2" name="Content Placeholder 2"/>
          <p:cNvSpPr txBox="1"/>
          <p:nvPr/>
        </p:nvSpPr>
        <p:spPr>
          <a:xfrm>
            <a:off x="6096000" y="1105232"/>
            <a:ext cx="5176298" cy="4277802"/>
          </a:xfrm>
          <a:prstGeom prst="rect">
            <a:avLst/>
          </a:prstGeom>
        </p:spPr>
        <p:txBody>
          <a:bodyPr lIns="91440" tIns="45720" rIns="91440" bIns="4572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have excess to Help Console.</a:t>
            </a:r>
            <a:endParaRPr lang="en-US"/>
          </a:p>
          <a:p>
            <a:pPr algn="just"/>
            <a:endParaRPr lang="en-GB" dirty="0">
              <a:ea typeface="Meiryo"/>
            </a:endParaRPr>
          </a:p>
          <a:p>
            <a:pPr algn="just"/>
            <a:r>
              <a:rPr lang="en-GB" dirty="0" err="1">
                <a:ea typeface="+mn-lt"/>
                <a:cs typeface="+mn-lt"/>
              </a:rPr>
              <a:t>Eg.</a:t>
            </a:r>
            <a:r>
              <a:rPr lang="en-GB" dirty="0">
                <a:ea typeface="+mn-lt"/>
                <a:cs typeface="+mn-lt"/>
              </a:rPr>
              <a:t> help OR "4" OR "h"   </a:t>
            </a:r>
            <a:endParaRPr lang="en-GB" dirty="0">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'5' OR 'modify'</a:t>
            </a:r>
            <a:endParaRPr lang="en-US" dirty="0"/>
          </a:p>
        </p:txBody>
      </p:sp>
      <p:grpSp>
        <p:nvGrpSpPr>
          <p:cNvPr id="11" name="Group 10"/>
          <p:cNvGrpSpPr>
            <a:grpSpLocks noGrp="1" noRot="1" noChangeAspect="1" noMove="1" noResize="1" noUngrp="1"/>
          </p:cNvGrpSpPr>
          <p:nvPr/>
        </p:nvGrpSpPr>
        <p:grpSpPr>
          <a:xfrm flipH="1">
            <a:off x="4308533" y="0"/>
            <a:ext cx="7883467" cy="6858000"/>
            <a:chOff x="0" y="0"/>
            <a:chExt cx="7883467" cy="6858000"/>
          </a:xfrm>
        </p:grpSpPr>
        <p:sp>
          <p:nvSpPr>
            <p:cNvPr id="8"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3" name="Content Placeholder 2"/>
          <p:cNvSpPr txBox="1"/>
          <p:nvPr/>
        </p:nvSpPr>
        <p:spPr>
          <a:xfrm>
            <a:off x="6096000" y="1105232"/>
            <a:ext cx="5176298" cy="4277802"/>
          </a:xfrm>
          <a:prstGeom prst="rect">
            <a:avLst/>
          </a:prstGeom>
        </p:spPr>
        <p:txBody>
          <a:bodyPr lIns="91440" tIns="45720" rIns="91440" bIns="4572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modify the colour, title and prompt Console.</a:t>
            </a:r>
            <a:endParaRPr lang="en-US"/>
          </a:p>
          <a:p>
            <a:pPr algn="just"/>
            <a:endParaRPr lang="en-GB" dirty="0">
              <a:ea typeface="+mn-lt"/>
              <a:cs typeface="+mn-lt"/>
            </a:endParaRPr>
          </a:p>
          <a:p>
            <a:pPr algn="just"/>
            <a:r>
              <a:rPr lang="en-GB" dirty="0">
                <a:ea typeface="+mn-lt"/>
                <a:cs typeface="+mn-lt"/>
              </a:rPr>
              <a:t>NOTE:- Typing 'modify off' all modification will be disabled and it will do the </a:t>
            </a:r>
            <a:r>
              <a:rPr lang="en-GB" dirty="0" err="1">
                <a:ea typeface="+mn-lt"/>
                <a:cs typeface="+mn-lt"/>
              </a:rPr>
              <a:t>the</a:t>
            </a:r>
            <a:r>
              <a:rPr lang="en-GB" dirty="0">
                <a:ea typeface="+mn-lt"/>
                <a:cs typeface="+mn-lt"/>
              </a:rPr>
              <a:t> default colour, title and prompt.</a:t>
            </a:r>
            <a:endParaRPr lang="en-GB" dirty="0">
              <a:ea typeface="Meiryo"/>
            </a:endParaRPr>
          </a:p>
          <a:p>
            <a:pPr algn="just"/>
            <a:endParaRPr lang="en-GB" dirty="0">
              <a:ea typeface="+mn-lt"/>
              <a:cs typeface="+mn-lt"/>
            </a:endParaRPr>
          </a:p>
          <a:p>
            <a:pPr algn="just"/>
            <a:r>
              <a:rPr lang="en-GB" dirty="0" err="1">
                <a:ea typeface="+mn-lt"/>
                <a:cs typeface="+mn-lt"/>
              </a:rPr>
              <a:t>Eg.modify</a:t>
            </a:r>
            <a:r>
              <a:rPr lang="en-GB" dirty="0">
                <a:ea typeface="+mn-lt"/>
                <a:cs typeface="+mn-lt"/>
              </a:rPr>
              <a:t> colour OR "5 title"   </a:t>
            </a:r>
            <a:endParaRPr lang="en-GB">
              <a:ea typeface="Meiry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'6' OR '</a:t>
            </a:r>
            <a:r>
              <a:rPr lang="en-GB" dirty="0" err="1">
                <a:ea typeface="+mj-lt"/>
                <a:cs typeface="+mj-lt"/>
              </a:rPr>
              <a:t>syscmd</a:t>
            </a:r>
            <a:r>
              <a:rPr lang="en-GB" dirty="0">
                <a:ea typeface="+mj-lt"/>
                <a:cs typeface="+mj-lt"/>
              </a:rPr>
              <a:t>'</a:t>
            </a:r>
            <a:endParaRPr lang="en-US" dirty="0"/>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7"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2" name="Content Placeholder 2"/>
          <p:cNvSpPr txBox="1"/>
          <p:nvPr/>
        </p:nvSpPr>
        <p:spPr>
          <a:xfrm>
            <a:off x="6096000" y="1105232"/>
            <a:ext cx="5176298" cy="4277802"/>
          </a:xfrm>
          <a:prstGeom prst="rect">
            <a:avLst/>
          </a:prstGeom>
        </p:spPr>
        <p:txBody>
          <a:bodyPr lIns="91440" tIns="45720" rIns="91440" bIns="45720" anchor="ctr">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have excess to System Console or to run any sys commands.</a:t>
            </a:r>
            <a:endParaRPr lang="en-US"/>
          </a:p>
          <a:p>
            <a:pPr algn="just"/>
            <a:endParaRPr lang="en-GB" dirty="0">
              <a:ea typeface="+mn-lt"/>
              <a:cs typeface="+mn-lt"/>
            </a:endParaRPr>
          </a:p>
          <a:p>
            <a:pPr algn="just"/>
            <a:r>
              <a:rPr lang="en-GB" dirty="0">
                <a:ea typeface="+mn-lt"/>
                <a:cs typeface="+mn-lt"/>
              </a:rPr>
              <a:t>NOTE:- Typing '</a:t>
            </a:r>
            <a:r>
              <a:rPr lang="en-GB" dirty="0" err="1">
                <a:ea typeface="+mn-lt"/>
                <a:cs typeface="+mn-lt"/>
              </a:rPr>
              <a:t>SysCmd</a:t>
            </a:r>
            <a:r>
              <a:rPr lang="en-GB" dirty="0">
                <a:ea typeface="+mn-lt"/>
                <a:cs typeface="+mn-lt"/>
              </a:rPr>
              <a:t> -n' will open </a:t>
            </a:r>
            <a:r>
              <a:rPr lang="en-GB" dirty="0" err="1">
                <a:ea typeface="+mn-lt"/>
                <a:cs typeface="+mn-lt"/>
              </a:rPr>
              <a:t>SysCmd</a:t>
            </a:r>
            <a:r>
              <a:rPr lang="en-GB" dirty="0">
                <a:ea typeface="+mn-lt"/>
                <a:cs typeface="+mn-lt"/>
              </a:rPr>
              <a:t> program in a new window. </a:t>
            </a:r>
            <a:endParaRPr lang="en-GB" dirty="0">
              <a:ea typeface="Meiryo"/>
            </a:endParaRPr>
          </a:p>
          <a:p>
            <a:pPr algn="just"/>
            <a:endParaRPr lang="en-GB" dirty="0">
              <a:ea typeface="+mn-lt"/>
              <a:cs typeface="+mn-lt"/>
            </a:endParaRPr>
          </a:p>
          <a:p>
            <a:pPr algn="just"/>
            <a:r>
              <a:rPr lang="en-GB" dirty="0" err="1">
                <a:ea typeface="+mn-lt"/>
                <a:cs typeface="+mn-lt"/>
              </a:rPr>
              <a:t>Eg.</a:t>
            </a:r>
            <a:r>
              <a:rPr lang="en-GB" dirty="0">
                <a:ea typeface="+mn-lt"/>
                <a:cs typeface="+mn-lt"/>
              </a:rPr>
              <a:t> </a:t>
            </a:r>
            <a:r>
              <a:rPr lang="en-GB" dirty="0" err="1">
                <a:ea typeface="+mn-lt"/>
                <a:cs typeface="+mn-lt"/>
              </a:rPr>
              <a:t>syscmd</a:t>
            </a:r>
            <a:r>
              <a:rPr lang="en-GB" dirty="0">
                <a:ea typeface="+mn-lt"/>
                <a:cs typeface="+mn-lt"/>
              </a:rPr>
              <a:t>  OR </a:t>
            </a:r>
            <a:endParaRPr lang="en-GB" dirty="0">
              <a:ea typeface="+mn-lt"/>
              <a:cs typeface="+mn-lt"/>
            </a:endParaRPr>
          </a:p>
          <a:p>
            <a:pPr algn="just"/>
            <a:r>
              <a:rPr lang="en-GB" dirty="0">
                <a:ea typeface="+mn-lt"/>
                <a:cs typeface="+mn-lt"/>
              </a:rPr>
              <a:t> </a:t>
            </a:r>
            <a:r>
              <a:rPr lang="en-GB" dirty="0" err="1">
                <a:ea typeface="+mn-lt"/>
                <a:cs typeface="+mn-lt"/>
              </a:rPr>
              <a:t>syscmd</a:t>
            </a:r>
            <a:r>
              <a:rPr lang="en-GB" dirty="0">
                <a:ea typeface="+mn-lt"/>
                <a:cs typeface="+mn-lt"/>
              </a:rPr>
              <a:t> ping www.google.com OR "6"  </a:t>
            </a:r>
            <a:endParaRPr lang="en-GB">
              <a:ea typeface="Meiry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'7' OR '</a:t>
            </a:r>
            <a:r>
              <a:rPr lang="en-GB" dirty="0" err="1">
                <a:ea typeface="+mj-lt"/>
                <a:cs typeface="+mj-lt"/>
              </a:rPr>
              <a:t>pycmd</a:t>
            </a:r>
            <a:r>
              <a:rPr lang="en-GB" dirty="0">
                <a:ea typeface="+mj-lt"/>
                <a:cs typeface="+mj-lt"/>
              </a:rPr>
              <a:t>'</a:t>
            </a:r>
            <a:endParaRPr lang="en-US" dirty="0"/>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7"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2" name="Content Placeholder 2"/>
          <p:cNvSpPr txBox="1"/>
          <p:nvPr/>
        </p:nvSpPr>
        <p:spPr>
          <a:xfrm>
            <a:off x="6096000" y="1105232"/>
            <a:ext cx="5176298" cy="4277802"/>
          </a:xfrm>
          <a:prstGeom prst="rect">
            <a:avLst/>
          </a:prstGeom>
        </p:spPr>
        <p:txBody>
          <a:bodyPr lIns="91440" tIns="45720" rIns="91440" bIns="45720" anchor="ct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have excess to Python Console.</a:t>
            </a:r>
            <a:endParaRPr lang="en-US"/>
          </a:p>
          <a:p>
            <a:pPr algn="just"/>
            <a:endParaRPr lang="en-GB" dirty="0">
              <a:ea typeface="+mn-lt"/>
              <a:cs typeface="+mn-lt"/>
            </a:endParaRPr>
          </a:p>
          <a:p>
            <a:pPr algn="just"/>
            <a:r>
              <a:rPr lang="en-GB" dirty="0">
                <a:ea typeface="+mn-lt"/>
                <a:cs typeface="+mn-lt"/>
              </a:rPr>
              <a:t>NOTE:- Program will open in new window.</a:t>
            </a:r>
            <a:endParaRPr lang="en-GB" dirty="0">
              <a:ea typeface="+mn-lt"/>
              <a:cs typeface="+mn-lt"/>
            </a:endParaRPr>
          </a:p>
          <a:p>
            <a:pPr algn="just"/>
            <a:endParaRPr lang="en-GB" dirty="0">
              <a:ea typeface="+mn-lt"/>
              <a:cs typeface="+mn-lt"/>
            </a:endParaRPr>
          </a:p>
          <a:p>
            <a:pPr algn="just"/>
            <a:r>
              <a:rPr lang="en-GB" dirty="0" err="1">
                <a:ea typeface="+mn-lt"/>
                <a:cs typeface="+mn-lt"/>
              </a:rPr>
              <a:t>Eg.</a:t>
            </a:r>
            <a:r>
              <a:rPr lang="en-GB" dirty="0">
                <a:ea typeface="+mn-lt"/>
                <a:cs typeface="+mn-lt"/>
              </a:rPr>
              <a:t> </a:t>
            </a:r>
            <a:r>
              <a:rPr lang="en-GB" dirty="0" err="1">
                <a:ea typeface="+mn-lt"/>
                <a:cs typeface="+mn-lt"/>
              </a:rPr>
              <a:t>pycmd</a:t>
            </a:r>
            <a:r>
              <a:rPr lang="en-GB" dirty="0">
                <a:ea typeface="+mn-lt"/>
                <a:cs typeface="+mn-lt"/>
              </a:rPr>
              <a:t> OR "7"  </a:t>
            </a:r>
            <a:endParaRPr lang="en-GB" dirty="0">
              <a:ea typeface="+mn-lt"/>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'8' OR 'archive' OR</a:t>
            </a:r>
            <a:endParaRPr lang="en-GB" dirty="0">
              <a:ea typeface="+mj-lt"/>
              <a:cs typeface="+mj-lt"/>
            </a:endParaRPr>
          </a:p>
          <a:p>
            <a:r>
              <a:rPr lang="en-GB" dirty="0">
                <a:ea typeface="Meiryo"/>
              </a:rPr>
              <a:t>'arc'</a:t>
            </a:r>
            <a:endParaRPr lang="en-GB" dirty="0">
              <a:ea typeface="Meiryo"/>
            </a:endParaRPr>
          </a:p>
        </p:txBody>
      </p:sp>
      <p:grpSp>
        <p:nvGrpSpPr>
          <p:cNvPr id="11" name="Group 10"/>
          <p:cNvGrpSpPr>
            <a:grpSpLocks noGrp="1" noRot="1" noChangeAspect="1" noMove="1" noResize="1" noUngrp="1"/>
          </p:cNvGrpSpPr>
          <p:nvPr/>
        </p:nvGrpSpPr>
        <p:grpSpPr>
          <a:xfrm flipH="1">
            <a:off x="4308533" y="0"/>
            <a:ext cx="7883467" cy="6858000"/>
            <a:chOff x="0" y="0"/>
            <a:chExt cx="7883467" cy="6858000"/>
          </a:xfrm>
        </p:grpSpPr>
        <p:sp>
          <p:nvSpPr>
            <p:cNvPr id="8"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3" name="Content Placeholder 2"/>
          <p:cNvSpPr txBox="1"/>
          <p:nvPr/>
        </p:nvSpPr>
        <p:spPr>
          <a:xfrm>
            <a:off x="6096000" y="1105232"/>
            <a:ext cx="5176298" cy="4277802"/>
          </a:xfrm>
          <a:prstGeom prst="rect">
            <a:avLst/>
          </a:prstGeom>
        </p:spPr>
        <p:txBody>
          <a:bodyPr lIns="91440" tIns="45720" rIns="91440" bIns="45720" anchor="ctr">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make archive of files and folders in different </a:t>
            </a:r>
            <a:r>
              <a:rPr lang="en-GB" dirty="0" err="1">
                <a:ea typeface="+mn-lt"/>
                <a:cs typeface="+mn-lt"/>
              </a:rPr>
              <a:t>fromat</a:t>
            </a:r>
            <a:r>
              <a:rPr lang="en-GB" dirty="0">
                <a:ea typeface="+mn-lt"/>
                <a:cs typeface="+mn-lt"/>
              </a:rPr>
              <a:t> like 7z,zip,rar,etc.</a:t>
            </a:r>
            <a:endParaRPr lang="en-US"/>
          </a:p>
          <a:p>
            <a:pPr algn="just"/>
            <a:endParaRPr lang="en-GB" dirty="0">
              <a:ea typeface="+mn-lt"/>
              <a:cs typeface="+mn-lt"/>
            </a:endParaRPr>
          </a:p>
          <a:p>
            <a:pPr algn="just"/>
            <a:r>
              <a:rPr lang="en-GB" dirty="0">
                <a:ea typeface="+mn-lt"/>
                <a:cs typeface="+mn-lt"/>
              </a:rPr>
              <a:t>NOTE:- Only typing 'archive' will open 7z File-Manager program in a new window.</a:t>
            </a:r>
            <a:endParaRPr lang="en-GB" dirty="0">
              <a:ea typeface="+mn-lt"/>
              <a:cs typeface="+mn-lt"/>
            </a:endParaRPr>
          </a:p>
          <a:p>
            <a:pPr algn="just"/>
            <a:endParaRPr lang="en-GB" dirty="0">
              <a:ea typeface="+mn-lt"/>
              <a:cs typeface="+mn-lt"/>
            </a:endParaRPr>
          </a:p>
          <a:p>
            <a:pPr algn="just"/>
            <a:r>
              <a:rPr lang="en-GB" dirty="0" err="1">
                <a:ea typeface="+mn-lt"/>
                <a:cs typeface="+mn-lt"/>
              </a:rPr>
              <a:t>Eg.</a:t>
            </a:r>
            <a:r>
              <a:rPr lang="en-GB" dirty="0">
                <a:ea typeface="+mn-lt"/>
                <a:cs typeface="+mn-lt"/>
              </a:rPr>
              <a:t> arc &lt;extension&gt; &lt;output </a:t>
            </a:r>
            <a:r>
              <a:rPr lang="en-GB" dirty="0" err="1">
                <a:ea typeface="+mn-lt"/>
                <a:cs typeface="+mn-lt"/>
              </a:rPr>
              <a:t>loc</a:t>
            </a:r>
            <a:r>
              <a:rPr lang="en-GB" dirty="0">
                <a:ea typeface="+mn-lt"/>
                <a:cs typeface="+mn-lt"/>
              </a:rPr>
              <a:t>&gt; &lt;input </a:t>
            </a:r>
            <a:r>
              <a:rPr lang="en-GB" dirty="0" err="1">
                <a:ea typeface="+mn-lt"/>
                <a:cs typeface="+mn-lt"/>
              </a:rPr>
              <a:t>loc</a:t>
            </a:r>
            <a:r>
              <a:rPr lang="en-GB" dirty="0">
                <a:ea typeface="+mn-lt"/>
                <a:cs typeface="+mn-lt"/>
              </a:rPr>
              <a:t>&gt; OR "8" </a:t>
            </a:r>
            <a:endParaRPr lang="en-GB" dirty="0">
              <a:ea typeface="+mn-lt"/>
              <a:cs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Title 1"/>
          <p:cNvSpPr txBox="1"/>
          <p:nvPr/>
        </p:nvSpPr>
        <p:spPr>
          <a:xfrm>
            <a:off x="1188340" y="1105232"/>
            <a:ext cx="3013545" cy="4277802"/>
          </a:xfrm>
          <a:prstGeom prst="rect">
            <a:avLst/>
          </a:prstGeom>
        </p:spPr>
        <p:txBody>
          <a:bodyPr lIns="91440" tIns="45720" rIns="91440" bIns="45720" anchor="ctr">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dirty="0">
                <a:ea typeface="+mj-lt"/>
                <a:cs typeface="+mj-lt"/>
              </a:rPr>
              <a:t>'9' OR '</a:t>
            </a:r>
            <a:r>
              <a:rPr lang="en-GB" dirty="0" err="1">
                <a:ea typeface="+mj-lt"/>
                <a:cs typeface="+mj-lt"/>
              </a:rPr>
              <a:t>sysnet</a:t>
            </a:r>
            <a:r>
              <a:rPr lang="en-GB" dirty="0">
                <a:ea typeface="+mj-lt"/>
                <a:cs typeface="+mj-lt"/>
              </a:rPr>
              <a:t>' OR</a:t>
            </a:r>
            <a:endParaRPr lang="en-US">
              <a:ea typeface="Meiryo"/>
            </a:endParaRPr>
          </a:p>
          <a:p>
            <a:r>
              <a:rPr lang="en-GB" dirty="0">
                <a:ea typeface="Meiryo"/>
              </a:rPr>
              <a:t>'net'</a:t>
            </a:r>
            <a:endParaRPr lang="en-GB" dirty="0">
              <a:ea typeface="Meiryo"/>
            </a:endParaRPr>
          </a:p>
        </p:txBody>
      </p:sp>
      <p:grpSp>
        <p:nvGrpSpPr>
          <p:cNvPr id="10" name="Group 9"/>
          <p:cNvGrpSpPr>
            <a:grpSpLocks noGrp="1" noRot="1" noChangeAspect="1" noMove="1" noResize="1" noUngrp="1"/>
          </p:cNvGrpSpPr>
          <p:nvPr/>
        </p:nvGrpSpPr>
        <p:grpSpPr>
          <a:xfrm flipH="1">
            <a:off x="4308533" y="0"/>
            <a:ext cx="7883467" cy="6858000"/>
            <a:chOff x="0" y="0"/>
            <a:chExt cx="7883467" cy="6858000"/>
          </a:xfrm>
        </p:grpSpPr>
        <p:sp>
          <p:nvSpPr>
            <p:cNvPr id="7" name="Freeform: Shape 1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1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2" name="Content Placeholder 2"/>
          <p:cNvSpPr txBox="1"/>
          <p:nvPr/>
        </p:nvSpPr>
        <p:spPr>
          <a:xfrm>
            <a:off x="6096000" y="1105232"/>
            <a:ext cx="5176298" cy="4277802"/>
          </a:xfrm>
          <a:prstGeom prst="rect">
            <a:avLst/>
          </a:prstGeom>
        </p:spPr>
        <p:txBody>
          <a:bodyPr lIns="91440" tIns="45720" rIns="91440" bIns="45720" anchor="ctr">
            <a:normAutofit fontScale="92500"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r>
              <a:rPr lang="en-GB" dirty="0">
                <a:ea typeface="+mn-lt"/>
                <a:cs typeface="+mn-lt"/>
              </a:rPr>
              <a:t>This command is used to execute networking commands and display in console.</a:t>
            </a:r>
            <a:endParaRPr lang="en-US"/>
          </a:p>
          <a:p>
            <a:pPr algn="just"/>
            <a:endParaRPr lang="en-GB" dirty="0">
              <a:ea typeface="+mn-lt"/>
              <a:cs typeface="+mn-lt"/>
            </a:endParaRPr>
          </a:p>
          <a:p>
            <a:pPr algn="just"/>
            <a:r>
              <a:rPr lang="en-GB" dirty="0">
                <a:ea typeface="+mn-lt"/>
                <a:cs typeface="+mn-lt"/>
              </a:rPr>
              <a:t>NOTE:- Program will open in new window. And "</a:t>
            </a:r>
            <a:r>
              <a:rPr lang="en-GB" dirty="0" err="1">
                <a:ea typeface="+mn-lt"/>
                <a:cs typeface="+mn-lt"/>
              </a:rPr>
              <a:t>sysnet</a:t>
            </a:r>
            <a:r>
              <a:rPr lang="en-GB" dirty="0">
                <a:ea typeface="+mn-lt"/>
                <a:cs typeface="+mn-lt"/>
              </a:rPr>
              <a:t> -m" will display menu for opening program  with shortcuts.</a:t>
            </a:r>
            <a:endParaRPr lang="en-GB" dirty="0">
              <a:ea typeface="+mn-lt"/>
              <a:cs typeface="+mn-lt"/>
            </a:endParaRPr>
          </a:p>
          <a:p>
            <a:pPr algn="just"/>
            <a:endParaRPr lang="en-GB" dirty="0">
              <a:ea typeface="+mn-lt"/>
              <a:cs typeface="+mn-lt"/>
            </a:endParaRPr>
          </a:p>
          <a:p>
            <a:pPr algn="just"/>
            <a:r>
              <a:rPr lang="en-GB" dirty="0" err="1">
                <a:ea typeface="+mn-lt"/>
                <a:cs typeface="+mn-lt"/>
              </a:rPr>
              <a:t>Eg.</a:t>
            </a:r>
            <a:r>
              <a:rPr lang="en-GB" dirty="0">
                <a:ea typeface="+mn-lt"/>
                <a:cs typeface="+mn-lt"/>
              </a:rPr>
              <a:t> </a:t>
            </a:r>
            <a:r>
              <a:rPr lang="en-GB" dirty="0" err="1">
                <a:ea typeface="+mn-lt"/>
                <a:cs typeface="+mn-lt"/>
              </a:rPr>
              <a:t>sysnet</a:t>
            </a:r>
            <a:r>
              <a:rPr lang="en-GB" dirty="0">
                <a:ea typeface="+mn-lt"/>
                <a:cs typeface="+mn-lt"/>
              </a:rPr>
              <a:t> -m OR "9 &lt;Sub command&gt;"  </a:t>
            </a:r>
            <a:endParaRPr lang="en-GB" dirty="0">
              <a:ea typeface="+mn-lt"/>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8" name="Freeform: Shape 4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5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6" name="Freeform: Shape 5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0" name="Freeform: Shape 5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64" name="Rectangle 63"/>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66" name="Group 65"/>
          <p:cNvGrpSpPr>
            <a:grpSpLocks noGrp="1" noRot="1" noChangeAspect="1" noMove="1" noResize="1" noUngrp="1"/>
          </p:cNvGrpSpPr>
          <p:nvPr/>
        </p:nvGrpSpPr>
        <p:grpSpPr>
          <a:xfrm>
            <a:off x="547626" y="0"/>
            <a:ext cx="10678291" cy="6858000"/>
            <a:chOff x="547626" y="0"/>
            <a:chExt cx="10678291" cy="6858000"/>
          </a:xfrm>
        </p:grpSpPr>
        <p:sp>
          <p:nvSpPr>
            <p:cNvPr id="67" name="Freeform: Shape 66"/>
            <p:cNvSpPr/>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p:cNvSpPr/>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9" name="Freeform: Shape 68"/>
            <p:cNvSpPr/>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0" name="Freeform: Shape 69"/>
            <p:cNvSpPr/>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 name="Freeform: Shape 70"/>
            <p:cNvSpPr/>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p:cNvSpPr/>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p:cNvSpPr/>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2190750" y="1346268"/>
            <a:ext cx="7810500" cy="3125338"/>
          </a:xfrm>
        </p:spPr>
        <p:txBody>
          <a:bodyPr vert="horz" lIns="109728" tIns="109728" rIns="109728" bIns="91440" rtlCol="0" anchor="b">
            <a:normAutofit/>
          </a:bodyPr>
          <a:lstStyle/>
          <a:p>
            <a:pPr algn="ctr">
              <a:lnSpc>
                <a:spcPct val="120000"/>
              </a:lnSpc>
            </a:pPr>
            <a:r>
              <a:rPr lang="en-US" sz="7200">
                <a:solidFill>
                  <a:schemeClr val="tx1">
                    <a:lumMod val="85000"/>
                    <a:lumOff val="15000"/>
                  </a:schemeClr>
                </a:solidFill>
              </a:rPr>
              <a:t>Screenshots</a:t>
            </a:r>
            <a:endParaRPr lang="en-US" sz="7200">
              <a:solidFill>
                <a:schemeClr val="tx1">
                  <a:lumMod val="85000"/>
                  <a:lumOff val="15000"/>
                </a:schemeClr>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 name="Freeform: Shape 60"/>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5" name="Freeform: Shape 64"/>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Freeform: Shape 66"/>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9" name="Freeform: Shape 68"/>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5" name="Freeform: Shape 74"/>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7" name="Rectangle 7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890" b="1"/>
          <a:stretch>
            <a:fillRect/>
          </a:stretch>
        </p:blipFill>
        <p:spPr>
          <a:xfrm>
            <a:off x="1524" y="10"/>
            <a:ext cx="12188952" cy="6857990"/>
          </a:xfrm>
          <a:prstGeom prst="rect">
            <a:avLst/>
          </a:prstGeom>
        </p:spPr>
      </p:pic>
      <p:sp>
        <p:nvSpPr>
          <p:cNvPr id="79" name="Rectangle 78"/>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Welcome Screen</a:t>
            </a:r>
            <a:endParaRPr lang="en-US" sz="5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7"/>
          <p:cNvCxnSpPr>
            <a:cxnSpLocks noGrp="1" noRot="1" noChangeAspect="1" noMove="1" noResize="1" noEditPoints="1" noAdjustHandles="1" noChangeArrowheads="1" noChangeShapeType="1"/>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 name="Rectangle 9"/>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188340" y="1105232"/>
            <a:ext cx="3013545" cy="4277802"/>
          </a:xfrm>
        </p:spPr>
        <p:txBody>
          <a:bodyPr vert="horz" lIns="109728" tIns="109728" rIns="109728" bIns="91440" rtlCol="0" anchor="ctr">
            <a:normAutofit/>
          </a:bodyPr>
          <a:lstStyle/>
          <a:p>
            <a:r>
              <a:rPr lang="en-US"/>
              <a:t>Current scenario</a:t>
            </a:r>
            <a:endParaRPr lang="en-US" dirty="0"/>
          </a:p>
        </p:txBody>
      </p:sp>
      <p:grpSp>
        <p:nvGrpSpPr>
          <p:cNvPr id="7" name="Group 11"/>
          <p:cNvGrpSpPr>
            <a:grpSpLocks noGrp="1" noRot="1" noChangeAspect="1" noMove="1" noResize="1" noUngrp="1"/>
          </p:cNvGrpSpPr>
          <p:nvPr/>
        </p:nvGrpSpPr>
        <p:grpSpPr>
          <a:xfrm flipH="1">
            <a:off x="4308533" y="0"/>
            <a:ext cx="7883467" cy="6858000"/>
            <a:chOff x="0" y="0"/>
            <a:chExt cx="7883467" cy="6858000"/>
          </a:xfrm>
        </p:grpSpPr>
        <p:sp>
          <p:nvSpPr>
            <p:cNvPr id="13" name="Freeform: Shape 12"/>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TextBox 2"/>
          <p:cNvSpPr txBox="1"/>
          <p:nvPr/>
        </p:nvSpPr>
        <p:spPr>
          <a:xfrm>
            <a:off x="6096000" y="1105232"/>
            <a:ext cx="5176298" cy="4277802"/>
          </a:xfrm>
          <a:prstGeom prst="rect">
            <a:avLst/>
          </a:prstGeom>
        </p:spPr>
        <p:txBody>
          <a:bodyPr rot="0" spcFirstLastPara="0" vertOverflow="overflow" horzOverflow="overflow" vert="horz" wrap="square" lIns="109728" tIns="109728" rIns="109728" bIns="91440" numCol="1" spcCol="0" rtlCol="0" fromWordArt="0" anchor="ctr" anchorCtr="0" forceAA="0" compatLnSpc="1">
            <a:noAutofit/>
          </a:bodyPr>
          <a:lstStyle/>
          <a:p>
            <a:pPr indent="-342900" algn="just">
              <a:lnSpc>
                <a:spcPct val="130000"/>
              </a:lnSpc>
              <a:spcBef>
                <a:spcPts val="930"/>
              </a:spcBef>
              <a:buFont typeface="Corbel" panose="020B0503020204020204" pitchFamily="34" charset="0"/>
              <a:buChar char="•"/>
            </a:pPr>
            <a:r>
              <a:rPr lang="en-US" spc="150" dirty="0">
                <a:solidFill>
                  <a:schemeClr val="tx1">
                    <a:lumMod val="75000"/>
                    <a:lumOff val="25000"/>
                  </a:schemeClr>
                </a:solidFill>
              </a:rPr>
              <a:t>In today's world everyone is </a:t>
            </a:r>
            <a:r>
              <a:rPr lang="en-US" spc="150" dirty="0">
                <a:solidFill>
                  <a:schemeClr val="tx1">
                    <a:lumMod val="75000"/>
                    <a:lumOff val="25000"/>
                  </a:schemeClr>
                </a:solidFill>
                <a:cs typeface="+mn-lt"/>
              </a:rPr>
              <a:t>moving </a:t>
            </a:r>
            <a:r>
              <a:rPr lang="en-US" spc="150" dirty="0">
                <a:solidFill>
                  <a:schemeClr val="tx1">
                    <a:lumMod val="75000"/>
                    <a:lumOff val="25000"/>
                  </a:schemeClr>
                </a:solidFill>
              </a:rPr>
              <a:t>towards the digital machine leaving behind traditional paper-pen. So computer knowledge is the basic necessity for today. And hence there have been Operating System is gradually improving there GUI (Graphical User Interface) and is make more and more user friendly.</a:t>
            </a:r>
            <a:endParaRPr lang="en-US">
              <a:solidFill>
                <a:schemeClr val="tx1">
                  <a:lumMod val="75000"/>
                  <a:lumOff val="25000"/>
                </a:schemeClr>
              </a:solidFill>
              <a:ea typeface="Meiryo"/>
            </a:endParaRPr>
          </a:p>
          <a:p>
            <a:pPr indent="-342900" algn="just">
              <a:lnSpc>
                <a:spcPct val="130000"/>
              </a:lnSpc>
              <a:spcBef>
                <a:spcPts val="930"/>
              </a:spcBef>
              <a:buFont typeface="Corbel" panose="020B0503020204020204" pitchFamily="34" charset="0"/>
              <a:buChar char="•"/>
            </a:pPr>
            <a:endParaRPr lang="en-US" spc="150" dirty="0">
              <a:solidFill>
                <a:schemeClr val="tx1">
                  <a:lumMod val="75000"/>
                  <a:lumOff val="25000"/>
                </a:schemeClr>
              </a:solidFill>
              <a:ea typeface="Meiryo"/>
            </a:endParaRPr>
          </a:p>
          <a:p>
            <a:pPr indent="-342900" algn="just">
              <a:lnSpc>
                <a:spcPct val="130000"/>
              </a:lnSpc>
              <a:spcBef>
                <a:spcPts val="930"/>
              </a:spcBef>
              <a:buFont typeface="Corbel" panose="020B0503020204020204" pitchFamily="34" charset="0"/>
              <a:buChar char="•"/>
            </a:pPr>
            <a:r>
              <a:rPr lang="en-US" spc="150" dirty="0">
                <a:solidFill>
                  <a:schemeClr val="tx1">
                    <a:lumMod val="75000"/>
                    <a:lumOff val="25000"/>
                  </a:schemeClr>
                </a:solidFill>
              </a:rPr>
              <a:t>But there is really very less evolution in CLI (Command Line Interface) and it have been pretty much the same over the years.</a:t>
            </a:r>
            <a:endParaRPr lang="en-US" spc="150" dirty="0">
              <a:solidFill>
                <a:schemeClr val="tx1">
                  <a:lumMod val="75000"/>
                  <a:lumOff val="25000"/>
                </a:schemeClr>
              </a:solidFill>
              <a:ea typeface="Meiryo"/>
            </a:endParaRPr>
          </a:p>
          <a:p>
            <a:pPr>
              <a:lnSpc>
                <a:spcPct val="130000"/>
              </a:lnSpc>
              <a:spcBef>
                <a:spcPts val="930"/>
              </a:spcBef>
              <a:buFont typeface="Corbel" panose="020B0503020204020204" pitchFamily="34" charset="0"/>
            </a:pPr>
            <a:endParaRPr lang="en-US" spc="150" dirty="0">
              <a:solidFill>
                <a:schemeClr val="tx1">
                  <a:lumMod val="75000"/>
                  <a:lumOff val="25000"/>
                </a:schemeClr>
              </a:solidFill>
              <a:ea typeface="Meiry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6" name="Freeform: Shape 98"/>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Freeform: Shape 100"/>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0" name="Freeform: Shape 102"/>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2" name="Freeform: Shape 104"/>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8" name="Freeform: Shape 106"/>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08"/>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0" name="Freeform: Shape 110"/>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1" name="Freeform: Shape 112"/>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82" name="Rectangle 1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1" descr="A picture containing graphical user interface&#10;&#10;Description automatically generated"/>
          <p:cNvPicPr>
            <a:picLocks noChangeAspect="1"/>
          </p:cNvPicPr>
          <p:nvPr/>
        </p:nvPicPr>
        <p:blipFill rotWithShape="1">
          <a:blip r:embed="rId1"/>
          <a:srcRect r="4446" b="1"/>
          <a:stretch>
            <a:fillRect/>
          </a:stretch>
        </p:blipFill>
        <p:spPr>
          <a:xfrm>
            <a:off x="20" y="10"/>
            <a:ext cx="12191980" cy="6857990"/>
          </a:xfrm>
          <a:prstGeom prst="rect">
            <a:avLst/>
          </a:prstGeom>
        </p:spPr>
      </p:pic>
      <p:sp>
        <p:nvSpPr>
          <p:cNvPr id="183" name="Rectangle 116"/>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Help</a:t>
            </a:r>
            <a:endParaRPr lang="en-US" sz="54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10;&#10;Description automatically generated"/>
          <p:cNvPicPr>
            <a:picLocks noChangeAspect="1"/>
          </p:cNvPicPr>
          <p:nvPr/>
        </p:nvPicPr>
        <p:blipFill rotWithShape="1">
          <a:blip r:embed="rId1"/>
          <a:srcRect r="11555"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Open menu</a:t>
            </a:r>
            <a:endParaRPr lang="en-US" sz="54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Shape 30"/>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9" name="Freeform: Shape 38"/>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5" name="Freeform: Shape 44"/>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47" name="Rectangle 4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p:cNvPicPr>
            <a:picLocks noChangeAspect="1"/>
          </p:cNvPicPr>
          <p:nvPr/>
        </p:nvPicPr>
        <p:blipFill rotWithShape="1">
          <a:blip r:embed="rId1"/>
          <a:srcRect t="10714"/>
          <a:stretch>
            <a:fillRect/>
          </a:stretch>
        </p:blipFill>
        <p:spPr>
          <a:xfrm>
            <a:off x="20" y="10"/>
            <a:ext cx="12191980" cy="6857990"/>
          </a:xfrm>
          <a:prstGeom prst="rect">
            <a:avLst/>
          </a:prstGeom>
        </p:spPr>
      </p:pic>
      <p:sp>
        <p:nvSpPr>
          <p:cNvPr id="49" name="Rectangle 48"/>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Opening Notepad</a:t>
            </a:r>
            <a:endParaRPr lang="en-US" sz="5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15556"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Closing Untitled Notepad</a:t>
            </a:r>
            <a:endParaRPr lang="en-US" sz="54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23112"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Modifying </a:t>
            </a:r>
            <a:r>
              <a:rPr lang="en-US" sz="5400" dirty="0" err="1">
                <a:solidFill>
                  <a:schemeClr val="bg1"/>
                </a:solidFill>
              </a:rPr>
              <a:t>colour</a:t>
            </a:r>
            <a:r>
              <a:rPr lang="en-US" sz="5400" dirty="0">
                <a:solidFill>
                  <a:schemeClr val="bg1"/>
                </a:solidFill>
              </a:rPr>
              <a:t> console</a:t>
            </a:r>
            <a:endParaRPr lang="en-US" sz="5400" dirty="0" err="1">
              <a:solidFill>
                <a:schemeClr val="bg1"/>
              </a:solidFill>
              <a:ea typeface="Meiry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Help in </a:t>
            </a:r>
            <a:r>
              <a:rPr lang="en-US" sz="5400" dirty="0" err="1">
                <a:solidFill>
                  <a:schemeClr val="bg1"/>
                </a:solidFill>
              </a:rPr>
              <a:t>colour</a:t>
            </a:r>
            <a:r>
              <a:rPr lang="en-US" sz="5400" dirty="0">
                <a:solidFill>
                  <a:schemeClr val="bg1"/>
                </a:solidFill>
              </a:rPr>
              <a:t> modification console</a:t>
            </a:r>
            <a:endParaRPr lang="en-US" sz="54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Modifying colours </a:t>
            </a:r>
            <a:endParaRPr lang="en-US" sz="54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446"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Back to main console</a:t>
            </a:r>
            <a:endParaRPr lang="en-US" sz="54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Modifying title console</a:t>
            </a:r>
            <a:endParaRPr lang="en-US" sz="54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000">
                <a:solidFill>
                  <a:schemeClr val="bg1"/>
                </a:solidFill>
              </a:rPr>
              <a:t>Help in Modifying title console</a:t>
            </a:r>
            <a:endParaRPr lang="en-US" sz="5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a:cxnSpLocks noGrp="1" noRot="1" noChangeAspect="1" noMove="1" noResize="1" noEditPoints="1" noAdjustHandles="1" noChangeArrowheads="1" noChangeShapeType="1"/>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p:cNvGrpSpPr>
            <a:grpSpLocks noGrp="1" noRot="1" noChangeAspect="1" noMove="1" noResize="1" noUngrp="1"/>
          </p:cNvGrpSpPr>
          <p:nvPr/>
        </p:nvGrpSpPr>
        <p:grpSpPr>
          <a:xfrm flipH="1">
            <a:off x="4308533" y="0"/>
            <a:ext cx="7883467" cy="6858000"/>
            <a:chOff x="0" y="0"/>
            <a:chExt cx="7883467" cy="6858000"/>
          </a:xfrm>
        </p:grpSpPr>
        <p:sp>
          <p:nvSpPr>
            <p:cNvPr id="12" name="Freeform: Shape 11"/>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extBox 1"/>
          <p:cNvSpPr txBox="1"/>
          <p:nvPr/>
        </p:nvSpPr>
        <p:spPr>
          <a:xfrm>
            <a:off x="6096000" y="1105232"/>
            <a:ext cx="5176298" cy="4277802"/>
          </a:xfrm>
          <a:prstGeom prst="rect">
            <a:avLst/>
          </a:prstGeom>
        </p:spPr>
        <p:txBody>
          <a:bodyPr rot="0" spcFirstLastPara="0" vertOverflow="overflow" horzOverflow="overflow" vert="horz" lIns="109728" tIns="109728" rIns="109728" bIns="91440" numCol="1" spcCol="0" rtlCol="0" fromWordArt="0" anchor="ctr" anchorCtr="0" forceAA="0" compatLnSpc="1">
            <a:normAutofit/>
          </a:bodyPr>
          <a:lstStyle/>
          <a:p>
            <a:pPr indent="-34290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Hence it has not been that user friendly and users always find it very difficult when their OS is facing some issue and they have to use CLI.</a:t>
            </a:r>
            <a:endParaRPr lang="en-US" dirty="0">
              <a:solidFill>
                <a:schemeClr val="tx1">
                  <a:lumMod val="75000"/>
                  <a:lumOff val="25000"/>
                </a:schemeClr>
              </a:solidFill>
            </a:endParaRPr>
          </a:p>
          <a:p>
            <a:pPr indent="-342900" algn="just">
              <a:lnSpc>
                <a:spcPct val="140000"/>
              </a:lnSpc>
              <a:spcBef>
                <a:spcPts val="930"/>
              </a:spcBef>
              <a:buFont typeface="Corbel" panose="020B0503020204020204" pitchFamily="34" charset="0"/>
              <a:buChar char="•"/>
            </a:pPr>
            <a:endParaRPr lang="en-US" spc="150">
              <a:solidFill>
                <a:schemeClr val="tx1">
                  <a:lumMod val="75000"/>
                  <a:lumOff val="25000"/>
                </a:schemeClr>
              </a:solidFill>
              <a:ea typeface="Meiryo"/>
            </a:endParaRPr>
          </a:p>
          <a:p>
            <a:pPr indent="-342900" algn="just">
              <a:lnSpc>
                <a:spcPct val="140000"/>
              </a:lnSpc>
              <a:spcBef>
                <a:spcPts val="930"/>
              </a:spcBef>
              <a:buFont typeface="Corbel" panose="020B0503020204020204" pitchFamily="34" charset="0"/>
              <a:buChar char="•"/>
            </a:pPr>
            <a:r>
              <a:rPr lang="en-US" spc="150" dirty="0">
                <a:solidFill>
                  <a:schemeClr val="tx1">
                    <a:lumMod val="75000"/>
                    <a:lumOff val="25000"/>
                  </a:schemeClr>
                </a:solidFill>
              </a:rPr>
              <a:t>Hence looking over to this issue I was motivated enough to solve this issue for Windows OS [ As many of the users are using it ]. </a:t>
            </a:r>
            <a:endParaRPr lang="en-US" spc="150" dirty="0">
              <a:solidFill>
                <a:schemeClr val="tx1">
                  <a:lumMod val="75000"/>
                  <a:lumOff val="25000"/>
                </a:schemeClr>
              </a:solidFill>
              <a:ea typeface="Meiryo"/>
            </a:endParaRPr>
          </a:p>
          <a:p>
            <a:pPr algn="just">
              <a:lnSpc>
                <a:spcPct val="140000"/>
              </a:lnSpc>
              <a:spcBef>
                <a:spcPts val="930"/>
              </a:spcBef>
              <a:buFont typeface="Corbel" panose="020B0503020204020204" pitchFamily="34" charset="0"/>
            </a:pPr>
            <a:endParaRPr lang="en-US" spc="150">
              <a:solidFill>
                <a:schemeClr val="tx1">
                  <a:lumMod val="75000"/>
                  <a:lumOff val="25000"/>
                </a:schemeClr>
              </a:solidFill>
              <a:ea typeface="Meiryo"/>
            </a:endParaRPr>
          </a:p>
          <a:p>
            <a:pPr indent="-342900">
              <a:lnSpc>
                <a:spcPct val="140000"/>
              </a:lnSpc>
              <a:spcBef>
                <a:spcPts val="930"/>
              </a:spcBef>
              <a:buFont typeface="Corbel" panose="020B0503020204020204" pitchFamily="34" charset="0"/>
              <a:buChar char="•"/>
            </a:pPr>
            <a:endParaRPr lang="en-US" spc="150">
              <a:solidFill>
                <a:schemeClr val="tx1">
                  <a:lumMod val="75000"/>
                  <a:lumOff val="25000"/>
                </a:schemeClr>
              </a:solidFill>
            </a:endParaRPr>
          </a:p>
          <a:p>
            <a:pPr>
              <a:lnSpc>
                <a:spcPct val="140000"/>
              </a:lnSpc>
              <a:spcBef>
                <a:spcPts val="930"/>
              </a:spcBef>
              <a:buFont typeface="Corbel" panose="020B0503020204020204" pitchFamily="34" charset="0"/>
            </a:pPr>
            <a:endParaRPr lang="en-US" spc="150">
              <a:solidFill>
                <a:schemeClr val="tx1">
                  <a:lumMod val="75000"/>
                  <a:lumOff val="2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446"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000">
                <a:solidFill>
                  <a:schemeClr val="bg1"/>
                </a:solidFill>
              </a:rPr>
              <a:t>Modifying title</a:t>
            </a:r>
            <a:endParaRPr lang="en-US" sz="50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Modifying prompt console</a:t>
            </a:r>
            <a:endParaRPr lang="en-US" sz="54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10000"/>
              </a:lnSpc>
            </a:pPr>
            <a:r>
              <a:rPr lang="en-US" sz="4600">
                <a:solidFill>
                  <a:schemeClr val="bg1"/>
                </a:solidFill>
              </a:rPr>
              <a:t>Help in Modifying prompt console</a:t>
            </a:r>
            <a:endParaRPr lang="en-US" sz="4600">
              <a:solidFill>
                <a:schemeClr val="bg1"/>
              </a:solidFill>
            </a:endParaRPr>
          </a:p>
          <a:p>
            <a:pPr>
              <a:lnSpc>
                <a:spcPct val="110000"/>
              </a:lnSpc>
            </a:pPr>
            <a:endParaRPr lang="en-US" sz="46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email&#10;&#10;Description automatically generated"/>
          <p:cNvPicPr>
            <a:picLocks noChangeAspect="1"/>
          </p:cNvPicPr>
          <p:nvPr/>
        </p:nvPicPr>
        <p:blipFill rotWithShape="1">
          <a:blip r:embed="rId1"/>
          <a:srcRect r="4446"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Modifying prompt</a:t>
            </a:r>
            <a:endParaRPr lang="en-US" sz="5400">
              <a:solidFill>
                <a:schemeClr val="bg1"/>
              </a:solidFill>
            </a:endParaRPr>
          </a:p>
          <a:p>
            <a:pPr>
              <a:lnSpc>
                <a:spcPct val="120000"/>
              </a:lnSpc>
            </a:pPr>
            <a:endParaRPr lang="en-US" sz="540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9"/>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1"/>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13"/>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15"/>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17"/>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9"/>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21"/>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23"/>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raphical user interface&#10;&#10;Description automatically generated"/>
          <p:cNvPicPr>
            <a:picLocks noChangeAspect="1"/>
          </p:cNvPicPr>
          <p:nvPr/>
        </p:nvPicPr>
        <p:blipFill rotWithShape="1">
          <a:blip r:embed="rId1"/>
          <a:srcRect r="21393" b="1"/>
          <a:stretch>
            <a:fillRect/>
          </a:stretch>
        </p:blipFill>
        <p:spPr>
          <a:xfrm>
            <a:off x="20" y="10"/>
            <a:ext cx="12191980" cy="6857990"/>
          </a:xfrm>
          <a:prstGeom prst="rect">
            <a:avLst/>
          </a:prstGeom>
        </p:spPr>
      </p:pic>
      <p:sp>
        <p:nvSpPr>
          <p:cNvPr id="28" name="Rectangle 27"/>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Cleared up the main console </a:t>
            </a:r>
            <a:endParaRPr lang="en-US" sz="5400"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shape&#10;&#10;Description automatically generated"/>
          <p:cNvPicPr>
            <a:picLocks noChangeAspect="1"/>
          </p:cNvPicPr>
          <p:nvPr/>
        </p:nvPicPr>
        <p:blipFill rotWithShape="1">
          <a:blip r:embed="rId1"/>
          <a:srcRect r="14667"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10000"/>
              </a:lnSpc>
            </a:pPr>
            <a:r>
              <a:rPr lang="en-US" sz="4200">
                <a:solidFill>
                  <a:schemeClr val="bg1"/>
                </a:solidFill>
              </a:rPr>
              <a:t>Disabling modification and switching back to defaults</a:t>
            </a:r>
            <a:endParaRPr lang="en-US" sz="42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3112"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10000"/>
              </a:lnSpc>
            </a:pPr>
            <a:r>
              <a:rPr lang="en-US" sz="3400">
                <a:solidFill>
                  <a:schemeClr val="bg1"/>
                </a:solidFill>
              </a:rPr>
              <a:t>Executing commands in syscmd and retuning back in main console</a:t>
            </a:r>
            <a:endParaRPr lang="en-US" sz="34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446"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70109" y="2786761"/>
            <a:ext cx="5618431" cy="3285207"/>
          </a:xfrm>
        </p:spPr>
        <p:txBody>
          <a:bodyPr vert="horz" lIns="109728" tIns="109728" rIns="109728" bIns="91440" rtlCol="0" anchor="b">
            <a:normAutofit fontScale="90000"/>
          </a:bodyPr>
          <a:lstStyle/>
          <a:p>
            <a:pPr>
              <a:lnSpc>
                <a:spcPct val="120000"/>
              </a:lnSpc>
            </a:pPr>
            <a:r>
              <a:rPr lang="en-US" sz="5000" dirty="0">
                <a:solidFill>
                  <a:schemeClr val="bg1"/>
                </a:solidFill>
              </a:rPr>
              <a:t>Entering in </a:t>
            </a:r>
            <a:r>
              <a:rPr lang="en-US" sz="5000" dirty="0" err="1">
                <a:solidFill>
                  <a:schemeClr val="bg1"/>
                </a:solidFill>
              </a:rPr>
              <a:t>syscmd</a:t>
            </a:r>
            <a:r>
              <a:rPr lang="en-US" sz="5000" dirty="0">
                <a:solidFill>
                  <a:schemeClr val="bg1"/>
                </a:solidFill>
              </a:rPr>
              <a:t> in same terminal and executing system commands</a:t>
            </a:r>
            <a:endParaRPr lang="en-US" sz="500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l="4889" r="1"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Opening </a:t>
            </a:r>
            <a:r>
              <a:rPr lang="en-US" sz="5400" dirty="0" err="1">
                <a:solidFill>
                  <a:schemeClr val="bg1"/>
                </a:solidFill>
              </a:rPr>
              <a:t>syscmd</a:t>
            </a:r>
            <a:r>
              <a:rPr lang="en-US" sz="5400" dirty="0">
                <a:solidFill>
                  <a:schemeClr val="bg1"/>
                </a:solidFill>
              </a:rPr>
              <a:t> in new window</a:t>
            </a:r>
            <a:endParaRPr lang="en-US" sz="5400"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Opening Pycmd</a:t>
            </a:r>
            <a:endParaRPr lang="en-US" sz="54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2" name="Straight Connector 41"/>
          <p:cNvCxnSpPr>
            <a:cxnSpLocks noGrp="1" noRot="1" noChangeAspect="1" noMove="1" noResize="1" noEditPoints="1" noAdjustHandles="1" noChangeArrowheads="1" noChangeShapeType="1"/>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p:cNvSpPr txBox="1"/>
          <p:nvPr/>
        </p:nvSpPr>
        <p:spPr>
          <a:xfrm>
            <a:off x="875190" y="1105232"/>
            <a:ext cx="3326695" cy="4277802"/>
          </a:xfrm>
          <a:prstGeom prst="rect">
            <a:avLst/>
          </a:prstGeom>
        </p:spPr>
        <p:txBody>
          <a:bodyPr rot="0" spcFirstLastPara="0" vertOverflow="overflow" horzOverflow="overflow" vert="horz" lIns="109728" tIns="109728" rIns="109728" bIns="91440" numCol="1" spcCol="0" rtlCol="0" fromWordArt="0" anchor="ctr" anchorCtr="0" forceAA="0" compatLnSpc="1">
            <a:normAutofit/>
          </a:bodyPr>
          <a:lstStyle/>
          <a:p>
            <a:pPr>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Introduction</a:t>
            </a:r>
            <a:endParaRPr lang="en-US" sz="3200" b="1" spc="150" dirty="0">
              <a:solidFill>
                <a:schemeClr val="tx1">
                  <a:lumMod val="75000"/>
                  <a:lumOff val="25000"/>
                </a:schemeClr>
              </a:solidFill>
              <a:latin typeface="+mj-lt"/>
              <a:ea typeface="Meiryo"/>
              <a:cs typeface="+mj-cs"/>
            </a:endParaRPr>
          </a:p>
        </p:txBody>
      </p:sp>
      <p:grpSp>
        <p:nvGrpSpPr>
          <p:cNvPr id="46" name="Group 45"/>
          <p:cNvGrpSpPr>
            <a:grpSpLocks noGrp="1" noRot="1" noChangeAspect="1" noMove="1" noResize="1" noUngrp="1"/>
          </p:cNvGrpSpPr>
          <p:nvPr/>
        </p:nvGrpSpPr>
        <p:grpSpPr>
          <a:xfrm flipH="1">
            <a:off x="4308533" y="0"/>
            <a:ext cx="7883467" cy="6858000"/>
            <a:chOff x="0" y="0"/>
            <a:chExt cx="7883467" cy="6858000"/>
          </a:xfrm>
        </p:grpSpPr>
        <p:sp>
          <p:nvSpPr>
            <p:cNvPr id="47" name="Freeform: Shape 46"/>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TextBox 2"/>
          <p:cNvSpPr txBox="1"/>
          <p:nvPr/>
        </p:nvSpPr>
        <p:spPr>
          <a:xfrm>
            <a:off x="6096000" y="1105232"/>
            <a:ext cx="5176298" cy="4277802"/>
          </a:xfrm>
          <a:prstGeom prst="rect">
            <a:avLst/>
          </a:prstGeom>
        </p:spPr>
        <p:txBody>
          <a:bodyPr rot="0" spcFirstLastPara="0" vertOverflow="overflow" horzOverflow="overflow" vert="horz" lIns="109728" tIns="109728" rIns="109728" bIns="91440" numCol="1" spcCol="0" rtlCol="0" fromWordArt="0" anchor="ctr" anchorCtr="0" forceAA="0" compatLnSpc="1">
            <a:normAutofit/>
          </a:bodyPr>
          <a:lstStyle/>
          <a:p>
            <a:pPr algn="dist">
              <a:lnSpc>
                <a:spcPct val="130000"/>
              </a:lnSpc>
              <a:spcBef>
                <a:spcPts val="930"/>
              </a:spcBef>
              <a:buFont typeface="Corbel" panose="020B0503020204020204" pitchFamily="34" charset="0"/>
            </a:pPr>
            <a:r>
              <a:rPr lang="en-US" spc="150" dirty="0">
                <a:solidFill>
                  <a:schemeClr val="tx1">
                    <a:lumMod val="75000"/>
                    <a:lumOff val="25000"/>
                  </a:schemeClr>
                </a:solidFill>
              </a:rPr>
              <a:t>The project of the name is '</a:t>
            </a:r>
            <a:r>
              <a:rPr lang="en-US" b="1" spc="150" dirty="0">
                <a:solidFill>
                  <a:schemeClr val="tx1">
                    <a:lumMod val="75000"/>
                    <a:lumOff val="25000"/>
                  </a:schemeClr>
                </a:solidFill>
              </a:rPr>
              <a:t>Lazy Beast</a:t>
            </a:r>
            <a:r>
              <a:rPr lang="en-US" spc="150" dirty="0">
                <a:solidFill>
                  <a:schemeClr val="tx1">
                    <a:lumMod val="75000"/>
                    <a:lumOff val="25000"/>
                  </a:schemeClr>
                </a:solidFill>
              </a:rPr>
              <a:t>' which explains pretty much everything from its name that it is the software which is designed for lazy users who don’t want to remember the commands of the CMD (Command Prompt) and can still do pretty much fire up the commands just by passing few shortcuts for the commands.</a:t>
            </a:r>
            <a:endParaRPr lang="en-US">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9"/>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1"/>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13"/>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15"/>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17"/>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9"/>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21"/>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23"/>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p:cNvPicPr>
            <a:picLocks noChangeAspect="1"/>
          </p:cNvPicPr>
          <p:nvPr/>
        </p:nvPicPr>
        <p:blipFill rotWithShape="1">
          <a:blip r:embed="rId1"/>
          <a:srcRect r="21334" b="1"/>
          <a:stretch>
            <a:fillRect/>
          </a:stretch>
        </p:blipFill>
        <p:spPr>
          <a:xfrm>
            <a:off x="20" y="10"/>
            <a:ext cx="12191980" cy="6857990"/>
          </a:xfrm>
          <a:prstGeom prst="rect">
            <a:avLst/>
          </a:prstGeom>
        </p:spPr>
      </p:pic>
      <p:sp>
        <p:nvSpPr>
          <p:cNvPr id="28" name="Rectangle 27"/>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dirty="0">
                <a:solidFill>
                  <a:schemeClr val="bg1"/>
                </a:solidFill>
              </a:rPr>
              <a:t>Opening 7z manager for archive </a:t>
            </a:r>
            <a:endParaRPr lang="en-US" sz="54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p:cNvPicPr>
            <a:picLocks noChangeAspect="1"/>
          </p:cNvPicPr>
          <p:nvPr/>
        </p:nvPicPr>
        <p:blipFill rotWithShape="1">
          <a:blip r:embed="rId1"/>
          <a:srcRect b="443"/>
          <a:stretch>
            <a:fillRect/>
          </a:stretch>
        </p:blipFill>
        <p:spPr>
          <a:xfrm>
            <a:off x="20" y="10"/>
            <a:ext cx="12191980" cy="685799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Opening sysnet menu</a:t>
            </a:r>
            <a:endParaRPr lang="en-US" sz="540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ext&#10;&#10;Description automatically generated"/>
          <p:cNvPicPr>
            <a:picLocks noChangeAspect="1"/>
          </p:cNvPicPr>
          <p:nvPr/>
        </p:nvPicPr>
        <p:blipFill rotWithShape="1">
          <a:blip r:embed="rId1"/>
          <a:srcRect r="4890" b="1"/>
          <a:stretch>
            <a:fillRect/>
          </a:stretch>
        </p:blipFill>
        <p:spPr>
          <a:xfrm>
            <a:off x="20" y="10"/>
            <a:ext cx="12191980" cy="6857990"/>
          </a:xfrm>
          <a:prstGeom prst="rect">
            <a:avLst/>
          </a:prstGeom>
        </p:spPr>
      </p:pic>
      <p:sp>
        <p:nvSpPr>
          <p:cNvPr id="26" name="Rectangle 25"/>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Executing sysnet commands</a:t>
            </a:r>
            <a:endParaRPr lang="en-US" sz="540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p:cNvPicPr>
            <a:picLocks noChangeAspect="1"/>
          </p:cNvPicPr>
          <p:nvPr/>
        </p:nvPicPr>
        <p:blipFill rotWithShape="1">
          <a:blip r:embed="rId1"/>
          <a:srcRect t="23931" b="8704"/>
          <a:stretch>
            <a:fillRect/>
          </a:stretch>
        </p:blipFill>
        <p:spPr>
          <a:xfrm>
            <a:off x="20" y="10"/>
            <a:ext cx="12191980" cy="685799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10000"/>
              </a:lnSpc>
            </a:pPr>
            <a:r>
              <a:rPr lang="en-US" sz="4200" dirty="0">
                <a:solidFill>
                  <a:schemeClr val="bg1"/>
                </a:solidFill>
              </a:rPr>
              <a:t>Logs For each and every command created </a:t>
            </a:r>
            <a:endParaRPr lang="en-US" sz="4200" dirty="0">
              <a:solidFill>
                <a:schemeClr val="bg1"/>
              </a:solidFill>
              <a:ea typeface="Meiryo"/>
            </a:endParaRPr>
          </a:p>
        </p:txBody>
      </p:sp>
      <p:sp>
        <p:nvSpPr>
          <p:cNvPr id="3" name="TextBox 2"/>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GB" dirty="0">
              <a:ea typeface="Meiry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p:cNvGrpSpPr>
            <a:grpSpLocks noGrp="1" noRot="1" noChangeAspect="1" noMove="1" noResize="1" noUngrp="1"/>
          </p:cNvGrpSpPr>
          <p:nvPr/>
        </p:nvGrpSpPr>
        <p:grpSpPr>
          <a:xfrm>
            <a:off x="-1" y="0"/>
            <a:ext cx="10853745" cy="6858000"/>
            <a:chOff x="-1" y="0"/>
            <a:chExt cx="10934058" cy="6858000"/>
          </a:xfrm>
        </p:grpSpPr>
        <p:sp>
          <p:nvSpPr>
            <p:cNvPr id="11" name="Freeform: Shape 10"/>
            <p:cNvSpPr/>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p:cNvSpPr/>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1920875" y="442913"/>
            <a:ext cx="6857365" cy="1344612"/>
          </a:xfrm>
        </p:spPr>
        <p:txBody>
          <a:bodyPr anchor="b">
            <a:normAutofit/>
          </a:bodyPr>
          <a:lstStyle/>
          <a:p>
            <a:r>
              <a:rPr lang="en-GB" dirty="0">
                <a:ea typeface="Meiryo"/>
              </a:rPr>
              <a:t>Who should care about it !!</a:t>
            </a:r>
            <a:endParaRPr lang="en-GB" dirty="0"/>
          </a:p>
        </p:txBody>
      </p:sp>
      <p:sp>
        <p:nvSpPr>
          <p:cNvPr id="3" name="Content Placeholder 2"/>
          <p:cNvSpPr>
            <a:spLocks noGrp="1"/>
          </p:cNvSpPr>
          <p:nvPr>
            <p:ph idx="1"/>
          </p:nvPr>
        </p:nvSpPr>
        <p:spPr>
          <a:xfrm>
            <a:off x="1586848" y="1853700"/>
            <a:ext cx="6857365" cy="3651250"/>
          </a:xfrm>
        </p:spPr>
        <p:txBody>
          <a:bodyPr vert="horz" lIns="109728" tIns="109728" rIns="109728" bIns="91440" rtlCol="0" anchor="t">
            <a:noAutofit/>
          </a:bodyPr>
          <a:lstStyle/>
          <a:p>
            <a:pPr marL="285750" indent="-285750">
              <a:lnSpc>
                <a:spcPct val="130000"/>
              </a:lnSpc>
              <a:buFont typeface="Arial" panose="020B0604020202020204" pitchFamily="34" charset="0"/>
              <a:buChar char="•"/>
            </a:pPr>
            <a:r>
              <a:rPr lang="en-GB" sz="1900" dirty="0">
                <a:ea typeface="Meiryo"/>
              </a:rPr>
              <a:t>This is totally modifiable terminal which can pretty much perform any of the system operation you want hence we can make use it  for some of specific purpose when we have restrict want some of the restriction on some of the commands and hence we can do the same and use it for the specific purpose only. </a:t>
            </a:r>
            <a:endParaRPr lang="en-GB" sz="1900" dirty="0">
              <a:ea typeface="Meiryo"/>
            </a:endParaRPr>
          </a:p>
          <a:p>
            <a:pPr marL="285750" indent="-285750">
              <a:lnSpc>
                <a:spcPct val="130000"/>
              </a:lnSpc>
              <a:buFont typeface="Arial" panose="020B0604020202020204" pitchFamily="34" charset="0"/>
              <a:buChar char="•"/>
            </a:pPr>
            <a:r>
              <a:rPr lang="en-GB" sz="1900" dirty="0">
                <a:ea typeface="Meiryo"/>
              </a:rPr>
              <a:t>Secondly as there are many of the shortcuts hence any of the normal user can just fire up the command like a piece of a cake without </a:t>
            </a:r>
            <a:r>
              <a:rPr lang="en-GB" sz="1900" dirty="0">
                <a:ea typeface="+mn-lt"/>
                <a:cs typeface="+mn-lt"/>
              </a:rPr>
              <a:t>rememberi</a:t>
            </a:r>
            <a:r>
              <a:rPr lang="en-GB" sz="1900" dirty="0">
                <a:ea typeface="Meiryo"/>
              </a:rPr>
              <a:t>ng any of it.  </a:t>
            </a:r>
            <a:endParaRPr lang="en-GB" sz="1900" dirty="0">
              <a:ea typeface="Meiry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Meiryo"/>
              </a:rPr>
              <a:t>Future </a:t>
            </a:r>
            <a:r>
              <a:rPr lang="en-GB" dirty="0">
                <a:ea typeface="+mj-lt"/>
                <a:cs typeface="+mj-lt"/>
              </a:rPr>
              <a:t>enhancements</a:t>
            </a:r>
            <a:endParaRPr lang="en-GB" dirty="0"/>
          </a:p>
        </p:txBody>
      </p:sp>
      <p:sp>
        <p:nvSpPr>
          <p:cNvPr id="3" name="Content Placeholder 2"/>
          <p:cNvSpPr>
            <a:spLocks noGrp="1"/>
          </p:cNvSpPr>
          <p:nvPr>
            <p:ph idx="1"/>
          </p:nvPr>
        </p:nvSpPr>
        <p:spPr/>
        <p:txBody>
          <a:bodyPr vert="horz" lIns="109728" tIns="109728" rIns="109728" bIns="91440" rtlCol="0" anchor="t">
            <a:normAutofit/>
          </a:bodyPr>
          <a:lstStyle/>
          <a:p>
            <a:r>
              <a:rPr lang="en-GB" dirty="0">
                <a:ea typeface="Meiryo"/>
              </a:rPr>
              <a:t>I made this project just for the CMD (Command Prompt). But it could be also developed for the </a:t>
            </a:r>
            <a:r>
              <a:rPr lang="en-GB" dirty="0" err="1">
                <a:ea typeface="Meiryo"/>
              </a:rPr>
              <a:t>Powershell</a:t>
            </a:r>
            <a:r>
              <a:rPr lang="en-GB" dirty="0">
                <a:ea typeface="Meiryo"/>
              </a:rPr>
              <a:t> , Linux terminal or for </a:t>
            </a:r>
            <a:r>
              <a:rPr lang="en-GB" dirty="0" err="1">
                <a:ea typeface="Meiryo"/>
              </a:rPr>
              <a:t>Termux</a:t>
            </a:r>
            <a:r>
              <a:rPr lang="en-GB" dirty="0">
                <a:ea typeface="Meiryo"/>
              </a:rPr>
              <a:t> (android mobile Linux terminal).</a:t>
            </a:r>
            <a:endParaRPr lang="en-GB" dirty="0">
              <a:ea typeface="Meiryo"/>
            </a:endParaRPr>
          </a:p>
          <a:p>
            <a:endParaRPr lang="en-GB" dirty="0">
              <a:ea typeface="Meiryo"/>
            </a:endParaRPr>
          </a:p>
          <a:p>
            <a:r>
              <a:rPr lang="en-GB" dirty="0">
                <a:ea typeface="Meiryo"/>
              </a:rPr>
              <a:t>And also the addition of the features in it is always limitless. Hence there can always be scope of improvement in it.</a:t>
            </a:r>
            <a:endParaRPr lang="en-GB" dirty="0">
              <a:ea typeface="Meiry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Meiryo"/>
              </a:rPr>
              <a:t>Origin of the idea </a:t>
            </a:r>
            <a:endParaRPr lang="en-GB" dirty="0"/>
          </a:p>
        </p:txBody>
      </p:sp>
      <p:sp>
        <p:nvSpPr>
          <p:cNvPr id="3" name="Content Placeholder 2"/>
          <p:cNvSpPr>
            <a:spLocks noGrp="1"/>
          </p:cNvSpPr>
          <p:nvPr>
            <p:ph idx="1"/>
          </p:nvPr>
        </p:nvSpPr>
        <p:spPr>
          <a:xfrm>
            <a:off x="1920240" y="2312276"/>
            <a:ext cx="9793530" cy="5342518"/>
          </a:xfrm>
        </p:spPr>
        <p:txBody>
          <a:bodyPr vert="horz" lIns="109728" tIns="109728" rIns="109728" bIns="91440" rtlCol="0" anchor="t">
            <a:normAutofit fontScale="40000" lnSpcReduction="20000"/>
          </a:bodyPr>
          <a:lstStyle/>
          <a:p>
            <a:r>
              <a:rPr lang="en-GB" sz="4500" dirty="0">
                <a:ea typeface="Meiryo"/>
              </a:rPr>
              <a:t>There exist such script for the Linux environment called 'Lazy Script' which is developed for performing penetration testing and hacking in an easier way.</a:t>
            </a:r>
            <a:r>
              <a:rPr lang="en-GB" sz="4500" b="1" dirty="0">
                <a:ea typeface="Meiryo"/>
              </a:rPr>
              <a:t> </a:t>
            </a:r>
            <a:endParaRPr lang="en-GB" sz="4500" b="1" dirty="0">
              <a:ea typeface="Meiryo"/>
            </a:endParaRPr>
          </a:p>
          <a:p>
            <a:r>
              <a:rPr lang="en-GB" sz="4500" b="1" dirty="0">
                <a:ea typeface="Meiryo"/>
              </a:rPr>
              <a:t>But it is strictly platform dependent [Linux]</a:t>
            </a:r>
            <a:endParaRPr lang="en-GB" sz="4500" b="1" dirty="0">
              <a:ea typeface="Meiryo"/>
            </a:endParaRPr>
          </a:p>
          <a:p>
            <a:r>
              <a:rPr lang="en-GB" sz="4500" dirty="0">
                <a:ea typeface="Meiryo"/>
              </a:rPr>
              <a:t>The GitHub link for this project is as below :- </a:t>
            </a:r>
            <a:endParaRPr lang="en-GB" sz="4500" dirty="0">
              <a:ea typeface="Meiryo"/>
            </a:endParaRPr>
          </a:p>
          <a:p>
            <a:r>
              <a:rPr lang="en-GB" sz="4500" dirty="0">
                <a:ea typeface="+mn-lt"/>
                <a:cs typeface="+mn-lt"/>
                <a:hlinkClick r:id="rId1"/>
              </a:rPr>
              <a:t>https://github.com/arismelachroinos/lscript</a:t>
            </a:r>
            <a:endParaRPr lang="en-GB" sz="4500" dirty="0">
              <a:ea typeface="Meiryo"/>
            </a:endParaRPr>
          </a:p>
          <a:p>
            <a:r>
              <a:rPr lang="en-GB" sz="4500" b="1" dirty="0">
                <a:ea typeface="Meiryo"/>
              </a:rPr>
              <a:t>Hence if you want to try something like it for Windows then you can try my project.</a:t>
            </a:r>
            <a:endParaRPr lang="en-GB" sz="4500" b="1" dirty="0">
              <a:ea typeface="Meiryo"/>
            </a:endParaRPr>
          </a:p>
          <a:p>
            <a:r>
              <a:rPr lang="en-GB" sz="4500" dirty="0">
                <a:ea typeface="Meiryo"/>
              </a:rPr>
              <a:t> GitHub link for my project [</a:t>
            </a:r>
            <a:r>
              <a:rPr lang="en-GB" sz="4500" b="1" dirty="0">
                <a:ea typeface="Meiryo"/>
              </a:rPr>
              <a:t>Lazy Beast</a:t>
            </a:r>
            <a:r>
              <a:rPr lang="en-GB" sz="4500" dirty="0">
                <a:ea typeface="Meiryo"/>
              </a:rPr>
              <a:t>] is as below :-</a:t>
            </a:r>
            <a:endParaRPr lang="en-GB" sz="4500" dirty="0">
              <a:ea typeface="Meiryo"/>
            </a:endParaRPr>
          </a:p>
          <a:p>
            <a:r>
              <a:rPr lang="en-GB" sz="4500" dirty="0">
                <a:ea typeface="+mn-lt"/>
                <a:cs typeface="+mn-lt"/>
                <a:hlinkClick r:id="rId2"/>
              </a:rPr>
              <a:t>https://github.com/jeetundaviya/Lazy-Beast</a:t>
            </a:r>
            <a:endParaRPr lang="en-GB" sz="4500" dirty="0">
              <a:ea typeface="Meiryo"/>
            </a:endParaRPr>
          </a:p>
          <a:p>
            <a:endParaRPr lang="en-GB" dirty="0">
              <a:ea typeface="Meiryo"/>
            </a:endParaRPr>
          </a:p>
          <a:p>
            <a:endParaRPr lang="en-GB" dirty="0">
              <a:ea typeface="Meiryo"/>
            </a:endParaRPr>
          </a:p>
          <a:p>
            <a:r>
              <a:rPr lang="en-GB" dirty="0">
                <a:ea typeface="Meiryo"/>
              </a:rPr>
              <a:t>  </a:t>
            </a:r>
            <a:endParaRPr lang="en-GB" dirty="0">
              <a:ea typeface="Meiry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REFERENCES</a:t>
            </a:r>
            <a:endParaRPr lang="en-US"/>
          </a:p>
        </p:txBody>
      </p:sp>
      <p:sp>
        <p:nvSpPr>
          <p:cNvPr id="3" name="Content Placeholder 2"/>
          <p:cNvSpPr>
            <a:spLocks noGrp="1"/>
          </p:cNvSpPr>
          <p:nvPr>
            <p:ph idx="1"/>
          </p:nvPr>
        </p:nvSpPr>
        <p:spPr/>
        <p:txBody>
          <a:bodyPr>
            <a:normAutofit/>
          </a:bodyPr>
          <a:p>
            <a:r>
              <a:rPr lang="en-US"/>
              <a:t>[1]https://github.com/arismelachroinos/lscript</a:t>
            </a:r>
            <a:endParaRPr lang="en-US"/>
          </a:p>
          <a:p>
            <a:r>
              <a:rPr lang="en-US"/>
              <a:t>[2]https://docs.oracle.com/en/java/</a:t>
            </a:r>
            <a:endParaRPr lang="en-US"/>
          </a:p>
          <a:p>
            <a:r>
              <a:rPr lang="en-US"/>
              <a:t>[3]https://docs.oracle.com/en/java/</a:t>
            </a:r>
            <a:endParaRPr lang="en-US"/>
          </a:p>
          <a:p>
            <a:r>
              <a:rPr lang="en-US"/>
              <a:t>[4]https://www.geeksforgeeks.org/java-program-open-command-prompt-insert-commands/</a:t>
            </a:r>
            <a:endParaRPr lang="en-US"/>
          </a:p>
          <a:p>
            <a:r>
              <a:rPr lang="en-US"/>
              <a:t>[5]https://patorjk.com/software/taag/</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reeform: Shape 6"/>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8"/>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10"/>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12"/>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14"/>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6"/>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8"/>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20"/>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8" name="Rectangle 22"/>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24"/>
          <p:cNvSpPr>
            <a:spLocks noGrp="1" noRot="1" noChangeAspect="1" noMove="1" noResize="1" noEditPoints="1" noAdjustHandles="1" noChangeArrowheads="1" noChangeShapeType="1" noTextEdit="1"/>
          </p:cNvSpPr>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1661823" y="1346268"/>
            <a:ext cx="8868354" cy="2463667"/>
          </a:xfrm>
          <a:prstGeom prst="rect">
            <a:avLst/>
          </a:prstGeom>
        </p:spPr>
        <p:txBody>
          <a:bodyPr rot="0" spcFirstLastPara="0" vertOverflow="overflow" horzOverflow="overflow" vert="horz" lIns="109728" tIns="109728" rIns="109728" bIns="91440" numCol="1" spcCol="0" rtlCol="0" fromWordArt="0" anchor="b" anchorCtr="0" forceAA="0" compatLnSpc="1">
            <a:normAutofit/>
          </a:bodyPr>
          <a:lstStyle/>
          <a:p>
            <a:pPr algn="ctr">
              <a:lnSpc>
                <a:spcPct val="120000"/>
              </a:lnSpc>
              <a:spcBef>
                <a:spcPct val="0"/>
              </a:spcBef>
              <a:spcAft>
                <a:spcPts val="600"/>
              </a:spcAft>
            </a:pPr>
            <a:r>
              <a:rPr lang="en-US" sz="6600" b="1" spc="150" dirty="0">
                <a:solidFill>
                  <a:schemeClr val="tx1">
                    <a:lumMod val="85000"/>
                    <a:lumOff val="15000"/>
                  </a:schemeClr>
                </a:solidFill>
                <a:latin typeface="+mj-lt"/>
                <a:ea typeface="+mj-ea"/>
                <a:cs typeface="+mj-cs"/>
              </a:rPr>
              <a:t>Thank You</a:t>
            </a:r>
            <a:endParaRPr lang="en-US" dirty="0">
              <a:ea typeface="+mj-ea"/>
              <a:cs typeface="+mj-cs"/>
            </a:endParaRPr>
          </a:p>
        </p:txBody>
      </p:sp>
      <p:sp>
        <p:nvSpPr>
          <p:cNvPr id="27" name="Freeform: Shape 26"/>
          <p:cNvSpPr>
            <a:spLocks noGrp="1" noRot="1" noChangeAspect="1" noMove="1" noResize="1" noEditPoints="1" noAdjustHandles="1" noChangeArrowheads="1" noChangeShapeType="1" noTextEdit="1"/>
          </p:cNvSpPr>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p:cNvSpPr>
            <a:spLocks noGrp="1" noRot="1" noChangeAspect="1" noMove="1" noResize="1" noEditPoints="1" noAdjustHandles="1" noChangeArrowheads="1" noChangeShapeType="1" noTextEdit="1"/>
          </p:cNvSpPr>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p:cNvSpPr>
            <a:spLocks noGrp="1" noRot="1" noChangeAspect="1" noMove="1" noResize="1" noEditPoints="1" noAdjustHandles="1" noChangeArrowheads="1" noChangeShapeType="1" noTextEdit="1"/>
          </p:cNvSpPr>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TextBox 2"/>
          <p:cNvSpPr txBox="1"/>
          <p:nvPr/>
        </p:nvSpPr>
        <p:spPr>
          <a:xfrm>
            <a:off x="5757797" y="3628373"/>
            <a:ext cx="51335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t>Be Lazy and use Lazy Beast :p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 name="Straight Connector 19"/>
          <p:cNvCxnSpPr>
            <a:cxnSpLocks noGrp="1" noRot="1" noChangeAspect="1" noMove="1" noResize="1" noEditPoints="1" noAdjustHandles="1" noChangeArrowheads="1" noChangeShapeType="1"/>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4" name="Group 23"/>
          <p:cNvGrpSpPr>
            <a:grpSpLocks noGrp="1" noRot="1" noChangeAspect="1" noMove="1" noResize="1" noUngrp="1"/>
          </p:cNvGrpSpPr>
          <p:nvPr/>
        </p:nvGrpSpPr>
        <p:grpSpPr>
          <a:xfrm>
            <a:off x="-1" y="0"/>
            <a:ext cx="10853745" cy="6858000"/>
            <a:chOff x="-1" y="0"/>
            <a:chExt cx="10934058" cy="6858000"/>
          </a:xfrm>
        </p:grpSpPr>
        <p:sp>
          <p:nvSpPr>
            <p:cNvPr id="25" name="Freeform: Shape 24"/>
            <p:cNvSpPr/>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p:cNvSpPr/>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p:cNvSpPr/>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p:cNvSpPr/>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156793" y="4502"/>
            <a:ext cx="6857365" cy="1344612"/>
          </a:xfrm>
        </p:spPr>
        <p:txBody>
          <a:bodyPr vert="horz" lIns="109728" tIns="109728" rIns="109728" bIns="91440" rtlCol="0" anchor="b">
            <a:normAutofit/>
          </a:bodyPr>
          <a:lstStyle/>
          <a:p>
            <a:r>
              <a:rPr lang="en-US" dirty="0"/>
              <a:t>Features</a:t>
            </a:r>
            <a:endParaRPr lang="en-US" dirty="0"/>
          </a:p>
        </p:txBody>
      </p:sp>
      <p:sp>
        <p:nvSpPr>
          <p:cNvPr id="3" name="TextBox 2"/>
          <p:cNvSpPr txBox="1"/>
          <p:nvPr/>
        </p:nvSpPr>
        <p:spPr>
          <a:xfrm>
            <a:off x="553450" y="1436166"/>
            <a:ext cx="11366734" cy="3640812"/>
          </a:xfrm>
          <a:prstGeom prst="rect">
            <a:avLst/>
          </a:prstGeom>
        </p:spPr>
        <p:txBody>
          <a:bodyPr rot="0" spcFirstLastPara="0" vertOverflow="overflow" horzOverflow="overflow" vert="horz" wrap="square" lIns="109728" tIns="109728" rIns="109728" bIns="91440" numCol="1" spcCol="0" rtlCol="0" fromWordArt="0" anchor="t" anchorCtr="0" forceAA="0" compatLnSpc="1">
            <a:noAutofit/>
          </a:bodyPr>
          <a:lstStyle/>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Easy to remember shortcuts</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Help and Usage for every shortcuts</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Open and Close any programs from the same terminal.</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Modify the console [Color ,Prompt ,Title] as per your requirement.</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Run all the networking commands  just by few shortcuts.</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Get all the Logs for each commands.</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Can directly generate archive in any format for any files or folder.</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It can perform any of the System CMD operation right from the same terminal and can even open new system terminal window.</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rPr>
              <a:t>It can directly open Python console.</a:t>
            </a:r>
            <a:endParaRPr lang="en-US" spc="150" dirty="0">
              <a:solidFill>
                <a:schemeClr val="tx1">
                  <a:lumMod val="75000"/>
                  <a:lumOff val="25000"/>
                </a:schemeClr>
              </a:solidFill>
              <a:ea typeface="Meiryo"/>
            </a:endParaRPr>
          </a:p>
          <a:p>
            <a:pPr indent="-285750">
              <a:lnSpc>
                <a:spcPct val="130000"/>
              </a:lnSpc>
              <a:spcBef>
                <a:spcPts val="930"/>
              </a:spcBef>
              <a:buFont typeface="Corbel" panose="020B0503020204020204" pitchFamily="34" charset="0"/>
              <a:buChar char="•"/>
            </a:pPr>
            <a:r>
              <a:rPr lang="en-US" spc="150" dirty="0">
                <a:solidFill>
                  <a:schemeClr val="tx1">
                    <a:lumMod val="75000"/>
                    <a:lumOff val="25000"/>
                  </a:schemeClr>
                </a:solidFill>
                <a:ea typeface="Meiryo"/>
              </a:rPr>
              <a:t>It can clear the console any time by typing its shortcut.</a:t>
            </a:r>
            <a:endParaRPr lang="en-US" spc="150" dirty="0">
              <a:solidFill>
                <a:schemeClr val="tx1">
                  <a:lumMod val="75000"/>
                  <a:lumOff val="25000"/>
                </a:schemeClr>
              </a:solidFill>
              <a:ea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Requirements</a:t>
            </a:r>
            <a:endParaRPr lang="en-US"/>
          </a:p>
        </p:txBody>
      </p:sp>
      <p:sp>
        <p:nvSpPr>
          <p:cNvPr id="3" name="Text Box 2"/>
          <p:cNvSpPr txBox="1"/>
          <p:nvPr/>
        </p:nvSpPr>
        <p:spPr>
          <a:xfrm>
            <a:off x="1920240" y="3051810"/>
            <a:ext cx="7912100" cy="1753235"/>
          </a:xfrm>
          <a:prstGeom prst="rect">
            <a:avLst/>
          </a:prstGeom>
          <a:noFill/>
        </p:spPr>
        <p:txBody>
          <a:bodyPr wrap="none" rtlCol="0" anchor="t">
            <a:spAutoFit/>
          </a:bodyPr>
          <a:p>
            <a:pPr algn="l"/>
            <a:r>
              <a:rPr lang="en-US" spc="150" dirty="0">
                <a:solidFill>
                  <a:schemeClr val="tx1">
                    <a:lumMod val="75000"/>
                    <a:lumOff val="25000"/>
                  </a:schemeClr>
                </a:solidFill>
                <a:sym typeface="+mn-ea"/>
              </a:rPr>
              <a:t>Operating System :- Windows</a:t>
            </a:r>
            <a:endParaRPr lang="en-US" spc="150" dirty="0">
              <a:solidFill>
                <a:schemeClr val="tx1">
                  <a:lumMod val="75000"/>
                  <a:lumOff val="25000"/>
                </a:schemeClr>
              </a:solidFill>
              <a:sym typeface="+mn-ea"/>
            </a:endParaRPr>
          </a:p>
          <a:p>
            <a:pPr algn="l"/>
            <a:endParaRPr lang="en-US" spc="150" dirty="0">
              <a:solidFill>
                <a:schemeClr val="tx1">
                  <a:lumMod val="75000"/>
                  <a:lumOff val="25000"/>
                </a:schemeClr>
              </a:solidFill>
              <a:sym typeface="+mn-ea"/>
            </a:endParaRPr>
          </a:p>
          <a:p>
            <a:pPr algn="l"/>
            <a:r>
              <a:rPr lang="en-US" spc="150" dirty="0">
                <a:solidFill>
                  <a:schemeClr val="tx1">
                    <a:lumMod val="75000"/>
                    <a:lumOff val="25000"/>
                  </a:schemeClr>
                </a:solidFill>
                <a:sym typeface="+mn-ea"/>
              </a:rPr>
              <a:t>Software            :- 1. CMD(Command Prompt)</a:t>
            </a:r>
            <a:endParaRPr lang="en-US" spc="150" dirty="0">
              <a:solidFill>
                <a:schemeClr val="tx1">
                  <a:lumMod val="75000"/>
                  <a:lumOff val="25000"/>
                </a:schemeClr>
              </a:solidFill>
              <a:sym typeface="+mn-ea"/>
            </a:endParaRPr>
          </a:p>
          <a:p>
            <a:pPr algn="l"/>
            <a:r>
              <a:rPr lang="en-US" spc="150" dirty="0">
                <a:solidFill>
                  <a:schemeClr val="tx1">
                    <a:lumMod val="75000"/>
                    <a:lumOff val="25000"/>
                  </a:schemeClr>
                </a:solidFill>
                <a:sym typeface="+mn-ea"/>
              </a:rPr>
              <a:t>			 2. JRE (Java Runtime Environment)</a:t>
            </a:r>
            <a:endParaRPr lang="en-US" spc="150" dirty="0">
              <a:solidFill>
                <a:schemeClr val="tx1">
                  <a:lumMod val="75000"/>
                  <a:lumOff val="25000"/>
                </a:schemeClr>
              </a:solidFill>
              <a:sym typeface="+mn-ea"/>
            </a:endParaRPr>
          </a:p>
          <a:p>
            <a:pPr algn="l"/>
            <a:r>
              <a:rPr lang="en-US" spc="150" dirty="0">
                <a:solidFill>
                  <a:schemeClr val="tx1">
                    <a:lumMod val="75000"/>
                    <a:lumOff val="25000"/>
                  </a:schemeClr>
                </a:solidFill>
                <a:sym typeface="+mn-ea"/>
              </a:rPr>
              <a:t> </a:t>
            </a:r>
            <a:endParaRPr lang="en-US" spc="150" dirty="0">
              <a:solidFill>
                <a:schemeClr val="tx1">
                  <a:lumMod val="75000"/>
                  <a:lumOff val="25000"/>
                </a:schemeClr>
              </a:solidFill>
              <a:sym typeface="+mn-ea"/>
            </a:endParaRPr>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p:cNvSpPr>
            <a:spLocks noGrp="1" noRot="1" noChangeAspect="1" noMove="1" noResize="1" noEditPoints="1" noAdjustHandles="1" noChangeArrowheads="1" noChangeShapeType="1" noTextEdit="1"/>
          </p:cNvSpPr>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p:cNvSpPr>
            <a:spLocks noGrp="1" noRot="1" noChangeAspect="1" noMove="1" noResize="1" noEditPoints="1" noAdjustHandles="1" noChangeArrowheads="1" noChangeShapeType="1" noTextEdit="1"/>
          </p:cNvSpPr>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p:cNvSpPr>
            <a:spLocks noGrp="1" noRot="1" noChangeAspect="1" noMove="1" noResize="1" noEditPoints="1" noAdjustHandles="1" noChangeArrowheads="1" noChangeShapeType="1" noTextEdit="1"/>
          </p:cNvSpPr>
          <p:nvPr userDrawn="1"/>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p:cNvSpPr>
            <a:spLocks noGrp="1" noRot="1" noChangeAspect="1" noMove="1" noResize="1" noEditPoints="1" noAdjustHandles="1" noChangeArrowheads="1" noChangeShapeType="1" noTextEdit="1"/>
          </p:cNvSpPr>
          <p:nvPr userDrawn="1"/>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p:cNvSpPr>
            <a:spLocks noGrp="1" noRot="1" noChangeAspect="1" noMove="1" noResize="1" noEditPoints="1" noAdjustHandles="1" noChangeArrowheads="1" noChangeShapeType="1" noTextEdit="1"/>
          </p:cNvSpPr>
          <p:nvPr userDrawn="1"/>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p:cNvSpPr>
            <a:spLocks noGrp="1" noRot="1" noChangeAspect="1" noMove="1" noResize="1" noEditPoints="1" noAdjustHandles="1" noChangeArrowheads="1" noChangeShapeType="1" noTextEdit="1"/>
          </p:cNvSpPr>
          <p:nvPr userDrawn="1"/>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p:cNvSpPr>
            <a:spLocks noGrp="1" noRot="1" noChangeAspect="1" noMove="1" noResize="1" noEditPoints="1" noAdjustHandles="1" noChangeArrowheads="1" noChangeShapeType="1" noTextEdit="1"/>
          </p:cNvSpPr>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p:cNvGrpSpPr>
            <a:grpSpLocks noGrp="1" noRot="1" noChangeAspect="1" noMove="1" noResize="1" noUngrp="1"/>
          </p:cNvGrpSpPr>
          <p:nvPr/>
        </p:nvGrpSpPr>
        <p:grpSpPr>
          <a:xfrm>
            <a:off x="547626" y="0"/>
            <a:ext cx="10678291" cy="6858000"/>
            <a:chOff x="547626" y="0"/>
            <a:chExt cx="10678291" cy="6858000"/>
          </a:xfrm>
        </p:grpSpPr>
        <p:sp>
          <p:nvSpPr>
            <p:cNvPr id="26" name="Freeform: Shape 25"/>
            <p:cNvSpPr/>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p:cNvSpPr/>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p:cNvSpPr/>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p:cNvSpPr/>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p:cNvSpPr/>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p:cNvSpPr/>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p:cNvSpPr/>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2190750" y="1346268"/>
            <a:ext cx="7810500" cy="3125338"/>
          </a:xfrm>
        </p:spPr>
        <p:txBody>
          <a:bodyPr vert="horz" lIns="109728" tIns="109728" rIns="109728" bIns="91440" rtlCol="0" anchor="b">
            <a:normAutofit/>
          </a:bodyPr>
          <a:lstStyle/>
          <a:p>
            <a:pPr algn="ctr">
              <a:lnSpc>
                <a:spcPct val="110000"/>
              </a:lnSpc>
            </a:pPr>
            <a:r>
              <a:rPr lang="en-US" sz="5600">
                <a:solidFill>
                  <a:schemeClr val="tx1">
                    <a:lumMod val="85000"/>
                    <a:lumOff val="15000"/>
                  </a:schemeClr>
                </a:solidFill>
              </a:rPr>
              <a:t>Commands Shortcuts and its Usage</a:t>
            </a:r>
            <a:endParaRPr lang="en-US" sz="5600">
              <a:solidFill>
                <a:schemeClr val="tx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51"/>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1188340" y="1105232"/>
            <a:ext cx="3013545" cy="4277802"/>
          </a:xfrm>
        </p:spPr>
        <p:txBody>
          <a:bodyPr vert="horz" lIns="109728" tIns="109728" rIns="109728" bIns="91440" rtlCol="0" anchor="ctr">
            <a:normAutofit/>
          </a:bodyPr>
          <a:lstStyle/>
          <a:p>
            <a:r>
              <a:rPr lang="en-US"/>
              <a:t>'0' OR 'back' </a:t>
            </a:r>
            <a:endParaRPr lang="en-US"/>
          </a:p>
        </p:txBody>
      </p:sp>
      <p:grpSp>
        <p:nvGrpSpPr>
          <p:cNvPr id="51" name="Group 53"/>
          <p:cNvGrpSpPr>
            <a:grpSpLocks noGrp="1" noRot="1" noChangeAspect="1" noMove="1" noResize="1" noUngrp="1"/>
          </p:cNvGrpSpPr>
          <p:nvPr/>
        </p:nvGrpSpPr>
        <p:grpSpPr>
          <a:xfrm flipH="1">
            <a:off x="4308533" y="0"/>
            <a:ext cx="7883467" cy="6858000"/>
            <a:chOff x="0" y="0"/>
            <a:chExt cx="7883467" cy="6858000"/>
          </a:xfrm>
        </p:grpSpPr>
        <p:sp>
          <p:nvSpPr>
            <p:cNvPr id="55" name="Freeform: Shape 54"/>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5"/>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7" name="Freeform: Shape 56"/>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47" name="Content Placeholder 46"/>
          <p:cNvSpPr>
            <a:spLocks noGrp="1"/>
          </p:cNvSpPr>
          <p:nvPr>
            <p:ph idx="1"/>
          </p:nvPr>
        </p:nvSpPr>
        <p:spPr>
          <a:xfrm>
            <a:off x="6096000" y="1105232"/>
            <a:ext cx="5176298" cy="4277802"/>
          </a:xfrm>
        </p:spPr>
        <p:txBody>
          <a:bodyPr anchor="ctr">
            <a:normAutofit/>
          </a:bodyPr>
          <a:lstStyle/>
          <a:p>
            <a:pPr algn="just"/>
            <a:r>
              <a:rPr lang="en-GB" dirty="0">
                <a:ea typeface="+mn-lt"/>
                <a:cs typeface="+mn-lt"/>
              </a:rPr>
              <a:t>This command is used to come back to main Console.</a:t>
            </a:r>
            <a:endParaRPr lang="en-US" dirty="0">
              <a:ea typeface="+mn-lt"/>
              <a:cs typeface="+mn-lt"/>
            </a:endParaRPr>
          </a:p>
          <a:p>
            <a:pPr algn="just"/>
            <a:endParaRPr lang="en-GB" dirty="0">
              <a:ea typeface="Meiryo"/>
            </a:endParaRPr>
          </a:p>
          <a:p>
            <a:pPr algn="just"/>
            <a:r>
              <a:rPr lang="en-GB" dirty="0" err="1">
                <a:ea typeface="+mn-lt"/>
                <a:cs typeface="+mn-lt"/>
              </a:rPr>
              <a:t>Eg.</a:t>
            </a:r>
            <a:r>
              <a:rPr lang="en-GB" dirty="0">
                <a:ea typeface="+mn-lt"/>
                <a:cs typeface="+mn-lt"/>
              </a:rPr>
              <a:t> back OR "0" </a:t>
            </a:r>
            <a:endParaRPr lang="en-GB">
              <a:ea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Title 11"/>
          <p:cNvSpPr>
            <a:spLocks noGrp="1"/>
          </p:cNvSpPr>
          <p:nvPr>
            <p:ph type="title"/>
          </p:nvPr>
        </p:nvSpPr>
        <p:spPr>
          <a:xfrm>
            <a:off x="1188340" y="1105232"/>
            <a:ext cx="3013545" cy="4277802"/>
          </a:xfrm>
        </p:spPr>
        <p:txBody>
          <a:bodyPr anchor="ctr">
            <a:normAutofit/>
          </a:bodyPr>
          <a:lstStyle/>
          <a:p>
            <a:r>
              <a:rPr lang="en-GB" dirty="0">
                <a:ea typeface="+mj-lt"/>
                <a:cs typeface="+mj-lt"/>
              </a:rPr>
              <a:t>'1' OR 'clear' OR 'c'</a:t>
            </a:r>
            <a:endParaRPr lang="en-US" dirty="0"/>
          </a:p>
        </p:txBody>
      </p:sp>
      <p:grpSp>
        <p:nvGrpSpPr>
          <p:cNvPr id="30" name="Group 29"/>
          <p:cNvGrpSpPr>
            <a:grpSpLocks noGrp="1" noRot="1" noChangeAspect="1" noMove="1" noResize="1" noUngrp="1"/>
          </p:cNvGrpSpPr>
          <p:nvPr/>
        </p:nvGrpSpPr>
        <p:grpSpPr>
          <a:xfrm flipH="1">
            <a:off x="4308533" y="0"/>
            <a:ext cx="7883467" cy="6858000"/>
            <a:chOff x="0" y="0"/>
            <a:chExt cx="7883467" cy="6858000"/>
          </a:xfrm>
        </p:grpSpPr>
        <p:sp>
          <p:nvSpPr>
            <p:cNvPr id="31" name="Freeform: Shape 30"/>
            <p:cNvSpPr/>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p:cNvSpPr/>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p:cNvSpPr/>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13" name="Content Placeholder 12"/>
          <p:cNvSpPr>
            <a:spLocks noGrp="1"/>
          </p:cNvSpPr>
          <p:nvPr>
            <p:ph idx="1"/>
          </p:nvPr>
        </p:nvSpPr>
        <p:spPr>
          <a:xfrm>
            <a:off x="6096000" y="1105232"/>
            <a:ext cx="5176298" cy="4277802"/>
          </a:xfrm>
        </p:spPr>
        <p:txBody>
          <a:bodyPr anchor="ctr">
            <a:normAutofit/>
          </a:bodyPr>
          <a:lstStyle/>
          <a:p>
            <a:pPr algn="just"/>
            <a:r>
              <a:rPr lang="en-GB" dirty="0">
                <a:ea typeface="+mn-lt"/>
                <a:cs typeface="+mn-lt"/>
              </a:rPr>
              <a:t>This command is used to clear to any Console.</a:t>
            </a:r>
            <a:endParaRPr lang="en-US"/>
          </a:p>
          <a:p>
            <a:pPr algn="just"/>
            <a:endParaRPr lang="en-GB" dirty="0">
              <a:ea typeface="Meiryo"/>
            </a:endParaRPr>
          </a:p>
          <a:p>
            <a:pPr algn="just"/>
            <a:r>
              <a:rPr lang="en-GB" dirty="0" err="1">
                <a:ea typeface="+mn-lt"/>
                <a:cs typeface="+mn-lt"/>
              </a:rPr>
              <a:t>Eg.</a:t>
            </a:r>
            <a:r>
              <a:rPr lang="en-GB" dirty="0">
                <a:ea typeface="+mn-lt"/>
                <a:cs typeface="+mn-lt"/>
              </a:rPr>
              <a:t> clear OR "1" OR "c" </a:t>
            </a:r>
            <a:endParaRPr lang="en-GB">
              <a:ea typeface="Meiryo"/>
            </a:endParaRPr>
          </a:p>
        </p:txBody>
      </p:sp>
    </p:spTree>
  </p:cSld>
  <p:clrMapOvr>
    <a:masterClrMapping/>
  </p:clrMapOvr>
  <p:transition/>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5921</Words>
  <Application>WPS Presentation</Application>
  <PresentationFormat>Widescreen</PresentationFormat>
  <Paragraphs>215</Paragraphs>
  <Slides>48</Slides>
  <Notes>0</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Arial</vt:lpstr>
      <vt:lpstr>SimSun</vt:lpstr>
      <vt:lpstr>Wingdings</vt:lpstr>
      <vt:lpstr>Corbel</vt:lpstr>
      <vt:lpstr>Meiryo</vt:lpstr>
      <vt:lpstr>Segoe Print</vt:lpstr>
      <vt:lpstr>Microsoft YaHei</vt:lpstr>
      <vt:lpstr>Arial Unicode MS</vt:lpstr>
      <vt:lpstr>Calibri</vt:lpstr>
      <vt:lpstr>Meiryo</vt:lpstr>
      <vt:lpstr>SketchLinesVTI</vt:lpstr>
      <vt:lpstr>Lazy Beast</vt:lpstr>
      <vt:lpstr>Current scenario</vt:lpstr>
      <vt:lpstr>PowerPoint 演示文稿</vt:lpstr>
      <vt:lpstr>PowerPoint 演示文稿</vt:lpstr>
      <vt:lpstr>Features</vt:lpstr>
      <vt:lpstr>Software Requirements</vt:lpstr>
      <vt:lpstr>Commands Shortcuts and its Usage</vt:lpstr>
      <vt:lpstr>'0' OR 'back' </vt:lpstr>
      <vt:lpstr>'1' OR 'clear' OR 'c'</vt:lpstr>
      <vt:lpstr>'2' OR 'open'</vt:lpstr>
      <vt:lpstr>'3' OR 'close'</vt:lpstr>
      <vt:lpstr>PowerPoint 演示文稿</vt:lpstr>
      <vt:lpstr>PowerPoint 演示文稿</vt:lpstr>
      <vt:lpstr>PowerPoint 演示文稿</vt:lpstr>
      <vt:lpstr>PowerPoint 演示文稿</vt:lpstr>
      <vt:lpstr>PowerPoint 演示文稿</vt:lpstr>
      <vt:lpstr>PowerPoint 演示文稿</vt:lpstr>
      <vt:lpstr>Screenshots</vt:lpstr>
      <vt:lpstr>Welcome Screen</vt:lpstr>
      <vt:lpstr>Help</vt:lpstr>
      <vt:lpstr>Open menu</vt:lpstr>
      <vt:lpstr>Opening Notepad</vt:lpstr>
      <vt:lpstr>Closing Untitled Notepad</vt:lpstr>
      <vt:lpstr>Modifying colour console</vt:lpstr>
      <vt:lpstr>Help in colour modification console</vt:lpstr>
      <vt:lpstr>Modifying colours </vt:lpstr>
      <vt:lpstr>Back to main console</vt:lpstr>
      <vt:lpstr>Modifying title console</vt:lpstr>
      <vt:lpstr>Help in Modifying title console</vt:lpstr>
      <vt:lpstr>Modifying title</vt:lpstr>
      <vt:lpstr>Modifying prompt console</vt:lpstr>
      <vt:lpstr>Help in Modifying prompt console</vt:lpstr>
      <vt:lpstr>Modifying prompt</vt:lpstr>
      <vt:lpstr>Cleared up the main console </vt:lpstr>
      <vt:lpstr>Disabling modification and switching back to defaults</vt:lpstr>
      <vt:lpstr>Executing commands in syscmd and retuning back in main console</vt:lpstr>
      <vt:lpstr>Entering in syscmd in same terminal and executing system commands</vt:lpstr>
      <vt:lpstr>Opening syscmd in new window</vt:lpstr>
      <vt:lpstr>Opening Pycmd</vt:lpstr>
      <vt:lpstr>Opening 7z manager for archive </vt:lpstr>
      <vt:lpstr>Opening sysnet menu</vt:lpstr>
      <vt:lpstr>Executing sysnet commands</vt:lpstr>
      <vt:lpstr>Logs For each and every command created </vt:lpstr>
      <vt:lpstr>Who should care about it !!</vt:lpstr>
      <vt:lpstr>Future enhancements</vt:lpstr>
      <vt:lpstr>Origin of the idea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jeetu</cp:lastModifiedBy>
  <cp:revision>1502</cp:revision>
  <dcterms:created xsi:type="dcterms:W3CDTF">2020-10-24T12:21:00Z</dcterms:created>
  <dcterms:modified xsi:type="dcterms:W3CDTF">2020-10-24T23:17:14Z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