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83885B7-4197-4619-819A-3358A833E0E8}">
  <a:tblStyle styleId="{483885B7-4197-4619-819A-3358A833E0E8}"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fundamentals/design-and-ui/responsiv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web/fundamentals/design-and-ui/responsive/patterns/tiny-tweaks?hl=e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mpl.info/flexboxcent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googlesamples/web-fundamentals/blob/gh-pages/fundamentals/design-and-ui/responsive/mostly-fluid.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oglesamples.github.io/web-fundamentals/samples/fundamentals/design-and-ui/responsive/patterns/column-drop.htm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s-tricks.com/snippets/css/complete-guide-grid/" TargetMode="External"/><Relationship Id="rId3" Type="http://schemas.openxmlformats.org/officeDocument/2006/relationships/hyperlink" Target="https://hacks.mozilla.org/2015/09/the-future-of-layout-with-css-grid-layout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This is why media queries were invented.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It's a simple concept: modify the layout of your site based on different criteria (mostly width but not exclusively).</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That doesn't just mean making the same layout fit every device.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On a phone you might want a single column layout, two column on a tablet, three column for desktop — and so 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If we only had to worry about devices this may be all the queries that we need to worry about, right?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Not quite so fast.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If we want to cover our bases with media queries then we need to worry about more than just phones and tablets. We have 4 queries to worry about for phone, tablet, laptop and widescreen devices.  What happens if the phone or tablet is placed in landscape mode instead of portrait?  What happens with retina devices?</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will soon find ourselves with a large number of media queries and a nightmare of managing a large CSS file and how it changes.</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We’ll revisit these queries when we talk about mobile first design.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As mentioned in a previous slide: Content is the most important part of our app.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We’re working with a single stream of content for all our layouts.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first decision to make is what layouts we’ll use on the project and how we will manipulate the blocks of content to accommodate our layouts the same way we changed the layout from single column to two columns in tablets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Devices keep changing and devices viewports are getting bigger — and smaller. Add pixel density, pixel shape, display quality — and so 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Don't force your designers and developers to make a change every time a new device appears.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Start the design process with the smallest form factor.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Then add the major breakpoints for the form factors that you will work with: phone, tablets, laptops and wide screen devices.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You can then create minor breakpoints to handle specific changes to elements that don’t affect all elements.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final detail to keep in mind is to optimize the content for reading. Ideally keep the width of your content to 70 to 80 characters. Wider than that value makes content harder to read.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That doesn't mean you stop thinking about devices and device classes: you might want one column for phones, two columns for tablets, three columns for desktop — or whatever.</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You can find more about these recommendations on </a:t>
            </a:r>
            <a:r>
              <a:rPr b="0" i="0" lang="en" sz="1100" u="sng" cap="none" strike="noStrike">
                <a:solidFill>
                  <a:schemeClr val="hlink"/>
                </a:solidFill>
                <a:hlinkClick r:id="rId2"/>
              </a:rPr>
              <a:t>Web Fundamentals</a:t>
            </a:r>
            <a:r>
              <a:rPr b="0" i="0" lang="en" sz="1100" u="none" cap="none" strike="noStrike">
                <a:solidFill>
                  <a:schemeClr val="dk1"/>
                </a:solidFill>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Remember the earlier media queries example?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 the mobile-first world of PWAs, we need to turn that around. Here we are using min-width instead of max-width in our media queries to handle medium and large form factors as the exception.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Example </a:t>
            </a:r>
            <a:r>
              <a:rPr b="0" i="0" lang="en" sz="1100" u="sng" cap="none" strike="noStrike">
                <a:solidFill>
                  <a:schemeClr val="hlink"/>
                </a:solidFill>
                <a:hlinkClick r:id="rId2"/>
              </a:rPr>
              <a:t>here</a:t>
            </a:r>
            <a:r>
              <a:rPr b="0" i="0" lang="en" sz="1100" u="none" cap="none" strike="noStrike"/>
              <a: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By the way — there is no fixed rule about whether or not to include media queries inline or use a separate file.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Also — you might want to consider using ems or rems for units here (but I won't go into that now).</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chemeClr val="dk1"/>
                </a:solidFill>
              </a:rPr>
              <a:t>This is a simple way to do conditional content.</a:t>
            </a:r>
          </a:p>
          <a:p>
            <a:pPr indent="0" lvl="0" marL="0" marR="0" rtl="0" algn="l">
              <a:spcBef>
                <a:spcPts val="0"/>
              </a:spcBef>
              <a:spcAft>
                <a:spcPts val="0"/>
              </a:spcAft>
              <a:buFont typeface="Arial"/>
              <a:buNone/>
            </a:pPr>
            <a:r>
              <a:t/>
            </a:r>
            <a:endParaRPr b="0" i="0" sz="1200" u="none" cap="none" strike="noStrike">
              <a:solidFill>
                <a:schemeClr val="dk1"/>
              </a:solidFill>
            </a:endParaRPr>
          </a:p>
          <a:p>
            <a:pPr indent="0" lvl="0" marL="0" marR="0" rtl="0" algn="l">
              <a:spcBef>
                <a:spcPts val="0"/>
              </a:spcBef>
              <a:buClr>
                <a:schemeClr val="dk1"/>
              </a:buClr>
              <a:buFont typeface="Arial"/>
              <a:buNone/>
            </a:pPr>
            <a:r>
              <a:rPr b="0" i="0" lang="en" sz="1200" u="none" cap="none" strike="noStrike">
                <a:solidFill>
                  <a:schemeClr val="dk1"/>
                </a:solidFill>
              </a:rPr>
              <a:t>matchMedia() is well supported, and there are polyfills.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rPr b="0" i="0" lang="en" sz="1200" u="none" cap="none" strike="noStrike">
                <a:solidFill>
                  <a:schemeClr val="dk1"/>
                </a:solidFill>
              </a:rPr>
              <a:t>calc() is really useful in responsive design where you want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"Responsive design", coined by Ethan Marcotte in A List Apart, refers to a set of technologies that make sites adapt to the form factor the site is viewed in.  These technologies are: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Fluid Grids: All the content measurements are expressed in relative units to ensure that the layout will remain as consistent as possible across form factors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Flexible images: All images are expressed using relative units so that they resize along with the content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Media Queries:  A way to rearrange your layout in CSS without modifying your HTML.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(I guess the point here is to make the most important content the most visible and easiest to access. - Nick)</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Responsive design is about more than just changing layouts.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Media queries can do more than just change layouts, they also allow designers to manipulate content, depending on the viewport size and device type.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a phone, you might want to make sure page content is visible when the user goes to your home page — so you might opt for a hamburger menu for navigation, and move ads lower on the page.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As a very last resort we can remove content. However, this is not recommended: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Plan content and functionality carefully.</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Don't guess your users needs based on viewport size.</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Don't assume users want less content or less functionality on phones than desktop. Remember that we can change the layout for different types of device so we don’t need to remove content for the sake of smaller devices.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Understand your users, don't second guess them. If available use data driven design!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Every step to get to content loses 20% of users.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Design content, layouts and transaction process so users can get to what they want as quickly as possible.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&lt;more text here to fill this out&gt;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A better alternative to removing content is to use content appropriate to the displays you’re targeting</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For video, a very sensible option is to choose a smaller resolution for smaller viewports. This can result in massive improvements. The modern way to do it is with DASH, not media queries, but if you're serving for mobile only, keep it small!</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For images, this is called art direction: choosing different images or image crops depending on the target device or designer intention.  We’ll talk about art direction again in the responsive images module.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Using a library or framework may get you started quickly, but it will add data cost.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You also need to make sure you know what your code is doing: to build a great PWA, avoid 'black box coding'.</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We want to understand simple techniques that you can use in pure CSS.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CSS Flexbox is well supported, and we strongly recommend it.</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Why worry about responsive design?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One size doesn’t fit all. Our content needs to work for different users, on different devices and with different needs. Some users will have unlimited data plans for their iPhone while others will have a very limited data budget for their feature phones using a proxy browser like Opera Mini.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We need layouts and content that work across devices. As soon as design doesn't adapt to the device, you break the illusion and lose trust.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Progressive web applications have Responsive Web Design as one of its core principles. It won’t matter how fast your application load if the content is the text size is too small to read on your phone or if pieces of your layout are not visible on a tablet.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CSS Flexbox is well supported, and we strongly recommend it.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It's the Holy Grail!</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Take a look at </a:t>
            </a:r>
            <a:r>
              <a:rPr b="0" i="0" lang="en" sz="1100" u="sng" cap="none" strike="noStrike">
                <a:solidFill>
                  <a:schemeClr val="hlink"/>
                </a:solidFill>
                <a:hlinkClick r:id="rId2"/>
              </a:rPr>
              <a:t>this</a:t>
            </a:r>
            <a:r>
              <a:rPr b="0" i="0" lang="en" sz="1100" u="none" cap="none" strike="noStrike"/>
              <a:t>.</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Let's look at the CSS for the example </a:t>
            </a:r>
            <a:r>
              <a:rPr b="0" i="0" lang="en" sz="1100" u="sng" cap="none" strike="noStrike">
                <a:solidFill>
                  <a:schemeClr val="hlink"/>
                </a:solidFill>
                <a:hlinkClick r:id="rId2"/>
              </a:rPr>
              <a:t>here</a:t>
            </a:r>
            <a:r>
              <a:rPr b="0" i="0" lang="en" sz="1100" u="none" cap="none" strike="noStrike"/>
              <a: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This uses CSS Flexbox for three different layouts, depending on the viewport width.</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Let's start with the defaults for smaller viewports — remember, mobile first!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container is declared to use CSS flex. The flex-flow property means child elements can wrap, rather than all being squashed onto the same line. You can also use inline-flex.</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It's shorthand for flex-direction and flex-wrap properties. The default is row nowrap.</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100% width for each div in the container.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...add a different layout for a slightly larger viewport.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...and different again once the width hits 800px.</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The container is now a fixed width and centred horizontally using margins.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Let's take a look at the example </a:t>
            </a:r>
            <a:r>
              <a:rPr b="0" i="0" lang="en" sz="1100" u="sng" cap="none" strike="noStrike">
                <a:solidFill>
                  <a:schemeClr val="hlink"/>
                </a:solidFill>
                <a:hlinkClick r:id="rId2"/>
              </a:rPr>
              <a:t>here</a:t>
            </a:r>
            <a:r>
              <a:rPr b="0" i="0" lang="en" sz="1100" u="none" cap="none" strike="noStrike"/>
              <a: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t>Once again this uses CSS Flexbox for three different layouts, depending on the viewport width.</a:t>
            </a:r>
          </a:p>
          <a:p>
            <a:pPr indent="0" lvl="0" marL="0" marR="0" rtl="0" algn="l">
              <a:spcBef>
                <a:spcPts val="0"/>
              </a:spcBef>
              <a:spcAft>
                <a:spcPts val="0"/>
              </a:spcAft>
              <a:buClr>
                <a:schemeClr val="dk1"/>
              </a:buClr>
              <a:buFont typeface="Arial"/>
              <a:buNone/>
            </a:pPr>
            <a:r>
              <a:t/>
            </a:r>
            <a:endParaRPr b="0" i="0" sz="1100" u="none" cap="none" strike="noStrike"/>
          </a:p>
          <a:p>
            <a:pPr indent="0" lvl="0" marL="0" marR="0" rtl="0" algn="l">
              <a:spcBef>
                <a:spcPts val="0"/>
              </a:spcBef>
              <a:buFont typeface="Arial"/>
              <a:buNone/>
            </a:pPr>
            <a:r>
              <a:rPr b="0" i="0" lang="en" sz="1100" u="none" cap="none" strike="noStrike"/>
              <a:t>And again, let's start with the defaults for smaller viewports.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For viewports over 600px in width, the order is changed.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the smaller viewports, we wanted to give child1 full width. But for a slightly larger viewport, we can put it next to child2.</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I could go on…</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Two other properties I'd like to draw your attention to.</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justify-content: how items are packed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align-items: how items are aligned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CSS Grid is in some ways related to the 'grid system' concept familiar to graphic designers.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A page is thought of in terms of lines, tracks (between lines), cells and areas.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CSS Grid is coming — and it's already behind a flag in Chrome and Firefox.</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More information </a:t>
            </a:r>
            <a:r>
              <a:rPr b="0" i="0" lang="en" sz="1100" u="sng" cap="none" strike="noStrike">
                <a:solidFill>
                  <a:schemeClr val="hlink"/>
                </a:solidFill>
                <a:hlinkClick r:id="rId2"/>
              </a:rPr>
              <a:t>here</a:t>
            </a:r>
            <a:r>
              <a:rPr b="0" i="0" lang="en" sz="1100" u="none" cap="none" strike="noStrike"/>
              <a:t> and </a:t>
            </a:r>
            <a:r>
              <a:rPr b="0" i="0" lang="en" sz="1100" u="sng" cap="none" strike="noStrike">
                <a:solidFill>
                  <a:schemeClr val="hlink"/>
                </a:solidFill>
                <a:hlinkClick r:id="rId3"/>
              </a:rPr>
              <a:t>here</a:t>
            </a:r>
            <a:r>
              <a:rPr b="0" i="0" lang="en" sz="1100" u="none" cap="none" strike="noStrike"/>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As well as form factor and accessibility we must take into account device support for our app. The user may have outdated hardware/software that may not support some of our awesome responsive features. We need to make sure we provide a good default experience with a technology or language (such as HTML) that is widely supported, and then conditionally add the features we want based on support for those features.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Remember: The content is the most important part of our app. The goal of progressive enhancement is to preserve the content, so that if something breaks, our content will still be there in our default experience.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On the same note, progressively enhancing our app should not change the core content for different users (unless that's the desired result). The content should be the same for the user regardless of form factor or support for a particular feature. It may affect any styles, layout, responsiveness, performance, etc.</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OLD STUFF BELOW (might be useful for the presenter to read before deleting so I'll leave it for now):</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We then add CSS to change the style and, if necessary, the layout of our content. This is where we use media queries to change elements of our HTML content and where the layout will change to accommodate different users. The content remains the same… we are giving the same content to all our users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last enhancement is to add Javascript for interactivity.  The content for the site should display whether Javascript is enabled or not. These days it’s hard to accept that people may disable Javascript deliberately but it may happen so we need to take that possibility into account.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Whatever you do to enhance your content you need to be sure that the content remains readable to the user.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You can make the simplest site work well if you size elements and content correctly.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Don't let content overflow horizontally, especially on mobile.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Sounds basic, but lots of site break this rule by making images, inputs and other large elements on the page with fixed sizes.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Using relative measurement units (em, rem, or percentages) will reduce the severity of this issue.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Adding a meta viewport tag will solve a lot of problems for mobile devices.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meta viewport tag tells the browser the size of the virtual viewport on which it renders a web page. Setting the viewport meta tag correctly, browsers scale down a page to fit a (virtual) 980px wide viewport either by zooming into a portion of the page that matches the available screen size or by shrinking the page until it fits into the available viewport, rendering the text impossible to read.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initial-scale value sets the zoom default for this page.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a:t>
            </a:r>
          </a:p>
          <a:p>
            <a:pPr indent="0" lvl="0" marL="0" marR="0" rtl="0" algn="l">
              <a:spcBef>
                <a:spcPts val="0"/>
              </a:spcBef>
              <a:spcAft>
                <a:spcPts val="0"/>
              </a:spcAft>
              <a:buFont typeface="Arial"/>
              <a:buNone/>
            </a:pPr>
            <a:r>
              <a:rPr b="0" i="0" lang="en" sz="1100" u="none" cap="none" strike="noStrike"/>
              <a:t>This will mess up the layout for fixed width sites. T</a:t>
            </a:r>
            <a:r>
              <a:rPr b="0" i="0" lang="en" sz="1100" u="none" cap="none" strike="noStrike">
                <a:solidFill>
                  <a:schemeClr val="dk1"/>
                </a:solidFill>
              </a:rPr>
              <a:t>he meta viewport tag is designed to work with responsive layouts. If you use it in a fixed size layout it will break things until you convert the site to a responsive layout.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Using max-width will solve most of your problems with images.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highlight>
                  <a:srgbClr val="FFFFFF"/>
                </a:highlight>
              </a:rPr>
              <a:t>The</a:t>
            </a:r>
            <a:r>
              <a:rPr b="0" i="0" lang="en" sz="1100" u="none" cap="none" strike="noStrike">
                <a:highlight>
                  <a:srgbClr val="FFFFFF"/>
                </a:highlight>
                <a:latin typeface="Roboto"/>
                <a:ea typeface="Roboto"/>
                <a:cs typeface="Roboto"/>
                <a:sym typeface="Roboto"/>
              </a:rPr>
              <a:t> max-width </a:t>
            </a:r>
            <a:r>
              <a:rPr b="0" i="0" lang="en" sz="1100" u="none" cap="none" strike="noStrike">
                <a:highlight>
                  <a:srgbClr val="FFFFFF"/>
                </a:highlight>
              </a:rPr>
              <a:t>property sets the maximum width of a given element. In the example, the maximum width of the image is 100% of the width of the parent element.  </a:t>
            </a:r>
          </a:p>
          <a:p>
            <a:pPr indent="0" lvl="0" marL="0" marR="0" rtl="0" algn="l">
              <a:spcBef>
                <a:spcPts val="0"/>
              </a:spcBef>
              <a:spcAft>
                <a:spcPts val="0"/>
              </a:spcAft>
              <a:buFont typeface="Arial"/>
              <a:buNone/>
            </a:pPr>
            <a:r>
              <a:t/>
            </a:r>
            <a:endParaRPr b="0" i="0" sz="1100" u="none" cap="none" strike="noStrike">
              <a:highlight>
                <a:srgbClr val="FFFFFF"/>
              </a:highlight>
            </a:endParaRPr>
          </a:p>
          <a:p>
            <a:pPr indent="0" lvl="0" marL="0" marR="0" rtl="0" algn="l">
              <a:spcBef>
                <a:spcPts val="0"/>
              </a:spcBef>
              <a:spcAft>
                <a:spcPts val="0"/>
              </a:spcAft>
              <a:buFont typeface="Arial"/>
              <a:buNone/>
            </a:pPr>
            <a:r>
              <a:rPr b="0" i="0" lang="en" sz="1100" u="none" cap="none" strike="noStrike">
                <a:highlight>
                  <a:srgbClr val="FFFFFF"/>
                </a:highlight>
              </a:rPr>
              <a:t>Because we’ve set a maximum width attribute the images will not be larger than the maximum-width specified in the image tag. </a:t>
            </a:r>
          </a:p>
          <a:p>
            <a:pPr indent="0" lvl="0" marL="0" marR="0" rtl="0" algn="l">
              <a:spcBef>
                <a:spcPts val="0"/>
              </a:spcBef>
              <a:spcAft>
                <a:spcPts val="0"/>
              </a:spcAft>
              <a:buFont typeface="Arial"/>
              <a:buNone/>
            </a:pPr>
            <a:r>
              <a:t/>
            </a:r>
            <a:endParaRPr b="0" i="0" sz="1100" u="none" cap="none" strike="noStrike">
              <a:highlight>
                <a:srgbClr val="FFFFFF"/>
              </a:highlight>
            </a:endParaRP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So you might think relative sizing would fix everything.</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For a while developers thought that relative sizing layout and images was enough. This is not always the case… Sometimes the design is too big on desktop and too small on mobile.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2">
    <p:spTree>
      <p:nvGrpSpPr>
        <p:cNvPr id="65" name="Shape 65"/>
        <p:cNvGrpSpPr/>
        <p:nvPr/>
      </p:nvGrpSpPr>
      <p:grpSpPr>
        <a:xfrm>
          <a:off x="0" y="0"/>
          <a:ext cx="0" cy="0"/>
          <a:chOff x="0" y="0"/>
          <a:chExt cx="0" cy="0"/>
        </a:xfrm>
      </p:grpSpPr>
      <p:sp>
        <p:nvSpPr>
          <p:cNvPr id="66" name="Shape 66"/>
          <p:cNvSpPr/>
          <p:nvPr/>
        </p:nvSpPr>
        <p:spPr>
          <a:xfrm>
            <a:off x="-100" y="4566175"/>
            <a:ext cx="9144000" cy="577200"/>
          </a:xfrm>
          <a:prstGeom prst="rect">
            <a:avLst/>
          </a:prstGeom>
          <a:solidFill>
            <a:schemeClr val="lt1"/>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26" name="Shape 26"/>
        <p:cNvGrpSpPr/>
        <p:nvPr/>
      </p:nvGrpSpPr>
      <p:grpSpPr>
        <a:xfrm>
          <a:off x="0" y="0"/>
          <a:ext cx="0" cy="0"/>
          <a:chOff x="0" y="0"/>
          <a:chExt cx="0" cy="0"/>
        </a:xfrm>
      </p:grpSpPr>
      <p:sp>
        <p:nvSpPr>
          <p:cNvPr id="27" name="Shape 27"/>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28" name="Shape 2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9" name="Shape 29"/>
        <p:cNvGrpSpPr/>
        <p:nvPr/>
      </p:nvGrpSpPr>
      <p:grpSpPr>
        <a:xfrm>
          <a:off x="0" y="0"/>
          <a:ext cx="0" cy="0"/>
          <a:chOff x="0" y="0"/>
          <a:chExt cx="0" cy="0"/>
        </a:xfrm>
      </p:grpSpPr>
      <p:sp>
        <p:nvSpPr>
          <p:cNvPr id="30" name="Shape 30"/>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1" name="Shape 31"/>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3" name="Shape 33"/>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7" name="Shape 37"/>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1" name="Shape 41"/>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alistapart.com/article/responsive-web-design" TargetMode="External"/><Relationship Id="rId4" Type="http://schemas.openxmlformats.org/officeDocument/2006/relationships/hyperlink" Target="http://bradfrost.com/blog/post/7-habits-of-highly-effective-media-queries/" TargetMode="External"/><Relationship Id="rId5" Type="http://schemas.openxmlformats.org/officeDocument/2006/relationships/hyperlink" Target="https://developer.mozilla.org/en-US/docs/Web/CSS/Media_Queries/Using_media_queries" TargetMode="External"/><Relationship Id="rId6" Type="http://schemas.openxmlformats.org/officeDocument/2006/relationships/hyperlink" Target="http://bradfrost.com/demo/ish/" TargetMode="External"/><Relationship Id="rId7" Type="http://schemas.openxmlformats.org/officeDocument/2006/relationships/hyperlink" Target="https://developers.google.com/web/fundamentals/?hl=en" TargetMode="External"/><Relationship Id="rId8" Type="http://schemas.openxmlformats.org/officeDocument/2006/relationships/hyperlink" Target="http://alistapart.com/column/do-as-little-as-possibl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Responsive Design</a:t>
            </a:r>
          </a:p>
        </p:txBody>
      </p:sp>
      <p:sp>
        <p:nvSpPr>
          <p:cNvPr id="72" name="Shape 72"/>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3" name="Shape 73"/>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Layout, UI and UX </a:t>
            </a:r>
          </a:p>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for all your users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Enter media queries</a:t>
            </a:r>
          </a:p>
        </p:txBody>
      </p:sp>
      <p:sp>
        <p:nvSpPr>
          <p:cNvPr id="134" name="Shape 134"/>
          <p:cNvSpPr txBox="1"/>
          <p:nvPr>
            <p:ph idx="1" type="body"/>
          </p:nvPr>
        </p:nvSpPr>
        <p:spPr>
          <a:xfrm>
            <a:off x="311700" y="863550"/>
            <a:ext cx="85206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Can use media queries to select layouts</a:t>
            </a:r>
          </a:p>
        </p:txBody>
      </p:sp>
      <p:pic>
        <p:nvPicPr>
          <p:cNvPr id="135" name="Shape 135"/>
          <p:cNvPicPr preferRelativeResize="0"/>
          <p:nvPr/>
        </p:nvPicPr>
        <p:blipFill rotWithShape="1">
          <a:blip r:embed="rId3">
            <a:alphaModFix/>
          </a:blip>
          <a:srcRect b="0" l="0" r="0" t="0"/>
          <a:stretch/>
        </p:blipFill>
        <p:spPr>
          <a:xfrm>
            <a:off x="1305723" y="1532775"/>
            <a:ext cx="6532550" cy="3026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elements in common for phones and tablets */</a:t>
            </a: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@media (max-width: 480px)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layout for phones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Font typeface="Arial"/>
              <a:buNone/>
            </a:pPr>
            <a:r>
              <a:rPr b="0" i="0" lang="en" sz="2400" u="none" cap="none" strike="noStrike">
                <a:solidFill>
                  <a:srgbClr val="000000"/>
                </a:solidFill>
                <a:latin typeface="Consolas"/>
                <a:ea typeface="Consolas"/>
                <a:cs typeface="Consolas"/>
                <a:sym typeface="Consolas"/>
              </a:rPr>
              <a:t>@media (max-width: 720px) {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layout for tablets */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p>
        </p:txBody>
      </p:sp>
      <p:sp>
        <p:nvSpPr>
          <p:cNvPr id="141" name="Shape 14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Media queries example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Mobile-first design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Media Queries: Select layout by device</a:t>
            </a:r>
          </a:p>
        </p:txBody>
      </p:sp>
      <p:sp>
        <p:nvSpPr>
          <p:cNvPr id="152" name="Shape 152"/>
          <p:cNvSpPr txBox="1"/>
          <p:nvPr>
            <p:ph idx="1" type="body"/>
          </p:nvPr>
        </p:nvSpPr>
        <p:spPr>
          <a:xfrm>
            <a:off x="311700" y="1056875"/>
            <a:ext cx="8520600" cy="36657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320, 480px: phone</a:t>
            </a:r>
          </a:p>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768px: tablet</a:t>
            </a:r>
          </a:p>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992px: laptop </a:t>
            </a:r>
          </a:p>
          <a:p>
            <a:pPr indent="-228600" lvl="0" marL="457200" marR="0" rtl="0" algn="l">
              <a:lnSpc>
                <a:spcPct val="150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1200px: widescreen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Revisiting responsive design</a:t>
            </a:r>
          </a:p>
        </p:txBody>
      </p:sp>
      <p:sp>
        <p:nvSpPr>
          <p:cNvPr id="158" name="Shape 158"/>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One stream of content</a:t>
            </a:r>
          </a:p>
          <a:p>
            <a:pPr indent="-228600" lvl="0" marL="457200" marR="0" rtl="0" algn="l">
              <a:lnSpc>
                <a:spcPct val="20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Find the best</a:t>
            </a:r>
            <a:r>
              <a:rPr b="1" i="0" lang="en" sz="2400" u="none" cap="none" strike="noStrike">
                <a:solidFill>
                  <a:srgbClr val="424242"/>
                </a:solidFill>
                <a:latin typeface="Roboto"/>
                <a:ea typeface="Roboto"/>
                <a:cs typeface="Roboto"/>
                <a:sym typeface="Roboto"/>
              </a:rPr>
              <a:t> </a:t>
            </a:r>
            <a:r>
              <a:rPr b="0" i="0" lang="en" sz="2400" u="none" cap="none" strike="noStrike">
                <a:solidFill>
                  <a:srgbClr val="424242"/>
                </a:solidFill>
                <a:latin typeface="Roboto"/>
                <a:ea typeface="Roboto"/>
                <a:cs typeface="Roboto"/>
                <a:sym typeface="Roboto"/>
              </a:rPr>
              <a:t>layout</a:t>
            </a:r>
            <a:r>
              <a:rPr b="1" i="0" lang="en" sz="2400" u="none" cap="none" strike="noStrike">
                <a:solidFill>
                  <a:srgbClr val="424242"/>
                </a:solidFill>
                <a:latin typeface="Roboto"/>
                <a:ea typeface="Roboto"/>
                <a:cs typeface="Roboto"/>
                <a:sym typeface="Roboto"/>
              </a:rPr>
              <a:t> for </a:t>
            </a:r>
            <a:r>
              <a:rPr b="0" i="0" lang="en" sz="2400" u="none" cap="none" strike="noStrike">
                <a:solidFill>
                  <a:srgbClr val="424242"/>
                </a:solidFill>
                <a:latin typeface="Roboto"/>
                <a:ea typeface="Roboto"/>
                <a:cs typeface="Roboto"/>
                <a:sym typeface="Roboto"/>
              </a:rPr>
              <a:t>devices and viewport sizes</a:t>
            </a:r>
          </a:p>
          <a:p>
            <a:pPr indent="-228600" lvl="0" marL="457200" marR="0" rtl="0" algn="l">
              <a:lnSpc>
                <a:spcPct val="20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Manipulate blocks of content for the needs of the layout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Start small</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major breakpoints</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Add minor breakpoints if necessary</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Optimize for reading: 70–80 characters per line</a:t>
            </a:r>
          </a:p>
        </p:txBody>
      </p:sp>
      <p:sp>
        <p:nvSpPr>
          <p:cNvPr id="164" name="Shape 16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Match breakpoints to content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Understand your users</a:t>
            </a:r>
          </a:p>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Understand your target devices</a:t>
            </a:r>
          </a:p>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Design content</a:t>
            </a:r>
          </a:p>
          <a:p>
            <a:pPr indent="-228600" lvl="0" marL="457200" marR="0" rtl="0" algn="l">
              <a:lnSpc>
                <a:spcPct val="200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media queries to select layouts</a:t>
            </a:r>
          </a:p>
        </p:txBody>
      </p:sp>
      <p:sp>
        <p:nvSpPr>
          <p:cNvPr id="170" name="Shape 17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Content-based media queries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Mobile first media queries</a:t>
            </a:r>
          </a:p>
        </p:txBody>
      </p:sp>
      <p:sp>
        <p:nvSpPr>
          <p:cNvPr id="176" name="Shape 176"/>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small */</a:t>
            </a: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@media (min-width: 480px)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medium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@media (min-width: 720px) {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 large */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980675"/>
            <a:ext cx="8832300" cy="36657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var min = '(min-width: 25em)';</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if (window.matchMedia(min).matches)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424242"/>
                </a:solidFill>
                <a:latin typeface="Consolas"/>
                <a:ea typeface="Consolas"/>
                <a:cs typeface="Consolas"/>
                <a:sym typeface="Consolas"/>
              </a:rPr>
              <a:t>  /* include something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
        <p:nvSpPr>
          <p:cNvPr id="182" name="Shape 1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You can also use JavaScript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...and don't forget calc()</a:t>
            </a:r>
          </a:p>
        </p:txBody>
      </p:sp>
      <p:sp>
        <p:nvSpPr>
          <p:cNvPr id="188" name="Shape 188"/>
          <p:cNvSpPr txBox="1"/>
          <p:nvPr>
            <p:ph idx="1" type="body"/>
          </p:nvPr>
        </p:nvSpPr>
        <p:spPr>
          <a:xfrm>
            <a:off x="311700" y="984250"/>
            <a:ext cx="8832300" cy="36621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img.thumb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margin-right: 10px;</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max-width: 400px;</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width: calc((100% - 10px) / 2);</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img.thumb: last-of-type {</a:t>
            </a:r>
          </a:p>
          <a:p>
            <a:pPr indent="0" lvl="0" marL="0" marR="0" rtl="0" algn="l">
              <a:lnSpc>
                <a:spcPct val="115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margin-right: 0;</a:t>
            </a:r>
          </a:p>
          <a:p>
            <a:pPr indent="0" lvl="0" marL="0" marR="0" rtl="0" algn="l">
              <a:lnSpc>
                <a:spcPct val="115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is responsive design</a:t>
            </a:r>
          </a:p>
        </p:txBody>
      </p:sp>
      <p:sp>
        <p:nvSpPr>
          <p:cNvPr id="79" name="Shape 7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AutoNum type="arabicPeriod"/>
            </a:pPr>
            <a:r>
              <a:rPr b="0" i="0" lang="en" sz="2400" u="none" cap="none" strike="noStrike">
                <a:solidFill>
                  <a:srgbClr val="000000"/>
                </a:solidFill>
                <a:latin typeface="Roboto"/>
                <a:ea typeface="Roboto"/>
                <a:cs typeface="Roboto"/>
                <a:sym typeface="Roboto"/>
              </a:rPr>
              <a:t>Combination of</a:t>
            </a:r>
          </a:p>
          <a:p>
            <a:pPr indent="-228600" lvl="1" marL="914400" marR="0" rtl="0" algn="l">
              <a:lnSpc>
                <a:spcPct val="115000"/>
              </a:lnSpc>
              <a:spcBef>
                <a:spcPts val="0"/>
              </a:spcBef>
              <a:spcAft>
                <a:spcPts val="0"/>
              </a:spcAft>
              <a:buClr>
                <a:srgbClr val="000000"/>
              </a:buClr>
              <a:buSzPts val="2000"/>
              <a:buFont typeface="Roboto"/>
              <a:buAutoNum type="alphaLcPeriod"/>
            </a:pPr>
            <a:r>
              <a:rPr b="0" i="0" lang="en" sz="2000" u="none" cap="none" strike="noStrike">
                <a:solidFill>
                  <a:srgbClr val="000000"/>
                </a:solidFill>
                <a:highlight>
                  <a:srgbClr val="FFFFFF"/>
                </a:highlight>
                <a:latin typeface="Arial"/>
                <a:ea typeface="Arial"/>
                <a:cs typeface="Arial"/>
                <a:sym typeface="Arial"/>
              </a:rPr>
              <a:t>Fluid grids</a:t>
            </a:r>
          </a:p>
          <a:p>
            <a:pPr indent="-228600" lvl="1" marL="914400" marR="0" rtl="0" algn="l">
              <a:lnSpc>
                <a:spcPct val="115000"/>
              </a:lnSpc>
              <a:spcBef>
                <a:spcPts val="0"/>
              </a:spcBef>
              <a:spcAft>
                <a:spcPts val="0"/>
              </a:spcAft>
              <a:buClr>
                <a:srgbClr val="000000"/>
              </a:buClr>
              <a:buSzPts val="2000"/>
              <a:buFont typeface="Roboto"/>
              <a:buAutoNum type="alphaLcPeriod"/>
            </a:pPr>
            <a:r>
              <a:rPr b="0" i="0" lang="en" sz="2000" u="none" cap="none" strike="noStrike">
                <a:solidFill>
                  <a:srgbClr val="000000"/>
                </a:solidFill>
                <a:highlight>
                  <a:srgbClr val="FFFFFF"/>
                </a:highlight>
                <a:latin typeface="Arial"/>
                <a:ea typeface="Arial"/>
                <a:cs typeface="Arial"/>
                <a:sym typeface="Arial"/>
              </a:rPr>
              <a:t>Flexible images</a:t>
            </a:r>
          </a:p>
          <a:p>
            <a:pPr indent="-228600" lvl="1" marL="914400" marR="0" rtl="0" algn="l">
              <a:lnSpc>
                <a:spcPct val="115000"/>
              </a:lnSpc>
              <a:spcBef>
                <a:spcPts val="300"/>
              </a:spcBef>
              <a:spcAft>
                <a:spcPts val="0"/>
              </a:spcAft>
              <a:buClr>
                <a:srgbClr val="000000"/>
              </a:buClr>
              <a:buSzPts val="2000"/>
              <a:buFont typeface="Arial"/>
              <a:buAutoNum type="alphaLcPeriod"/>
            </a:pPr>
            <a:r>
              <a:rPr b="0" i="0" lang="en" sz="2000" u="none" cap="none" strike="noStrike">
                <a:solidFill>
                  <a:srgbClr val="000000"/>
                </a:solidFill>
                <a:highlight>
                  <a:srgbClr val="FFFFFF"/>
                </a:highlight>
                <a:latin typeface="Arial"/>
                <a:ea typeface="Arial"/>
                <a:cs typeface="Arial"/>
                <a:sym typeface="Arial"/>
              </a:rPr>
              <a:t>Media queries</a:t>
            </a:r>
            <a:r>
              <a:rPr b="0" i="0" lang="en" sz="1050" u="none" cap="none" strike="noStrike">
                <a:solidFill>
                  <a:srgbClr val="000000"/>
                </a:solidFill>
                <a:highlight>
                  <a:srgbClr val="FFFFFF"/>
                </a:highlight>
                <a:latin typeface="Arial"/>
                <a:ea typeface="Arial"/>
                <a:cs typeface="Arial"/>
                <a:sym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Content first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Manipulating content</a:t>
            </a:r>
          </a:p>
        </p:txBody>
      </p:sp>
      <p:sp>
        <p:nvSpPr>
          <p:cNvPr id="199" name="Shape 19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Reorder</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Reposition</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Replace</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Remove (last resort)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Help users get to content</a:t>
            </a:r>
          </a:p>
        </p:txBody>
      </p:sp>
      <p:sp>
        <p:nvSpPr>
          <p:cNvPr id="205" name="Shape 20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Keep it as simple as possible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Images, e.g. different crop or different image</a:t>
            </a:r>
          </a:p>
          <a:p>
            <a:pPr indent="-228600" lvl="0" marL="457200" marR="0" rtl="0" algn="l">
              <a:lnSpc>
                <a:spcPct val="115000"/>
              </a:lnSpc>
              <a:spcBef>
                <a:spcPts val="0"/>
              </a:spcBef>
              <a:spcAft>
                <a:spcPts val="0"/>
              </a:spcAft>
              <a:buClr>
                <a:srgbClr val="000000"/>
              </a:buClr>
              <a:buSzPts val="2400"/>
              <a:buFont typeface="Roboto"/>
              <a:buChar char="●"/>
            </a:pPr>
            <a:r>
              <a:rPr b="0" i="0" lang="en" sz="2400" u="none" cap="none" strike="noStrike">
                <a:solidFill>
                  <a:srgbClr val="000000"/>
                </a:solidFill>
                <a:latin typeface="Roboto"/>
                <a:ea typeface="Roboto"/>
                <a:cs typeface="Roboto"/>
                <a:sym typeface="Roboto"/>
              </a:rPr>
              <a:t>Video, e.g. different resolution</a:t>
            </a:r>
          </a:p>
        </p:txBody>
      </p:sp>
      <p:sp>
        <p:nvSpPr>
          <p:cNvPr id="211" name="Shape 21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Content choice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Layout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The common way...</a:t>
            </a:r>
          </a:p>
        </p:txBody>
      </p:sp>
      <p:sp>
        <p:nvSpPr>
          <p:cNvPr id="222" name="Shape 222"/>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12-column grid: Bootstrap/MDL/...</a:t>
            </a:r>
          </a:p>
          <a:p>
            <a:pPr indent="-228600" lvl="1" marL="914400" marR="0" rtl="0" algn="l">
              <a:lnSpc>
                <a:spcPct val="150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Fixed breakpoints and fixed sized per device family</a:t>
            </a:r>
          </a:p>
          <a:p>
            <a:pPr indent="-228600" lvl="1" marL="914400" marR="0" rtl="0" algn="l">
              <a:lnSpc>
                <a:spcPct val="150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CSS classes set block widths in columns</a:t>
            </a:r>
          </a:p>
          <a:p>
            <a:pPr indent="-228600" lvl="0" marL="457200" marR="0" rtl="0" algn="l">
              <a:lnSpc>
                <a:spcPct val="15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Pros:</a:t>
            </a:r>
            <a:r>
              <a:rPr b="0" i="0" lang="en" sz="2400" u="none" cap="none" strike="noStrike">
                <a:solidFill>
                  <a:srgbClr val="424242"/>
                </a:solidFill>
                <a:latin typeface="Roboto"/>
                <a:ea typeface="Roboto"/>
                <a:cs typeface="Roboto"/>
                <a:sym typeface="Roboto"/>
              </a:rPr>
              <a:t> easy, well-understood</a:t>
            </a:r>
          </a:p>
          <a:p>
            <a:pPr indent="-228600" lvl="0" marL="457200" marR="0" rtl="0" algn="l">
              <a:lnSpc>
                <a:spcPct val="150000"/>
              </a:lnSpc>
              <a:spcBef>
                <a:spcPts val="0"/>
              </a:spcBef>
              <a:spcAft>
                <a:spcPts val="0"/>
              </a:spcAft>
              <a:buClr>
                <a:srgbClr val="424242"/>
              </a:buClr>
              <a:buSzPts val="2400"/>
              <a:buFont typeface="Roboto"/>
              <a:buChar char="●"/>
            </a:pPr>
            <a:r>
              <a:rPr b="1" i="0" lang="en" sz="2400" u="none" cap="none" strike="noStrike">
                <a:solidFill>
                  <a:srgbClr val="424242"/>
                </a:solidFill>
                <a:latin typeface="Roboto"/>
                <a:ea typeface="Roboto"/>
                <a:cs typeface="Roboto"/>
                <a:sym typeface="Roboto"/>
              </a:rPr>
              <a:t>Cons:</a:t>
            </a:r>
            <a:r>
              <a:rPr b="0" i="0" lang="en" sz="2400" u="none" cap="none" strike="noStrike">
                <a:solidFill>
                  <a:srgbClr val="424242"/>
                </a:solidFill>
                <a:latin typeface="Roboto"/>
                <a:ea typeface="Roboto"/>
                <a:cs typeface="Roboto"/>
                <a:sym typeface="Roboto"/>
              </a:rPr>
              <a:t> data usage, fixed widths </a:t>
            </a:r>
          </a:p>
          <a:p>
            <a:pPr indent="-228600" lvl="1" marL="914400" marR="0" rtl="0" algn="l">
              <a:lnSpc>
                <a:spcPct val="150000"/>
              </a:lnSpc>
              <a:spcBef>
                <a:spcPts val="0"/>
              </a:spcBef>
              <a:spcAft>
                <a:spcPts val="0"/>
              </a:spcAft>
              <a:buClr>
                <a:srgbClr val="424242"/>
              </a:buClr>
              <a:buSzPts val="2000"/>
              <a:buFont typeface="Roboto"/>
              <a:buChar char="○"/>
            </a:pPr>
            <a:r>
              <a:rPr b="0" i="0" lang="en" sz="2000" u="none" cap="none" strike="noStrike">
                <a:solidFill>
                  <a:srgbClr val="424242"/>
                </a:solidFill>
                <a:latin typeface="Roboto"/>
                <a:ea typeface="Roboto"/>
                <a:cs typeface="Roboto"/>
                <a:sym typeface="Roboto"/>
              </a:rPr>
              <a:t>Works poorly on some devices, content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228" name="Shape 228"/>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rgbClr val="424242"/>
              </a:buClr>
              <a:buSzPts val="1800"/>
              <a:buFont typeface="Arial"/>
              <a:buChar char="●"/>
            </a:pPr>
            <a:r>
              <a:rPr b="0" i="0" lang="en" sz="1800" u="sng" cap="none" strike="noStrike">
                <a:solidFill>
                  <a:schemeClr val="hlink"/>
                </a:solidFill>
                <a:latin typeface="Roboto"/>
                <a:ea typeface="Roboto"/>
                <a:cs typeface="Roboto"/>
                <a:sym typeface="Roboto"/>
                <a:hlinkClick r:id="rId3"/>
              </a:rPr>
              <a:t>Responsive Web Design</a:t>
            </a:r>
          </a:p>
          <a:p>
            <a:pPr indent="-342900" lvl="0" marL="457200" marR="0" rtl="0" algn="l">
              <a:lnSpc>
                <a:spcPct val="115000"/>
              </a:lnSpc>
              <a:spcBef>
                <a:spcPts val="0"/>
              </a:spcBef>
              <a:spcAft>
                <a:spcPts val="0"/>
              </a:spcAft>
              <a:buClr>
                <a:srgbClr val="424242"/>
              </a:buClr>
              <a:buSzPts val="1800"/>
              <a:buFont typeface="Arial"/>
              <a:buChar char="●"/>
            </a:pPr>
            <a:r>
              <a:rPr b="0" i="0" lang="en" sz="1800" u="sng" cap="none" strike="noStrike">
                <a:solidFill>
                  <a:schemeClr val="hlink"/>
                </a:solidFill>
                <a:latin typeface="Arial"/>
                <a:ea typeface="Arial"/>
                <a:cs typeface="Arial"/>
                <a:sym typeface="Arial"/>
                <a:hlinkClick r:id="rId4"/>
              </a:rPr>
              <a:t>7 habits of highly effective media queries</a:t>
            </a:r>
          </a:p>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5"/>
              </a:rPr>
              <a:t>Using Media Queries</a:t>
            </a:r>
          </a:p>
        </p:txBody>
      </p:sp>
      <p:sp>
        <p:nvSpPr>
          <p:cNvPr id="229" name="Shape 229"/>
          <p:cNvSpPr txBox="1"/>
          <p:nvPr>
            <p:ph idx="2" type="body"/>
          </p:nvPr>
        </p:nvSpPr>
        <p:spPr>
          <a:xfrm>
            <a:off x="4832400" y="1190294"/>
            <a:ext cx="3999900" cy="3416400"/>
          </a:xfrm>
          <a:prstGeom prst="rect">
            <a:avLst/>
          </a:prstGeom>
          <a:noFill/>
          <a:ln>
            <a:noFill/>
          </a:ln>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6"/>
              </a:rPr>
              <a:t>Ish</a:t>
            </a:r>
          </a:p>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7"/>
              </a:rPr>
              <a:t>Web Fundamentals</a:t>
            </a:r>
          </a:p>
          <a:p>
            <a:pPr indent="-342900" lvl="0" marL="457200" marR="0" rtl="0" algn="l">
              <a:lnSpc>
                <a:spcPct val="115000"/>
              </a:lnSpc>
              <a:spcBef>
                <a:spcPts val="0"/>
              </a:spcBef>
              <a:spcAft>
                <a:spcPts val="0"/>
              </a:spcAft>
              <a:buClr>
                <a:schemeClr val="dk1"/>
              </a:buClr>
              <a:buSzPts val="1800"/>
              <a:buFont typeface="Arial"/>
              <a:buChar char="●"/>
            </a:pPr>
            <a:r>
              <a:rPr b="0" i="0" lang="en" sz="1800" u="sng" cap="none" strike="noStrike">
                <a:solidFill>
                  <a:schemeClr val="hlink"/>
                </a:solidFill>
                <a:latin typeface="Arial"/>
                <a:ea typeface="Arial"/>
                <a:cs typeface="Arial"/>
                <a:sym typeface="Arial"/>
                <a:hlinkClick r:id="rId8"/>
              </a:rPr>
              <a:t>Do as little as possible</a:t>
            </a:r>
          </a:p>
          <a:p>
            <a:pPr indent="0" lvl="0" marL="0" marR="0" rtl="0" algn="l">
              <a:lnSpc>
                <a:spcPct val="150000"/>
              </a:lnSpc>
              <a:spcBef>
                <a:spcPts val="0"/>
              </a:spcBef>
              <a:spcAft>
                <a:spcPts val="0"/>
              </a:spcAft>
              <a:buClr>
                <a:srgbClr val="424242"/>
              </a:buClr>
              <a:buFont typeface="Roboto"/>
              <a:buNone/>
            </a:pPr>
            <a:r>
              <a:t/>
            </a:r>
            <a:endParaRPr b="0" i="0" sz="2400" u="none" cap="none" strike="noStrike">
              <a:solidFill>
                <a:srgbClr val="424242"/>
              </a:solidFill>
              <a:latin typeface="Roboto"/>
              <a:ea typeface="Roboto"/>
              <a:cs typeface="Roboto"/>
              <a:sym typeface="Roboto"/>
            </a:endParaRPr>
          </a:p>
        </p:txBody>
      </p:sp>
      <p:sp>
        <p:nvSpPr>
          <p:cNvPr id="230" name="Shape 23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
        <p:nvSpPr>
          <p:cNvPr id="236" name="Shape 23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Set the visual viewport and style the page with CSS</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Add breakpoints to your content</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a grid layout</a:t>
            </a:r>
          </a:p>
          <a:p>
            <a:pPr indent="-228600" lvl="0" marL="457200" marR="0" rtl="0" algn="l">
              <a:lnSpc>
                <a:spcPct val="115000"/>
              </a:lnSpc>
              <a:spcBef>
                <a:spcPts val="0"/>
              </a:spcBef>
              <a:spcAft>
                <a:spcPts val="0"/>
              </a:spcAft>
              <a:buClr>
                <a:srgbClr val="424242"/>
              </a:buClr>
              <a:buSzPts val="2400"/>
              <a:buFont typeface="Roboto"/>
              <a:buAutoNum type="arabicPeriod"/>
            </a:pPr>
            <a:r>
              <a:rPr b="0" i="0" lang="en" sz="2400" u="none" cap="none" strike="noStrike">
                <a:solidFill>
                  <a:srgbClr val="424242"/>
                </a:solidFill>
                <a:latin typeface="Roboto"/>
                <a:ea typeface="Roboto"/>
                <a:cs typeface="Roboto"/>
                <a:sym typeface="Roboto"/>
              </a:rPr>
              <a:t>Use Flexbox</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 Flexbox</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a:t>
            </a:r>
          </a:p>
        </p:txBody>
      </p:sp>
      <p:sp>
        <p:nvSpPr>
          <p:cNvPr id="247" name="Shape 24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Flexible sizing and alignment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Element reordering</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Better performance than floats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Why “responsive design”?</a:t>
            </a:r>
          </a:p>
        </p:txBody>
      </p:sp>
      <p:sp>
        <p:nvSpPr>
          <p:cNvPr id="85" name="Shape 85"/>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228600" lvl="1" marL="914400" marR="0" rtl="0" algn="l">
              <a:lnSpc>
                <a:spcPct val="200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Different users</a:t>
            </a:r>
          </a:p>
          <a:p>
            <a:pPr indent="-228600" lvl="1" marL="914400" marR="0" rtl="0" algn="l">
              <a:lnSpc>
                <a:spcPct val="200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Different devices</a:t>
            </a:r>
          </a:p>
          <a:p>
            <a:pPr indent="-228600" lvl="1" marL="914400" marR="0" rtl="0" algn="l">
              <a:lnSpc>
                <a:spcPct val="200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Different data needs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good support</a:t>
            </a:r>
          </a:p>
        </p:txBody>
      </p:sp>
      <p:pic>
        <p:nvPicPr>
          <p:cNvPr id="253" name="Shape 253"/>
          <p:cNvPicPr preferRelativeResize="0"/>
          <p:nvPr/>
        </p:nvPicPr>
        <p:blipFill rotWithShape="1">
          <a:blip r:embed="rId3">
            <a:alphaModFix/>
          </a:blip>
          <a:srcRect b="0" l="0" r="0" t="0"/>
          <a:stretch/>
        </p:blipFill>
        <p:spPr>
          <a:xfrm>
            <a:off x="152400" y="2001032"/>
            <a:ext cx="8839199" cy="17510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centering</a:t>
            </a:r>
          </a:p>
        </p:txBody>
      </p:sp>
      <p:sp>
        <p:nvSpPr>
          <p:cNvPr id="259" name="Shape 259"/>
          <p:cNvSpPr txBox="1"/>
          <p:nvPr>
            <p:ph idx="1" type="body"/>
          </p:nvPr>
        </p:nvSpPr>
        <p:spPr>
          <a:xfrm>
            <a:off x="311700" y="8476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.container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display: flex;</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height: 300px;</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.child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height: 100px;</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margin: auto;</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100px;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.container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display: flex;</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flex-flow: row wrap;</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.child1, .child2, .child3, .child4, .child5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100%;</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
        <p:nvSpPr>
          <p:cNvPr id="265" name="Shape 265"/>
          <p:cNvSpPr txBox="1"/>
          <p:nvPr>
            <p:ph type="title"/>
          </p:nvPr>
        </p:nvSpPr>
        <p:spPr>
          <a:xfrm>
            <a:off x="311700" y="94625"/>
            <a:ext cx="91440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Layouts for different viewports: 1</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@media (min-width: 600px)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.child2, .child3, .child4, .child5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50%;</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
        <p:nvSpPr>
          <p:cNvPr id="271" name="Shape 271"/>
          <p:cNvSpPr txBox="1"/>
          <p:nvPr>
            <p:ph type="title"/>
          </p:nvPr>
        </p:nvSpPr>
        <p:spPr>
          <a:xfrm>
            <a:off x="311700" y="94625"/>
            <a:ext cx="90273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Layouts for different viewports: 2</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311700" y="923875"/>
            <a:ext cx="85206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@media (min-width: 800px)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.container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margin-left: auto;</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margin-right: auto;</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800px;</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.child1 { width: 60%;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.child2 { width: 40%;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.child3, .child4, .child5 { width: 33.33%;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
        <p:nvSpPr>
          <p:cNvPr id="277" name="Shape 277"/>
          <p:cNvSpPr txBox="1"/>
          <p:nvPr>
            <p:ph type="title"/>
          </p:nvPr>
        </p:nvSpPr>
        <p:spPr>
          <a:xfrm>
            <a:off x="311700" y="94625"/>
            <a:ext cx="89439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Layouts for different viewports: 3</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.container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display: flex;</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flex-flow: row wrap;</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.child1, .child2, .child3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100%;</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
        <p:nvSpPr>
          <p:cNvPr id="283" name="Shape 28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for ordering: 1</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 type="body"/>
          </p:nvPr>
        </p:nvSpPr>
        <p:spPr>
          <a:xfrm>
            <a:off x="311700" y="923875"/>
            <a:ext cx="85206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@media (min-width: 600px)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.child1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order: 2;</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60%;</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.child2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order: 1;</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width: 40%;</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  }</a:t>
            </a:r>
          </a:p>
          <a:p>
            <a:pPr indent="0" lvl="0" marL="0" marR="0" rtl="0" algn="l">
              <a:lnSpc>
                <a:spcPct val="100000"/>
              </a:lnSpc>
              <a:spcBef>
                <a:spcPts val="0"/>
              </a:spcBef>
              <a:spcAft>
                <a:spcPts val="0"/>
              </a:spcAft>
              <a:buClr>
                <a:srgbClr val="424242"/>
              </a:buClr>
              <a:buFont typeface="Roboto"/>
              <a:buNone/>
            </a:pPr>
            <a:r>
              <a:rPr b="0" i="0" lang="en" sz="2400" u="none" cap="none" strike="noStrike">
                <a:solidFill>
                  <a:srgbClr val="424242"/>
                </a:solidFill>
                <a:latin typeface="Consolas"/>
                <a:ea typeface="Consolas"/>
                <a:cs typeface="Consolas"/>
                <a:sym typeface="Consolas"/>
              </a:rPr>
              <a:t>}</a:t>
            </a:r>
          </a:p>
        </p:txBody>
      </p:sp>
      <p:sp>
        <p:nvSpPr>
          <p:cNvPr id="289" name="Shape 28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Flexbox for ordering: 2</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Flex: more</a:t>
            </a:r>
          </a:p>
        </p:txBody>
      </p:sp>
      <p:sp>
        <p:nvSpPr>
          <p:cNvPr id="295" name="Shape 295"/>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flex-direction</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justify-content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align-items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Grid</a:t>
            </a:r>
          </a:p>
        </p:txBody>
      </p:sp>
      <p:sp>
        <p:nvSpPr>
          <p:cNvPr id="301" name="Shape 30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Oriented to two-dimensional layout</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Works with CSS Flexbox</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Optimized for UI design</a:t>
            </a:r>
          </a:p>
          <a:p>
            <a:pPr indent="-228600" lvl="0" marL="457200" marR="0" rtl="0" algn="l">
              <a:lnSpc>
                <a:spcPct val="115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Separation of layout and content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CSS Grid: get ready</a:t>
            </a:r>
          </a:p>
        </p:txBody>
      </p:sp>
      <p:pic>
        <p:nvPicPr>
          <p:cNvPr id="307" name="Shape 307"/>
          <p:cNvPicPr preferRelativeResize="0"/>
          <p:nvPr/>
        </p:nvPicPr>
        <p:blipFill rotWithShape="1">
          <a:blip r:embed="rId3">
            <a:alphaModFix/>
          </a:blip>
          <a:srcRect b="0" l="0" r="0" t="0"/>
          <a:stretch/>
        </p:blipFill>
        <p:spPr>
          <a:xfrm>
            <a:off x="152400" y="1906045"/>
            <a:ext cx="8839200" cy="1796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94625"/>
            <a:ext cx="8520600" cy="6939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000" u="none" cap="none" strike="noStrike">
                <a:solidFill>
                  <a:srgbClr val="FAFAFA"/>
                </a:solidFill>
                <a:latin typeface="Roboto"/>
                <a:ea typeface="Roboto"/>
                <a:cs typeface="Roboto"/>
                <a:sym typeface="Roboto"/>
              </a:rPr>
              <a:t>Progressive Enhancement</a:t>
            </a:r>
          </a:p>
        </p:txBody>
      </p:sp>
      <p:sp>
        <p:nvSpPr>
          <p:cNvPr id="91" name="Shape 91"/>
          <p:cNvSpPr/>
          <p:nvPr/>
        </p:nvSpPr>
        <p:spPr>
          <a:xfrm>
            <a:off x="1051050" y="1985100"/>
            <a:ext cx="1507800" cy="208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HTML</a:t>
            </a:r>
          </a:p>
        </p:txBody>
      </p:sp>
      <p:sp>
        <p:nvSpPr>
          <p:cNvPr id="92" name="Shape 92"/>
          <p:cNvSpPr/>
          <p:nvPr/>
        </p:nvSpPr>
        <p:spPr>
          <a:xfrm>
            <a:off x="3793925" y="1985100"/>
            <a:ext cx="1507800" cy="208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HTML</a:t>
            </a: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a:t>
            </a: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CSS</a:t>
            </a:r>
          </a:p>
        </p:txBody>
      </p:sp>
      <p:cxnSp>
        <p:nvCxnSpPr>
          <p:cNvPr id="93" name="Shape 93"/>
          <p:cNvCxnSpPr>
            <a:stCxn id="91" idx="3"/>
            <a:endCxn id="92" idx="1"/>
          </p:cNvCxnSpPr>
          <p:nvPr/>
        </p:nvCxnSpPr>
        <p:spPr>
          <a:xfrm>
            <a:off x="2558850" y="3028950"/>
            <a:ext cx="1235100" cy="0"/>
          </a:xfrm>
          <a:prstGeom prst="straightConnector1">
            <a:avLst/>
          </a:prstGeom>
          <a:noFill/>
          <a:ln cap="flat" cmpd="sng" w="9525">
            <a:solidFill>
              <a:schemeClr val="dk2"/>
            </a:solidFill>
            <a:prstDash val="solid"/>
            <a:round/>
            <a:headEnd len="med" w="med" type="none"/>
            <a:tailEnd len="lg" w="lg" type="triangle"/>
          </a:ln>
        </p:spPr>
      </p:cxnSp>
      <p:sp>
        <p:nvSpPr>
          <p:cNvPr id="94" name="Shape 94"/>
          <p:cNvSpPr/>
          <p:nvPr/>
        </p:nvSpPr>
        <p:spPr>
          <a:xfrm>
            <a:off x="6585150" y="1985100"/>
            <a:ext cx="1507800" cy="2087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HTML</a:t>
            </a: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a:t>
            </a: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CSS</a:t>
            </a: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a:t>
            </a:r>
          </a:p>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Javascript</a:t>
            </a:r>
          </a:p>
        </p:txBody>
      </p:sp>
      <p:cxnSp>
        <p:nvCxnSpPr>
          <p:cNvPr id="95" name="Shape 95"/>
          <p:cNvCxnSpPr/>
          <p:nvPr/>
        </p:nvCxnSpPr>
        <p:spPr>
          <a:xfrm>
            <a:off x="5325887" y="3028950"/>
            <a:ext cx="1235100" cy="0"/>
          </a:xfrm>
          <a:prstGeom prst="straightConnector1">
            <a:avLst/>
          </a:prstGeom>
          <a:noFill/>
          <a:ln cap="flat" cmpd="sng" w="9525">
            <a:solidFill>
              <a:schemeClr val="dk2"/>
            </a:solidFill>
            <a:prstDash val="solid"/>
            <a:round/>
            <a:headEnd len="med" w="med" type="none"/>
            <a:tailEnd len="lg" w="lg" type="triangle"/>
          </a:ln>
        </p:spPr>
      </p:cxnSp>
      <p:sp>
        <p:nvSpPr>
          <p:cNvPr id="96" name="Shape 96"/>
          <p:cNvSpPr txBox="1"/>
          <p:nvPr/>
        </p:nvSpPr>
        <p:spPr>
          <a:xfrm>
            <a:off x="3793925" y="1103325"/>
            <a:ext cx="1532100" cy="6939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If CSS supported</a:t>
            </a:r>
          </a:p>
        </p:txBody>
      </p:sp>
      <p:sp>
        <p:nvSpPr>
          <p:cNvPr id="97" name="Shape 97"/>
          <p:cNvSpPr txBox="1"/>
          <p:nvPr/>
        </p:nvSpPr>
        <p:spPr>
          <a:xfrm>
            <a:off x="6573000" y="1103325"/>
            <a:ext cx="1532100" cy="6939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800" u="none" cap="none" strike="noStrike">
                <a:solidFill>
                  <a:srgbClr val="000000"/>
                </a:solidFill>
                <a:latin typeface="Arial"/>
                <a:ea typeface="Arial"/>
                <a:cs typeface="Arial"/>
                <a:sym typeface="Arial"/>
              </a:rPr>
              <a:t>If JavaScript supported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Sizing elements matters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11700" y="1056875"/>
            <a:ext cx="8520600" cy="3665700"/>
          </a:xfrm>
          <a:prstGeom prst="rect">
            <a:avLst/>
          </a:prstGeom>
          <a:noFill/>
          <a:ln>
            <a:noFill/>
          </a:ln>
        </p:spPr>
        <p:txBody>
          <a:bodyPr anchorCtr="0" anchor="t" bIns="91425" lIns="91425" rIns="91425" wrap="square" tIns="91425">
            <a:noAutofit/>
          </a:bodyPr>
          <a:lstStyle/>
          <a:p>
            <a:pPr indent="0" lvl="0" marL="0" marR="0" rtl="0" algn="l">
              <a:lnSpc>
                <a:spcPct val="200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Never make users scroll horizontally</a:t>
            </a:r>
          </a:p>
        </p:txBody>
      </p:sp>
      <p:sp>
        <p:nvSpPr>
          <p:cNvPr id="108" name="Shape 10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PWA golden rule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Viewport meta tag</a:t>
            </a:r>
          </a:p>
        </p:txBody>
      </p:sp>
      <p:sp>
        <p:nvSpPr>
          <p:cNvPr id="114" name="Shape 114"/>
          <p:cNvSpPr txBox="1"/>
          <p:nvPr>
            <p:ph idx="1" type="body"/>
          </p:nvPr>
        </p:nvSpPr>
        <p:spPr>
          <a:xfrm>
            <a:off x="311700" y="1056875"/>
            <a:ext cx="8832300" cy="36657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&lt;meta name="viewport" content="width=device-width, initial-scale=1"&gt;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max-width</a:t>
            </a:r>
          </a:p>
        </p:txBody>
      </p:sp>
      <p:sp>
        <p:nvSpPr>
          <p:cNvPr id="120" name="Shape 120"/>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img {</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  max-width: 100%;</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Consolas"/>
                <a:ea typeface="Consolas"/>
                <a:cs typeface="Consolas"/>
                <a:sym typeface="Consolas"/>
              </a:rPr>
              <a:t>img.foo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Consolas"/>
                <a:ea typeface="Consolas"/>
                <a:cs typeface="Consolas"/>
                <a:sym typeface="Consolas"/>
              </a:rPr>
              <a:t>  width: 300px;</a:t>
            </a:r>
          </a:p>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Consolas"/>
                <a:ea typeface="Consolas"/>
                <a:cs typeface="Consolas"/>
                <a:sym typeface="Consolas"/>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2294700" y="958225"/>
            <a:ext cx="4554600" cy="876300"/>
          </a:xfrm>
          <a:prstGeom prst="rect">
            <a:avLst/>
          </a:prstGeom>
          <a:noFill/>
          <a:ln>
            <a:noFill/>
          </a:ln>
        </p:spPr>
        <p:txBody>
          <a:bodyPr anchorCtr="0" anchor="t" bIns="91425" lIns="91425" rIns="91425" wrap="square" tIns="91425">
            <a:noAutofit/>
          </a:bodyPr>
          <a:lstStyle/>
          <a:p>
            <a:pPr indent="0" lvl="0" marL="0" marR="0" rtl="0" algn="ctr">
              <a:lnSpc>
                <a:spcPct val="200000"/>
              </a:lnSpc>
              <a:spcBef>
                <a:spcPts val="0"/>
              </a:spcBef>
              <a:spcAft>
                <a:spcPts val="0"/>
              </a:spcAft>
              <a:buClr>
                <a:srgbClr val="000000"/>
              </a:buClr>
              <a:buFont typeface="Roboto"/>
              <a:buNone/>
            </a:pPr>
            <a:r>
              <a:rPr b="1" i="0" lang="en" sz="2400" u="none" cap="none" strike="noStrike">
                <a:solidFill>
                  <a:srgbClr val="000000"/>
                </a:solidFill>
                <a:latin typeface="Roboto"/>
                <a:ea typeface="Roboto"/>
                <a:cs typeface="Roboto"/>
                <a:sym typeface="Roboto"/>
              </a:rPr>
              <a:t>One relative-sized layout for all</a:t>
            </a:r>
          </a:p>
        </p:txBody>
      </p:sp>
      <p:sp>
        <p:nvSpPr>
          <p:cNvPr id="126" name="Shape 12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Relative sizing is not the (full) solution</a:t>
            </a:r>
          </a:p>
        </p:txBody>
      </p:sp>
      <p:graphicFrame>
        <p:nvGraphicFramePr>
          <p:cNvPr id="127" name="Shape 127"/>
          <p:cNvGraphicFramePr/>
          <p:nvPr/>
        </p:nvGraphicFramePr>
        <p:xfrm>
          <a:off x="2463087" y="1782500"/>
          <a:ext cx="3000000" cy="3000000"/>
        </p:xfrm>
        <a:graphic>
          <a:graphicData uri="http://schemas.openxmlformats.org/drawingml/2006/table">
            <a:tbl>
              <a:tblPr>
                <a:noFill/>
                <a:tableStyleId>{483885B7-4197-4619-819A-3358A833E0E8}</a:tableStyleId>
              </a:tblPr>
              <a:tblGrid>
                <a:gridCol w="573800"/>
                <a:gridCol w="3029475"/>
                <a:gridCol w="614550"/>
              </a:tblGrid>
              <a:tr h="1924050">
                <a:tc>
                  <a:txBody>
                    <a:bodyPr>
                      <a:noAutofit/>
                    </a:bodyPr>
                    <a:lstStyle/>
                    <a:p>
                      <a:pPr indent="0" lvl="0" marL="0" marR="0" rtl="0" algn="ctr">
                        <a:lnSpc>
                          <a:spcPct val="100000"/>
                        </a:lnSpc>
                        <a:spcBef>
                          <a:spcPts val="0"/>
                        </a:spcBef>
                        <a:spcAft>
                          <a:spcPts val="0"/>
                        </a:spcAft>
                        <a:buClr>
                          <a:srgbClr val="000000"/>
                        </a:buClr>
                        <a:buFont typeface="Arial"/>
                        <a:buNone/>
                      </a:pPr>
                      <a:r>
                        <a:rPr b="1" lang="en" sz="1400" u="none" cap="none" strike="noStrike"/>
                        <a:t>10%</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Font typeface="Arial"/>
                        <a:buNone/>
                      </a:pPr>
                      <a:r>
                        <a:rPr b="1" lang="en" sz="1400" u="none" cap="none" strike="noStrike"/>
                        <a:t>80%</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000000"/>
                        </a:buClr>
                        <a:buFont typeface="Arial"/>
                        <a:buNone/>
                      </a:pPr>
                      <a:r>
                        <a:rPr b="1" lang="en" sz="1400" u="none" cap="none" strike="noStrike"/>
                        <a:t>10%</a:t>
                      </a:r>
                    </a:p>
                  </a:txBody>
                  <a:tcPr marT="91425" marB="91425" marR="91425" marL="914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28" name="Shape 128"/>
          <p:cNvSpPr txBox="1"/>
          <p:nvPr/>
        </p:nvSpPr>
        <p:spPr>
          <a:xfrm>
            <a:off x="1657875" y="3768575"/>
            <a:ext cx="5790000" cy="876300"/>
          </a:xfrm>
          <a:prstGeom prst="rect">
            <a:avLst/>
          </a:prstGeom>
          <a:noFill/>
          <a:ln>
            <a:noFill/>
          </a:ln>
        </p:spPr>
        <p:txBody>
          <a:bodyPr anchorCtr="0" anchor="t" bIns="91425" lIns="91425" rIns="91425" wrap="square" tIns="91425">
            <a:noAutofit/>
          </a:bodyPr>
          <a:lstStyle/>
          <a:p>
            <a:pPr indent="0" lvl="0" marL="0" marR="0" rtl="0" algn="ctr">
              <a:lnSpc>
                <a:spcPct val="200000"/>
              </a:lnSpc>
              <a:spcBef>
                <a:spcPts val="0"/>
              </a:spcBef>
              <a:spcAft>
                <a:spcPts val="0"/>
              </a:spcAft>
              <a:buClr>
                <a:srgbClr val="000000"/>
              </a:buClr>
              <a:buFont typeface="Roboto"/>
              <a:buNone/>
            </a:pPr>
            <a:r>
              <a:rPr b="1" i="0" lang="en" sz="2400" u="none" cap="none" strike="noStrike">
                <a:solidFill>
                  <a:srgbClr val="000000"/>
                </a:solidFill>
                <a:latin typeface="Roboto"/>
                <a:ea typeface="Roboto"/>
                <a:cs typeface="Roboto"/>
                <a:sym typeface="Roboto"/>
              </a:rPr>
              <a:t>Too big on desktop, too small on mobile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