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E6hGubMkNf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6" name="Shape 14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While not directly related to offline technologies the manifest is important in providing an application like experience for users in Chrome for Android.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 allows applications to install on the user’s home screen. Using the manifest (a JSON) file we can indicate the name (short and long) for the application, what file will the application open when it loads, what icons to use, background and theme color along with the type of display for the application.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This is how we were fetching resources earlier - check the cache first, and then go to then go to the network if the resource isn't in the cache.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Next we will look at caching resources that we get from the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Just like the previous example, this will look for files in the cache first, and return them if available. If they are not in the cache, it will go to the network.</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However this example will also cache resources that are fetched from the network.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0" name="Shape 1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This function will fetch a resource, cache a clone of the resource, and return the original.</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Note:</a:t>
            </a:r>
          </a:p>
          <a:p>
            <a:pPr indent="0" lvl="0" marL="0" marR="0" rtl="0" algn="l">
              <a:spcBef>
                <a:spcPts val="0"/>
              </a:spcBef>
              <a:buClr>
                <a:schemeClr val="dk1"/>
              </a:buClr>
              <a:buFont typeface="Arial"/>
              <a:buNone/>
            </a:pPr>
            <a:r>
              <a:rPr b="0" i="0" lang="en" sz="1100" u="none" cap="none" strike="noStrike">
                <a:solidFill>
                  <a:schemeClr val="dk1"/>
                </a:solidFill>
              </a:rPr>
              <a:t>Fetch responses are streams, and can only be consumer once. This is why they must be cloned if used in multiple places.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rgbClr val="333333"/>
              </a:buClr>
              <a:buFont typeface="Arial"/>
              <a:buNone/>
            </a:pPr>
            <a:r>
              <a:rPr b="0" i="0" lang="en" sz="1100" u="none" cap="none" strike="noStrike">
                <a:solidFill>
                  <a:srgbClr val="333333"/>
                </a:solidFill>
              </a:rPr>
              <a:t>Increasingly, the majority of growth in internet traffic comes from mobile-first and (in some cases), mobile-only connections. This is often in regions where internet connectivity is sparse, expensive or just unreliable.</a:t>
            </a:r>
          </a:p>
          <a:p>
            <a:pPr indent="0" lvl="0" marL="0" marR="0" rtl="0" algn="l">
              <a:spcBef>
                <a:spcPts val="0"/>
              </a:spcBef>
              <a:spcAft>
                <a:spcPts val="0"/>
              </a:spcAft>
              <a:buClr>
                <a:schemeClr val="accent5"/>
              </a:buClr>
              <a:buFont typeface="Arial"/>
              <a:buNone/>
            </a:pPr>
            <a:r>
              <a:rPr b="0" i="0" lang="en" sz="1100" u="sng" cap="none" strike="noStrike">
                <a:solidFill>
                  <a:schemeClr val="hlink"/>
                </a:solidFill>
                <a:hlinkClick r:id="rId2"/>
              </a:rPr>
              <a:t>Building for billions on the web</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Remind the class of the reasons for working off-line or in unreliable networks:</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Users can still have SOMETHING, under any conditions.</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Performance - getting resources from the cache is much faster than waiting for the network!</a:t>
            </a:r>
          </a:p>
          <a:p>
            <a:pPr indent="-228600" lvl="0" marL="457200" marR="0" rtl="0" algn="l">
              <a:spcBef>
                <a:spcPts val="0"/>
              </a:spcBef>
              <a:spcAft>
                <a:spcPts val="0"/>
              </a:spcAft>
              <a:buClr>
                <a:schemeClr val="dk1"/>
              </a:buClr>
              <a:buSzPts val="1100"/>
              <a:buFont typeface="Arial"/>
              <a:buAutoNum type="arabicPeriod"/>
            </a:pPr>
            <a:r>
              <a:rPr b="0" i="0" lang="en" sz="1100" u="none" cap="none" strike="noStrike">
                <a:solidFill>
                  <a:schemeClr val="dk1"/>
                </a:solidFill>
              </a:rPr>
              <a:t>Enables native features - add push notifications, geofencing, background data syncing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How could we make an existing site work off-line?</a:t>
            </a:r>
          </a:p>
          <a:p>
            <a:pPr indent="-228600" lvl="0" marL="457200" marR="0" rtl="0" algn="l">
              <a:spcBef>
                <a:spcPts val="0"/>
              </a:spcBef>
              <a:spcAft>
                <a:spcPts val="0"/>
              </a:spcAft>
              <a:buNone/>
            </a:pPr>
            <a:r>
              <a:rPr b="0" i="0" lang="en" sz="1100" u="none" cap="none" strike="noStrike">
                <a:solidFill>
                  <a:schemeClr val="dk1"/>
                </a:solidFill>
              </a:rPr>
              <a:t>You might use the browser cache, but it's not quite good enough -- it will fail if the browser is off-line</a:t>
            </a:r>
          </a:p>
          <a:p>
            <a:pPr indent="-228600" lvl="0" marL="457200" marR="0" rtl="0" algn="l">
              <a:spcBef>
                <a:spcPts val="0"/>
              </a:spcBef>
              <a:spcAft>
                <a:spcPts val="0"/>
              </a:spcAft>
              <a:buNone/>
            </a:pPr>
            <a:r>
              <a:rPr b="0" i="0" lang="en" sz="1100" u="none" cap="none" strike="noStrike">
                <a:solidFill>
                  <a:schemeClr val="dk1"/>
                </a:solidFill>
              </a:rPr>
              <a:t>You might use the older AppCache (not shown) and a list of URLs to cache. It will work, but often has problems.</a:t>
            </a:r>
          </a:p>
          <a:p>
            <a:pPr indent="-228600" lvl="0" marL="457200" marR="0" rtl="0" algn="l">
              <a:spcBef>
                <a:spcPts val="0"/>
              </a:spcBef>
              <a:spcAft>
                <a:spcPts val="0"/>
              </a:spcAft>
              <a:buNone/>
            </a:pPr>
            <a:r>
              <a:rPr b="0" i="0" lang="en" sz="1100" u="none" cap="none" strike="noStrike">
                <a:solidFill>
                  <a:schemeClr val="dk1"/>
                </a:solidFill>
              </a:rPr>
              <a:t>The recommended way: Use Service Worker.  </a:t>
            </a:r>
          </a:p>
          <a:p>
            <a:pPr indent="-228600" lvl="1" marL="914400" marR="0" rtl="0" algn="l">
              <a:spcBef>
                <a:spcPts val="0"/>
              </a:spcBef>
              <a:spcAft>
                <a:spcPts val="0"/>
              </a:spcAft>
              <a:buNone/>
            </a:pPr>
            <a:r>
              <a:rPr b="0" i="0" lang="en" sz="1100" u="none" cap="none" strike="noStrike">
                <a:solidFill>
                  <a:schemeClr val="dk1"/>
                </a:solidFill>
              </a:rPr>
              <a:t>1) You write a small script that fetches and stores the files via the Cache API. </a:t>
            </a:r>
          </a:p>
          <a:p>
            <a:pPr indent="-228600" lvl="1" marL="914400" marR="0" rtl="0" algn="l">
              <a:spcBef>
                <a:spcPts val="0"/>
              </a:spcBef>
              <a:spcAft>
                <a:spcPts val="0"/>
              </a:spcAft>
              <a:buNone/>
            </a:pPr>
            <a:r>
              <a:rPr b="0" i="0" lang="en" sz="1100" u="none" cap="none" strike="noStrike">
                <a:solidFill>
                  <a:schemeClr val="dk1"/>
                </a:solidFill>
              </a:rPr>
              <a:t>2) The same script intercepts fetch events (inside the service worker) and retrieves the file from the cache.</a:t>
            </a:r>
          </a:p>
          <a:p>
            <a:pPr indent="-228600" lvl="1" marL="914400" marR="0" rtl="0" algn="l">
              <a:spcBef>
                <a:spcPts val="0"/>
              </a:spcBef>
              <a:spcAft>
                <a:spcPts val="0"/>
              </a:spcAft>
              <a:buNone/>
            </a:pPr>
            <a:r>
              <a:rPr b="0" i="0" lang="en" sz="1100" u="none" cap="none" strike="noStrike">
                <a:solidFill>
                  <a:schemeClr val="dk1"/>
                </a:solidFill>
              </a:rPr>
              <a:t>3) If you ever need to, you can update files via the Cache API</a:t>
            </a:r>
          </a:p>
          <a:p>
            <a:pPr indent="-228600" lvl="0" marL="457200" marR="0" rtl="0" algn="l">
              <a:spcBef>
                <a:spcPts val="0"/>
              </a:spcBef>
              <a:spcAft>
                <a:spcPts val="0"/>
              </a:spcAft>
              <a:buNone/>
            </a:pPr>
            <a:r>
              <a:rPr b="0" i="0" lang="en" sz="1100" u="none" cap="none" strike="noStrike">
                <a:solidFill>
                  <a:schemeClr val="dk1"/>
                </a:solidFill>
              </a:rPr>
              <a:t>Note: The Cache API lets you set up multiple caches, shown here as collections of files. </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Always have to start by registering a service worker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first step is to store (cache) files</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A common strategy is to cache your site’s static assets when the service worker installs. Then once a user has visited your site for the first time, the site’s static content can be retrieved from the cache on all future visits.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Here we prepare a list of static assets to cache.</a:t>
            </a:r>
          </a:p>
          <a:p>
            <a:pPr indent="0" lvl="0" marL="0" marR="0" rtl="0" algn="l">
              <a:spcBef>
                <a:spcPts val="0"/>
              </a:spcBef>
              <a:spcAft>
                <a:spcPts val="0"/>
              </a:spcAft>
              <a:buFont typeface="Arial"/>
              <a:buNone/>
            </a:pPr>
            <a:r>
              <a:t/>
            </a:r>
            <a:endParaRPr b="0" i="0" sz="1100" u="none" cap="none" strike="noStrike"/>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Note:</a:t>
            </a: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that “</a:t>
            </a:r>
            <a:r>
              <a:rPr b="1" i="0" lang="en" sz="1100" u="none" cap="none" strike="noStrike">
                <a:solidFill>
                  <a:schemeClr val="dk1"/>
                </a:solidFill>
              </a:rPr>
              <a:t>.</a:t>
            </a:r>
            <a:r>
              <a:rPr b="0" i="0" lang="en" sz="1100" u="none" cap="none" strike="noStrike">
                <a:solidFill>
                  <a:schemeClr val="dk1"/>
                </a:solidFill>
              </a:rPr>
              <a:t>” is also cached. This represents the current directory, for example, </a:t>
            </a:r>
            <a:r>
              <a:rPr b="1" i="0" lang="en" sz="1100" u="none" cap="none" strike="noStrike">
                <a:solidFill>
                  <a:schemeClr val="dk1"/>
                </a:solidFill>
              </a:rPr>
              <a:t>app/</a:t>
            </a:r>
            <a:r>
              <a:rPr b="0" i="0" lang="en" sz="1100" u="none" cap="none" strike="noStrike">
                <a:solidFill>
                  <a:schemeClr val="dk1"/>
                </a:solidFill>
              </a:rPr>
              <a:t>. If the browser is navigated to </a:t>
            </a:r>
            <a:r>
              <a:rPr b="1" i="0" lang="en" sz="1100" u="none" cap="none" strike="noStrike">
                <a:solidFill>
                  <a:schemeClr val="dk1"/>
                </a:solidFill>
              </a:rPr>
              <a:t>app/</a:t>
            </a:r>
            <a:r>
              <a:rPr b="0" i="0" lang="en" sz="1100" u="none" cap="none" strike="noStrike">
                <a:solidFill>
                  <a:schemeClr val="dk1"/>
                </a:solidFill>
              </a:rPr>
              <a:t>, it will show </a:t>
            </a:r>
            <a:r>
              <a:rPr b="1" i="0" lang="en" sz="1100" u="none" cap="none" strike="noStrike">
                <a:solidFill>
                  <a:schemeClr val="dk1"/>
                </a:solidFill>
              </a:rPr>
              <a:t>app/index.html</a:t>
            </a:r>
            <a:r>
              <a:rPr b="0" i="0" lang="en" sz="1100" u="none" cap="none" strike="noStrike">
                <a:solidFill>
                  <a:schemeClr val="dk1"/>
                </a:solidFill>
              </a:rPr>
              <a:t>. However, </a:t>
            </a:r>
            <a:r>
              <a:rPr b="1" i="0" lang="en" sz="1100" u="none" cap="none" strike="noStrike">
                <a:solidFill>
                  <a:schemeClr val="dk1"/>
                </a:solidFill>
              </a:rPr>
              <a:t>app/</a:t>
            </a:r>
            <a:r>
              <a:rPr b="0" i="0" lang="en" sz="1100" u="none" cap="none" strike="noStrike">
                <a:solidFill>
                  <a:schemeClr val="dk1"/>
                </a:solidFill>
              </a:rPr>
              <a:t> and </a:t>
            </a:r>
            <a:r>
              <a:rPr b="1" i="0" lang="en" sz="1100" u="none" cap="none" strike="noStrike">
                <a:solidFill>
                  <a:schemeClr val="dk1"/>
                </a:solidFill>
              </a:rPr>
              <a:t>app/index.html</a:t>
            </a:r>
            <a:r>
              <a:rPr b="0" i="0" lang="en" sz="1100" u="none" cap="none" strike="noStrike">
                <a:solidFill>
                  <a:schemeClr val="dk1"/>
                </a:solidFill>
              </a:rPr>
              <a:t> are separate URL’s, so a 404 will still occur if the browser is navigated to </a:t>
            </a:r>
            <a:r>
              <a:rPr b="1" i="0" lang="en" sz="1100" u="none" cap="none" strike="noStrike">
                <a:solidFill>
                  <a:schemeClr val="dk1"/>
                </a:solidFill>
              </a:rPr>
              <a:t>app/</a:t>
            </a:r>
            <a:r>
              <a:rPr b="0" i="0" lang="en" sz="1100" u="none" cap="none" strike="noStrike">
                <a:solidFill>
                  <a:schemeClr val="dk1"/>
                </a:solidFill>
              </a:rPr>
              <a:t> and only </a:t>
            </a:r>
            <a:r>
              <a:rPr b="1" i="0" lang="en" sz="1100" u="none" cap="none" strike="noStrike">
                <a:solidFill>
                  <a:schemeClr val="dk1"/>
                </a:solidFill>
              </a:rPr>
              <a:t>app/index.html</a:t>
            </a:r>
            <a:r>
              <a:rPr b="0" i="0" lang="en" sz="1100" u="none" cap="none" strike="noStrike">
                <a:solidFill>
                  <a:schemeClr val="dk1"/>
                </a:solidFill>
              </a:rPr>
              <a:t> is available. They should both be cached to be safe.  </a:t>
            </a:r>
          </a:p>
          <a:p>
            <a:pPr indent="0" lvl="0" marL="0" marR="0" rtl="0" algn="l">
              <a:lnSpc>
                <a:spcPct val="115000"/>
              </a:lnSpc>
              <a:spcBef>
                <a:spcPts val="0"/>
              </a:spcBef>
              <a:spcAft>
                <a:spcPts val="0"/>
              </a:spcAft>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rPr b="0" i="0" lang="en" sz="1100" u="none" cap="none" strike="noStrike">
                <a:solidFill>
                  <a:schemeClr val="dk1"/>
                </a:solidFill>
              </a:rPr>
              <a:t>The service worker passes an "install" event to its script after initialization. Here we are using the Cache API (note: promise-based) to create a cache and populate it with a set of files.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Once you've store files, they can be retrieved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service worker passes a "fetch" event to its script anytime a resource in it's scope is requested.</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Here we check if the requested resource is stored via the Cache API (and return it if it is), otherwise we try the network.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You can use Dev Tools to check the status of your service worker, and for testing and debugging.</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Open DevTools with </a:t>
            </a:r>
            <a:r>
              <a:rPr b="1" i="1" lang="en" sz="1100" u="none" cap="none" strike="noStrike"/>
              <a:t>F12</a:t>
            </a:r>
            <a:r>
              <a:rPr b="0" i="0" lang="en" sz="1100" u="none" cap="none" strike="noStrike"/>
              <a:t> or </a:t>
            </a:r>
            <a:r>
              <a:rPr b="1" i="1" lang="en" sz="1100" u="none" cap="none" strike="noStrike"/>
              <a:t>Ctrl + Shift+ I</a:t>
            </a:r>
            <a:r>
              <a:rPr b="0" i="0" lang="en" sz="1100" u="none" cap="none" strike="noStrike"/>
              <a:t> on Windows Or  </a:t>
            </a:r>
            <a:r>
              <a:rPr b="1" i="1" lang="en" sz="1100" u="none" cap="none" strike="noStrike"/>
              <a:t>Cmd + Opt + I</a:t>
            </a:r>
            <a:r>
              <a:rPr b="0" i="0" lang="en" sz="1100" u="none" cap="none" strike="noStrike"/>
              <a:t> on Mac</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command is also available under the View &gt; Developer &gt; Developer tools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When you click the application tab you will see the current page’s service worker along with some developer helpers to make working with the service worker easier.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There are three checkboxes: </a:t>
            </a:r>
          </a:p>
          <a:p>
            <a:pPr indent="0" lvl="0" marL="0" marR="0" rtl="0" algn="l">
              <a:spcBef>
                <a:spcPts val="0"/>
              </a:spcBef>
              <a:spcAft>
                <a:spcPts val="0"/>
              </a:spcAft>
              <a:buFont typeface="Arial"/>
              <a:buNone/>
            </a:pPr>
            <a:r>
              <a:t/>
            </a:r>
            <a:endParaRPr b="0" i="0" sz="1100" u="none" cap="none" strike="noStrike"/>
          </a:p>
          <a:p>
            <a:pPr indent="-228600" lvl="0" marL="457200" marR="0" rtl="0" algn="l">
              <a:spcBef>
                <a:spcPts val="0"/>
              </a:spcBef>
              <a:spcAft>
                <a:spcPts val="0"/>
              </a:spcAft>
              <a:buSzPts val="1100"/>
              <a:buFont typeface="Arial"/>
              <a:buChar char="●"/>
            </a:pPr>
            <a:r>
              <a:rPr b="0" i="0" lang="en" sz="1100" u="none" cap="none" strike="noStrike"/>
              <a:t>Offline: forces the browser offline, simulating no network connectivity</a:t>
            </a:r>
          </a:p>
          <a:p>
            <a:pPr indent="-228600" lvl="0" marL="457200" marR="0" rtl="0" algn="l">
              <a:spcBef>
                <a:spcPts val="0"/>
              </a:spcBef>
              <a:spcAft>
                <a:spcPts val="0"/>
              </a:spcAft>
              <a:buSzPts val="1100"/>
              <a:buFont typeface="Arial"/>
              <a:buChar char="●"/>
            </a:pPr>
            <a:r>
              <a:rPr b="0" i="0" lang="en" sz="1100" u="none" cap="none" strike="noStrike"/>
              <a:t>Update on Reload: reloads the service worker every time the browser reloads, picking up all changes during development</a:t>
            </a:r>
          </a:p>
          <a:p>
            <a:pPr indent="-228600" lvl="0" marL="457200" marR="0" rtl="0" algn="l">
              <a:spcBef>
                <a:spcPts val="0"/>
              </a:spcBef>
              <a:spcAft>
                <a:spcPts val="0"/>
              </a:spcAft>
              <a:buSzPts val="1100"/>
              <a:buFont typeface="Arial"/>
              <a:buChar char="●"/>
            </a:pPr>
            <a:r>
              <a:rPr b="0" i="0" lang="en" sz="1100" u="none" cap="none" strike="noStrike"/>
              <a:t>Bypass for network: Ignores the service worker and fetches all resources from the network</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6" name="Shape 26"/>
        <p:cNvGrpSpPr/>
        <p:nvPr/>
      </p:nvGrpSpPr>
      <p:grpSpPr>
        <a:xfrm>
          <a:off x="0" y="0"/>
          <a:ext cx="0" cy="0"/>
          <a:chOff x="0" y="0"/>
          <a:chExt cx="0" cy="0"/>
        </a:xfrm>
      </p:grpSpPr>
      <p:sp>
        <p:nvSpPr>
          <p:cNvPr id="27" name="Shape 27"/>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2" name="Shape 32"/>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33" name="Shape 3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4" name="Shape 3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41" name="Shape 41"/>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42" name="Shape 4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5" name="Shape 4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jakearchibald.com/2014/offline-cookbook/%E2%80%9D" TargetMode="External"/><Relationship Id="rId4" Type="http://schemas.openxmlformats.org/officeDocument/2006/relationships/hyperlink" Target="https://www.youtube.com/watch?v=E6hGubMkNfM" TargetMode="External"/><Relationship Id="rId5" Type="http://schemas.openxmlformats.org/officeDocument/2006/relationships/hyperlink" Target="https://jakearchibald.github.io/isserviceworkerready/demos/sync/" TargetMode="External"/><Relationship Id="rId6" Type="http://schemas.openxmlformats.org/officeDocument/2006/relationships/hyperlink" Target="https://developer.mozilla.org/en-US/docs/Web/API/ServiceWorker" TargetMode="External"/><Relationship Id="rId7" Type="http://schemas.openxmlformats.org/officeDocument/2006/relationships/hyperlink" Target="https://developers.google.com/web/fundamentals/primers/service-worker/" TargetMode="External"/><Relationship Id="rId8" Type="http://schemas.openxmlformats.org/officeDocument/2006/relationships/hyperlink" Target="https://developer.mozilla.org/en-US/docs/Web/API/FetchEve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Offline Quickstart</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0" i="0" lang="en" sz="2100" u="none" cap="none" strike="noStrike">
                <a:solidFill>
                  <a:srgbClr val="FAFAFA"/>
                </a:solidFill>
                <a:latin typeface="Roboto"/>
                <a:ea typeface="Roboto"/>
                <a:cs typeface="Roboto"/>
                <a:sym typeface="Roboto"/>
              </a:rPr>
              <a:t>Convert a site to work offline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Lab overview</a:t>
            </a:r>
          </a:p>
        </p:txBody>
      </p:sp>
      <p:sp>
        <p:nvSpPr>
          <p:cNvPr id="142" name="Shape 14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Lab overview	</a:t>
            </a:r>
          </a:p>
        </p:txBody>
      </p:sp>
      <p:sp>
        <p:nvSpPr>
          <p:cNvPr id="143" name="Shape 14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393700" lvl="0" marL="457200" marR="0" rtl="0" algn="l">
              <a:lnSpc>
                <a:spcPct val="150000"/>
              </a:lnSpc>
              <a:spcBef>
                <a:spcPts val="0"/>
              </a:spcBef>
              <a:spcAft>
                <a:spcPts val="0"/>
              </a:spcAft>
              <a:buClr>
                <a:srgbClr val="424242"/>
              </a:buClr>
              <a:buSzPts val="2600"/>
              <a:buFont typeface="Roboto"/>
              <a:buChar char="●"/>
            </a:pPr>
            <a:r>
              <a:rPr b="0" i="0" lang="en" sz="2600" u="none" cap="none" strike="noStrike">
                <a:solidFill>
                  <a:srgbClr val="424242"/>
                </a:solidFill>
                <a:latin typeface="Roboto"/>
                <a:ea typeface="Roboto"/>
                <a:cs typeface="Roboto"/>
                <a:sym typeface="Roboto"/>
              </a:rPr>
              <a:t>Use a service worker to make an app run offline</a:t>
            </a:r>
          </a:p>
          <a:p>
            <a:pPr indent="-381000" lvl="1" marL="9144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Cache the app's resources</a:t>
            </a:r>
          </a:p>
          <a:p>
            <a:pPr indent="-381000" lvl="1" marL="914400" marR="0" rtl="0" algn="l">
              <a:lnSpc>
                <a:spcPct val="150000"/>
              </a:lnSpc>
              <a:spcBef>
                <a:spcPts val="0"/>
              </a:spcBef>
              <a:spcAft>
                <a:spcPts val="0"/>
              </a:spcAft>
              <a:buClr>
                <a:srgbClr val="424242"/>
              </a:buClr>
              <a:buSzPts val="2400"/>
              <a:buFont typeface="Roboto"/>
              <a:buChar char="○"/>
            </a:pPr>
            <a:r>
              <a:rPr b="0" i="0" lang="en" sz="2400" u="none" cap="none" strike="noStrike">
                <a:solidFill>
                  <a:srgbClr val="424242"/>
                </a:solidFill>
                <a:latin typeface="Roboto"/>
                <a:ea typeface="Roboto"/>
                <a:cs typeface="Roboto"/>
                <a:sym typeface="Roboto"/>
              </a:rPr>
              <a:t>Use cached resources instead of the network</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49" name="Shape 149"/>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355600" lvl="0" marL="457200" marR="0" rtl="0" algn="l">
              <a:lnSpc>
                <a:spcPct val="150000"/>
              </a:lnSpc>
              <a:spcBef>
                <a:spcPts val="0"/>
              </a:spcBef>
              <a:spcAft>
                <a:spcPts val="0"/>
              </a:spcAft>
              <a:buClr>
                <a:srgbClr val="000000"/>
              </a:buClr>
              <a:buSzPts val="2000"/>
              <a:buFont typeface="Arial"/>
              <a:buChar char="●"/>
            </a:pPr>
            <a:r>
              <a:rPr b="0" i="0" lang="en" sz="2000" u="sng" cap="none" strike="noStrike">
                <a:solidFill>
                  <a:schemeClr val="hlink"/>
                </a:solidFill>
                <a:latin typeface="Arial"/>
                <a:ea typeface="Arial"/>
                <a:cs typeface="Arial"/>
                <a:sym typeface="Arial"/>
                <a:hlinkClick r:id="rId3"/>
              </a:rPr>
              <a:t>Offline Cookbook</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Arial"/>
                <a:ea typeface="Arial"/>
                <a:cs typeface="Arial"/>
                <a:sym typeface="Arial"/>
                <a:hlinkClick r:id="rId4"/>
              </a:rPr>
              <a:t>Building for billions</a:t>
            </a:r>
          </a:p>
          <a:p>
            <a:pPr indent="-355600" lvl="0" marL="457200" marR="0" rtl="0" algn="l">
              <a:lnSpc>
                <a:spcPct val="150000"/>
              </a:lnSpc>
              <a:spcBef>
                <a:spcPts val="0"/>
              </a:spcBef>
              <a:spcAft>
                <a:spcPts val="0"/>
              </a:spcAft>
              <a:buClr>
                <a:srgbClr val="000000"/>
              </a:buClr>
              <a:buSzPts val="2000"/>
              <a:buFont typeface="Roboto"/>
              <a:buChar char="●"/>
            </a:pPr>
            <a:r>
              <a:rPr b="0" i="0" lang="en" sz="2000" u="sng" cap="none" strike="noStrike">
                <a:solidFill>
                  <a:schemeClr val="hlink"/>
                </a:solidFill>
                <a:latin typeface="Arial"/>
                <a:ea typeface="Arial"/>
                <a:cs typeface="Arial"/>
                <a:sym typeface="Arial"/>
                <a:hlinkClick r:id="rId5"/>
              </a:rPr>
              <a:t>Is ServiceWorker Ready?</a:t>
            </a: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1155CC"/>
              </a:solidFill>
              <a:latin typeface="Roboto"/>
              <a:ea typeface="Roboto"/>
              <a:cs typeface="Roboto"/>
              <a:sym typeface="Roboto"/>
            </a:endParaRPr>
          </a:p>
        </p:txBody>
      </p:sp>
      <p:sp>
        <p:nvSpPr>
          <p:cNvPr id="150" name="Shape 150"/>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6"/>
              </a:rPr>
              <a:t>Mozilla Developers Network</a:t>
            </a:r>
          </a:p>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7"/>
              </a:rPr>
              <a:t>Intro to service workers</a:t>
            </a:r>
          </a:p>
          <a:p>
            <a:pPr indent="-355600" lvl="0" marL="457200" marR="0" rtl="0" algn="l">
              <a:lnSpc>
                <a:spcPct val="150000"/>
              </a:lnSpc>
              <a:spcBef>
                <a:spcPts val="0"/>
              </a:spcBef>
              <a:spcAft>
                <a:spcPts val="0"/>
              </a:spcAft>
              <a:buClr>
                <a:schemeClr val="dk1"/>
              </a:buClr>
              <a:buSzPts val="2000"/>
              <a:buFont typeface="Roboto"/>
              <a:buChar char="●"/>
            </a:pPr>
            <a:r>
              <a:rPr b="0" i="0" lang="en" sz="2000" u="sng" cap="none" strike="noStrike">
                <a:solidFill>
                  <a:schemeClr val="hlink"/>
                </a:solidFill>
                <a:latin typeface="Arial"/>
                <a:ea typeface="Arial"/>
                <a:cs typeface="Arial"/>
                <a:sym typeface="Arial"/>
                <a:hlinkClick r:id="rId8"/>
              </a:rPr>
              <a:t>Fetch Event</a:t>
            </a:r>
          </a:p>
        </p:txBody>
      </p:sp>
      <p:sp>
        <p:nvSpPr>
          <p:cNvPr id="151" name="Shape 15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Install to Homescreen</a:t>
            </a:r>
          </a:p>
        </p:txBody>
      </p:sp>
      <p:sp>
        <p:nvSpPr>
          <p:cNvPr id="162" name="Shape 162"/>
          <p:cNvSpPr txBox="1"/>
          <p:nvPr>
            <p:ph idx="1" type="body"/>
          </p:nvPr>
        </p:nvSpPr>
        <p:spPr>
          <a:xfrm>
            <a:off x="311700" y="961573"/>
            <a:ext cx="8520600" cy="3618600"/>
          </a:xfrm>
          <a:prstGeom prst="rect">
            <a:avLst/>
          </a:prstGeom>
          <a:noFill/>
          <a:ln>
            <a:noFill/>
          </a:ln>
        </p:spPr>
        <p:txBody>
          <a:bodyPr anchorCtr="0" anchor="ctr"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1400" u="none" cap="none" strike="noStrike">
                <a:solidFill>
                  <a:srgbClr val="000000"/>
                </a:solidFill>
                <a:latin typeface="Roboto"/>
                <a:ea typeface="Roboto"/>
                <a:cs typeface="Roboto"/>
                <a:sym typeface="Roboto"/>
              </a:rPr>
              <a:t>{</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"short_name": "Demo Blog Application",</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"start_url": "index.html",</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"icons":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"src": "images/touch/icon-128x128.png",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"sizes": "128x128",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"type": "image/png"</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"background_color": "#3E4EB8",</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"display": "standalone",</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  "theme_color": "#2E3AA1"</a:t>
            </a:r>
            <a:br>
              <a:rPr b="0" i="0" lang="en" sz="1400" u="none" cap="none" strike="noStrike">
                <a:solidFill>
                  <a:srgbClr val="000000"/>
                </a:solidFill>
                <a:latin typeface="Roboto"/>
                <a:ea typeface="Roboto"/>
                <a:cs typeface="Roboto"/>
                <a:sym typeface="Roboto"/>
              </a:rPr>
            </a:br>
            <a:r>
              <a:rPr b="0" i="0" lang="en" sz="1400" u="none" cap="none" strike="noStrike">
                <a:solidFill>
                  <a:srgbClr val="000000"/>
                </a:solidFill>
                <a:latin typeface="Roboto"/>
                <a:ea typeface="Roboto"/>
                <a:cs typeface="Roboto"/>
                <a:sym typeface="Roboto"/>
              </a:rPr>
              <a:t>}</a:t>
            </a:r>
          </a:p>
        </p:txBody>
      </p:sp>
      <p:sp>
        <p:nvSpPr>
          <p:cNvPr id="163" name="Shape 163"/>
          <p:cNvSpPr/>
          <p:nvPr/>
        </p:nvSpPr>
        <p:spPr>
          <a:xfrm>
            <a:off x="7252200" y="1303400"/>
            <a:ext cx="1580100" cy="402600"/>
          </a:xfrm>
          <a:prstGeom prst="roundRect">
            <a:avLst>
              <a:gd fmla="val 16667" name="adj"/>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manifest.json</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Recall - fetching from the cache first</a:t>
            </a:r>
          </a:p>
        </p:txBody>
      </p:sp>
      <p:sp>
        <p:nvSpPr>
          <p:cNvPr id="169" name="Shape 16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70" name="Shape 170"/>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What if we want to cache responses? </a:t>
            </a:r>
          </a:p>
        </p:txBody>
      </p:sp>
      <p:sp>
        <p:nvSpPr>
          <p:cNvPr id="176" name="Shape 17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fetchAndCache(event.request);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77" name="Shape 177"/>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1" name="Shape 181"/>
        <p:cNvGrpSpPr/>
        <p:nvPr/>
      </p:nvGrpSpPr>
      <p:grpSpPr>
        <a:xfrm>
          <a:off x="0" y="0"/>
          <a:ext cx="0" cy="0"/>
          <a:chOff x="0" y="0"/>
          <a:chExt cx="0" cy="0"/>
        </a:xfrm>
      </p:grpSpPr>
      <p:sp>
        <p:nvSpPr>
          <p:cNvPr id="182" name="Shape 1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Fetch &amp; store missing files</a:t>
            </a:r>
          </a:p>
        </p:txBody>
      </p:sp>
      <p:sp>
        <p:nvSpPr>
          <p:cNvPr id="183" name="Shape 183"/>
          <p:cNvSpPr txBox="1"/>
          <p:nvPr>
            <p:ph idx="1" type="body"/>
          </p:nvPr>
        </p:nvSpPr>
        <p:spPr>
          <a:xfrm>
            <a:off x="311700" y="1076275"/>
            <a:ext cx="8520600" cy="34929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function fetchAndCache(url)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fetch(url).then(function(response)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caches.open(CACHE_NAME).then(function(cache)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cache.put(url, response.clone());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84" name="Shape 184"/>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p>
        </p:txBody>
      </p:sp>
      <p:sp>
        <p:nvSpPr>
          <p:cNvPr id="77" name="Shape 77"/>
          <p:cNvSpPr txBox="1"/>
          <p:nvPr/>
        </p:nvSpPr>
        <p:spPr>
          <a:xfrm>
            <a:off x="2347362" y="641925"/>
            <a:ext cx="5761500" cy="1469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p>
        </p:txBody>
      </p:sp>
      <p:pic>
        <p:nvPicPr>
          <p:cNvPr id="78" name="Shape 78"/>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79" name="Shape 79"/>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80" name="Shape 80"/>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81" name="Shape 81"/>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Register a service worker</a:t>
            </a:r>
          </a:p>
        </p:txBody>
      </p:sp>
      <p:sp>
        <p:nvSpPr>
          <p:cNvPr id="87" name="Shape 8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if ('serviceWorker' in navigator)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navigator.serviceWorker.register('service-worker.js')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.then(function(registration)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console.log('Registered:', registration);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}).catch(function(error)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console.log('Registration failed: ', error);</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a:p>
            <a:pPr indent="0" lvl="0" marL="0" marR="0" rtl="0" algn="l">
              <a:lnSpc>
                <a:spcPct val="115000"/>
              </a:lnSpc>
              <a:spcBef>
                <a:spcPts val="0"/>
              </a:spcBef>
              <a:spcAft>
                <a:spcPts val="0"/>
              </a:spcAft>
              <a:buClr>
                <a:srgbClr val="424242"/>
              </a:buClr>
              <a:buFont typeface="Roboto"/>
              <a:buNone/>
            </a:pPr>
            <a:r>
              <a:t/>
            </a:r>
            <a:endParaRPr b="0" i="0" sz="2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nvSpPr>
        <p:spPr>
          <a:xfrm>
            <a:off x="2347362" y="641925"/>
            <a:ext cx="5761500" cy="1469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p>
        </p:txBody>
      </p:sp>
      <p:sp>
        <p:nvSpPr>
          <p:cNvPr id="93" name="Shape 9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p>
        </p:txBody>
      </p:sp>
      <p:pic>
        <p:nvPicPr>
          <p:cNvPr id="94" name="Shape 94"/>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95" name="Shape 95"/>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96" name="Shape 96"/>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97" name="Shape 97"/>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pic>
        <p:nvPicPr>
          <p:cNvPr id="98" name="Shape 98"/>
          <p:cNvPicPr preferRelativeResize="0"/>
          <p:nvPr/>
        </p:nvPicPr>
        <p:blipFill rotWithShape="1">
          <a:blip r:embed="rId7">
            <a:alphaModFix/>
          </a:blip>
          <a:srcRect b="0" l="0" r="0" t="0"/>
          <a:stretch/>
        </p:blipFill>
        <p:spPr>
          <a:xfrm>
            <a:off x="2205475" y="1056400"/>
            <a:ext cx="1514475" cy="6407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static assets</a:t>
            </a:r>
          </a:p>
        </p:txBody>
      </p:sp>
      <p:sp>
        <p:nvSpPr>
          <p:cNvPr id="104" name="Shape 104"/>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var CACHE_NAME = 'static-cache';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var urlsToCache =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'index.html',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'styles/main.css'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05" name="Shape 105"/>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static assets</a:t>
            </a:r>
          </a:p>
        </p:txBody>
      </p:sp>
      <p:sp>
        <p:nvSpPr>
          <p:cNvPr id="111" name="Shape 111"/>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self.addEventListener('install',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caches.open(CACHE_NAME)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cache.addAll(urlsToCache);</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12" name="Shape 112"/>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nvSpPr>
        <p:spPr>
          <a:xfrm>
            <a:off x="2347362" y="641925"/>
            <a:ext cx="5761500" cy="14697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1. Store                  2. Retrieve</a:t>
            </a:r>
          </a:p>
        </p:txBody>
      </p:sp>
      <p:pic>
        <p:nvPicPr>
          <p:cNvPr id="118" name="Shape 118"/>
          <p:cNvPicPr preferRelativeResize="0"/>
          <p:nvPr/>
        </p:nvPicPr>
        <p:blipFill rotWithShape="1">
          <a:blip r:embed="rId3">
            <a:alphaModFix/>
          </a:blip>
          <a:srcRect b="0" l="0" r="0" t="0"/>
          <a:stretch/>
        </p:blipFill>
        <p:spPr>
          <a:xfrm>
            <a:off x="770412" y="3561354"/>
            <a:ext cx="7696199" cy="962024"/>
          </a:xfrm>
          <a:prstGeom prst="rect">
            <a:avLst/>
          </a:prstGeom>
          <a:noFill/>
          <a:ln>
            <a:noFill/>
          </a:ln>
        </p:spPr>
      </p:pic>
      <p:pic>
        <p:nvPicPr>
          <p:cNvPr id="119" name="Shape 119"/>
          <p:cNvPicPr preferRelativeResize="0"/>
          <p:nvPr/>
        </p:nvPicPr>
        <p:blipFill rotWithShape="1">
          <a:blip r:embed="rId4">
            <a:alphaModFix/>
          </a:blip>
          <a:srcRect b="0" l="0" r="0" t="0"/>
          <a:stretch/>
        </p:blipFill>
        <p:spPr>
          <a:xfrm>
            <a:off x="1004100" y="1879231"/>
            <a:ext cx="2724988" cy="1628137"/>
          </a:xfrm>
          <a:prstGeom prst="rect">
            <a:avLst/>
          </a:prstGeom>
          <a:noFill/>
          <a:ln>
            <a:noFill/>
          </a:ln>
        </p:spPr>
      </p:pic>
      <p:pic>
        <p:nvPicPr>
          <p:cNvPr id="120" name="Shape 120"/>
          <p:cNvPicPr preferRelativeResize="0"/>
          <p:nvPr/>
        </p:nvPicPr>
        <p:blipFill rotWithShape="1">
          <a:blip r:embed="rId5">
            <a:alphaModFix/>
          </a:blip>
          <a:srcRect b="0" l="0" r="0" t="0"/>
          <a:stretch/>
        </p:blipFill>
        <p:spPr>
          <a:xfrm>
            <a:off x="5399475" y="1825249"/>
            <a:ext cx="2563085" cy="1628125"/>
          </a:xfrm>
          <a:prstGeom prst="rect">
            <a:avLst/>
          </a:prstGeom>
          <a:noFill/>
          <a:ln>
            <a:noFill/>
          </a:ln>
        </p:spPr>
      </p:pic>
      <p:pic>
        <p:nvPicPr>
          <p:cNvPr id="121" name="Shape 121"/>
          <p:cNvPicPr preferRelativeResize="0"/>
          <p:nvPr/>
        </p:nvPicPr>
        <p:blipFill rotWithShape="1">
          <a:blip r:embed="rId6">
            <a:alphaModFix/>
          </a:blip>
          <a:srcRect b="0" l="0" r="0" t="0"/>
          <a:stretch/>
        </p:blipFill>
        <p:spPr>
          <a:xfrm>
            <a:off x="219199" y="1630700"/>
            <a:ext cx="8798624" cy="194561"/>
          </a:xfrm>
          <a:prstGeom prst="rect">
            <a:avLst/>
          </a:prstGeom>
          <a:noFill/>
          <a:ln>
            <a:noFill/>
          </a:ln>
        </p:spPr>
      </p:pic>
      <p:pic>
        <p:nvPicPr>
          <p:cNvPr id="122" name="Shape 122"/>
          <p:cNvPicPr preferRelativeResize="0"/>
          <p:nvPr/>
        </p:nvPicPr>
        <p:blipFill rotWithShape="1">
          <a:blip r:embed="rId7">
            <a:alphaModFix/>
          </a:blip>
          <a:srcRect b="0" l="0" r="0" t="0"/>
          <a:stretch/>
        </p:blipFill>
        <p:spPr>
          <a:xfrm>
            <a:off x="4842899" y="1076525"/>
            <a:ext cx="1858999" cy="640750"/>
          </a:xfrm>
          <a:prstGeom prst="rect">
            <a:avLst/>
          </a:prstGeom>
          <a:noFill/>
          <a:ln>
            <a:noFill/>
          </a:ln>
        </p:spPr>
      </p:pic>
      <p:sp>
        <p:nvSpPr>
          <p:cNvPr id="123" name="Shape 12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files for offline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Intercept the fetch event</a:t>
            </a:r>
          </a:p>
        </p:txBody>
      </p:sp>
      <p:sp>
        <p:nvSpPr>
          <p:cNvPr id="129" name="Shape 129"/>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30" name="Shape 130"/>
          <p:cNvSpPr/>
          <p:nvPr/>
        </p:nvSpPr>
        <p:spPr>
          <a:xfrm>
            <a:off x="7252200" y="1303400"/>
            <a:ext cx="1580100" cy="402600"/>
          </a:xfrm>
          <a:prstGeom prst="roundRect">
            <a:avLst>
              <a:gd fmla="val 16667" name="adj"/>
            </a:avLst>
          </a:prstGeom>
          <a:solidFill>
            <a:srgbClr val="9FC5E8"/>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1400" u="none" cap="none" strike="noStrike">
                <a:solidFill>
                  <a:srgbClr val="000000"/>
                </a:solidFill>
                <a:latin typeface="Arial"/>
                <a:ea typeface="Arial"/>
                <a:cs typeface="Arial"/>
                <a:sym typeface="Arial"/>
              </a:rPr>
              <a:t>service-worker.js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descr="Screen Shot 2016-09-01 at 10.31.50 AM.png" id="135" name="Shape 135"/>
          <p:cNvPicPr preferRelativeResize="0"/>
          <p:nvPr/>
        </p:nvPicPr>
        <p:blipFill rotWithShape="1">
          <a:blip r:embed="rId3">
            <a:alphaModFix/>
          </a:blip>
          <a:srcRect b="0" l="0" r="0" t="0"/>
          <a:stretch/>
        </p:blipFill>
        <p:spPr>
          <a:xfrm>
            <a:off x="152400" y="1138325"/>
            <a:ext cx="8839200" cy="3270503"/>
          </a:xfrm>
          <a:prstGeom prst="rect">
            <a:avLst/>
          </a:prstGeom>
          <a:noFill/>
          <a:ln>
            <a:noFill/>
          </a:ln>
        </p:spPr>
      </p:pic>
      <p:sp>
        <p:nvSpPr>
          <p:cNvPr id="136" name="Shape 13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Examining the Service Worker</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