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wa.rock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Version 2</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Caching client-rendered apps is also fairly simple. Single-page apps have a core that always lives on the client, so cache that. But they also depend on dynamic data, so you need to add code to handle that. We'll talk about this again after you have seen IndexedDB, but the general idea is that things with a URL go in the cache and non-URL data goes in the database.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One nice feature is to detect when the app is offline and remember user actions. For example, you could let the user build a shopping cart while offline and send it when they are online.</a:t>
            </a:r>
          </a:p>
          <a:p>
            <a:pPr indent="0" lvl="0" marL="0" marR="0" rtl="0" algn="l">
              <a:spcBef>
                <a:spcPts val="0"/>
              </a:spcBef>
              <a:spcAft>
                <a:spcPts val="0"/>
              </a:spcAft>
              <a:buFont typeface="Arial"/>
              <a:buNone/>
            </a:pPr>
            <a:r>
              <a:rPr b="0" i="0" lang="en" sz="1100" u="none" cap="none" strike="noStrike"/>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We've talked about porting your existing app to include caching. That gets you most of the way there, but we also need to think about some techniques for fine-tuning the user experience. Users will expect your PWA to act like a native app, so we have to take some pains to get things right.</a:t>
            </a:r>
          </a:p>
          <a:p>
            <a:pPr indent="0" lvl="0" marL="0" marR="0" rtl="0" algn="l">
              <a:spcBef>
                <a:spcPts val="0"/>
              </a:spcBef>
              <a:spcAft>
                <a:spcPts val="0"/>
              </a:spcAft>
              <a:buFont typeface="Arial"/>
              <a:buNone/>
            </a:pPr>
            <a:r>
              <a:rPr b="0" i="0" lang="en" sz="1100" u="none" cap="none" strike="noStrike"/>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Many initial efforts to build a Progressive Web App *always* retrieve files from the network *or* from the cache. But we can use combinations of the cache and the network to improve our app.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a Cache First strategy, the service worker looks for a file in the cache and uses the network if that fails. Server-rendered apps might use this if they are also caching rendered pages and the app sees a new URL.</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On the other hand, a Network-First strategy tries to get the file from the network and uses the cache if that fails. Use this strategy when you need the latest content, such as stock prices or the weather, but are willing to fall back on the cache when offline.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some cases, you may want to ask the cache and the network at the same time.</a:t>
            </a:r>
            <a:r>
              <a:rPr b="0" i="0" lang="en" sz="1100" u="none" cap="none" strike="noStrike">
                <a:solidFill>
                  <a:schemeClr val="dk1"/>
                </a:solidFill>
              </a:rPr>
              <a:t>. In most cases, the cached data loads first and that is returned directly to the page. Meanwhile, the network response updates the previously cached entry. This is useful for assets that change infrequently, but that you want to keep up to date, such as user icons. The next time the user loads the page, they will see the updated asset.</a:t>
            </a:r>
          </a:p>
          <a:p>
            <a:pPr indent="0" lvl="0" marL="0" marR="0" rtl="0" algn="l">
              <a:spcBef>
                <a:spcPts val="0"/>
              </a:spcBef>
              <a:buClr>
                <a:schemeClr val="dk1"/>
              </a:buClr>
              <a:buFont typeface="Arial"/>
              <a:buNone/>
            </a:pPr>
            <a:r>
              <a:rPr b="0" i="0" lang="en" sz="1100" u="none" cap="none" strike="noStrike">
                <a:solidFill>
                  <a:schemeClr val="dk1"/>
                </a:solidFill>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400" u="none" cap="none" strike="noStrike">
                <a:solidFill>
                  <a:schemeClr val="dk1"/>
                </a:solidFill>
              </a:rPr>
              <a:t>The good news is we provide the code for these caching strategies. These libraries automate many of the details for you while also following best practices and avoiding common gotchas.</a:t>
            </a:r>
          </a:p>
          <a:p>
            <a:pPr indent="0" lvl="0" marL="0" marR="0" rtl="0" algn="l">
              <a:spcBef>
                <a:spcPts val="0"/>
              </a:spcBef>
              <a:spcAft>
                <a:spcPts val="0"/>
              </a:spcAft>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400" u="none" cap="none" strike="noStrike">
                <a:solidFill>
                  <a:schemeClr val="dk1"/>
                </a:solidFill>
              </a:rPr>
              <a:t>sw-toolbox is an open-source library on GitHub that builds on top of Service Worker, Cache and Fetch. It implements each of the strategies we discussed and makes them easy to integrate into your app.</a:t>
            </a:r>
          </a:p>
          <a:p>
            <a:pPr indent="0" lvl="0" marL="0" marR="0" rtl="0" algn="l">
              <a:spcBef>
                <a:spcPts val="0"/>
              </a:spcBef>
              <a:spcAft>
                <a:spcPts val="0"/>
              </a:spcAft>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400" u="none" cap="none" strike="noStrike">
                <a:solidFill>
                  <a:schemeClr val="dk1"/>
                </a:solidFill>
              </a:rPr>
              <a:t>sw-precache libraries is an open-source tool, also on GitHub, that can generate a service worker script for you. You can call it from the command line or integrate it into your build process.</a:t>
            </a:r>
          </a:p>
          <a:p>
            <a:pPr indent="0" lvl="0" marL="0" marR="0" rtl="0" algn="l">
              <a:spcBef>
                <a:spcPts val="0"/>
              </a:spcBef>
              <a:spcAft>
                <a:spcPts val="0"/>
              </a:spcAft>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400" u="none" cap="none" strike="noStrike">
                <a:solidFill>
                  <a:schemeClr val="dk1"/>
                </a:solidFill>
              </a:rPr>
              <a:t>You can use these tools to simplify your implementation. They support all of the standard caching strategies, or you can add your own, and include control over options such as maximum cache size and item lifetimes. I highly recommend you take a look at them, even if you want to build your own solution.</a:t>
            </a:r>
          </a:p>
          <a:p>
            <a:pPr indent="0" lvl="0" marL="0" marR="0" rtl="0" algn="l">
              <a:spcBef>
                <a:spcPts val="0"/>
              </a:spcBef>
              <a:buClr>
                <a:schemeClr val="dk1"/>
              </a:buClr>
              <a:buFont typeface="Arial"/>
              <a:buNone/>
            </a:pPr>
            <a:r>
              <a:rPr b="0" i="0" lang="en" sz="1400" u="none" cap="none" strike="noStrike">
                <a:solidFill>
                  <a:schemeClr val="dk1"/>
                </a:solidFill>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Now that you have an app shell in the cache, let's see about adding other PWA features.</a:t>
            </a:r>
          </a:p>
          <a:p>
            <a:pPr indent="0" lvl="0" marL="0" marR="0" rtl="0" algn="l">
              <a:spcBef>
                <a:spcPts val="0"/>
              </a:spcBef>
              <a:buFont typeface="Arial"/>
              <a:buNone/>
            </a:pPr>
            <a:r>
              <a:rPr b="0" i="0" lang="en" sz="1100" u="none" cap="none" strike="noStrike"/>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Since your PWA behaves like a native app, the user will want to add it to the home screen. Each of the major browsers does this a little differently, so you will need to add both a manifest file and meta tags to enable Add to Homescreen.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You might also add push notification support. We'll go into the details in a later module, but at a high level the Service Worker receives push message events, displays notifications, and responds to user actions on the notification.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Progressive web apps can also simplify e-commerce. Instead of filling in a form with payment and address details, the browser pops up a simple UI for choosing these then creates a secure transaction for the merchant server.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Credential Management API can securely remember the login details for a site and provide one-tap login.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Both of these depend on the user being authenticated to the device, either by password or biometrics.</a:t>
            </a:r>
          </a:p>
          <a:p>
            <a:pPr indent="0" lvl="0" marL="0" marR="0" rtl="0" algn="l">
              <a:spcBef>
                <a:spcPts val="0"/>
              </a:spcBef>
              <a:spcAft>
                <a:spcPts val="0"/>
              </a:spcAft>
              <a:buFont typeface="Arial"/>
              <a:buNone/>
            </a:pPr>
            <a:r>
              <a:rPr b="0" i="0" lang="en" sz="1100" u="none" cap="none" strike="noStrike"/>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25000"/>
              </a:lnSpc>
              <a:spcBef>
                <a:spcPts val="0"/>
              </a:spcBef>
              <a:spcAft>
                <a:spcPts val="0"/>
              </a:spcAft>
              <a:buClr>
                <a:schemeClr val="dk1"/>
              </a:buClr>
              <a:buFont typeface="Arial"/>
              <a:buNone/>
            </a:pPr>
            <a:r>
              <a:rPr b="0" i="0" lang="en" sz="1400" u="none" cap="none" strike="noStrike"/>
              <a:t>Ah yes, our old friend the "offline dinosaur". We've talked about caching and the service worker, which can enable your app to work offline. But we haven't talked what to do with slow or unreliable networks. We also need to think about performance and make sure your app remains fast to load under all conditions.</a:t>
            </a:r>
          </a:p>
          <a:p>
            <a:pPr indent="0" lvl="0" marL="0" marR="0" rtl="0" algn="l">
              <a:lnSpc>
                <a:spcPct val="125000"/>
              </a:lnSpc>
              <a:spcBef>
                <a:spcPts val="0"/>
              </a:spcBef>
              <a:spcAft>
                <a:spcPts val="0"/>
              </a:spcAft>
              <a:buClr>
                <a:schemeClr val="dk1"/>
              </a:buClr>
              <a:buFont typeface="Arial"/>
              <a:buNone/>
            </a:pPr>
            <a:r>
              <a:rPr b="0" i="0" lang="en" sz="1400" u="none" cap="none" strike="noStrike"/>
              <a:t>---</a:t>
            </a:r>
          </a:p>
          <a:p>
            <a:pPr indent="0" lvl="0" marL="0" marR="0" rtl="0" algn="l">
              <a:lnSpc>
                <a:spcPct val="125000"/>
              </a:lnSpc>
              <a:spcBef>
                <a:spcPts val="0"/>
              </a:spcBef>
              <a:buClr>
                <a:schemeClr val="dk1"/>
              </a:buClr>
              <a:buFont typeface="Arial"/>
              <a:buNone/>
            </a:pPr>
            <a:r>
              <a:t/>
            </a:r>
            <a:endParaRPr b="0" i="0" sz="14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We should take a moment to talk about performance. Caching can speed up your application, but don't depend on caching alone for speed. Users with browsers that don't support service worker, or users who are seeing your app for the first time, can suffer slow downloads if you're not careful. Remember: caching can only improve performance on subsequent page loads.</a:t>
            </a:r>
          </a:p>
          <a:p>
            <a:pPr indent="0" lvl="0" marL="0" marR="0" rtl="0" algn="l">
              <a:spcBef>
                <a:spcPts val="0"/>
              </a:spcBef>
              <a:spcAft>
                <a:spcPts val="0"/>
              </a:spcAft>
              <a:buFont typeface="Arial"/>
              <a:buNone/>
            </a:pPr>
            <a:r>
              <a:rPr b="0" i="0" lang="en" sz="1100" u="none" cap="none" strike="noStrike"/>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All in all, we recommend four possible approaches.</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The best option is a combination of server-side and client-side rendering. Your server can draw the first page quickly, then JavaScript takes over and renders future pages using dynamic data. This also works for users with browsers that don't support Service Worker.</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The next best option is a pure app-shell, single-page app approach. You should cache the app shell. You can speed this up using HTTP streams to begin rendering content as it comes in.</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Option three is to use server-side rendering and cache everything that you can.</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Finally, we come to the single-page app that renders all its own content. You might be surprised this is at the bottom of the list, but it's often slower to the first render than server-rendered apps. That's due to the time it takes to load the JavaScript before rendering begins. The difference between this app and the app shell is the app shell can render at least the navigation instantly and often contains default content.</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Before I go, I want to emphasize two things.</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First, this is our </a:t>
            </a:r>
            <a:r>
              <a:rPr b="1" i="0" lang="en" sz="1200" u="none" cap="none" strike="noStrike">
                <a:solidFill>
                  <a:schemeClr val="dk1"/>
                </a:solidFill>
              </a:rPr>
              <a:t>recommended</a:t>
            </a:r>
            <a:r>
              <a:rPr b="0" i="0" lang="en" sz="1200" u="none" cap="none" strike="noStrike">
                <a:solidFill>
                  <a:schemeClr val="dk1"/>
                </a:solidFill>
              </a:rPr>
              <a:t> approach, but there may be use cases for each pattern. PWAs can be built with any mixture of server-side rendering and client-side rendering that best fits your needs. </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Second, the textbook that accompanies this video has a detailed chapter on PWA Architectures, with updated advice. </a:t>
            </a: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a:t>
            </a: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rPr b="0" i="0" lang="en" sz="1100" u="none" cap="none" strike="noStrike"/>
              <a:t>If you want to see some real-world examples, we have a list in the slide deck. These are just a handful of businesses reaping the benefits of Progressive Web Apps. See </a:t>
            </a:r>
            <a:r>
              <a:rPr b="0" i="0" lang="en" sz="1100" u="sng" cap="none" strike="noStrike">
                <a:solidFill>
                  <a:schemeClr val="hlink"/>
                </a:solidFill>
                <a:hlinkClick r:id="rId2"/>
              </a:rPr>
              <a:t>PWA.rocks</a:t>
            </a:r>
            <a:r>
              <a:rPr b="0" i="0" lang="en" sz="1100" u="none" cap="none" strike="noStrike"/>
              <a:t> for a great showcase of businesses using PWA technologies to enhance their mobile web experience.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There are also a number of resources with the materials that go with this video.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Building a PWA does not mean starting from scratch. You can implement the steps progressively. </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First, you need to secure your connection. Service workers require HTTPS to keep malicious scripts out. However, given the importance of security and privacy, you should be using HTTPS anyway.</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Then you can cache your site's static assets using the service worker and cache API. This can improve the performance of your app and enable offline experiences. </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The next step is to migrate to an app shell. An app shell separates dynamic content from the logic used to render it. If you are building a modern single-page app, then you are probably using something similar to an app shell already. </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Using an app shell is the recommended approach to migrate existing apps and structure your PWA. This architecture provides connectivity resilience and it is what makes a PWA feel like a native app to the user, giving it application-like interaction and navigation, and reliable performance.</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Once you have an app shell, adding a manifest file and meta tags enables "Add to Homescreen". Adding an icon to the home screen makes it easier for users to return to your web experience.</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Finally, you can enhance your app with features such as push notifications, integrated payments, and automatic login. These are built on the same underlying framework that enables PWAs.</a:t>
            </a:r>
          </a:p>
          <a:p>
            <a:pPr indent="0" lvl="0" marL="0" marR="0" rtl="0" algn="l">
              <a:lnSpc>
                <a:spcPct val="115000"/>
              </a:lnSpc>
              <a:spcBef>
                <a:spcPts val="0"/>
              </a:spcBef>
              <a:spcAft>
                <a:spcPts val="0"/>
              </a:spcAft>
              <a:buClr>
                <a:schemeClr val="dk1"/>
              </a:buClr>
              <a:buFont typeface="Arial"/>
              <a:buNone/>
            </a:pPr>
            <a:r>
              <a:rPr b="0" i="0" lang="en" sz="1200" u="none" cap="none" strike="noStrike">
                <a:solidFill>
                  <a:schemeClr val="dk1"/>
                </a:solidFill>
              </a:rPr>
              <a:t>---</a:t>
            </a:r>
          </a:p>
          <a:p>
            <a:pPr indent="0" lvl="0" marL="0" marR="0" rtl="0" algn="l">
              <a:lnSpc>
                <a:spcPct val="115000"/>
              </a:lnSpc>
              <a:spcBef>
                <a:spcPts val="0"/>
              </a:spcBef>
              <a:buClr>
                <a:schemeClr val="dk1"/>
              </a:buClr>
              <a:buFont typeface="Arial"/>
              <a:buNone/>
            </a:pPr>
            <a:r>
              <a:t/>
            </a:r>
            <a:endParaRPr b="0" i="0" sz="1200" u="none" cap="none" strike="noStrike">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Here is an example app shell. The two screens on the left live in the app shell and contain all the common navigation parts. The screen on the right shows the content, which has been loaded from the network, displayed in the app shell.</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If this looks familiar, it's essentially a single-page app.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service worker can cache this locally to make it available offline. Then, as the user navigates around the app, the shell loads the content.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1" i="0" lang="en" sz="1100" u="none" cap="none" strike="noStrike"/>
              <a:t>app shell plus dynamic content model</a:t>
            </a:r>
            <a:r>
              <a:rPr b="0" i="0" lang="en" sz="1100" u="none" cap="none" strike="noStrike"/>
              <a:t> keeps your UI local and pulls in content dynamically. This greatly improves app performance and works really well with service worker caching as a </a:t>
            </a:r>
            <a:r>
              <a:rPr b="1" i="0" lang="en" sz="1100" u="none" cap="none" strike="noStrike"/>
              <a:t>progressive enhancement</a:t>
            </a:r>
            <a:r>
              <a:rPr b="0" i="0" lang="en" sz="1100" u="none" cap="none" strike="noStrike"/>
              <a:t>.  It’s the secret to reliably good performance.</a:t>
            </a:r>
          </a:p>
          <a:p>
            <a:pPr indent="0" lvl="0" marL="0" marR="0" rtl="0" algn="l">
              <a:spcBef>
                <a:spcPts val="0"/>
              </a:spcBef>
              <a:buFont typeface="Arial"/>
              <a:buNone/>
            </a:pPr>
            <a:r>
              <a:rPr b="0" i="0" lang="en" sz="1100" u="none" cap="none" strike="noStrike"/>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400" u="none" cap="none" strike="noStrike"/>
              <a:t>Let's talk about the first step after enabling HTTPS: adding caching to your app. How you cache the app will depend on whether you're rendering it on the server, or using a single-page app that renders on the client. </a:t>
            </a:r>
          </a:p>
          <a:p>
            <a:pPr indent="0" lvl="0" marL="0" marR="0" rtl="0" algn="l">
              <a:lnSpc>
                <a:spcPct val="115000"/>
              </a:lnSpc>
              <a:spcBef>
                <a:spcPts val="0"/>
              </a:spcBef>
              <a:buClr>
                <a:schemeClr val="dk1"/>
              </a:buClr>
              <a:buFont typeface="Arial"/>
              <a:buNone/>
            </a:pPr>
            <a:r>
              <a:rPr b="0" i="0" lang="en" sz="1400" u="none" cap="none" strike="noStrike"/>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Server-Side Rendering is a familiar technique used by many developers where the server builds the whole page. This includes content-driven sites using a CMS.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is a difficult scenario to make work efficiently offline, since the server returns the whole page. </a:t>
            </a:r>
          </a:p>
          <a:p>
            <a:pPr indent="0" lvl="0" marL="0" marR="0" rtl="0" algn="l">
              <a:spcBef>
                <a:spcPts val="0"/>
              </a:spcBef>
              <a:spcAft>
                <a:spcPts val="0"/>
              </a:spcAft>
              <a:buClr>
                <a:schemeClr val="dk1"/>
              </a:buClr>
              <a:buFont typeface="Arial"/>
              <a:buNone/>
            </a:pPr>
            <a:r>
              <a:rPr b="0" i="0" lang="en" sz="1100" u="none" cap="none" strike="noStrike">
                <a:solidFill>
                  <a:schemeClr val="dk1"/>
                </a:solidFill>
              </a:rPr>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Client-Side Rendering is also a familiar technique, normally written as a single-page app.  In this case, the server has a static page with the content template and the client-side code. Javascript running on the client makes requests to get data and display it on the page.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can be a very good fit for the app shell model. The app shell also separates content from presentation, though you may need additional code to cache data for offline use.</a:t>
            </a:r>
          </a:p>
          <a:p>
            <a:pPr indent="0" lvl="0" marL="0" marR="0" rtl="0" algn="l">
              <a:spcBef>
                <a:spcPts val="0"/>
              </a:spcBef>
              <a:spcAft>
                <a:spcPts val="0"/>
              </a:spcAft>
              <a:buClr>
                <a:schemeClr val="dk1"/>
              </a:buClr>
              <a:buFont typeface="Arial"/>
              <a:buNone/>
            </a:pPr>
            <a:r>
              <a:rPr b="0" i="0" lang="en" sz="1100" u="none" cap="none" strike="noStrike">
                <a:solidFill>
                  <a:schemeClr val="dk1"/>
                </a:solidFill>
              </a:rPr>
              <a:t>---</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Caching server-rendered apps is simple: cache the static parts that you can. That normally includes your CSS files, JavaScript frameworks, and some images. If your server is rendering a small number of unchanging pages, you could cache them, though any forms will need logic to detect if the app is offline and disable the form.</a:t>
            </a:r>
          </a:p>
          <a:p>
            <a:pPr indent="0" lvl="0" marL="0" marR="0" rtl="0" algn="l">
              <a:spcBef>
                <a:spcPts val="0"/>
              </a:spcBef>
              <a:buFont typeface="Arial"/>
              <a:buNone/>
            </a:pPr>
            <a:r>
              <a:rPr b="0" i="0" lang="en" sz="1100" u="none" cap="none" strike="noStrike"/>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You can detect if the browser is on or offline by checking the navigator.offline property. You can also listen for online and offline events on the navigator,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any case, you should check your network requests for errors and fail gracefully. This will handle both offline access and unreliable networks.</a:t>
            </a:r>
          </a:p>
          <a:p>
            <a:pPr indent="0" lvl="0" marL="0" marR="0" rtl="0" algn="l">
              <a:spcBef>
                <a:spcPts val="0"/>
              </a:spcBef>
              <a:buFont typeface="Arial"/>
              <a:buNone/>
            </a:pPr>
            <a:r>
              <a:rPr b="0" i="0" lang="en" sz="1100" u="none" cap="none" strike="noStrike"/>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1" name="Shape 21"/>
        <p:cNvGrpSpPr/>
        <p:nvPr/>
      </p:nvGrpSpPr>
      <p:grpSpPr>
        <a:xfrm>
          <a:off x="0" y="0"/>
          <a:ext cx="0" cy="0"/>
          <a:chOff x="0" y="0"/>
          <a:chExt cx="0" cy="0"/>
        </a:xfrm>
      </p:grpSpPr>
      <p:sp>
        <p:nvSpPr>
          <p:cNvPr id="22" name="Shape 22"/>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23" name="Shape 2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6" name="Shape 26"/>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7" name="Shape 2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30" name="Shape 30"/>
        <p:cNvGrpSpPr/>
        <p:nvPr/>
      </p:nvGrpSpPr>
      <p:grpSpPr>
        <a:xfrm>
          <a:off x="0" y="0"/>
          <a:ext cx="0" cy="0"/>
          <a:chOff x="0" y="0"/>
          <a:chExt cx="0" cy="0"/>
        </a:xfrm>
      </p:grpSpPr>
      <p:sp>
        <p:nvSpPr>
          <p:cNvPr id="31" name="Shape 31"/>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33" name="Shape 33"/>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34" name="Shape 3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iki-offline.jakearchibald.com/wiki/Rick_and_Morty" TargetMode="External"/><Relationship Id="rId4" Type="http://schemas.openxmlformats.org/officeDocument/2006/relationships/hyperlink" Target="http://tech-blog.flipkart.net/2015/11/progressive-web-app/" TargetMode="External"/><Relationship Id="rId9" Type="http://schemas.openxmlformats.org/officeDocument/2006/relationships/hyperlink" Target="https://www.washingtonpost.com/pr/wp/2016/05/19/the-washington-post-introduces-new-progressive-web-app-experience/" TargetMode="External"/><Relationship Id="rId5" Type="http://schemas.openxmlformats.org/officeDocument/2006/relationships/hyperlink" Target="https://github.com/googlechrome/voice-memos" TargetMode="External"/><Relationship Id="rId6" Type="http://schemas.openxmlformats.org/officeDocument/2006/relationships/hyperlink" Target="https://developers.google.com/web/showcase/2016/aliexpress" TargetMode="External"/><Relationship Id="rId7" Type="http://schemas.openxmlformats.org/officeDocument/2006/relationships/hyperlink" Target="https://developers.google.com/web/showcase/2016/babe" TargetMode="External"/><Relationship Id="rId8" Type="http://schemas.openxmlformats.org/officeDocument/2006/relationships/hyperlink" Target="https://developers.google.com/web/showcase/2016/extra"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s://www.ampproject.org/" TargetMode="External"/><Relationship Id="rId10" Type="http://schemas.openxmlformats.org/officeDocument/2006/relationships/hyperlink" Target="https://app-shell.appspot.com/" TargetMode="External"/><Relationship Id="rId13" Type="http://schemas.openxmlformats.org/officeDocument/2006/relationships/hyperlink" Target="https://pwa.rocks" TargetMode="External"/><Relationship Id="rId12" Type="http://schemas.openxmlformats.org/officeDocument/2006/relationships/hyperlink" Target="https://www.w3.org/TR/appmanifest/"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s.google.com/web/tools/chrome-devtools/profile/network-performance/resource-loading" TargetMode="External"/><Relationship Id="rId4" Type="http://schemas.openxmlformats.org/officeDocument/2006/relationships/hyperlink" Target="https://medium.com/@owencm/designing-great-uis-for-progressive-web-apps-dd38c1d20f7#.nqirhf8pp" TargetMode="External"/><Relationship Id="rId9" Type="http://schemas.openxmlformats.org/officeDocument/2006/relationships/hyperlink" Target="https://googlechrome.github.io/sw-toolbox/docs/master/tutorial-usage" TargetMode="External"/><Relationship Id="rId5" Type="http://schemas.openxmlformats.org/officeDocument/2006/relationships/hyperlink" Target="http://jakearchibald.com/2014/offline-cookbook/" TargetMode="External"/><Relationship Id="rId6" Type="http://schemas.openxmlformats.org/officeDocument/2006/relationships/hyperlink" Target="https://github.com/jeffposnick/sw-precache" TargetMode="External"/><Relationship Id="rId7" Type="http://schemas.openxmlformats.org/officeDocument/2006/relationships/hyperlink" Target="https://github.com/GoogleChrome/sw-precache/tree/master/app-shell-demo" TargetMode="External"/><Relationship Id="rId8" Type="http://schemas.openxmlformats.org/officeDocument/2006/relationships/hyperlink" Target="https://developers.google.com/web/fundamentals/engage-and-retain/push-notif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0" name="Shape 7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1" name="Shape 71"/>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Introduction to PWA Architectures</a:t>
            </a:r>
          </a:p>
        </p:txBody>
      </p:sp>
      <p:sp>
        <p:nvSpPr>
          <p:cNvPr id="72" name="Shape 72"/>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3" name="Shape 73"/>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rPr b="0" i="0" lang="en" sz="1600" u="none" cap="none" strike="noStrike">
                <a:solidFill>
                  <a:srgbClr val="FAFAFA"/>
                </a:solidFill>
                <a:latin typeface="Roboto"/>
                <a:ea typeface="Roboto"/>
                <a:cs typeface="Roboto"/>
                <a:sym typeface="Roboto"/>
              </a:rPr>
              <a:t>Progressive Web Apps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CSR</a:t>
            </a:r>
          </a:p>
        </p:txBody>
      </p:sp>
      <p:sp>
        <p:nvSpPr>
          <p:cNvPr id="125" name="Shape 125"/>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core code, CSS, and template page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Add code to:</a:t>
            </a:r>
          </a:p>
          <a:p>
            <a:pPr indent="-228600" lvl="1" marL="914400" marR="0" rtl="0" algn="l">
              <a:lnSpc>
                <a:spcPct val="115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Cache data using Cache API or IndexedDB</a:t>
            </a:r>
          </a:p>
          <a:p>
            <a:pPr indent="-228600" lvl="1" marL="914400" marR="0" rtl="0" algn="l">
              <a:lnSpc>
                <a:spcPct val="115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Detect when app is offline and save user actions for later replay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Fine-Tuning your App Shell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Where does the data live?</a:t>
            </a:r>
          </a:p>
        </p:txBody>
      </p:sp>
      <p:pic>
        <p:nvPicPr>
          <p:cNvPr id="136" name="Shape 136"/>
          <p:cNvPicPr preferRelativeResize="0"/>
          <p:nvPr/>
        </p:nvPicPr>
        <p:blipFill rotWithShape="1">
          <a:blip r:embed="rId3">
            <a:alphaModFix/>
          </a:blip>
          <a:srcRect b="0" l="0" r="0" t="0"/>
          <a:stretch/>
        </p:blipFill>
        <p:spPr>
          <a:xfrm>
            <a:off x="1513162" y="1758328"/>
            <a:ext cx="6117674" cy="208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Combined strategies</a:t>
            </a:r>
          </a:p>
        </p:txBody>
      </p:sp>
      <p:sp>
        <p:nvSpPr>
          <p:cNvPr id="142" name="Shape 14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Cache first, Network fallback</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Network first, Cache fallback</a:t>
            </a:r>
          </a:p>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Network only</a:t>
            </a:r>
          </a:p>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Cache only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Special cases</a:t>
            </a:r>
          </a:p>
        </p:txBody>
      </p:sp>
      <p:sp>
        <p:nvSpPr>
          <p:cNvPr id="148" name="Shape 148"/>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Cache first, Network fallback</a:t>
            </a:r>
          </a:p>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Network first, Cache fallback</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Cache-Network race</a:t>
            </a:r>
          </a:p>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Network only</a:t>
            </a:r>
          </a:p>
          <a:p>
            <a:pPr indent="-228600" lvl="0" marL="457200" marR="0" rtl="0" algn="l">
              <a:lnSpc>
                <a:spcPct val="115000"/>
              </a:lnSpc>
              <a:spcBef>
                <a:spcPts val="0"/>
              </a:spcBef>
              <a:spcAft>
                <a:spcPts val="0"/>
              </a:spcAft>
              <a:buClr>
                <a:srgbClr val="666666"/>
              </a:buClr>
              <a:buSzPts val="2400"/>
              <a:buFont typeface="Roboto"/>
              <a:buChar char="●"/>
            </a:pPr>
            <a:r>
              <a:rPr b="0" i="0" lang="en" sz="2400" u="none" cap="none" strike="noStrike">
                <a:solidFill>
                  <a:srgbClr val="666666"/>
                </a:solidFill>
                <a:latin typeface="Roboto"/>
                <a:ea typeface="Roboto"/>
                <a:cs typeface="Roboto"/>
                <a:sym typeface="Roboto"/>
              </a:rPr>
              <a:t>Cache only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2" name="Shape 152"/>
        <p:cNvGrpSpPr/>
        <p:nvPr/>
      </p:nvGrpSpPr>
      <p:grpSpPr>
        <a:xfrm>
          <a:off x="0" y="0"/>
          <a:ext cx="0" cy="0"/>
          <a:chOff x="0" y="0"/>
          <a:chExt cx="0" cy="0"/>
        </a:xfrm>
      </p:grpSpPr>
      <p:sp>
        <p:nvSpPr>
          <p:cNvPr id="153" name="Shape 153"/>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sw-toolbox library</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Loaded by SW at run time</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Applies caching strategies to URL patterns</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Installs via Bower, npm, GitHub</a:t>
            </a:r>
          </a:p>
          <a:p>
            <a:pPr indent="0" lvl="0" marL="0" marR="0" rtl="0" algn="l">
              <a:lnSpc>
                <a:spcPct val="100000"/>
              </a:lnSpc>
              <a:spcBef>
                <a:spcPts val="1000"/>
              </a:spcBef>
              <a:spcAft>
                <a:spcPts val="0"/>
              </a:spcAft>
              <a:buClr>
                <a:srgbClr val="424242"/>
              </a:buClr>
              <a:buFont typeface="Roboto"/>
              <a:buNone/>
            </a:pPr>
            <a:r>
              <a:t/>
            </a:r>
            <a:endParaRPr b="0" i="0" sz="18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Font typeface="Roboto"/>
              <a:buNone/>
            </a:pPr>
            <a:r>
              <a:t/>
            </a:r>
            <a:endParaRPr b="0" i="0" sz="12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t/>
            </a:r>
            <a:endParaRPr b="0" i="0" sz="12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t/>
            </a:r>
            <a:endParaRPr b="0" i="0" sz="18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Font typeface="Roboto"/>
              <a:buNone/>
            </a:pPr>
            <a:r>
              <a:t/>
            </a:r>
            <a:endParaRPr b="0" i="0" sz="1800" u="none" cap="none" strike="noStrike">
              <a:solidFill>
                <a:srgbClr val="424242"/>
              </a:solidFill>
              <a:latin typeface="Roboto"/>
              <a:ea typeface="Roboto"/>
              <a:cs typeface="Roboto"/>
              <a:sym typeface="Roboto"/>
            </a:endParaRPr>
          </a:p>
        </p:txBody>
      </p:sp>
      <p:sp>
        <p:nvSpPr>
          <p:cNvPr id="154" name="Shape 154"/>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2400" u="none" cap="none" strike="noStrike">
                <a:solidFill>
                  <a:srgbClr val="424242"/>
                </a:solidFill>
                <a:latin typeface="Roboto"/>
                <a:ea typeface="Roboto"/>
                <a:cs typeface="Roboto"/>
                <a:sym typeface="Roboto"/>
              </a:rPr>
              <a:t>sw-precache</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Integrates with build process</a:t>
            </a:r>
          </a:p>
          <a:p>
            <a:pPr indent="-342900" lvl="0" marL="457200" marR="0" rtl="0" algn="l">
              <a:lnSpc>
                <a:spcPct val="100000"/>
              </a:lnSpc>
              <a:spcBef>
                <a:spcPts val="2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Generates SW code for caching</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Maintains resources in app shell</a:t>
            </a:r>
          </a:p>
          <a:p>
            <a:pPr indent="-342900" lvl="0" marL="457200" marR="0" rtl="0" algn="l">
              <a:lnSpc>
                <a:spcPct val="100000"/>
              </a:lnSpc>
              <a:spcBef>
                <a:spcPts val="100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Hooks into build process (Gulp,  Grunt)</a:t>
            </a:r>
          </a:p>
        </p:txBody>
      </p:sp>
      <p:sp>
        <p:nvSpPr>
          <p:cNvPr id="155" name="Shape 155"/>
          <p:cNvSpPr/>
          <p:nvPr/>
        </p:nvSpPr>
        <p:spPr>
          <a:xfrm rot="5400000">
            <a:off x="2506500" y="2681300"/>
            <a:ext cx="4131000" cy="209400"/>
          </a:xfrm>
          <a:prstGeom prst="mathMinus">
            <a:avLst>
              <a:gd fmla="val 0" name="adj1"/>
            </a:avLst>
          </a:prstGeom>
          <a:solidFill>
            <a:srgbClr val="445863"/>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600" u="none" cap="none" strike="noStrike">
                <a:solidFill>
                  <a:srgbClr val="FAFAFA"/>
                </a:solidFill>
                <a:latin typeface="Roboto"/>
                <a:ea typeface="Roboto"/>
                <a:cs typeface="Roboto"/>
                <a:sym typeface="Roboto"/>
              </a:rPr>
              <a:t>Using libraries to code service workers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Completing your PWA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335450" y="2143125"/>
            <a:ext cx="8520600" cy="2385300"/>
          </a:xfrm>
          <a:prstGeom prst="rect">
            <a:avLst/>
          </a:prstGeom>
          <a:solidFill>
            <a:schemeClr val="lt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txBox="1"/>
          <p:nvPr>
            <p:ph idx="1" type="body"/>
          </p:nvPr>
        </p:nvSpPr>
        <p:spPr>
          <a:xfrm>
            <a:off x="311700" y="2493825"/>
            <a:ext cx="3999900" cy="21129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Name</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Icon </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Startup URL</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Display mode</a:t>
            </a:r>
          </a:p>
        </p:txBody>
      </p:sp>
      <p:sp>
        <p:nvSpPr>
          <p:cNvPr id="168" name="Shape 168"/>
          <p:cNvSpPr txBox="1"/>
          <p:nvPr>
            <p:ph idx="2" type="body"/>
          </p:nvPr>
        </p:nvSpPr>
        <p:spPr>
          <a:xfrm>
            <a:off x="4832400" y="2493825"/>
            <a:ext cx="3999900" cy="21129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Orientation </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Background color</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Theme color</a:t>
            </a:r>
          </a:p>
        </p:txBody>
      </p:sp>
      <p:sp>
        <p:nvSpPr>
          <p:cNvPr id="169" name="Shape 169"/>
          <p:cNvSpPr txBox="1"/>
          <p:nvPr>
            <p:ph type="title"/>
          </p:nvPr>
        </p:nvSpPr>
        <p:spPr>
          <a:xfrm>
            <a:off x="311700" y="170825"/>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to Homescreen</a:t>
            </a:r>
          </a:p>
        </p:txBody>
      </p:sp>
      <p:sp>
        <p:nvSpPr>
          <p:cNvPr id="170" name="Shape 170"/>
          <p:cNvSpPr txBox="1"/>
          <p:nvPr>
            <p:ph idx="1" type="body"/>
          </p:nvPr>
        </p:nvSpPr>
        <p:spPr>
          <a:xfrm>
            <a:off x="464100" y="1044600"/>
            <a:ext cx="8520600" cy="16281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Manifest file for Android</a:t>
            </a:r>
          </a:p>
          <a:p>
            <a:pPr indent="-3810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&lt;meta&gt; tags for others</a:t>
            </a:r>
          </a:p>
          <a:p>
            <a:pPr indent="0" lvl="0" marL="0" marR="0" rtl="0" algn="l">
              <a:lnSpc>
                <a:spcPct val="115000"/>
              </a:lnSpc>
              <a:spcBef>
                <a:spcPts val="1000"/>
              </a:spcBef>
              <a:spcAft>
                <a:spcPts val="0"/>
              </a:spcAft>
              <a:buClr>
                <a:srgbClr val="424242"/>
              </a:buClr>
              <a:buFont typeface="Roboto"/>
              <a:buNone/>
            </a:pPr>
            <a:r>
              <a:rPr b="0" i="0" lang="en" sz="2400" u="sng" cap="none" strike="noStrike">
                <a:solidFill>
                  <a:srgbClr val="424242"/>
                </a:solidFill>
                <a:latin typeface="Roboto"/>
                <a:ea typeface="Roboto"/>
                <a:cs typeface="Roboto"/>
                <a:sym typeface="Roboto"/>
              </a:rPr>
              <a:t>These specify: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Notifications</a:t>
            </a:r>
          </a:p>
        </p:txBody>
      </p:sp>
      <p:sp>
        <p:nvSpPr>
          <p:cNvPr id="176" name="Shape 17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App subscribes client to a push service</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App receives client token</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Server sends request to push service using token</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Push service sends message to client</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Service worker wakes up and receives push event</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Service worker displays a notification</a:t>
            </a:r>
          </a:p>
          <a:p>
            <a:pPr indent="0" lvl="0" marL="0" marR="0" rtl="0" algn="l">
              <a:lnSpc>
                <a:spcPct val="115000"/>
              </a:lnSpc>
              <a:spcBef>
                <a:spcPts val="100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 Even when app &amp; browser are closed!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Payments and Credential Management</a:t>
            </a:r>
          </a:p>
        </p:txBody>
      </p:sp>
      <p:sp>
        <p:nvSpPr>
          <p:cNvPr id="182" name="Shape 18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Payment API</a:t>
            </a:r>
          </a:p>
          <a:p>
            <a:pPr indent="-228600" lvl="0" marL="457200" marR="0" rtl="0" algn="l">
              <a:lnSpc>
                <a:spcPct val="115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Credential Management API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45548" l="18280" r="19155" t="32984"/>
          <a:stretch/>
        </p:blipFill>
        <p:spPr>
          <a:xfrm>
            <a:off x="620424" y="0"/>
            <a:ext cx="7903149" cy="46488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Building high-performance PWAs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07250" y="3353375"/>
            <a:ext cx="8520600" cy="5727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Client-side rendering full page (full page caching, potential for JSON payload bootstrapping via server)</a:t>
            </a:r>
          </a:p>
        </p:txBody>
      </p:sp>
      <p:sp>
        <p:nvSpPr>
          <p:cNvPr id="193" name="Shape 193"/>
          <p:cNvSpPr txBox="1"/>
          <p:nvPr>
            <p:ph type="title"/>
          </p:nvPr>
        </p:nvSpPr>
        <p:spPr>
          <a:xfrm>
            <a:off x="311700" y="188995"/>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Recommended patterns for PWAs</a:t>
            </a:r>
          </a:p>
        </p:txBody>
      </p:sp>
      <p:sp>
        <p:nvSpPr>
          <p:cNvPr id="194" name="Shape 194"/>
          <p:cNvSpPr txBox="1"/>
          <p:nvPr/>
        </p:nvSpPr>
        <p:spPr>
          <a:xfrm>
            <a:off x="364750" y="1031800"/>
            <a:ext cx="4811700" cy="402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 recommended order:</a:t>
            </a:r>
          </a:p>
        </p:txBody>
      </p:sp>
      <p:sp>
        <p:nvSpPr>
          <p:cNvPr id="195" name="Shape 195"/>
          <p:cNvSpPr txBox="1"/>
          <p:nvPr/>
        </p:nvSpPr>
        <p:spPr>
          <a:xfrm>
            <a:off x="307250" y="2101621"/>
            <a:ext cx="8295600" cy="7203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424242"/>
              </a:buClr>
              <a:buSzPts val="1800"/>
              <a:buFont typeface="Roboto"/>
              <a:buAutoNum type="arabicPeriod" startAt="2"/>
            </a:pPr>
            <a:r>
              <a:rPr b="0" i="0" lang="en" sz="1800" u="none" cap="none" strike="noStrike">
                <a:solidFill>
                  <a:srgbClr val="424242"/>
                </a:solidFill>
                <a:latin typeface="Roboto"/>
                <a:ea typeface="Roboto"/>
                <a:cs typeface="Roboto"/>
                <a:sym typeface="Roboto"/>
              </a:rPr>
              <a:t>Application shell (SSR) + use JavaScript to fetch content once the app shell is loaded</a:t>
            </a:r>
          </a:p>
        </p:txBody>
      </p:sp>
      <p:sp>
        <p:nvSpPr>
          <p:cNvPr id="196" name="Shape 196"/>
          <p:cNvSpPr txBox="1"/>
          <p:nvPr/>
        </p:nvSpPr>
        <p:spPr>
          <a:xfrm>
            <a:off x="307250" y="1357950"/>
            <a:ext cx="7965000" cy="7203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Application shell (SSR both shell + content for entry page). Use JavaScript to fetch content for any further routes and do a "take over"</a:t>
            </a:r>
          </a:p>
          <a:p>
            <a:pPr indent="0" lvl="0" marL="0" marR="0" rtl="0" algn="l">
              <a:lnSpc>
                <a:spcPct val="100000"/>
              </a:lnSpc>
              <a:spcBef>
                <a:spcPts val="1000"/>
              </a:spcBef>
              <a:spcAft>
                <a:spcPts val="0"/>
              </a:spcAft>
              <a:buClr>
                <a:srgbClr val="000000"/>
              </a:buClr>
              <a:buFont typeface="Arial"/>
              <a:buNone/>
            </a:pPr>
            <a:r>
              <a:t/>
            </a:r>
            <a:endParaRPr b="0" i="0" sz="1800" u="none" cap="none" strike="noStrike">
              <a:solidFill>
                <a:srgbClr val="424242"/>
              </a:solidFill>
              <a:latin typeface="Roboto"/>
              <a:ea typeface="Roboto"/>
              <a:cs typeface="Roboto"/>
              <a:sym typeface="Roboto"/>
            </a:endParaRPr>
          </a:p>
        </p:txBody>
      </p:sp>
      <p:sp>
        <p:nvSpPr>
          <p:cNvPr id="197" name="Shape 197"/>
          <p:cNvSpPr txBox="1"/>
          <p:nvPr/>
        </p:nvSpPr>
        <p:spPr>
          <a:xfrm>
            <a:off x="307250" y="2826900"/>
            <a:ext cx="7965000" cy="5124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424242"/>
              </a:buClr>
              <a:buSzPts val="1800"/>
              <a:buFont typeface="Roboto"/>
              <a:buAutoNum type="arabicPeriod" startAt="3"/>
            </a:pPr>
            <a:r>
              <a:rPr b="0" i="0" lang="en" sz="1800" u="none" cap="none" strike="noStrike">
                <a:solidFill>
                  <a:srgbClr val="424242"/>
                </a:solidFill>
                <a:latin typeface="Roboto"/>
                <a:ea typeface="Roboto"/>
                <a:cs typeface="Roboto"/>
                <a:sym typeface="Roboto"/>
              </a:rPr>
              <a:t>Server-side rendering full page (full page caching)</a:t>
            </a:r>
          </a:p>
          <a:p>
            <a:pPr indent="0" lvl="0" marL="0" marR="0" rtl="0" algn="l">
              <a:lnSpc>
                <a:spcPct val="100000"/>
              </a:lnSpc>
              <a:spcBef>
                <a:spcPts val="1000"/>
              </a:spcBef>
              <a:spcAft>
                <a:spcPts val="0"/>
              </a:spcAft>
              <a:buClr>
                <a:srgbClr val="000000"/>
              </a:buClr>
              <a:buFont typeface="Arial"/>
              <a:buNone/>
            </a:pPr>
            <a:r>
              <a:t/>
            </a:r>
            <a:endParaRPr b="0" i="0" sz="1800" u="none" cap="none" strike="noStrike">
              <a:solidFill>
                <a:srgbClr val="42424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3"/>
              </a:rPr>
              <a:t>Offline Wikipedia app</a:t>
            </a:r>
            <a:r>
              <a:rPr b="0" i="0" lang="en" sz="1800" u="none" cap="none" strike="noStrike">
                <a:solidFill>
                  <a:srgbClr val="000000"/>
                </a:solidFill>
                <a:latin typeface="Roboto"/>
                <a:ea typeface="Roboto"/>
                <a:cs typeface="Roboto"/>
                <a:sym typeface="Roboto"/>
              </a:rPr>
              <a:t>, a demo by Jake Archibald</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4"/>
              </a:rPr>
              <a:t>Flipkart Lite’s</a:t>
            </a:r>
            <a:r>
              <a:rPr b="0" i="0" lang="en" sz="1800" u="none" cap="none" strike="noStrike">
                <a:solidFill>
                  <a:srgbClr val="000000"/>
                </a:solidFill>
                <a:latin typeface="Roboto"/>
                <a:ea typeface="Roboto"/>
                <a:cs typeface="Roboto"/>
                <a:sym typeface="Roboto"/>
              </a:rPr>
              <a:t>, an e-commerce company</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5"/>
              </a:rPr>
              <a:t>Voice Memos</a:t>
            </a:r>
            <a:r>
              <a:rPr b="0" i="0" lang="en" sz="1800" u="none" cap="none" strike="noStrike">
                <a:solidFill>
                  <a:srgbClr val="000000"/>
                </a:solidFill>
                <a:latin typeface="Roboto"/>
                <a:ea typeface="Roboto"/>
                <a:cs typeface="Roboto"/>
                <a:sym typeface="Roboto"/>
              </a:rPr>
              <a:t>, a sample web app that records voice memos</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6"/>
              </a:rPr>
              <a:t>AliExpress</a:t>
            </a:r>
            <a:r>
              <a:rPr b="0" i="0" lang="en" sz="1800" u="none" cap="none" strike="noStrike">
                <a:solidFill>
                  <a:srgbClr val="000000"/>
                </a:solidFill>
                <a:latin typeface="Roboto"/>
                <a:ea typeface="Roboto"/>
                <a:cs typeface="Roboto"/>
                <a:sym typeface="Roboto"/>
              </a:rPr>
              <a:t>, one of the world's largest e-commerce sites</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7"/>
              </a:rPr>
              <a:t>BaBe</a:t>
            </a:r>
            <a:r>
              <a:rPr b="0" i="0" lang="en" sz="1800" u="none" cap="none" strike="noStrike">
                <a:solidFill>
                  <a:srgbClr val="000000"/>
                </a:solidFill>
                <a:latin typeface="Roboto"/>
                <a:ea typeface="Roboto"/>
                <a:cs typeface="Roboto"/>
                <a:sym typeface="Roboto"/>
              </a:rPr>
              <a:t>, an Indonesian news aggregator service</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8"/>
              </a:rPr>
              <a:t>United eXtra</a:t>
            </a:r>
            <a:r>
              <a:rPr b="0" i="0" lang="en" sz="1800" u="none" cap="none" strike="noStrike">
                <a:solidFill>
                  <a:srgbClr val="000000"/>
                </a:solidFill>
                <a:latin typeface="Roboto"/>
                <a:ea typeface="Roboto"/>
                <a:cs typeface="Roboto"/>
                <a:sym typeface="Roboto"/>
              </a:rPr>
              <a:t>, a leading retailer in Saudi Arabia</a:t>
            </a:r>
          </a:p>
          <a:p>
            <a:pPr indent="0" lvl="0" marL="0" marR="0" rtl="0" algn="l">
              <a:lnSpc>
                <a:spcPct val="115000"/>
              </a:lnSpc>
              <a:spcBef>
                <a:spcPts val="0"/>
              </a:spcBef>
              <a:spcAft>
                <a:spcPts val="0"/>
              </a:spcAft>
              <a:buClr>
                <a:srgbClr val="424242"/>
              </a:buClr>
              <a:buFont typeface="Roboto"/>
              <a:buNone/>
            </a:pPr>
            <a:r>
              <a:rPr b="0" i="0" lang="en" sz="1800" u="sng" cap="none" strike="noStrike">
                <a:solidFill>
                  <a:schemeClr val="hlink"/>
                </a:solidFill>
                <a:latin typeface="Roboto"/>
                <a:ea typeface="Roboto"/>
                <a:cs typeface="Roboto"/>
                <a:sym typeface="Roboto"/>
                <a:hlinkClick r:id="rId9"/>
              </a:rPr>
              <a:t>The Washington Post</a:t>
            </a:r>
            <a:r>
              <a:rPr b="0" i="0" lang="en" sz="1800" u="none" cap="none" strike="noStrike">
                <a:solidFill>
                  <a:srgbClr val="000000"/>
                </a:solidFill>
                <a:latin typeface="Roboto"/>
                <a:ea typeface="Roboto"/>
                <a:cs typeface="Roboto"/>
                <a:sym typeface="Roboto"/>
              </a:rPr>
              <a:t>, America’s most widely circulated newspaper published in Washington, D.C.</a:t>
            </a: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424242"/>
              </a:buClr>
              <a:buFont typeface="Roboto"/>
              <a:buNone/>
            </a:pPr>
            <a:r>
              <a:t/>
            </a:r>
            <a:endParaRPr b="0" i="0" sz="1400" u="none" cap="none" strike="noStrike">
              <a:solidFill>
                <a:srgbClr val="424242"/>
              </a:solidFill>
              <a:latin typeface="Roboto"/>
              <a:ea typeface="Roboto"/>
              <a:cs typeface="Roboto"/>
              <a:sym typeface="Roboto"/>
            </a:endParaRPr>
          </a:p>
        </p:txBody>
      </p:sp>
      <p:sp>
        <p:nvSpPr>
          <p:cNvPr id="203" name="Shape 20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Real world examples of PWA's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209" name="Shape 209"/>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3"/>
              </a:rPr>
              <a:t>Network DevTools panel</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4"/>
              </a:rPr>
              <a:t>Designing Great UIs for PWAs</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5"/>
              </a:rPr>
              <a:t>Offline Cookbook</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6"/>
              </a:rPr>
              <a:t>sw-precache page</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7"/>
              </a:rPr>
              <a:t>App shell demo</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8"/>
              </a:rPr>
              <a:t>Push Notifications</a:t>
            </a:r>
          </a:p>
          <a:p>
            <a:pPr indent="0" lvl="0" marL="0" marR="0" rtl="0" algn="l">
              <a:lnSpc>
                <a:spcPct val="115000"/>
              </a:lnSpc>
              <a:spcBef>
                <a:spcPts val="0"/>
              </a:spcBef>
              <a:spcAft>
                <a:spcPts val="0"/>
              </a:spcAft>
              <a:buClr>
                <a:srgbClr val="424242"/>
              </a:buClr>
              <a:buFont typeface="Roboto"/>
              <a:buNone/>
            </a:pPr>
            <a:r>
              <a:t/>
            </a:r>
            <a:endParaRPr b="0" i="0" sz="2400" u="sng" cap="none" strike="noStrike">
              <a:solidFill>
                <a:srgbClr val="1155CC"/>
              </a:solidFill>
              <a:latin typeface="Roboto"/>
              <a:ea typeface="Roboto"/>
              <a:cs typeface="Roboto"/>
              <a:sym typeface="Roboto"/>
            </a:endParaRPr>
          </a:p>
          <a:p>
            <a:pPr indent="0" lvl="0" marL="0" marR="0" rtl="0" algn="l">
              <a:lnSpc>
                <a:spcPct val="100000"/>
              </a:lnSpc>
              <a:spcBef>
                <a:spcPts val="0"/>
              </a:spcBef>
              <a:spcAft>
                <a:spcPts val="0"/>
              </a:spcAft>
              <a:buClr>
                <a:srgbClr val="424242"/>
              </a:buClr>
              <a:buFont typeface="Roboto"/>
              <a:buNone/>
            </a:pPr>
            <a:r>
              <a:t/>
            </a:r>
            <a:endParaRPr b="0" i="0" sz="2000" u="none" cap="none" strike="noStrike">
              <a:solidFill>
                <a:srgbClr val="424242"/>
              </a:solidFill>
              <a:latin typeface="Roboto"/>
              <a:ea typeface="Roboto"/>
              <a:cs typeface="Roboto"/>
              <a:sym typeface="Roboto"/>
            </a:endParaRP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
        <p:nvSpPr>
          <p:cNvPr id="210" name="Shape 210"/>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9"/>
              </a:rPr>
              <a:t>sw-toolbox tutorial</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10"/>
              </a:rPr>
              <a:t>App shell example</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11"/>
              </a:rPr>
              <a:t>Accelerated Mobile Pages (AMP)</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12"/>
              </a:rPr>
              <a:t>web app manifest</a:t>
            </a:r>
          </a:p>
          <a:p>
            <a:pPr indent="-228600" lvl="0" marL="457200" marR="0" rtl="0" algn="l">
              <a:lnSpc>
                <a:spcPct val="115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13"/>
              </a:rPr>
              <a:t>PWA.rocks</a:t>
            </a:r>
          </a:p>
        </p:txBody>
      </p:sp>
      <p:sp>
        <p:nvSpPr>
          <p:cNvPr id="211" name="Shape 21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2" name="Shape 82"/>
        <p:cNvGrpSpPr/>
        <p:nvPr/>
      </p:nvGrpSpPr>
      <p:grpSpPr>
        <a:xfrm>
          <a:off x="0" y="0"/>
          <a:ext cx="0" cy="0"/>
          <a:chOff x="0" y="0"/>
          <a:chExt cx="0" cy="0"/>
        </a:xfrm>
      </p:grpSpPr>
      <p:sp>
        <p:nvSpPr>
          <p:cNvPr id="83" name="Shape 83"/>
          <p:cNvSpPr txBox="1"/>
          <p:nvPr>
            <p:ph idx="1" type="body"/>
          </p:nvPr>
        </p:nvSpPr>
        <p:spPr>
          <a:xfrm>
            <a:off x="311700" y="1146950"/>
            <a:ext cx="8520600" cy="33249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Move to HTTPS</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caching strategies for perf and offline</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Implement an app shell architecture</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Incorporate "Add to Homescreen"</a:t>
            </a:r>
          </a:p>
          <a:p>
            <a:pPr indent="-228600" lvl="0" marL="457200" marR="0" rtl="0" algn="l">
              <a:lnSpc>
                <a:spcPct val="115000"/>
              </a:lnSpc>
              <a:spcBef>
                <a:spcPts val="100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Add Push Notifications, Payment API, Credentials API, etc.  (if relevant)</a:t>
            </a:r>
          </a:p>
        </p:txBody>
      </p:sp>
      <p:sp>
        <p:nvSpPr>
          <p:cNvPr id="84" name="Shape 8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Migrate an existing site to PWA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2100274" y="1008750"/>
            <a:ext cx="4844525" cy="3575075"/>
          </a:xfrm>
          <a:prstGeom prst="rect">
            <a:avLst/>
          </a:prstGeom>
          <a:noFill/>
          <a:ln>
            <a:noFill/>
          </a:ln>
        </p:spPr>
      </p:pic>
      <p:sp>
        <p:nvSpPr>
          <p:cNvPr id="90" name="Shape 9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an application shell?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4" name="Shape 94"/>
        <p:cNvGrpSpPr/>
        <p:nvPr/>
      </p:nvGrpSpPr>
      <p:grpSpPr>
        <a:xfrm>
          <a:off x="0" y="0"/>
          <a:ext cx="0" cy="0"/>
          <a:chOff x="0" y="0"/>
          <a:chExt cx="0" cy="0"/>
        </a:xfrm>
      </p:grpSpPr>
      <p:sp>
        <p:nvSpPr>
          <p:cNvPr id="95" name="Shape 95"/>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Architectural patterns</a:t>
            </a:r>
          </a:p>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and caching strategies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Server-Side Rendering (SSR)</a:t>
            </a:r>
          </a:p>
        </p:txBody>
      </p:sp>
      <p:sp>
        <p:nvSpPr>
          <p:cNvPr id="101" name="Shape 10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Server returns a complete page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Page loads CSS, JavaScript, and all content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Page updates reload the DOM </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Client-side rendering (CSR)</a:t>
            </a:r>
          </a:p>
        </p:txBody>
      </p:sp>
      <p:sp>
        <p:nvSpPr>
          <p:cNvPr id="107" name="Shape 10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Server returns "template page" with CSS &amp; Javascript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JavaScript makes request to get content, adds to page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Page updates reload only the dynamic content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SSR</a:t>
            </a:r>
          </a:p>
        </p:txBody>
      </p:sp>
      <p:sp>
        <p:nvSpPr>
          <p:cNvPr id="113" name="Shape 11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common files: CSS, Javascript, common images</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For offline use</a:t>
            </a:r>
          </a:p>
          <a:p>
            <a:pPr indent="-228600" lvl="1" marL="914400" marR="0" rtl="0" algn="l">
              <a:lnSpc>
                <a:spcPct val="115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If server renders static pages, cache them</a:t>
            </a:r>
          </a:p>
          <a:p>
            <a:pPr indent="-228600" lvl="1" marL="914400" marR="0" rtl="0" algn="l">
              <a:lnSpc>
                <a:spcPct val="115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Add code for offline mode</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Detecting offline use</a:t>
            </a:r>
          </a:p>
        </p:txBody>
      </p:sp>
      <p:sp>
        <p:nvSpPr>
          <p:cNvPr id="119" name="Shape 11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urier New"/>
                <a:ea typeface="Courier New"/>
                <a:cs typeface="Courier New"/>
                <a:sym typeface="Courier New"/>
              </a:rPr>
              <a:t>if (navigator.online)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Roboto"/>
                <a:ea typeface="Roboto"/>
                <a:cs typeface="Roboto"/>
                <a:sym typeface="Roboto"/>
              </a:rPr>
              <a:t>or</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urier New"/>
                <a:ea typeface="Courier New"/>
                <a:cs typeface="Courier New"/>
                <a:sym typeface="Courier New"/>
              </a:rPr>
              <a:t>navigator.addEventListener('online',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urier New"/>
                <a:ea typeface="Courier New"/>
                <a:cs typeface="Courier New"/>
                <a:sym typeface="Courier New"/>
              </a:rPr>
              <a:t>navigator.addEventListener('offline', …)</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