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ulpjs.com/plugi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ulpjs/gulp/blob/master/docs/API.md#gulptaskname--deps--fn" TargetMode="External"/><Relationship Id="rId3" Type="http://schemas.openxmlformats.org/officeDocument/2006/relationships/hyperlink" Target="https://github.com/gulpjs/gulp/blob/master/docs/API.md#gulpsrcglobs-options" TargetMode="External"/><Relationship Id="rId4" Type="http://schemas.openxmlformats.org/officeDocument/2006/relationships/hyperlink" Target="https://github.com/gulpjs/gulp/blob/master/docs/API.md#gulpdestpath-options" TargetMode="External"/><Relationship Id="rId5" Type="http://schemas.openxmlformats.org/officeDocument/2006/relationships/hyperlink" Target="https://github.com/gulpjs/gulp/blob/master/docs/API.md#gulpwatchglob--opts-tasks-or-gulpwatchglob--opts-cb"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ulpjs.com/" TargetMode="External"/><Relationship Id="rId3" Type="http://schemas.openxmlformats.org/officeDocument/2006/relationships/hyperlink" Target="https://github.com/gulpjs/gulp/blob/master/docs/recipes/README.m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Default tasks run when the </a:t>
            </a:r>
            <a:r>
              <a:rPr b="0" i="0" lang="en" sz="1100" u="none" cap="none" strike="noStrike">
                <a:latin typeface="Courier New"/>
                <a:ea typeface="Courier New"/>
                <a:cs typeface="Courier New"/>
                <a:sym typeface="Courier New"/>
              </a:rPr>
              <a:t>gulp</a:t>
            </a:r>
            <a:r>
              <a:rPr b="0" i="0" lang="en" sz="1100" u="none" cap="none" strike="noStrike"/>
              <a:t> CL command is run without a task specified.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code assigns </a:t>
            </a:r>
            <a:r>
              <a:rPr b="0" i="0" lang="en" sz="1100" u="none" cap="none" strike="noStrike">
                <a:latin typeface="Courier New"/>
                <a:ea typeface="Courier New"/>
                <a:cs typeface="Courier New"/>
                <a:sym typeface="Courier New"/>
              </a:rPr>
              <a:t>task1</a:t>
            </a:r>
            <a:r>
              <a:rPr b="0" i="0" lang="en" sz="1100" u="none" cap="none" strike="noStrike"/>
              <a:t>, </a:t>
            </a:r>
            <a:r>
              <a:rPr b="0" i="0" lang="en" sz="1100" u="none" cap="none" strike="noStrike">
                <a:latin typeface="Courier New"/>
                <a:ea typeface="Courier New"/>
                <a:cs typeface="Courier New"/>
                <a:sym typeface="Courier New"/>
              </a:rPr>
              <a:t>task2</a:t>
            </a:r>
            <a:r>
              <a:rPr b="0" i="0" lang="en" sz="1100" u="none" cap="none" strike="noStrike"/>
              <a:t>, and </a:t>
            </a:r>
            <a:r>
              <a:rPr b="0" i="0" lang="en" sz="1100" u="none" cap="none" strike="noStrike">
                <a:latin typeface="Courier New"/>
                <a:ea typeface="Courier New"/>
                <a:cs typeface="Courier New"/>
                <a:sym typeface="Courier New"/>
              </a:rPr>
              <a:t>task3</a:t>
            </a:r>
            <a:r>
              <a:rPr b="0" i="0" lang="en" sz="1100" u="none" cap="none" strike="noStrike"/>
              <a:t> to be run when </a:t>
            </a:r>
            <a:r>
              <a:rPr b="0" i="0" lang="en" sz="1100" u="none" cap="none" strike="noStrike">
                <a:latin typeface="Courier New"/>
                <a:ea typeface="Courier New"/>
                <a:cs typeface="Courier New"/>
                <a:sym typeface="Courier New"/>
              </a:rPr>
              <a:t>gulp</a:t>
            </a:r>
            <a:r>
              <a:rPr b="0" i="0" lang="en" sz="1100" u="none" cap="none" strike="noStrike"/>
              <a:t> is executed from the CL.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This is useful for running a collection of common build tasks at once.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Courier New"/>
              <a:buNone/>
            </a:pPr>
            <a:r>
              <a:rPr b="0" i="0" lang="en" sz="1100" u="none" cap="none" strike="noStrike">
                <a:latin typeface="Courier New"/>
                <a:ea typeface="Courier New"/>
                <a:cs typeface="Courier New"/>
                <a:sym typeface="Courier New"/>
              </a:rPr>
              <a:t>gulp.watch</a:t>
            </a:r>
            <a:r>
              <a:rPr b="0" i="0" lang="en" sz="1100" u="none" cap="none" strike="noStrike"/>
              <a:t> allows files to be monitored for changes. When the files change, tasks can be run automatically.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code sets watches on all CSS files in the </a:t>
            </a:r>
            <a:r>
              <a:rPr b="1" i="0" lang="en" sz="1100" u="none" cap="none" strike="noStrike"/>
              <a:t>styles</a:t>
            </a:r>
            <a:r>
              <a:rPr b="0" i="0" lang="en" sz="1100" u="none" cap="none" strike="noStrike"/>
              <a:t> directory, and all JS files in the </a:t>
            </a:r>
            <a:r>
              <a:rPr b="1" i="0" lang="en" sz="1100" u="none" cap="none" strike="noStrike"/>
              <a:t>js</a:t>
            </a:r>
            <a:r>
              <a:rPr b="0" i="0" lang="en" sz="1100" u="none" cap="none" strike="noStrike"/>
              <a:t> directory. If any CSS files change, the </a:t>
            </a:r>
            <a:r>
              <a:rPr b="0" i="0" lang="en" sz="1100" u="none" cap="none" strike="noStrike">
                <a:latin typeface="Courier New"/>
                <a:ea typeface="Courier New"/>
                <a:cs typeface="Courier New"/>
                <a:sym typeface="Courier New"/>
              </a:rPr>
              <a:t>processCSS</a:t>
            </a:r>
            <a:r>
              <a:rPr b="0" i="0" lang="en" sz="1100" u="none" cap="none" strike="noStrike"/>
              <a:t> task is automatically run. If any JS file changes, the </a:t>
            </a:r>
            <a:r>
              <a:rPr b="0" i="0" lang="en" sz="1100" u="none" cap="none" strike="noStrike">
                <a:latin typeface="Courier New"/>
                <a:ea typeface="Courier New"/>
                <a:cs typeface="Courier New"/>
                <a:sym typeface="Courier New"/>
              </a:rPr>
              <a:t>processJS</a:t>
            </a:r>
            <a:r>
              <a:rPr b="0" i="0" lang="en" sz="1100" u="none" cap="none" strike="noStrike"/>
              <a:t> task is automatically run.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watch task is started by running </a:t>
            </a:r>
            <a:r>
              <a:rPr b="0" i="0" lang="en" sz="1100" u="none" cap="none" strike="noStrike">
                <a:latin typeface="Courier New"/>
                <a:ea typeface="Courier New"/>
                <a:cs typeface="Courier New"/>
                <a:sym typeface="Courier New"/>
              </a:rPr>
              <a:t>gulp watch</a:t>
            </a:r>
            <a:r>
              <a:rPr b="0" i="0" lang="en" sz="1100" u="none" cap="none" strike="noStrike"/>
              <a:t> from the CL (though this task can be named anything).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There are many choices to make when working in new web applications.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From task runners and build systems to databases to backend systems, to authoring tools and hosting providers, to JS and CSS frameworks.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Rather than try to cover every system available we’ll concentrate on Gulp as our task runner and leave other tooling choices to your team and applications.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Why Gulp?</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Gulp is a streaming task runner. It will allow  you to automate most repetitive tasks on your build, testing and deployment processes. You don’t have to worry about copying files, compiling your SASS to CSS or your Coffeescript to Javascript that runs on the browser.  With Gulp you can configure your tasks once and then run them as needed.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Gulp has seen the biggest recent adoption and it enjoys a healthy </a:t>
            </a:r>
            <a:r>
              <a:rPr b="0" i="0" lang="en" sz="1100" u="sng" cap="none" strike="noStrike">
                <a:solidFill>
                  <a:schemeClr val="hlink"/>
                </a:solidFill>
                <a:hlinkClick r:id="rId2"/>
              </a:rPr>
              <a:t>plugin ecosystem</a:t>
            </a:r>
            <a:r>
              <a:rPr b="0" i="0" lang="en" sz="1100" u="none" cap="none" strike="noStrike"/>
              <a: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It is by no means the only build system or task runner available. If you have your preferred system it should not be difficult to adapt these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Installing Gulp is a two step process.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While in the project’s root directory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Install gulp-cli globally.  Gulp-cli is a wrapper around a project’s local Gulp installation and it makes it easier to work with since you don’t have to type the full path to the project’s Gulp instance every time you want to use it.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second step is to install Gulp into your project. We use `--save-dev` to tell NPM that it should store a reference to gulp in the package.json configuration file under the development dependencies.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Gulp stores all the configuration and tasks for the project in a configuration file, gulpfile.js.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structure of the gulpfile is not set in stone but this is what appears in most examples: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In the first section we `require` the plugins we will use and assign them to variables. This tells Gulp what plugins we want to use and it makes the available to our code at the same time.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second block contains any variables that we’ll use in our tasks.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last section contains one or more tasks that will actually accomplish our goals. In this case it’s a generic task to demonstrate the structure of the gulpfile. </a:t>
            </a: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These are the kinds of manual tasks that Gulp or other build systems can be configured to do automatically.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IN addition to plugins, Gulp exposes the following methods as its API: </a:t>
            </a:r>
          </a:p>
          <a:p>
            <a:pPr indent="0" lvl="0" marL="0" marR="0" rtl="0" algn="l">
              <a:lnSpc>
                <a:spcPct val="115000"/>
              </a:lnSpc>
              <a:spcBef>
                <a:spcPts val="0"/>
              </a:spcBef>
              <a:spcAft>
                <a:spcPts val="0"/>
              </a:spcAft>
              <a:buFont typeface="Arial"/>
              <a:buNone/>
            </a:pPr>
            <a:r>
              <a:t/>
            </a:r>
            <a:endParaRPr b="0" i="0" sz="1100" u="none" cap="none" strike="noStrike"/>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2"/>
              </a:rPr>
              <a:t>gulp.task</a:t>
            </a:r>
            <a:r>
              <a:rPr b="0" i="0" lang="en" sz="1100" u="none" cap="none" strike="noStrike"/>
              <a:t>: used to define a task for Gulp to run</a:t>
            </a:r>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3"/>
              </a:rPr>
              <a:t>gulp.src</a:t>
            </a:r>
            <a:r>
              <a:rPr b="0" i="0" lang="en" sz="1100" u="none" cap="none" strike="noStrike"/>
              <a:t>: </a:t>
            </a:r>
            <a:r>
              <a:rPr b="0" i="0" lang="en" sz="1100" u="none" cap="none" strike="noStrike">
                <a:solidFill>
                  <a:srgbClr val="333333"/>
                </a:solidFill>
                <a:highlight>
                  <a:srgbClr val="FFFFFF"/>
                </a:highlight>
              </a:rPr>
              <a:t>provides a list matching the glob parameter that will be acted upon</a:t>
            </a:r>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4"/>
              </a:rPr>
              <a:t>gulp.dest</a:t>
            </a:r>
            <a:r>
              <a:rPr b="0" i="0" lang="en" sz="1100" u="none" cap="none" strike="noStrike"/>
              <a:t>: destination of a task. </a:t>
            </a:r>
            <a:r>
              <a:rPr b="0" i="0" lang="en" sz="1100" u="none" cap="none" strike="noStrike">
                <a:solidFill>
                  <a:srgbClr val="333333"/>
                </a:solidFill>
                <a:highlight>
                  <a:srgbClr val="FFFFFF"/>
                </a:highlight>
              </a:rPr>
              <a:t>Re-emits all data passed to it so you continue the pipe for your task. Folders that don't exist will be created.</a:t>
            </a:r>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5"/>
              </a:rPr>
              <a:t>gulp.watch</a:t>
            </a:r>
            <a:r>
              <a:rPr b="0" i="0" lang="en" sz="1100" u="none" cap="none" strike="noStrike"/>
              <a:t>: watches a given file or folder and performs the indicated task when its target changes.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It may sound hard to believe that it’s just these four tasks what make Gulp run successfully. We’ll see how it works in the next slides.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 this example we can see the structure of a Gulp task.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define the task with two parameters a task name and an anonymous function that holds the actual code to process the task.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Inside the anonymous function the first step is to return the source for the task, a glob or list for all the files that this task will work upon. </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rPr b="0" i="0" lang="en" sz="1100" u="none" cap="none" strike="noStrike"/>
              <a:t>We then pipe this list of files to one or more plugins with the last being a call to gulp.dest to tell it where to put the resulting file or files.  Pipe is not part of Gulp but a method in the Node.js API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This example uses multiple plugins to produce prefixed CSS output. It also shows how to pass parameters to a plugin.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This presentation assumes that you’re starting a new project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Before starting to work with Gulp we need to set up its structure and decide how we want to organize the files.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Create your project directory</a:t>
            </a:r>
          </a:p>
          <a:p>
            <a:pPr indent="0" lvl="0" marL="0" marR="0" rtl="0" algn="l">
              <a:spcBef>
                <a:spcPts val="0"/>
              </a:spcBef>
              <a:spcAft>
                <a:spcPts val="0"/>
              </a:spcAft>
              <a:buFont typeface="Consolas"/>
              <a:buNone/>
            </a:pPr>
            <a:r>
              <a:rPr b="0" i="0" lang="en" sz="1100" u="none" cap="none" strike="noStrike">
                <a:latin typeface="Consolas"/>
                <a:ea typeface="Consolas"/>
                <a:cs typeface="Consolas"/>
                <a:sym typeface="Consolas"/>
              </a:rPr>
              <a:t>$ mkdir my-project</a:t>
            </a:r>
          </a:p>
          <a:p>
            <a:pPr indent="0" lvl="0" marL="0" marR="0" rtl="0" algn="l">
              <a:spcBef>
                <a:spcPts val="0"/>
              </a:spcBef>
              <a:spcAft>
                <a:spcPts val="0"/>
              </a:spcAft>
              <a:buFont typeface="Arial"/>
              <a:buNone/>
            </a:pPr>
            <a:r>
              <a:rPr b="0" i="0" lang="en" sz="1100" u="none" cap="none" strike="noStrike"/>
              <a:t>Change to the directory you just created</a:t>
            </a:r>
          </a:p>
          <a:p>
            <a:pPr indent="0" lvl="0" marL="0" marR="0" rtl="0" algn="l">
              <a:spcBef>
                <a:spcPts val="0"/>
              </a:spcBef>
              <a:spcAft>
                <a:spcPts val="0"/>
              </a:spcAft>
              <a:buFont typeface="Consolas"/>
              <a:buNone/>
            </a:pPr>
            <a:r>
              <a:rPr b="0" i="0" lang="en" sz="1100" u="none" cap="none" strike="noStrike">
                <a:latin typeface="Consolas"/>
                <a:ea typeface="Consolas"/>
                <a:cs typeface="Consolas"/>
                <a:sym typeface="Consolas"/>
              </a:rPr>
              <a:t>$ cd my-project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Once inside `my-project` make directories for images, Javascript and CSS.  Make sure that you run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Consolas"/>
              <a:buNone/>
            </a:pPr>
            <a:r>
              <a:rPr b="0" i="0" lang="en" sz="1100" u="none" cap="none" strike="noStrike">
                <a:latin typeface="Consolas"/>
                <a:ea typeface="Consolas"/>
                <a:cs typeface="Consolas"/>
                <a:sym typeface="Consolas"/>
              </a:rPr>
              <a:t>$ mkdir img</a:t>
            </a:r>
          </a:p>
          <a:p>
            <a:pPr indent="0" lvl="0" marL="0" marR="0" rtl="0" algn="l">
              <a:spcBef>
                <a:spcPts val="0"/>
              </a:spcBef>
              <a:spcAft>
                <a:spcPts val="0"/>
              </a:spcAft>
              <a:buFont typeface="Consolas"/>
              <a:buNone/>
            </a:pPr>
            <a:r>
              <a:rPr b="0" i="0" lang="en" sz="1100" u="none" cap="none" strike="noStrike">
                <a:latin typeface="Consolas"/>
                <a:ea typeface="Consolas"/>
                <a:cs typeface="Consolas"/>
                <a:sym typeface="Consolas"/>
              </a:rPr>
              <a:t>$ mkdir js</a:t>
            </a:r>
          </a:p>
          <a:p>
            <a:pPr indent="0" lvl="0" marL="0" marR="0" rtl="0" algn="l">
              <a:spcBef>
                <a:spcPts val="0"/>
              </a:spcBef>
              <a:spcAft>
                <a:spcPts val="0"/>
              </a:spcAft>
              <a:buFont typeface="Consolas"/>
              <a:buNone/>
            </a:pPr>
            <a:r>
              <a:rPr b="0" i="0" lang="en" sz="1100" u="none" cap="none" strike="noStrike">
                <a:latin typeface="Consolas"/>
                <a:ea typeface="Consolas"/>
                <a:cs typeface="Consolas"/>
                <a:sym typeface="Consolas"/>
              </a:rPr>
              <a:t>$ mkdir css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With these commands we’ve created the directory structure for my-app. If need to create additional directories you can follow the same process. Make sure there are no spaces in the directory names.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Roboto"/>
              <a:buNone/>
            </a:pPr>
            <a:r>
              <a:rPr b="0" i="0" lang="en" sz="1100" u="none" cap="none" strike="noStrike">
                <a:latin typeface="Roboto"/>
                <a:ea typeface="Roboto"/>
                <a:cs typeface="Roboto"/>
                <a:sym typeface="Roboto"/>
              </a:rPr>
              <a:t>Before we can install Gulp and other plugins we need to initialize our application as a Node.js application. We do this by running:</a:t>
            </a:r>
          </a:p>
          <a:p>
            <a:pPr indent="0" lvl="0" marL="0" marR="0" rtl="0" algn="l">
              <a:lnSpc>
                <a:spcPct val="115000"/>
              </a:lnSpc>
              <a:spcBef>
                <a:spcPts val="0"/>
              </a:spcBef>
              <a:spcAft>
                <a:spcPts val="0"/>
              </a:spcAft>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spcAft>
                <a:spcPts val="0"/>
              </a:spcAft>
              <a:buFont typeface="Consolas"/>
              <a:buNone/>
            </a:pPr>
            <a:r>
              <a:rPr b="0" i="0" lang="en" sz="1100" u="none" cap="none" strike="noStrike">
                <a:latin typeface="Consolas"/>
                <a:ea typeface="Consolas"/>
                <a:cs typeface="Consolas"/>
                <a:sym typeface="Consolas"/>
              </a:rPr>
              <a:t>$ npm init</a:t>
            </a:r>
          </a:p>
          <a:p>
            <a:pPr indent="0" lvl="0" marL="0" marR="0" rtl="0" algn="l">
              <a:lnSpc>
                <a:spcPct val="115000"/>
              </a:lnSpc>
              <a:spcBef>
                <a:spcPts val="0"/>
              </a:spcBef>
              <a:spcAft>
                <a:spcPts val="0"/>
              </a:spcAft>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spcAft>
                <a:spcPts val="0"/>
              </a:spcAft>
              <a:buFont typeface="Roboto"/>
              <a:buNone/>
            </a:pPr>
            <a:r>
              <a:rPr b="0" i="0" lang="en" sz="1100" u="none" cap="none" strike="noStrike">
                <a:latin typeface="Roboto"/>
                <a:ea typeface="Roboto"/>
                <a:cs typeface="Roboto"/>
                <a:sym typeface="Roboto"/>
              </a:rPr>
              <a:t>In our project directory. </a:t>
            </a:r>
          </a:p>
          <a:p>
            <a:pPr indent="0" lvl="0" marL="0" marR="0" rtl="0" algn="l">
              <a:lnSpc>
                <a:spcPct val="115000"/>
              </a:lnSpc>
              <a:spcBef>
                <a:spcPts val="0"/>
              </a:spcBef>
              <a:spcAft>
                <a:spcPts val="0"/>
              </a:spcAft>
              <a:buFont typeface="Arial"/>
              <a:buNone/>
            </a:pPr>
            <a:r>
              <a:t/>
            </a:r>
            <a:endParaRPr b="0" i="0" sz="1100" u="none" cap="none" strike="noStrike">
              <a:latin typeface="Roboto"/>
              <a:ea typeface="Roboto"/>
              <a:cs typeface="Roboto"/>
              <a:sym typeface="Roboto"/>
            </a:endParaRPr>
          </a:p>
          <a:p>
            <a:pPr indent="0" lvl="0" marL="0" marR="0" rtl="0" algn="l">
              <a:lnSpc>
                <a:spcPct val="115000"/>
              </a:lnSpc>
              <a:spcBef>
                <a:spcPts val="0"/>
              </a:spcBef>
              <a:buFont typeface="Roboto"/>
              <a:buNone/>
            </a:pPr>
            <a:r>
              <a:rPr b="0" i="0" lang="en" sz="1100" u="none" cap="none" strike="noStrike">
                <a:latin typeface="Roboto"/>
                <a:ea typeface="Roboto"/>
                <a:cs typeface="Roboto"/>
                <a:sym typeface="Roboto"/>
              </a:rPr>
              <a:t>This command starts  the NPM initialization. You will be asked a series of questions, shown below. It’s ok to leave everything blank for now; we can go back and edit it later. When you’re done answering these questions NPM will use your answers to generate a `package.json` file. Later we’ll use this file to store informations about the plugins we want to work with.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Font typeface="Arial"/>
              <a:buNone/>
            </a:pPr>
            <a:r>
              <a:rPr b="0" i="0" lang="en" sz="1100" u="none" cap="none" strike="noStrike"/>
              <a:t>This example uses sw-precache, sw-toolbox and a custom script that uses sw-toolbox (toolbox-scripts) to programmatically build a service worker. This worker will cache the files under staticFileGlobs and import sw-toolbox and toolbox-scripts which will, in turn, do dynamic caching for our application.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If you’ve already decided on your project’s directory structure the process of getting started with Gulp is simpler.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Run `npm init` to initialize your `package.json` file. If you’ve done this before you will get the existing values in parenthesis and will be able to change them at this time.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If you haven’t done so you you can instal Gulp globally and as part of your project’s developer dependencies.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In this example, a </a:t>
            </a:r>
            <a:r>
              <a:rPr b="1" i="0" lang="en" sz="1100" u="none" cap="none" strike="noStrike"/>
              <a:t>gulpfile.js</a:t>
            </a:r>
            <a:r>
              <a:rPr b="0" i="0" lang="en" sz="1100" u="none" cap="none" strike="noStrike"/>
              <a:t> file is shown. This is the file where gulp tasks are defined.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1" i="0" lang="en" sz="1100" u="none" cap="none" strike="noStrike"/>
              <a:t>gulp</a:t>
            </a:r>
            <a:r>
              <a:rPr b="0" i="0" lang="en" sz="1100" u="none" cap="none" strike="noStrike"/>
              <a:t> and </a:t>
            </a:r>
            <a:r>
              <a:rPr b="1" i="0" lang="en" sz="1100" u="none" cap="none" strike="noStrike"/>
              <a:t>gulp-uglify</a:t>
            </a:r>
            <a:r>
              <a:rPr b="0" i="0" lang="en" sz="1100" u="none" cap="none" strike="noStrike"/>
              <a:t> plugins are included.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An </a:t>
            </a:r>
            <a:r>
              <a:rPr b="0" i="0" lang="en" sz="1100" u="none" cap="none" strike="noStrike">
                <a:latin typeface="Courier New"/>
                <a:ea typeface="Courier New"/>
                <a:cs typeface="Courier New"/>
                <a:sym typeface="Courier New"/>
              </a:rPr>
              <a:t>uglify-js</a:t>
            </a:r>
            <a:r>
              <a:rPr b="0" i="0" lang="en" sz="1100" u="none" cap="none" strike="noStrike"/>
              <a:t> task is defined.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This task reads all the </a:t>
            </a:r>
            <a:r>
              <a:rPr b="1" i="0" lang="en" sz="1100" u="none" cap="none" strike="noStrike"/>
              <a:t>.js</a:t>
            </a:r>
            <a:r>
              <a:rPr b="0" i="0" lang="en" sz="1100" u="none" cap="none" strike="noStrike"/>
              <a:t> files from </a:t>
            </a:r>
            <a:r>
              <a:rPr b="1" i="0" lang="en" sz="1100" u="none" cap="none" strike="noStrike"/>
              <a:t>src/js/</a:t>
            </a:r>
            <a:r>
              <a:rPr b="0" i="0" lang="en" sz="1100" u="none" cap="none" strike="noStrike"/>
              <a:t> and pipes them to an </a:t>
            </a:r>
            <a:r>
              <a:rPr b="0" i="0" lang="en" sz="1100" u="none" cap="none" strike="noStrike">
                <a:latin typeface="Courier New"/>
                <a:ea typeface="Courier New"/>
                <a:cs typeface="Courier New"/>
                <a:sym typeface="Courier New"/>
              </a:rPr>
              <a:t>uglify</a:t>
            </a:r>
            <a:r>
              <a:rPr b="0" i="0" lang="en" sz="1100" u="none" cap="none" strike="noStrike"/>
              <a:t> function (imported from the </a:t>
            </a:r>
            <a:r>
              <a:rPr b="1" i="0" lang="en" sz="1100" u="none" cap="none" strike="noStrike"/>
              <a:t>gulp-uglify</a:t>
            </a:r>
            <a:r>
              <a:rPr b="0" i="0" lang="en" sz="1100" u="none" cap="none" strike="noStrike"/>
              <a:t> plugin), which uglifies them. The uglified files are then piped to </a:t>
            </a:r>
            <a:r>
              <a:rPr b="0" i="0" lang="en" sz="1100" u="none" cap="none" strike="noStrike">
                <a:latin typeface="Courier New"/>
                <a:ea typeface="Courier New"/>
                <a:cs typeface="Courier New"/>
                <a:sym typeface="Courier New"/>
              </a:rPr>
              <a:t>gulp.dest</a:t>
            </a:r>
            <a:r>
              <a:rPr b="0" i="0" lang="en" sz="1100" u="none" cap="none" strike="noStrike"/>
              <a:t>, which writes the new files to </a:t>
            </a:r>
            <a:r>
              <a:rPr b="1" i="0" lang="en" sz="1100" u="none" cap="none" strike="noStrike"/>
              <a:t>dist/js/</a:t>
            </a:r>
            <a:r>
              <a:rPr b="0" i="0" lang="en" sz="1100" u="none" cap="none" strike="noStrike"/>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Clr>
                <a:schemeClr val="dk1"/>
              </a:buClr>
              <a:buFont typeface="Arial"/>
              <a:buNone/>
            </a:pPr>
            <a:r>
              <a:rPr b="0" i="0" lang="en" sz="1100" u="sng" cap="none" strike="noStrike">
                <a:solidFill>
                  <a:schemeClr val="hlink"/>
                </a:solidFill>
                <a:hlinkClick r:id="rId2"/>
              </a:rPr>
              <a:t>Gulp</a:t>
            </a:r>
            <a:r>
              <a:rPr b="0" i="0" lang="en" sz="1100" u="none" cap="none" strike="noStrike">
                <a:solidFill>
                  <a:schemeClr val="dk1"/>
                </a:solidFill>
              </a:rPr>
              <a:t> is a cross-platform, streaming task runner that lets developers automate many development tasks. At a high level, gulp reads files as streams and pipes the streams to different tasks. These tasks are code-based and use plugins. The tasks modify the files, building source files into production files. To get an idea of what gulp can do check the </a:t>
            </a:r>
            <a:r>
              <a:rPr b="0" i="0" lang="en" sz="1100" u="sng" cap="none" strike="noStrike">
                <a:solidFill>
                  <a:schemeClr val="hlink"/>
                </a:solidFill>
                <a:hlinkClick r:id="rId3"/>
              </a:rPr>
              <a:t>list of gulp recipes</a:t>
            </a:r>
            <a:r>
              <a:rPr b="0" i="0" lang="en" sz="1100" u="none" cap="none" strike="noStrike">
                <a:solidFill>
                  <a:schemeClr val="dk1"/>
                </a:solidFill>
              </a:rPr>
              <a:t> on GitHub.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Gulp is a Node package, and the plugins that it uses are also Node packages. To use gulp, Node and the Node Package Manager (npm) must be installed.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To use Gulp from the command line, gulp's command line interface needs to be installed too. Once you have npm, you can do this with: </a:t>
            </a:r>
            <a:r>
              <a:rPr b="0" i="0" lang="en" sz="1100" u="none" cap="none" strike="noStrike">
                <a:solidFill>
                  <a:schemeClr val="dk1"/>
                </a:solidFill>
                <a:latin typeface="Consolas"/>
                <a:ea typeface="Consolas"/>
                <a:cs typeface="Consolas"/>
                <a:sym typeface="Consolas"/>
              </a:rPr>
              <a:t>npm install --global gulp-cli</a:t>
            </a:r>
          </a:p>
          <a:p>
            <a:pPr indent="0" lvl="0" marL="0" marR="0" rtl="0" algn="l">
              <a:spcBef>
                <a:spcPts val="0"/>
              </a:spcBef>
              <a:spcAft>
                <a:spcPts val="0"/>
              </a:spcAft>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Once these global tools are installed, gulp and its plugins can be installed in a project. These are all similarly installed via npm on the CL.</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With all the packages in your project, you can create tasks in a </a:t>
            </a:r>
            <a:r>
              <a:rPr b="1" i="0" lang="en" sz="1100" u="none" cap="none" strike="noStrike">
                <a:solidFill>
                  <a:schemeClr val="dk1"/>
                </a:solidFill>
              </a:rPr>
              <a:t>gulpfile.js</a:t>
            </a:r>
            <a:r>
              <a:rPr b="0" i="0" lang="en" sz="1100" u="none" cap="none" strike="noStrike">
                <a:solidFill>
                  <a:schemeClr val="dk1"/>
                </a:solidFill>
              </a:rPr>
              <a:t> file. This is a JS file that gulp will read to perform actions.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The corresponding tasks can be executed from the CL.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first line here creates a new Node project. This generates a </a:t>
            </a:r>
            <a:r>
              <a:rPr b="1" i="0" lang="en" sz="1100" u="none" cap="none" strike="noStrike"/>
              <a:t>package.json</a:t>
            </a:r>
            <a:r>
              <a:rPr b="0" i="0" lang="en" sz="1100" u="none" cap="none" strike="noStrike"/>
              <a:t> file in your project that can be used to easily track your project's plugins.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following commands install various example plugins (including gulp itself). The </a:t>
            </a:r>
            <a:r>
              <a:rPr b="0" i="0" lang="en" sz="1100" u="none" cap="none" strike="noStrike">
                <a:latin typeface="Courier New"/>
                <a:ea typeface="Courier New"/>
                <a:cs typeface="Courier New"/>
                <a:sym typeface="Courier New"/>
              </a:rPr>
              <a:t>--save-dev</a:t>
            </a:r>
            <a:r>
              <a:rPr b="0" i="0" lang="en" sz="1100" u="none" cap="none" strike="noStrike"/>
              <a:t> flag updates the </a:t>
            </a:r>
            <a:r>
              <a:rPr b="1" i="0" lang="en" sz="1100" u="none" cap="none" strike="noStrike"/>
              <a:t>package.json</a:t>
            </a:r>
            <a:r>
              <a:rPr b="0" i="0" lang="en" sz="1100" u="none" cap="none" strike="noStrike"/>
              <a:t> file with the corresponding plugin. The plugins are installed in a </a:t>
            </a:r>
            <a:r>
              <a:rPr b="1" i="0" lang="en" sz="1100" u="none" cap="none" strike="noStrike"/>
              <a:t>node_modules</a:t>
            </a:r>
            <a:r>
              <a:rPr b="0" i="0" lang="en" sz="1100" u="none" cap="none" strike="noStrike"/>
              <a:t> directory.</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With this method, you can easily reinstall all plugins and their dependencies later by using the </a:t>
            </a:r>
            <a:r>
              <a:rPr b="1" i="0" lang="en" sz="1100" u="none" cap="none" strike="noStrike"/>
              <a:t>package.json</a:t>
            </a:r>
            <a:r>
              <a:rPr b="0" i="0" lang="en" sz="1100" u="none" cap="none" strike="noStrike"/>
              <a:t> file, rather that reinstalling each plugin individually.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Once the plugins are installed, they need to be required in the </a:t>
            </a:r>
            <a:r>
              <a:rPr b="1" i="0" lang="en" sz="1100" u="none" cap="none" strike="noStrike"/>
              <a:t>gulpfile.js</a:t>
            </a:r>
            <a:r>
              <a:rPr b="0" i="0" lang="en" sz="1100" u="none" cap="none" strike="noStrike"/>
              <a:t> configuration file. This is the file where gulp tasks are defined.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In the same </a:t>
            </a:r>
            <a:r>
              <a:rPr b="1" i="0" lang="en" sz="1100" u="none" cap="none" strike="noStrike"/>
              <a:t>gulpfile.js</a:t>
            </a:r>
            <a:r>
              <a:rPr b="0" i="0" lang="en" sz="1100" u="none" cap="none" strike="noStrike"/>
              <a:t> file, we define a task (multiple can be defined). This task is named </a:t>
            </a:r>
            <a:r>
              <a:rPr b="0" i="0" lang="en" sz="1100" u="none" cap="none" strike="noStrike">
                <a:latin typeface="Courier New"/>
                <a:ea typeface="Courier New"/>
                <a:cs typeface="Courier New"/>
                <a:sym typeface="Courier New"/>
              </a:rPr>
              <a:t>task-ABC</a:t>
            </a:r>
            <a:r>
              <a:rPr b="0" i="0" lang="en" sz="1100" u="none" cap="none" strike="noStrike"/>
              <a:t>. It takes files from the </a:t>
            </a:r>
            <a:r>
              <a:rPr b="1" i="0" lang="en" sz="1100" u="none" cap="none" strike="noStrike"/>
              <a:t>some-source-files</a:t>
            </a:r>
            <a:r>
              <a:rPr b="0" i="0" lang="en" sz="1100" u="none" cap="none" strike="noStrike"/>
              <a:t> path, and pipes them through functions from each of the plugins (which modify the files). The processed files are passed to </a:t>
            </a:r>
            <a:r>
              <a:rPr b="0" i="0" lang="en" sz="1100" u="none" cap="none" strike="noStrike">
                <a:latin typeface="Courier New"/>
                <a:ea typeface="Courier New"/>
                <a:cs typeface="Courier New"/>
                <a:sym typeface="Courier New"/>
              </a:rPr>
              <a:t>gulp.dest</a:t>
            </a:r>
            <a:r>
              <a:rPr b="0" i="0" lang="en" sz="1100" u="none" cap="none" strike="noStrike"/>
              <a:t>, which writes the files to the </a:t>
            </a:r>
            <a:r>
              <a:rPr b="1" i="0" lang="en" sz="1100" u="none" cap="none" strike="noStrike"/>
              <a:t>some-destination</a:t>
            </a:r>
            <a:r>
              <a:rPr b="0" i="0" lang="en" sz="1100" u="none" cap="none" strike="noStrike"/>
              <a:t> path.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The task we just defined in the </a:t>
            </a:r>
            <a:r>
              <a:rPr b="1" i="0" lang="en" sz="1100" u="none" cap="none" strike="noStrike"/>
              <a:t>gulpfile.js</a:t>
            </a:r>
            <a:r>
              <a:rPr b="0" i="0" lang="en" sz="1100" u="none" cap="none" strike="noStrike"/>
              <a:t> file can be executed by running this command from the CL (gulp + task name).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8" name="Shape 28"/>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0" name="Shape 30"/>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34" name="Shape 3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7" name="Shape 37"/>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1" name="Shape 41"/>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gulpjs/gulp/blob/master/docs/getting-started.md" TargetMode="External"/><Relationship Id="rId4" Type="http://schemas.openxmlformats.org/officeDocument/2006/relationships/hyperlink" Target="https://github.com/gulpjs/gulp/blob/master/docs/recipes/README.md" TargetMode="External"/><Relationship Id="rId5" Type="http://schemas.openxmlformats.org/officeDocument/2006/relationships/hyperlink" Target="https://github.com/gulpjs/gulp/blob/master/docs/FAQ.md" TargetMode="External"/><Relationship Id="rId6" Type="http://schemas.openxmlformats.org/officeDocument/2006/relationships/hyperlink" Target="http://gulpjs.com/plugi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imgur.com/gallery/DZTBGB6"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github.com/gulpjs/gulp/blob/master/LICEN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odejs.org/en/" TargetMode="External"/><Relationship Id="rId4" Type="http://schemas.openxmlformats.org/officeDocument/2006/relationships/hyperlink" Target="https://www.npmj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Gulp Setup</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130" name="Shape 130"/>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chemeClr val="dk1"/>
              </a:buClr>
              <a:buSzPts val="2400"/>
              <a:buFont typeface="Roboto"/>
              <a:buChar char="●"/>
            </a:pPr>
            <a:r>
              <a:rPr b="0" i="0" lang="en" sz="2400" u="sng" cap="none" strike="noStrike">
                <a:solidFill>
                  <a:schemeClr val="hlink"/>
                </a:solidFill>
                <a:latin typeface="Roboto"/>
                <a:ea typeface="Roboto"/>
                <a:cs typeface="Roboto"/>
                <a:sym typeface="Roboto"/>
                <a:hlinkClick r:id="rId3"/>
              </a:rPr>
              <a:t>Gulp's Getting Started</a:t>
            </a:r>
          </a:p>
          <a:p>
            <a:pPr indent="-228600" lvl="0" marL="457200" marR="0" rtl="0" algn="l">
              <a:lnSpc>
                <a:spcPct val="150000"/>
              </a:lnSpc>
              <a:spcBef>
                <a:spcPts val="0"/>
              </a:spcBef>
              <a:spcAft>
                <a:spcPts val="0"/>
              </a:spcAft>
              <a:buClr>
                <a:schemeClr val="dk1"/>
              </a:buClr>
              <a:buSzPts val="2400"/>
              <a:buFont typeface="Roboto"/>
              <a:buChar char="●"/>
            </a:pPr>
            <a:r>
              <a:rPr b="0" i="0" lang="en" sz="2400" u="sng" cap="none" strike="noStrike">
                <a:solidFill>
                  <a:schemeClr val="hlink"/>
                </a:solidFill>
                <a:latin typeface="Roboto"/>
                <a:ea typeface="Roboto"/>
                <a:cs typeface="Roboto"/>
                <a:sym typeface="Roboto"/>
                <a:hlinkClick r:id="rId4"/>
              </a:rPr>
              <a:t>List of gulp Recipes</a:t>
            </a:r>
          </a:p>
          <a:p>
            <a:pPr indent="0" lvl="0" marL="0" marR="0" rtl="0" algn="l">
              <a:lnSpc>
                <a:spcPct val="115000"/>
              </a:lnSpc>
              <a:spcBef>
                <a:spcPts val="0"/>
              </a:spcBef>
              <a:spcAft>
                <a:spcPts val="0"/>
              </a:spcAft>
              <a:buClr>
                <a:srgbClr val="424242"/>
              </a:buClr>
              <a:buFont typeface="Roboto"/>
              <a:buNone/>
            </a:pPr>
            <a:r>
              <a:t/>
            </a:r>
            <a:endParaRPr b="0" i="0" sz="2000" u="none" cap="none" strike="noStrike">
              <a:solidFill>
                <a:srgbClr val="424242"/>
              </a:solidFill>
              <a:latin typeface="Roboto"/>
              <a:ea typeface="Roboto"/>
              <a:cs typeface="Roboto"/>
              <a:sym typeface="Roboto"/>
            </a:endParaRPr>
          </a:p>
        </p:txBody>
      </p:sp>
      <p:sp>
        <p:nvSpPr>
          <p:cNvPr id="131" name="Shape 131"/>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5"/>
              </a:rPr>
              <a:t>FAQ</a:t>
            </a:r>
          </a:p>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6"/>
              </a:rPr>
              <a:t>Gulp Plugin Registry</a:t>
            </a:r>
          </a:p>
        </p:txBody>
      </p:sp>
      <p:sp>
        <p:nvSpPr>
          <p:cNvPr id="132" name="Shape 13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Shape 14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gulpfile.js - set default tasks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gulp.task('default', ['task1', 'task2', 'task3']);</a:t>
            </a:r>
            <a:br>
              <a:rPr b="0" i="0" lang="en" sz="2400" u="none" cap="none" strike="noStrike">
                <a:solidFill>
                  <a:srgbClr val="000000"/>
                </a:solidFill>
                <a:latin typeface="Roboto"/>
                <a:ea typeface="Roboto"/>
                <a:cs typeface="Roboto"/>
                <a:sym typeface="Roboto"/>
              </a:rPr>
            </a:b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a:t>
            </a:r>
          </a:p>
        </p:txBody>
      </p:sp>
      <p:sp>
        <p:nvSpPr>
          <p:cNvPr id="143" name="Shape 14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Default tasks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Shape 14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gulp.watch</a:t>
            </a:r>
          </a:p>
        </p:txBody>
      </p:sp>
      <p:sp>
        <p:nvSpPr>
          <p:cNvPr id="149" name="Shape 14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gulpfile.js - set watch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gulp.task('watch', 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gulp.watch('styles/**/*.css', ['processCSS']);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gulp.watch('js/**/*.js', ['processJS']);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br>
              <a:rPr b="0" i="0" lang="en" sz="2400" u="none" cap="none" strike="noStrike">
                <a:solidFill>
                  <a:srgbClr val="000000"/>
                </a:solidFill>
                <a:latin typeface="Roboto"/>
                <a:ea typeface="Roboto"/>
                <a:cs typeface="Roboto"/>
                <a:sym typeface="Roboto"/>
              </a:rPr>
            </a:b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 watch</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Slide parking lot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Agenda</a:t>
            </a:r>
          </a:p>
        </p:txBody>
      </p:sp>
      <p:sp>
        <p:nvSpPr>
          <p:cNvPr id="160" name="Shape 160"/>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Introduction</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Setting up your project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Making Gulp do things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Introduction</a:t>
            </a:r>
          </a:p>
        </p:txBody>
      </p:sp>
      <p:sp>
        <p:nvSpPr>
          <p:cNvPr id="166" name="Shape 166"/>
          <p:cNvSpPr txBox="1"/>
          <p:nvPr/>
        </p:nvSpPr>
        <p:spPr>
          <a:xfrm>
            <a:off x="0" y="4257150"/>
            <a:ext cx="2796600" cy="439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latin typeface="Arial"/>
                <a:ea typeface="Arial"/>
                <a:cs typeface="Arial"/>
                <a:sym typeface="Arial"/>
              </a:rPr>
              <a:t>Credit: </a:t>
            </a:r>
            <a:r>
              <a:rPr b="0" i="0" lang="en" sz="1100" u="sng" cap="none" strike="noStrike">
                <a:solidFill>
                  <a:schemeClr val="hlink"/>
                </a:solidFill>
                <a:latin typeface="Arial"/>
                <a:ea typeface="Arial"/>
                <a:cs typeface="Arial"/>
                <a:sym typeface="Arial"/>
                <a:hlinkClick r:id="rId3"/>
              </a:rPr>
              <a:t>http://imgur.com/gallery/DZTBGB6</a:t>
            </a:r>
          </a:p>
        </p:txBody>
      </p:sp>
      <p:pic>
        <p:nvPicPr>
          <p:cNvPr descr="technology-choices.png" id="167" name="Shape 167"/>
          <p:cNvPicPr preferRelativeResize="0"/>
          <p:nvPr/>
        </p:nvPicPr>
        <p:blipFill rotWithShape="1">
          <a:blip r:embed="rId4">
            <a:alphaModFix/>
          </a:blip>
          <a:srcRect b="0" l="0" r="0" t="0"/>
          <a:stretch/>
        </p:blipFill>
        <p:spPr>
          <a:xfrm>
            <a:off x="1752625" y="1170125"/>
            <a:ext cx="5638758" cy="3171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71" name="Shape 171"/>
        <p:cNvGrpSpPr/>
        <p:nvPr/>
      </p:nvGrpSpPr>
      <p:grpSpPr>
        <a:xfrm>
          <a:off x="0" y="0"/>
          <a:ext cx="0" cy="0"/>
          <a:chOff x="0" y="0"/>
          <a:chExt cx="0" cy="0"/>
        </a:xfrm>
      </p:grpSpPr>
      <p:sp>
        <p:nvSpPr>
          <p:cNvPr id="172" name="Shape 17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Introduction</a:t>
            </a:r>
          </a:p>
        </p:txBody>
      </p:sp>
      <p:pic>
        <p:nvPicPr>
          <p:cNvPr descr="gulp.png" id="173" name="Shape 173"/>
          <p:cNvPicPr preferRelativeResize="0"/>
          <p:nvPr/>
        </p:nvPicPr>
        <p:blipFill rotWithShape="1">
          <a:blip r:embed="rId3">
            <a:alphaModFix/>
          </a:blip>
          <a:srcRect b="0" l="0" r="0" t="0"/>
          <a:stretch/>
        </p:blipFill>
        <p:spPr>
          <a:xfrm>
            <a:off x="2749400" y="1100075"/>
            <a:ext cx="3810000" cy="3327750"/>
          </a:xfrm>
          <a:prstGeom prst="rect">
            <a:avLst/>
          </a:prstGeom>
          <a:noFill/>
          <a:ln>
            <a:noFill/>
          </a:ln>
        </p:spPr>
      </p:pic>
      <p:sp>
        <p:nvSpPr>
          <p:cNvPr id="174" name="Shape 174"/>
          <p:cNvSpPr txBox="1"/>
          <p:nvPr/>
        </p:nvSpPr>
        <p:spPr>
          <a:xfrm>
            <a:off x="123575" y="4160100"/>
            <a:ext cx="1724700" cy="378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latin typeface="Arial"/>
                <a:ea typeface="Arial"/>
                <a:cs typeface="Arial"/>
                <a:sym typeface="Arial"/>
              </a:rPr>
              <a:t>Credit: </a:t>
            </a:r>
            <a:r>
              <a:rPr b="0" i="0" lang="en" sz="1100" u="sng" cap="none" strike="noStrike">
                <a:solidFill>
                  <a:schemeClr val="hlink"/>
                </a:solidFill>
                <a:latin typeface="Arial"/>
                <a:ea typeface="Arial"/>
                <a:cs typeface="Arial"/>
                <a:sym typeface="Arial"/>
                <a:hlinkClick r:id="rId4"/>
              </a:rPr>
              <a:t>Gulpjs.com (MIT)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78" name="Shape 178"/>
        <p:cNvGrpSpPr/>
        <p:nvPr/>
      </p:nvGrpSpPr>
      <p:grpSpPr>
        <a:xfrm>
          <a:off x="0" y="0"/>
          <a:ext cx="0" cy="0"/>
          <a:chOff x="0" y="0"/>
          <a:chExt cx="0" cy="0"/>
        </a:xfrm>
      </p:grpSpPr>
      <p:sp>
        <p:nvSpPr>
          <p:cNvPr id="179" name="Shape 17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Installing Gulo</a:t>
            </a:r>
          </a:p>
        </p:txBody>
      </p:sp>
      <p:sp>
        <p:nvSpPr>
          <p:cNvPr id="180" name="Shape 180"/>
          <p:cNvSpPr txBox="1"/>
          <p:nvPr>
            <p:ph idx="1" type="body"/>
          </p:nvPr>
        </p:nvSpPr>
        <p:spPr>
          <a:xfrm>
            <a:off x="311700" y="1152475"/>
            <a:ext cx="8520600" cy="3796500"/>
          </a:xfrm>
          <a:prstGeom prst="rect">
            <a:avLst/>
          </a:prstGeom>
          <a:noFill/>
          <a:ln>
            <a:noFill/>
          </a:ln>
        </p:spPr>
        <p:txBody>
          <a:bodyPr anchorCtr="0" anchor="t" bIns="91425" lIns="91425" rIns="91425" wrap="square" tIns="91425">
            <a:noAutofit/>
          </a:bodyPr>
          <a:lstStyle/>
          <a:p>
            <a:pPr indent="-419100" lvl="0" marL="457200" marR="0" rtl="0" algn="l">
              <a:lnSpc>
                <a:spcPct val="115000"/>
              </a:lnSpc>
              <a:spcBef>
                <a:spcPts val="0"/>
              </a:spcBef>
              <a:spcAft>
                <a:spcPts val="0"/>
              </a:spcAft>
              <a:buClr>
                <a:srgbClr val="424242"/>
              </a:buClr>
              <a:buSzPts val="3000"/>
              <a:buFont typeface="Roboto"/>
              <a:buChar char="●"/>
            </a:pPr>
            <a:r>
              <a:rPr b="0" i="0" lang="en" sz="3000" u="none" cap="none" strike="noStrike">
                <a:solidFill>
                  <a:srgbClr val="424242"/>
                </a:solidFill>
                <a:latin typeface="Roboto"/>
                <a:ea typeface="Roboto"/>
                <a:cs typeface="Roboto"/>
                <a:sym typeface="Roboto"/>
              </a:rPr>
              <a:t>Installing Gulp globally</a:t>
            </a:r>
          </a:p>
          <a:p>
            <a:pPr indent="-228600" lvl="1" marL="914400" marR="0" rtl="0" algn="l">
              <a:lnSpc>
                <a:spcPct val="115000"/>
              </a:lnSpc>
              <a:spcBef>
                <a:spcPts val="0"/>
              </a:spcBef>
              <a:spcAft>
                <a:spcPts val="0"/>
              </a:spcAft>
              <a:buClr>
                <a:srgbClr val="000000"/>
              </a:buClr>
              <a:buSzPts val="2000"/>
              <a:buFont typeface="Consolas"/>
              <a:buChar char="○"/>
            </a:pPr>
            <a:r>
              <a:rPr b="0" i="0" lang="en" sz="2000" u="none" cap="none" strike="noStrike">
                <a:solidFill>
                  <a:srgbClr val="000000"/>
                </a:solidFill>
                <a:latin typeface="Consolas"/>
                <a:ea typeface="Consolas"/>
                <a:cs typeface="Consolas"/>
                <a:sym typeface="Consolas"/>
              </a:rPr>
              <a:t>npm install -g gulp-cli</a:t>
            </a:r>
          </a:p>
          <a:p>
            <a:pPr indent="-419100" lvl="0" marL="457200" marR="0" rtl="0" algn="l">
              <a:lnSpc>
                <a:spcPct val="115000"/>
              </a:lnSpc>
              <a:spcBef>
                <a:spcPts val="0"/>
              </a:spcBef>
              <a:spcAft>
                <a:spcPts val="0"/>
              </a:spcAft>
              <a:buClr>
                <a:srgbClr val="424242"/>
              </a:buClr>
              <a:buSzPts val="3000"/>
              <a:buFont typeface="Roboto"/>
              <a:buChar char="●"/>
            </a:pPr>
            <a:r>
              <a:rPr b="0" i="0" lang="en" sz="3000" u="none" cap="none" strike="noStrike">
                <a:solidFill>
                  <a:srgbClr val="424242"/>
                </a:solidFill>
                <a:latin typeface="Roboto"/>
                <a:ea typeface="Roboto"/>
                <a:cs typeface="Roboto"/>
                <a:sym typeface="Roboto"/>
              </a:rPr>
              <a:t>Requiring Gulp in your project</a:t>
            </a:r>
          </a:p>
          <a:p>
            <a:pPr indent="-228600" lvl="1" marL="914400" marR="0" rtl="0" algn="l">
              <a:lnSpc>
                <a:spcPct val="115000"/>
              </a:lnSpc>
              <a:spcBef>
                <a:spcPts val="0"/>
              </a:spcBef>
              <a:spcAft>
                <a:spcPts val="0"/>
              </a:spcAft>
              <a:buClr>
                <a:srgbClr val="000000"/>
              </a:buClr>
              <a:buSzPts val="2000"/>
              <a:buFont typeface="Consolas"/>
              <a:buChar char="○"/>
            </a:pPr>
            <a:r>
              <a:rPr b="0" i="0" lang="en" sz="2000" u="none" cap="none" strike="noStrike">
                <a:solidFill>
                  <a:srgbClr val="000000"/>
                </a:solidFill>
                <a:latin typeface="Consolas"/>
                <a:ea typeface="Consolas"/>
                <a:cs typeface="Consolas"/>
                <a:sym typeface="Consolas"/>
              </a:rPr>
              <a:t>npm install gulp --save-dev</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84" name="Shape 184"/>
        <p:cNvGrpSpPr/>
        <p:nvPr/>
      </p:nvGrpSpPr>
      <p:grpSpPr>
        <a:xfrm>
          <a:off x="0" y="0"/>
          <a:ext cx="0" cy="0"/>
          <a:chOff x="0" y="0"/>
          <a:chExt cx="0" cy="0"/>
        </a:xfrm>
      </p:grpSpPr>
      <p:sp>
        <p:nvSpPr>
          <p:cNvPr id="185" name="Shape 18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Making Gulp do things</a:t>
            </a:r>
          </a:p>
        </p:txBody>
      </p:sp>
      <p:sp>
        <p:nvSpPr>
          <p:cNvPr id="186" name="Shape 186"/>
          <p:cNvSpPr txBox="1"/>
          <p:nvPr>
            <p:ph idx="1" type="body"/>
          </p:nvPr>
        </p:nvSpPr>
        <p:spPr>
          <a:xfrm>
            <a:off x="311700" y="1152475"/>
            <a:ext cx="8520600" cy="3405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var gulp = require('gulp');</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var paths = {src: 'app/'};</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gulp.task('task-name', function() {</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return gulp.src('source-files')</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.pipe(aGulpPlugin())</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.pipe(gulp.dest('destination'));</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Are you doing these by hand?</a:t>
            </a:r>
          </a:p>
        </p:txBody>
      </p:sp>
      <p:sp>
        <p:nvSpPr>
          <p:cNvPr id="77" name="Shape 7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running a local dev server</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minifying/uglifying code</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optimizing images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preprocessing CSS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etc.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Making Gulp do things</a:t>
            </a:r>
          </a:p>
        </p:txBody>
      </p:sp>
      <p:sp>
        <p:nvSpPr>
          <p:cNvPr id="192" name="Shape 19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Consolas"/>
              <a:buChar char="●"/>
            </a:pPr>
            <a:r>
              <a:rPr b="0" i="0" lang="en" sz="2400" u="none" cap="none" strike="noStrike">
                <a:solidFill>
                  <a:srgbClr val="000000"/>
                </a:solidFill>
                <a:latin typeface="Consolas"/>
                <a:ea typeface="Consolas"/>
                <a:cs typeface="Consolas"/>
                <a:sym typeface="Consolas"/>
              </a:rPr>
              <a:t>gulp.task(</a:t>
            </a:r>
            <a:r>
              <a:rPr b="0" i="1" lang="en" sz="2400" u="none" cap="none" strike="noStrike">
                <a:solidFill>
                  <a:srgbClr val="000000"/>
                </a:solidFill>
                <a:latin typeface="Consolas"/>
                <a:ea typeface="Consolas"/>
                <a:cs typeface="Consolas"/>
                <a:sym typeface="Consolas"/>
              </a:rPr>
              <a:t>name, anon-function…</a:t>
            </a:r>
            <a:r>
              <a:rPr b="0" i="0" lang="en" sz="2400" u="none" cap="none" strike="noStrike">
                <a:solidFill>
                  <a:srgbClr val="000000"/>
                </a:solidFill>
                <a:latin typeface="Consolas"/>
                <a:ea typeface="Consolas"/>
                <a:cs typeface="Consolas"/>
                <a:sym typeface="Consolas"/>
              </a:rPr>
              <a:t>)</a:t>
            </a:r>
          </a:p>
          <a:p>
            <a:pPr indent="-381000" lvl="1" marL="914400" marR="0" rtl="0" algn="l">
              <a:lnSpc>
                <a:spcPct val="115000"/>
              </a:lnSpc>
              <a:spcBef>
                <a:spcPts val="0"/>
              </a:spcBef>
              <a:spcAft>
                <a:spcPts val="0"/>
              </a:spcAft>
              <a:buClr>
                <a:srgbClr val="000000"/>
              </a:buClr>
              <a:buSzPts val="2400"/>
              <a:buFont typeface="Arial"/>
              <a:buChar char="○"/>
            </a:pPr>
            <a:r>
              <a:rPr b="0" i="0" lang="en" sz="2400" u="none" cap="none" strike="noStrike">
                <a:solidFill>
                  <a:srgbClr val="000000"/>
                </a:solidFill>
                <a:latin typeface="Consolas"/>
                <a:ea typeface="Consolas"/>
                <a:cs typeface="Consolas"/>
                <a:sym typeface="Consolas"/>
              </a:rPr>
              <a:t>gulp.src</a:t>
            </a:r>
            <a:r>
              <a:rPr b="0" i="0" lang="en" sz="2400" u="none" cap="none" strike="noStrike">
                <a:solidFill>
                  <a:srgbClr val="000000"/>
                </a:solidFill>
                <a:latin typeface="Arial"/>
                <a:ea typeface="Arial"/>
                <a:cs typeface="Arial"/>
                <a:sym typeface="Arial"/>
              </a:rPr>
              <a:t> → </a:t>
            </a:r>
            <a:r>
              <a:rPr b="0" i="0" lang="en" sz="2400" u="none" cap="none" strike="noStrike">
                <a:solidFill>
                  <a:srgbClr val="000000"/>
                </a:solidFill>
                <a:latin typeface="Consolas"/>
                <a:ea typeface="Consolas"/>
                <a:cs typeface="Consolas"/>
                <a:sym typeface="Consolas"/>
              </a:rPr>
              <a:t>.</a:t>
            </a:r>
            <a:r>
              <a:rPr b="0" i="1" lang="en" sz="2400" u="none" cap="none" strike="noStrike">
                <a:solidFill>
                  <a:srgbClr val="000000"/>
                </a:solidFill>
                <a:latin typeface="Consolas"/>
                <a:ea typeface="Consolas"/>
                <a:cs typeface="Consolas"/>
                <a:sym typeface="Consolas"/>
              </a:rPr>
              <a:t>pipe</a:t>
            </a:r>
            <a:r>
              <a:rPr b="0" i="1" lang="en" sz="2400" u="none" cap="none" strike="noStrike">
                <a:solidFill>
                  <a:srgbClr val="000000"/>
                </a:solidFill>
                <a:latin typeface="Arial"/>
                <a:ea typeface="Arial"/>
                <a:cs typeface="Arial"/>
                <a:sym typeface="Arial"/>
              </a:rPr>
              <a:t>(plugin)</a:t>
            </a:r>
            <a:r>
              <a:rPr b="0" baseline="30000" i="1"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Arial"/>
                <a:ea typeface="Arial"/>
                <a:cs typeface="Arial"/>
                <a:sym typeface="Arial"/>
              </a:rPr>
              <a:t> → </a:t>
            </a:r>
            <a:r>
              <a:rPr b="0" i="0" lang="en" sz="2400" u="none" cap="none" strike="noStrike">
                <a:solidFill>
                  <a:srgbClr val="000000"/>
                </a:solidFill>
                <a:latin typeface="Consolas"/>
                <a:ea typeface="Consolas"/>
                <a:cs typeface="Consolas"/>
                <a:sym typeface="Consolas"/>
              </a:rPr>
              <a:t>gulp.dest</a:t>
            </a:r>
          </a:p>
          <a:p>
            <a:pPr indent="-228600" lvl="0" marL="457200" marR="0" rtl="0" algn="l">
              <a:lnSpc>
                <a:spcPct val="115000"/>
              </a:lnSpc>
              <a:spcBef>
                <a:spcPts val="0"/>
              </a:spcBef>
              <a:spcAft>
                <a:spcPts val="0"/>
              </a:spcAft>
              <a:buClr>
                <a:srgbClr val="000000"/>
              </a:buClr>
              <a:buSzPts val="2400"/>
              <a:buFont typeface="Consolas"/>
              <a:buChar char="●"/>
            </a:pPr>
            <a:r>
              <a:rPr b="0" i="0" lang="en" sz="2400" u="none" cap="none" strike="noStrike">
                <a:solidFill>
                  <a:srgbClr val="000000"/>
                </a:solidFill>
                <a:latin typeface="Consolas"/>
                <a:ea typeface="Consolas"/>
                <a:cs typeface="Consolas"/>
                <a:sym typeface="Consolas"/>
              </a:rPr>
              <a:t>gulp.watch</a:t>
            </a:r>
          </a:p>
          <a:p>
            <a:pPr indent="0" lvl="0" marL="0" marR="0" rtl="0" algn="l">
              <a:lnSpc>
                <a:spcPct val="115000"/>
              </a:lnSpc>
              <a:spcBef>
                <a:spcPts val="0"/>
              </a:spcBef>
              <a:spcAft>
                <a:spcPts val="0"/>
              </a:spcAft>
              <a:buClr>
                <a:srgbClr val="424242"/>
              </a:buClr>
              <a:buFont typeface="Roboto"/>
              <a:buNone/>
            </a:pPr>
            <a:r>
              <a:t/>
            </a:r>
            <a:endParaRPr b="0" i="0" sz="3000" u="none" cap="none" strike="noStrike">
              <a:solidFill>
                <a:srgbClr val="42424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 Copying files in Gulp</a:t>
            </a:r>
          </a:p>
        </p:txBody>
      </p:sp>
      <p:sp>
        <p:nvSpPr>
          <p:cNvPr id="198" name="Shape 198"/>
          <p:cNvSpPr txBox="1"/>
          <p:nvPr>
            <p:ph idx="1" type="body"/>
          </p:nvPr>
        </p:nvSpPr>
        <p:spPr>
          <a:xfrm>
            <a:off x="311700" y="1152475"/>
            <a:ext cx="8520600" cy="3347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gulp.task('copy-content', function() {</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gulp.src('app/**/*.{html,css,jpg,png,gif,svg}')</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.pipe(gulp.dest('./dist'));</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 Transpiling CSS in Gulp</a:t>
            </a:r>
          </a:p>
        </p:txBody>
      </p:sp>
      <p:sp>
        <p:nvSpPr>
          <p:cNvPr id="204" name="Shape 204"/>
          <p:cNvSpPr txBox="1"/>
          <p:nvPr>
            <p:ph idx="1" type="body"/>
          </p:nvPr>
        </p:nvSpPr>
        <p:spPr>
          <a:xfrm>
            <a:off x="311700" y="1152475"/>
            <a:ext cx="8520600" cy="3405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gulp.task('processCSS', function() {</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return gulp.src('./css/**/*.css')</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.pipe(sourcemaps.init())</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.pipe(autoprefixer())</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.pipe(sourcemaps.write())</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  .pipe(gulp.dest('./css'));</a:t>
            </a:r>
            <a:br>
              <a:rPr b="0" i="0" lang="en" sz="2400" u="none" cap="none" strike="noStrike">
                <a:solidFill>
                  <a:srgbClr val="000000"/>
                </a:solidFill>
                <a:latin typeface="Consolas"/>
                <a:ea typeface="Consolas"/>
                <a:cs typeface="Consolas"/>
                <a:sym typeface="Consolas"/>
              </a:rPr>
            </a:br>
            <a:r>
              <a:rPr b="0" i="0" lang="en" sz="2400" u="none" cap="none" strike="noStrike">
                <a:solidFill>
                  <a:srgbClr val="000000"/>
                </a:solidFill>
                <a:latin typeface="Consolas"/>
                <a:ea typeface="Consolas"/>
                <a:cs typeface="Consolas"/>
                <a:sym typeface="Consolas"/>
              </a:rPr>
              <a:t>});</a:t>
            </a:r>
            <a:br>
              <a:rPr b="0" i="0" lang="en" sz="2400" u="none" cap="none" strike="noStrike">
                <a:solidFill>
                  <a:srgbClr val="000000"/>
                </a:solidFill>
                <a:latin typeface="Consolas"/>
                <a:ea typeface="Consolas"/>
                <a:cs typeface="Consolas"/>
                <a:sym typeface="Consolas"/>
              </a:rPr>
            </a:br>
            <a:br>
              <a:rPr b="0" i="0" lang="en" sz="2400" u="none" cap="none" strike="noStrike">
                <a:solidFill>
                  <a:srgbClr val="000000"/>
                </a:solidFill>
                <a:latin typeface="Consolas"/>
                <a:ea typeface="Consolas"/>
                <a:cs typeface="Consolas"/>
                <a:sym typeface="Consolas"/>
              </a:rPr>
            </a:b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 Page Speed Insights in Gulp</a:t>
            </a:r>
          </a:p>
        </p:txBody>
      </p:sp>
      <p:sp>
        <p:nvSpPr>
          <p:cNvPr id="210" name="Shape 210"/>
          <p:cNvSpPr txBox="1"/>
          <p:nvPr>
            <p:ph idx="1" type="body"/>
          </p:nvPr>
        </p:nvSpPr>
        <p:spPr>
          <a:xfrm>
            <a:off x="311700" y="1025675"/>
            <a:ext cx="8520600" cy="39813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gulp.task('psi:mobile', function()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site = 'CHANGE_TO_YOUR_SITE';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psi(site,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nokey: 'true',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strategy: 'mobile',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format: 'cli'</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}).then(function(data)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console.log('Speed score: ' + data.ruleGroups.SPEED.score);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Gulp</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216" name="Shape 21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Install Node w/ NPM (if needed)</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Install Gulp (if needed)</a:t>
            </a:r>
          </a:p>
          <a:p>
            <a:pPr indent="-228600" lvl="1" marL="914400" marR="0" rtl="0" algn="l">
              <a:lnSpc>
                <a:spcPct val="115000"/>
              </a:lnSpc>
              <a:spcBef>
                <a:spcPts val="0"/>
              </a:spcBef>
              <a:spcAft>
                <a:spcPts val="0"/>
              </a:spcAft>
              <a:buClr>
                <a:srgbClr val="424242"/>
              </a:buClr>
              <a:buSzPts val="2000"/>
              <a:buFont typeface="Consolas"/>
              <a:buAutoNum type="alphaLcPeriod"/>
            </a:pPr>
            <a:r>
              <a:rPr b="0" i="0" lang="en" sz="2000" u="none" cap="none" strike="noStrike">
                <a:solidFill>
                  <a:srgbClr val="424242"/>
                </a:solidFill>
                <a:latin typeface="Consolas"/>
                <a:ea typeface="Consolas"/>
                <a:cs typeface="Consolas"/>
                <a:sym typeface="Consolas"/>
              </a:rPr>
              <a:t>npm install -g gulp-cli</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Get the lab project</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Grab NPM dependencies</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for (_ in 1..3) { Add a Gulp task, run }</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20" name="Shape 220"/>
        <p:cNvGrpSpPr/>
        <p:nvPr/>
      </p:nvGrpSpPr>
      <p:grpSpPr>
        <a:xfrm>
          <a:off x="0" y="0"/>
          <a:ext cx="0" cy="0"/>
          <a:chOff x="0" y="0"/>
          <a:chExt cx="0" cy="0"/>
        </a:xfrm>
      </p:grpSpPr>
      <p:sp>
        <p:nvSpPr>
          <p:cNvPr id="221" name="Shape 22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Setting up your project</a:t>
            </a:r>
          </a:p>
        </p:txBody>
      </p:sp>
      <p:sp>
        <p:nvSpPr>
          <p:cNvPr id="222" name="Shape 22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3000" u="none" cap="none" strike="noStrike">
                <a:solidFill>
                  <a:srgbClr val="424242"/>
                </a:solidFill>
                <a:latin typeface="Roboto"/>
                <a:ea typeface="Roboto"/>
                <a:cs typeface="Roboto"/>
                <a:sym typeface="Roboto"/>
              </a:rPr>
              <a:t>Directory Structure</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mkdir my-project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cd my-project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mkdir img</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mkdir js</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mkdir css</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Setting up your project</a:t>
            </a:r>
          </a:p>
        </p:txBody>
      </p:sp>
      <p:sp>
        <p:nvSpPr>
          <p:cNvPr id="228" name="Shape 228"/>
          <p:cNvSpPr txBox="1"/>
          <p:nvPr>
            <p:ph idx="1" type="body"/>
          </p:nvPr>
        </p:nvSpPr>
        <p:spPr>
          <a:xfrm>
            <a:off x="311700" y="1152475"/>
            <a:ext cx="8520600" cy="33759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npm init</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1100" u="none" cap="none" strike="noStrik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Examples of Gulp Tasks</a:t>
            </a:r>
          </a:p>
        </p:txBody>
      </p:sp>
      <p:sp>
        <p:nvSpPr>
          <p:cNvPr id="234" name="Shape 234"/>
          <p:cNvSpPr txBox="1"/>
          <p:nvPr>
            <p:ph idx="1" type="body"/>
          </p:nvPr>
        </p:nvSpPr>
        <p:spPr>
          <a:xfrm>
            <a:off x="311700" y="1152475"/>
            <a:ext cx="8520600" cy="3854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gulp.task('generate-service-worker', (callback) =&gt; { </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swPrecache.write(path.join(paths.src, 'sw.js'), {</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staticFileGlobs: [</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paths.src + 'index.html',</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paths.src + 'js/main.js',</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paths.src + 'css/main.css',</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importScripts: [</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'./js/sw-toolbox.js',</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'./js/toolbox-scripts.js'</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stripPrefix: paths.src</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 callback);</a:t>
            </a:r>
          </a:p>
          <a:p>
            <a:pPr indent="0" lvl="0" marL="0" marR="0" rtl="0" algn="l">
              <a:lnSpc>
                <a:spcPct val="115000"/>
              </a:lnSpc>
              <a:spcBef>
                <a:spcPts val="0"/>
              </a:spcBef>
              <a:spcAft>
                <a:spcPts val="0"/>
              </a:spcAft>
              <a:buClr>
                <a:srgbClr val="424242"/>
              </a:buClr>
              <a:buFont typeface="Roboto"/>
              <a:buNone/>
            </a:pPr>
            <a:r>
              <a:rPr b="0" i="0" lang="en" sz="2000" u="none" cap="none" strike="noStrike">
                <a:solidFill>
                  <a:srgbClr val="000000"/>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Font typeface="Roboto"/>
              <a:buNone/>
            </a:pPr>
            <a:r>
              <a:t/>
            </a:r>
            <a:endParaRPr b="0" i="0" sz="2000" u="none" cap="none" strike="noStrike">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Setting up your project</a:t>
            </a:r>
          </a:p>
        </p:txBody>
      </p:sp>
      <p:sp>
        <p:nvSpPr>
          <p:cNvPr id="240" name="Shape 240"/>
          <p:cNvSpPr txBox="1"/>
          <p:nvPr>
            <p:ph idx="1" type="body"/>
          </p:nvPr>
        </p:nvSpPr>
        <p:spPr>
          <a:xfrm>
            <a:off x="311700" y="1152475"/>
            <a:ext cx="8520600" cy="3269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3000" u="none" cap="none" strike="noStrike">
                <a:solidFill>
                  <a:srgbClr val="424242"/>
                </a:solidFill>
                <a:latin typeface="Roboto"/>
                <a:ea typeface="Roboto"/>
                <a:cs typeface="Roboto"/>
                <a:sym typeface="Roboto"/>
              </a:rPr>
              <a:t>If you’ve already started your project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npm init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npm i -g gulp-cli</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npm i gulp --save-dev</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 Uglify JS</a:t>
            </a:r>
          </a:p>
        </p:txBody>
      </p:sp>
      <p:sp>
        <p:nvSpPr>
          <p:cNvPr id="83" name="Shape 8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var gulp = require('gulp');</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uglify = require('gulp-uglify');</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gulp.task('uglify-js', function() {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gulp.src('src/js/*.js')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.pipe(uglify())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.pipe(gulp.dest('dist/js'));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84" name="Shape 8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gulpfile.js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Gulp automates tasks</a:t>
            </a:r>
          </a:p>
        </p:txBody>
      </p:sp>
      <p:sp>
        <p:nvSpPr>
          <p:cNvPr id="90" name="Shape 90"/>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Gulp tasks</a:t>
            </a:r>
          </a:p>
          <a:p>
            <a:pPr indent="-381000" lvl="1" marL="9144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source files → plugin(s) → production files</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Setting up gulp</a:t>
            </a:r>
          </a:p>
        </p:txBody>
      </p:sp>
      <p:sp>
        <p:nvSpPr>
          <p:cNvPr id="96" name="Shape 9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Install </a:t>
            </a:r>
            <a:r>
              <a:rPr b="0" i="0" lang="en" sz="2400" u="sng" cap="none" strike="noStrike">
                <a:solidFill>
                  <a:schemeClr val="hlink"/>
                </a:solidFill>
                <a:latin typeface="Roboto"/>
                <a:ea typeface="Roboto"/>
                <a:cs typeface="Roboto"/>
                <a:sym typeface="Roboto"/>
                <a:hlinkClick r:id="rId3"/>
              </a:rPr>
              <a:t>Node</a:t>
            </a:r>
            <a:r>
              <a:rPr b="0" i="0" lang="en" sz="2400" u="none" cap="none" strike="noStrike">
                <a:solidFill>
                  <a:srgbClr val="424242"/>
                </a:solidFill>
                <a:latin typeface="Roboto"/>
                <a:ea typeface="Roboto"/>
                <a:cs typeface="Roboto"/>
                <a:sym typeface="Roboto"/>
              </a:rPr>
              <a:t> and </a:t>
            </a:r>
            <a:r>
              <a:rPr b="0" i="0" lang="en" sz="2400" u="sng" cap="none" strike="noStrike">
                <a:solidFill>
                  <a:schemeClr val="hlink"/>
                </a:solidFill>
                <a:latin typeface="Roboto"/>
                <a:ea typeface="Roboto"/>
                <a:cs typeface="Roboto"/>
                <a:sym typeface="Roboto"/>
                <a:hlinkClick r:id="rId4"/>
              </a:rPr>
              <a:t>npm</a:t>
            </a:r>
            <a:r>
              <a:rPr b="0" i="0" lang="en" sz="2400" u="none" cap="none" strike="noStrike">
                <a:solidFill>
                  <a:srgbClr val="424242"/>
                </a:solidFill>
                <a:latin typeface="Roboto"/>
                <a:ea typeface="Roboto"/>
                <a:cs typeface="Roboto"/>
                <a:sym typeface="Roboto"/>
              </a:rPr>
              <a:t> (once)</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Install Gulp CLI (once)</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Create project &amp; install plugins</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Write tasks in </a:t>
            </a:r>
            <a:r>
              <a:rPr b="1" i="0" lang="en" sz="2400" u="none" cap="none" strike="noStrike">
                <a:solidFill>
                  <a:srgbClr val="424242"/>
                </a:solidFill>
                <a:latin typeface="Roboto"/>
                <a:ea typeface="Roboto"/>
                <a:cs typeface="Roboto"/>
                <a:sym typeface="Roboto"/>
              </a:rPr>
              <a:t>gulpfile.js</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Run tasks from the CL</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Create project &amp; install plugins</a:t>
            </a:r>
          </a:p>
        </p:txBody>
      </p:sp>
      <p:sp>
        <p:nvSpPr>
          <p:cNvPr id="102" name="Shape 10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init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npm install gulp --save-dev</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install pluginA --save-dev</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install pluginB --save-dev</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npm install pluginC --save-dev</a:t>
            </a:r>
          </a:p>
        </p:txBody>
      </p:sp>
      <p:sp>
        <p:nvSpPr>
          <p:cNvPr id="103" name="Shape 103"/>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command line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Write tasks in gulpfile.js</a:t>
            </a:r>
          </a:p>
        </p:txBody>
      </p:sp>
      <p:sp>
        <p:nvSpPr>
          <p:cNvPr id="109" name="Shape 10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include plugins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gulp = require('gulp');</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pluginA = require('pluginA');</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pluginB = require('pluginB');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pluginC = require('pluginC');</a:t>
            </a:r>
          </a:p>
        </p:txBody>
      </p:sp>
      <p:sp>
        <p:nvSpPr>
          <p:cNvPr id="110" name="Shape 110"/>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gulpfile.js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Write tasks in gulpfile.js (cont.)</a:t>
            </a:r>
          </a:p>
        </p:txBody>
      </p:sp>
      <p:sp>
        <p:nvSpPr>
          <p:cNvPr id="116" name="Shape 11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define task(s)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gulp.task('task-ABC', 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gulp.src('some-source-files')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.pipe(pluginA())</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.pipe(pluginB())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.pipe(pluginC())</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.pipe(gulp.dest('some-destination'));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17" name="Shape 117"/>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gulpfile.js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Run tasks from the CL</a:t>
            </a:r>
          </a:p>
        </p:txBody>
      </p:sp>
      <p:sp>
        <p:nvSpPr>
          <p:cNvPr id="123" name="Shape 12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 Command line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gulp task-ABC</a:t>
            </a:r>
          </a:p>
        </p:txBody>
      </p:sp>
      <p:sp>
        <p:nvSpPr>
          <p:cNvPr id="124" name="Shape 12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command line</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