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workbox-build </a:t>
            </a:r>
            <a:r>
              <a:rPr lang="en">
                <a:solidFill>
                  <a:schemeClr val="dk1"/>
                </a:solidFill>
              </a:rPr>
              <a:t>library</a:t>
            </a:r>
            <a:r>
              <a:rPr lang="en"/>
              <a:t> can be used in a Node build file and works with gulp.</a:t>
            </a:r>
          </a:p>
          <a:p>
            <a:pPr indent="0" lvl="0" marL="0">
              <a:spcBef>
                <a:spcPts val="0"/>
              </a:spcBef>
              <a:buNone/>
            </a:pPr>
            <a:r>
              <a:t/>
            </a:r>
            <a:endParaRPr/>
          </a:p>
          <a:p>
            <a:pPr indent="0" lvl="0" marL="0">
              <a:spcBef>
                <a:spcPts val="0"/>
              </a:spcBef>
              <a:buNone/>
            </a:pPr>
            <a:r>
              <a:rPr lang="en"/>
              <a:t>It </a:t>
            </a:r>
            <a:r>
              <a:rPr lang="en"/>
              <a:t>has four methods.</a:t>
            </a:r>
          </a:p>
          <a:p>
            <a:pPr indent="0" lvl="0" marL="0">
              <a:spcBef>
                <a:spcPts val="0"/>
              </a:spcBef>
              <a:buNone/>
            </a:pPr>
            <a:r>
              <a:t/>
            </a:r>
            <a:endParaRPr/>
          </a:p>
          <a:p>
            <a:pPr indent="0" lvl="0" marL="0">
              <a:spcBef>
                <a:spcPts val="0"/>
              </a:spcBef>
              <a:buNone/>
            </a:pPr>
            <a:r>
              <a:rPr lang="en">
                <a:latin typeface="Courier New"/>
                <a:ea typeface="Courier New"/>
                <a:cs typeface="Courier New"/>
                <a:sym typeface="Courier New"/>
              </a:rPr>
              <a:t>generateSW()</a:t>
            </a:r>
            <a:r>
              <a:rPr lang="en"/>
              <a:t> generates a basic service worker. This is useful if all you need to do is precache static assets.</a:t>
            </a:r>
          </a:p>
          <a:p>
            <a:pPr indent="0" lvl="0" marL="0">
              <a:spcBef>
                <a:spcPts val="0"/>
              </a:spcBef>
              <a:buNone/>
            </a:pPr>
            <a:r>
              <a:t/>
            </a:r>
            <a:endParaRPr/>
          </a:p>
          <a:p>
            <a:pPr indent="0" lvl="0" marL="0">
              <a:spcBef>
                <a:spcPts val="0"/>
              </a:spcBef>
              <a:buNone/>
            </a:pPr>
            <a:r>
              <a:rPr lang="en">
                <a:latin typeface="Courier New"/>
                <a:ea typeface="Courier New"/>
                <a:cs typeface="Courier New"/>
                <a:sym typeface="Courier New"/>
              </a:rPr>
              <a:t>injectManifest()</a:t>
            </a:r>
            <a:r>
              <a:rPr lang="en"/>
              <a:t> injects a list of files to precache into an existing service worker. We'll look at an example of this in the next slide.</a:t>
            </a:r>
          </a:p>
          <a:p>
            <a:pPr indent="0" lvl="0" marL="0">
              <a:spcBef>
                <a:spcPts val="0"/>
              </a:spcBef>
              <a:buNone/>
            </a:pPr>
            <a:r>
              <a:t/>
            </a:r>
            <a:endParaRPr/>
          </a:p>
          <a:p>
            <a:pPr indent="0" lvl="0" marL="0">
              <a:spcBef>
                <a:spcPts val="0"/>
              </a:spcBef>
              <a:buNone/>
            </a:pPr>
            <a:r>
              <a:rPr lang="en"/>
              <a:t>The last two methods are for generating a manifest file, and returning the manifest in an array, respectively.</a:t>
            </a: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latin typeface="Courier New"/>
                <a:ea typeface="Courier New"/>
                <a:cs typeface="Courier New"/>
                <a:sym typeface="Courier New"/>
              </a:rPr>
              <a:t>i</a:t>
            </a:r>
            <a:r>
              <a:rPr lang="en">
                <a:latin typeface="Courier New"/>
                <a:ea typeface="Courier New"/>
                <a:cs typeface="Courier New"/>
                <a:sym typeface="Courier New"/>
              </a:rPr>
              <a:t>njectManifest</a:t>
            </a:r>
            <a:r>
              <a:rPr lang="en"/>
              <a:t> takes an array of glob patterns and matches them against the files inside the specified glob directory.</a:t>
            </a:r>
          </a:p>
          <a:p>
            <a:pPr indent="0" lvl="0" marL="0">
              <a:spcBef>
                <a:spcPts val="0"/>
              </a:spcBef>
              <a:buNone/>
            </a:pPr>
            <a:r>
              <a:t/>
            </a:r>
            <a:endParaRPr/>
          </a:p>
          <a:p>
            <a:pPr indent="0" lvl="0" marL="0">
              <a:spcBef>
                <a:spcPts val="0"/>
              </a:spcBef>
              <a:buNone/>
            </a:pPr>
            <a:r>
              <a:rPr lang="en"/>
              <a:t>It then searches the service worker source file for </a:t>
            </a:r>
            <a:r>
              <a:rPr b="1" lang="en"/>
              <a:t>an empty call to the precache method ( </a:t>
            </a:r>
            <a:r>
              <a:rPr b="1" lang="en">
                <a:latin typeface="Courier New"/>
                <a:ea typeface="Courier New"/>
                <a:cs typeface="Courier New"/>
                <a:sym typeface="Courier New"/>
              </a:rPr>
              <a:t>workboxSW.precache([]) )</a:t>
            </a:r>
            <a:r>
              <a:rPr lang="en"/>
              <a:t> and injects the manifest into the empty array before copying the file to the specified destination.</a:t>
            </a:r>
            <a:r>
              <a:rPr lang="e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This is an example of what the precache method looks like after the manifest is injected.</a:t>
            </a:r>
          </a:p>
          <a:p>
            <a:pPr indent="0" lvl="0" marL="0">
              <a:spcBef>
                <a:spcPts val="0"/>
              </a:spcBef>
              <a:buNone/>
            </a:pPr>
            <a:r>
              <a:t/>
            </a:r>
            <a:endParaRPr/>
          </a:p>
          <a:p>
            <a:pPr indent="0" lvl="0" marL="0">
              <a:spcBef>
                <a:spcPts val="0"/>
              </a:spcBef>
              <a:buNone/>
            </a:pPr>
            <a:r>
              <a:rPr lang="en"/>
              <a:t>When you generate a manifest, Workbox creates objects containing </a:t>
            </a:r>
            <a:r>
              <a:rPr lang="en">
                <a:latin typeface="Courier New"/>
                <a:ea typeface="Courier New"/>
                <a:cs typeface="Courier New"/>
                <a:sym typeface="Courier New"/>
              </a:rPr>
              <a:t>url</a:t>
            </a:r>
            <a:r>
              <a:rPr lang="en"/>
              <a:t> and </a:t>
            </a:r>
            <a:r>
              <a:rPr lang="en">
                <a:latin typeface="Courier New"/>
                <a:ea typeface="Courier New"/>
                <a:cs typeface="Courier New"/>
                <a:sym typeface="Courier New"/>
              </a:rPr>
              <a:t>revision</a:t>
            </a:r>
            <a:r>
              <a:rPr lang="en"/>
              <a:t> properties</a:t>
            </a:r>
          </a:p>
          <a:p>
            <a:pPr indent="0" lvl="0" marL="0">
              <a:spcBef>
                <a:spcPts val="0"/>
              </a:spcBef>
              <a:buNone/>
            </a:pPr>
            <a:r>
              <a:t/>
            </a:r>
            <a:endParaRPr/>
          </a:p>
          <a:p>
            <a:pPr indent="0" lvl="0" marL="0">
              <a:spcBef>
                <a:spcPts val="0"/>
              </a:spcBef>
              <a:buNone/>
            </a:pPr>
            <a:r>
              <a:rPr lang="en"/>
              <a:t>The </a:t>
            </a:r>
            <a:r>
              <a:rPr lang="en">
                <a:latin typeface="Courier New"/>
                <a:ea typeface="Courier New"/>
                <a:cs typeface="Courier New"/>
                <a:sym typeface="Courier New"/>
              </a:rPr>
              <a:t>revision</a:t>
            </a:r>
            <a:r>
              <a:rPr lang="en"/>
              <a:t> property allows Workbox to update previously cached responses.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We can use the webpack module to generate the service worker or inject the manifest.</a:t>
            </a:r>
          </a:p>
          <a:p>
            <a:pPr indent="0" lvl="0" marL="0">
              <a:spcBef>
                <a:spcPts val="0"/>
              </a:spcBef>
              <a:buNone/>
            </a:pPr>
            <a:r>
              <a:t/>
            </a:r>
            <a:endParaRPr/>
          </a:p>
          <a:p>
            <a:pPr indent="0" lvl="0" marL="0">
              <a:spcBef>
                <a:spcPts val="0"/>
              </a:spcBef>
              <a:buNone/>
            </a:pPr>
            <a:r>
              <a:rPr lang="en"/>
              <a:t>Here we are doing the same thing as in the last example: injecting a manifest into the source service worker and outputting the new service worker to the build folder.</a:t>
            </a:r>
          </a:p>
          <a:p>
            <a:pPr indent="0" lvl="0" marL="0">
              <a:spcBef>
                <a:spcPts val="0"/>
              </a:spcBef>
              <a:buNone/>
            </a:pPr>
            <a:r>
              <a:t/>
            </a:r>
            <a:endParaRPr/>
          </a:p>
          <a:p>
            <a:pPr indent="0" lvl="0" marL="0">
              <a:spcBef>
                <a:spcPts val="0"/>
              </a:spcBef>
              <a:buNone/>
            </a:pPr>
            <a:r>
              <a:rPr lang="en"/>
              <a:t>If we wanted to generate a new service worker, we would not include the </a:t>
            </a:r>
            <a:r>
              <a:rPr lang="en">
                <a:latin typeface="Courier New"/>
                <a:ea typeface="Courier New"/>
                <a:cs typeface="Courier New"/>
                <a:sym typeface="Courier New"/>
              </a:rPr>
              <a:t>swSrc</a:t>
            </a:r>
            <a:r>
              <a:rPr lang="en"/>
              <a:t> property.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Workbox is a rethink of the previous service worker libraries, sw-toolbox and sw-precache, and is designed to be more modular, flexible, and extensible</a:t>
            </a:r>
            <a:r>
              <a:rPr lang="en"/>
              <a:t>.</a:t>
            </a:r>
          </a:p>
          <a:p>
            <a:pPr indent="0" lvl="0" marL="0">
              <a:spcBef>
                <a:spcPts val="0"/>
              </a:spcBef>
              <a:buNone/>
            </a:pPr>
            <a:r>
              <a:t/>
            </a:r>
            <a:endParaRPr/>
          </a:p>
          <a:p>
            <a:pPr indent="0" lvl="0" marL="0">
              <a:spcBef>
                <a:spcPts val="0"/>
              </a:spcBef>
              <a:buNone/>
            </a:pPr>
            <a:r>
              <a:rPr lang="en"/>
              <a:t>It's a collection of Javascript libraries that makes writing production-ready service workers simple.</a:t>
            </a: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latin typeface="Courier New"/>
                <a:ea typeface="Courier New"/>
                <a:cs typeface="Courier New"/>
                <a:sym typeface="Courier New"/>
              </a:rPr>
              <a:t>w</a:t>
            </a:r>
            <a:r>
              <a:rPr lang="en">
                <a:latin typeface="Courier New"/>
                <a:ea typeface="Courier New"/>
                <a:cs typeface="Courier New"/>
                <a:sym typeface="Courier New"/>
              </a:rPr>
              <a:t>orkbox-sw</a:t>
            </a:r>
            <a:r>
              <a:rPr lang="en"/>
              <a:t> and </a:t>
            </a:r>
            <a:r>
              <a:rPr lang="en">
                <a:latin typeface="Courier New"/>
                <a:ea typeface="Courier New"/>
                <a:cs typeface="Courier New"/>
                <a:sym typeface="Courier New"/>
              </a:rPr>
              <a:t>workbox-cli</a:t>
            </a:r>
            <a:r>
              <a:rPr lang="en"/>
              <a:t> are the core tools of the Workbox suite. These two high-level tools are built up from a number of lower-level modules that can be used independently or mixed-and-matched.</a:t>
            </a:r>
          </a:p>
          <a:p>
            <a:pPr indent="0" lvl="0" marL="0">
              <a:spcBef>
                <a:spcPts val="0"/>
              </a:spcBef>
              <a:buNone/>
            </a:pPr>
            <a:r>
              <a:t/>
            </a:r>
            <a:endParaRPr/>
          </a:p>
          <a:p>
            <a:pPr indent="0" lvl="0" marL="0">
              <a:spcBef>
                <a:spcPts val="0"/>
              </a:spcBef>
              <a:buNone/>
            </a:pPr>
            <a:r>
              <a:rPr lang="en">
                <a:latin typeface="Courier New"/>
                <a:ea typeface="Courier New"/>
                <a:cs typeface="Courier New"/>
                <a:sym typeface="Courier New"/>
              </a:rPr>
              <a:t>workbox-sw</a:t>
            </a:r>
            <a:r>
              <a:rPr lang="en"/>
              <a:t> is used inside the service worker itself and contains a few classes and methods for customizing the service worker, if you want to do more than just precaching. </a:t>
            </a:r>
          </a:p>
          <a:p>
            <a:pPr indent="0" lvl="0" marL="0">
              <a:spcBef>
                <a:spcPts val="0"/>
              </a:spcBef>
              <a:buNone/>
            </a:pPr>
            <a:r>
              <a:t/>
            </a:r>
            <a:endParaRPr/>
          </a:p>
          <a:p>
            <a:pPr indent="0" lvl="0" marL="0">
              <a:spcBef>
                <a:spcPts val="0"/>
              </a:spcBef>
              <a:buNone/>
            </a:pPr>
            <a:r>
              <a:rPr lang="en">
                <a:latin typeface="Courier New"/>
                <a:ea typeface="Courier New"/>
                <a:cs typeface="Courier New"/>
                <a:sym typeface="Courier New"/>
              </a:rPr>
              <a:t>w</a:t>
            </a:r>
            <a:r>
              <a:rPr lang="en">
                <a:latin typeface="Courier New"/>
                <a:ea typeface="Courier New"/>
                <a:cs typeface="Courier New"/>
                <a:sym typeface="Courier New"/>
              </a:rPr>
              <a:t>orkbox-cli</a:t>
            </a:r>
            <a:r>
              <a:rPr lang="en"/>
              <a:t> is used in the command line or in an npm build script to generate a service worker.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Let's walk through an example of how the </a:t>
            </a:r>
            <a:r>
              <a:rPr lang="en">
                <a:solidFill>
                  <a:schemeClr val="dk1"/>
                </a:solidFill>
                <a:latin typeface="Courier New"/>
                <a:ea typeface="Courier New"/>
                <a:cs typeface="Courier New"/>
                <a:sym typeface="Courier New"/>
              </a:rPr>
              <a:t>workbox-sw</a:t>
            </a:r>
            <a:r>
              <a:rPr lang="en">
                <a:solidFill>
                  <a:schemeClr val="dk1"/>
                </a:solidFill>
              </a:rPr>
              <a:t> library is used in the service worker.</a:t>
            </a:r>
          </a:p>
          <a:p>
            <a:pPr indent="0" lvl="0" marL="0">
              <a:spcBef>
                <a:spcPts val="0"/>
              </a:spcBef>
              <a:buNone/>
            </a:pPr>
            <a:r>
              <a:t/>
            </a:r>
            <a:endParaRPr>
              <a:solidFill>
                <a:schemeClr val="dk1"/>
              </a:solidFill>
            </a:endParaRPr>
          </a:p>
          <a:p>
            <a:pPr indent="0" lvl="0" marL="0">
              <a:spcBef>
                <a:spcPts val="0"/>
              </a:spcBef>
              <a:buNone/>
            </a:pPr>
            <a:r>
              <a:rPr lang="en">
                <a:solidFill>
                  <a:schemeClr val="dk1"/>
                </a:solidFill>
              </a:rPr>
              <a:t>You would start by installing the </a:t>
            </a:r>
            <a:r>
              <a:rPr lang="en">
                <a:solidFill>
                  <a:schemeClr val="dk1"/>
                </a:solidFill>
                <a:latin typeface="Courier New"/>
                <a:ea typeface="Courier New"/>
                <a:cs typeface="Courier New"/>
                <a:sym typeface="Courier New"/>
              </a:rPr>
              <a:t>workbox-sw</a:t>
            </a:r>
            <a:r>
              <a:rPr lang="en">
                <a:solidFill>
                  <a:schemeClr val="dk1"/>
                </a:solidFill>
              </a:rPr>
              <a:t> Node module in the command line with npm.</a:t>
            </a:r>
          </a:p>
          <a:p>
            <a:pPr indent="0" lvl="0" marL="0">
              <a:spcBef>
                <a:spcPts val="0"/>
              </a:spcBef>
              <a:buNone/>
            </a:pPr>
            <a:r>
              <a:t/>
            </a:r>
            <a:endParaRPr>
              <a:solidFill>
                <a:schemeClr val="dk1"/>
              </a:solidFill>
            </a:endParaRPr>
          </a:p>
          <a:p>
            <a:pPr indent="-69850" lvl="0" marL="0">
              <a:spcBef>
                <a:spcPts val="0"/>
              </a:spcBef>
              <a:buClr>
                <a:schemeClr val="dk1"/>
              </a:buClr>
              <a:buSzPts val="1100"/>
              <a:buFont typeface="Arial"/>
              <a:buNone/>
            </a:pPr>
            <a:r>
              <a:rPr lang="en">
                <a:solidFill>
                  <a:schemeClr val="dk1"/>
                </a:solidFill>
              </a:rPr>
              <a:t>Then in the service worker you import the </a:t>
            </a:r>
            <a:r>
              <a:rPr lang="en">
                <a:solidFill>
                  <a:schemeClr val="dk1"/>
                </a:solidFill>
                <a:latin typeface="Courier New"/>
                <a:ea typeface="Courier New"/>
                <a:cs typeface="Courier New"/>
                <a:sym typeface="Courier New"/>
              </a:rPr>
              <a:t>workbox-sw</a:t>
            </a:r>
            <a:r>
              <a:rPr lang="en">
                <a:solidFill>
                  <a:schemeClr val="dk1"/>
                </a:solidFill>
              </a:rPr>
              <a:t> library and create a new instance of </a:t>
            </a:r>
            <a:r>
              <a:rPr lang="en">
                <a:solidFill>
                  <a:schemeClr val="dk1"/>
                </a:solidFill>
                <a:latin typeface="Courier New"/>
                <a:ea typeface="Courier New"/>
                <a:cs typeface="Courier New"/>
                <a:sym typeface="Courier New"/>
              </a:rPr>
              <a:t>WorkboxSW</a:t>
            </a:r>
            <a:r>
              <a:rPr lang="en">
                <a:solidFill>
                  <a:schemeClr val="dk1"/>
                </a:solidFill>
              </a:rPr>
              <a:t> class.</a:t>
            </a:r>
          </a:p>
          <a:p>
            <a:pPr indent="-69850" lvl="0" marL="0">
              <a:spcBef>
                <a:spcPts val="0"/>
              </a:spcBef>
              <a:buClr>
                <a:schemeClr val="dk1"/>
              </a:buClr>
              <a:buSzPts val="1100"/>
              <a:buFont typeface="Arial"/>
              <a:buNone/>
            </a:pPr>
            <a:r>
              <a:t/>
            </a:r>
            <a:endParaRPr>
              <a:solidFill>
                <a:schemeClr val="dk1"/>
              </a:solidFill>
            </a:endParaRPr>
          </a:p>
          <a:p>
            <a:pPr indent="0" lvl="0" marL="0">
              <a:spcBef>
                <a:spcPts val="0"/>
              </a:spcBef>
              <a:buNone/>
            </a:pPr>
            <a:r>
              <a:rPr lang="en">
                <a:solidFill>
                  <a:schemeClr val="dk1"/>
                </a:solidFill>
              </a:rPr>
              <a:t>This class has four methods; the main ones are </a:t>
            </a:r>
            <a:r>
              <a:rPr lang="en">
                <a:solidFill>
                  <a:schemeClr val="dk1"/>
                </a:solidFill>
                <a:latin typeface="Courier New"/>
                <a:ea typeface="Courier New"/>
                <a:cs typeface="Courier New"/>
                <a:sym typeface="Courier New"/>
              </a:rPr>
              <a:t>precache</a:t>
            </a:r>
            <a:r>
              <a:rPr lang="en">
                <a:solidFill>
                  <a:schemeClr val="dk1"/>
                </a:solidFill>
              </a:rPr>
              <a:t>, </a:t>
            </a:r>
            <a:r>
              <a:rPr lang="en">
                <a:solidFill>
                  <a:schemeClr val="dk1"/>
                </a:solidFill>
                <a:latin typeface="Courier New"/>
                <a:ea typeface="Courier New"/>
                <a:cs typeface="Courier New"/>
                <a:sym typeface="Courier New"/>
              </a:rPr>
              <a:t>router</a:t>
            </a:r>
            <a:r>
              <a:rPr lang="en">
                <a:solidFill>
                  <a:schemeClr val="dk1"/>
                </a:solidFill>
              </a:rPr>
              <a:t>, and </a:t>
            </a:r>
            <a:r>
              <a:rPr lang="en">
                <a:solidFill>
                  <a:schemeClr val="dk1"/>
                </a:solidFill>
                <a:latin typeface="Courier New"/>
                <a:ea typeface="Courier New"/>
                <a:cs typeface="Courier New"/>
                <a:sym typeface="Courier New"/>
              </a:rPr>
              <a:t>strategies</a:t>
            </a:r>
            <a:r>
              <a:rPr lang="en">
                <a:solidFill>
                  <a:schemeClr val="dk1"/>
                </a:solidFill>
              </a:rPr>
              <a:t>.</a:t>
            </a:r>
          </a:p>
          <a:p>
            <a:pPr indent="0" lvl="0" marL="0">
              <a:spcBef>
                <a:spcPts val="0"/>
              </a:spcBef>
              <a:buNone/>
            </a:pPr>
            <a:r>
              <a:t/>
            </a:r>
            <a:endParaRPr>
              <a:solidFill>
                <a:schemeClr val="dk1"/>
              </a:solidFill>
            </a:endParaRPr>
          </a:p>
          <a:p>
            <a:pPr indent="-69850" lvl="0" marL="0" rtl="0">
              <a:spcBef>
                <a:spcPts val="0"/>
              </a:spcBef>
              <a:buClr>
                <a:schemeClr val="dk1"/>
              </a:buClr>
              <a:buSzPts val="1100"/>
              <a:buFont typeface="Arial"/>
              <a:buNone/>
            </a:pPr>
            <a:r>
              <a:rPr lang="en">
                <a:solidFill>
                  <a:schemeClr val="dk1"/>
                </a:solidFill>
              </a:rPr>
              <a:t>The fourth is just a method for getting the default cache name of the runtime caching strategies.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latin typeface="Courier New"/>
                <a:ea typeface="Courier New"/>
                <a:cs typeface="Courier New"/>
                <a:sym typeface="Courier New"/>
              </a:rPr>
              <a:t>precache</a:t>
            </a:r>
            <a:r>
              <a:rPr lang="en">
                <a:solidFill>
                  <a:schemeClr val="dk1"/>
                </a:solidFill>
              </a:rPr>
              <a:t> takes a list, aka a </a:t>
            </a:r>
            <a:r>
              <a:rPr i="1" lang="en">
                <a:solidFill>
                  <a:schemeClr val="dk1"/>
                </a:solidFill>
              </a:rPr>
              <a:t>manifest</a:t>
            </a:r>
            <a:r>
              <a:rPr lang="en">
                <a:solidFill>
                  <a:schemeClr val="dk1"/>
                </a:solidFill>
              </a:rPr>
              <a:t>, of </a:t>
            </a:r>
            <a:r>
              <a:rPr i="1" lang="en">
                <a:solidFill>
                  <a:schemeClr val="dk1"/>
                </a:solidFill>
              </a:rPr>
              <a:t>revisioned assets</a:t>
            </a:r>
            <a:r>
              <a:rPr lang="en">
                <a:solidFill>
                  <a:schemeClr val="dk1"/>
                </a:solidFill>
              </a:rPr>
              <a:t>, which are just files with a revision hash associated with them.</a:t>
            </a:r>
          </a:p>
          <a:p>
            <a:pPr indent="0" lvl="0" marL="0">
              <a:spcBef>
                <a:spcPts val="0"/>
              </a:spcBef>
              <a:buNone/>
            </a:pPr>
            <a:r>
              <a:t/>
            </a:r>
            <a:endParaRPr>
              <a:solidFill>
                <a:schemeClr val="dk1"/>
              </a:solidFill>
            </a:endParaRPr>
          </a:p>
          <a:p>
            <a:pPr indent="0" lvl="0" marL="0">
              <a:spcBef>
                <a:spcPts val="0"/>
              </a:spcBef>
              <a:buNone/>
            </a:pPr>
            <a:r>
              <a:rPr lang="en">
                <a:solidFill>
                  <a:schemeClr val="dk1"/>
                </a:solidFill>
              </a:rPr>
              <a:t>The revision hash allows assets to be cached intelligently during the install (i.e. old files are cleared from the cache, new files are added to the cache and unchanged files are left as is). </a:t>
            </a:r>
          </a:p>
          <a:p>
            <a:pPr indent="0" lvl="0" marL="0">
              <a:spcBef>
                <a:spcPts val="0"/>
              </a:spcBef>
              <a:buNone/>
            </a:pPr>
            <a:r>
              <a:t/>
            </a:r>
            <a:endParaRPr>
              <a:solidFill>
                <a:schemeClr val="dk1"/>
              </a:solidFill>
            </a:endParaRPr>
          </a:p>
          <a:p>
            <a:pPr indent="-69850" lvl="0" marL="0" rtl="0">
              <a:spcBef>
                <a:spcPts val="0"/>
              </a:spcBef>
              <a:buClr>
                <a:schemeClr val="dk1"/>
              </a:buClr>
              <a:buSzPts val="1100"/>
              <a:buFont typeface="Arial"/>
              <a:buNone/>
            </a:pPr>
            <a:r>
              <a:rPr lang="en">
                <a:solidFill>
                  <a:schemeClr val="dk1"/>
                </a:solidFill>
              </a:rPr>
              <a:t>We recommend using </a:t>
            </a:r>
            <a:r>
              <a:rPr lang="en">
                <a:solidFill>
                  <a:schemeClr val="dk1"/>
                </a:solidFill>
                <a:latin typeface="Courier New"/>
                <a:ea typeface="Courier New"/>
                <a:cs typeface="Courier New"/>
                <a:sym typeface="Courier New"/>
              </a:rPr>
              <a:t>workbox-build</a:t>
            </a:r>
            <a:r>
              <a:rPr lang="en">
                <a:solidFill>
                  <a:schemeClr val="dk1"/>
                </a:solidFill>
              </a:rPr>
              <a:t> or </a:t>
            </a:r>
            <a:r>
              <a:rPr lang="en">
                <a:solidFill>
                  <a:schemeClr val="dk1"/>
                </a:solidFill>
                <a:latin typeface="Courier New"/>
                <a:ea typeface="Courier New"/>
                <a:cs typeface="Courier New"/>
                <a:sym typeface="Courier New"/>
              </a:rPr>
              <a:t>workbox-cli</a:t>
            </a:r>
            <a:r>
              <a:rPr lang="en">
                <a:solidFill>
                  <a:schemeClr val="dk1"/>
                </a:solidFill>
              </a:rPr>
              <a:t> to generate the manifest so that the revision hashes are added for you. We'll look at an example of how to do this in a minute.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The </a:t>
            </a:r>
            <a:r>
              <a:rPr lang="en">
                <a:solidFill>
                  <a:schemeClr val="dk1"/>
                </a:solidFill>
                <a:latin typeface="Courier New"/>
                <a:ea typeface="Courier New"/>
                <a:cs typeface="Courier New"/>
                <a:sym typeface="Courier New"/>
              </a:rPr>
              <a:t>router</a:t>
            </a:r>
            <a:r>
              <a:rPr lang="en">
                <a:solidFill>
                  <a:schemeClr val="dk1"/>
                </a:solidFill>
              </a:rPr>
              <a:t> class lets you register routes in your service worker.</a:t>
            </a:r>
          </a:p>
          <a:p>
            <a:pPr indent="0" lvl="0" marL="0">
              <a:spcBef>
                <a:spcPts val="0"/>
              </a:spcBef>
              <a:buNone/>
            </a:pPr>
            <a:r>
              <a:t/>
            </a:r>
            <a:endParaRPr>
              <a:solidFill>
                <a:schemeClr val="dk1"/>
              </a:solidFill>
            </a:endParaRPr>
          </a:p>
          <a:p>
            <a:pPr indent="0" lvl="0" marL="0" rtl="0">
              <a:spcBef>
                <a:spcPts val="0"/>
              </a:spcBef>
              <a:buNone/>
            </a:pPr>
            <a:r>
              <a:rPr lang="en">
                <a:solidFill>
                  <a:schemeClr val="dk1"/>
                </a:solidFill>
                <a:latin typeface="Courier New"/>
                <a:ea typeface="Courier New"/>
                <a:cs typeface="Courier New"/>
                <a:sym typeface="Courier New"/>
              </a:rPr>
              <a:t>registerRoute</a:t>
            </a:r>
            <a:r>
              <a:rPr lang="en">
                <a:solidFill>
                  <a:schemeClr val="dk1"/>
                </a:solidFill>
              </a:rPr>
              <a:t> takes a string or regular expression, and a function for handling the request and response.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Finally, the </a:t>
            </a:r>
            <a:r>
              <a:rPr lang="en">
                <a:solidFill>
                  <a:schemeClr val="dk1"/>
                </a:solidFill>
                <a:latin typeface="Courier New"/>
                <a:ea typeface="Courier New"/>
                <a:cs typeface="Courier New"/>
                <a:sym typeface="Courier New"/>
              </a:rPr>
              <a:t>strategies</a:t>
            </a:r>
            <a:r>
              <a:rPr lang="en">
                <a:solidFill>
                  <a:schemeClr val="dk1"/>
                </a:solidFill>
              </a:rPr>
              <a:t> method contains several built in network and caching strategies for the request/response.</a:t>
            </a:r>
          </a:p>
          <a:p>
            <a:pPr indent="0" lvl="0" marL="0">
              <a:spcBef>
                <a:spcPts val="0"/>
              </a:spcBef>
              <a:buNone/>
            </a:pPr>
            <a:r>
              <a:t/>
            </a:r>
            <a:endParaRPr>
              <a:solidFill>
                <a:schemeClr val="dk1"/>
              </a:solidFill>
            </a:endParaRPr>
          </a:p>
          <a:p>
            <a:pPr indent="0" lvl="0" marL="0">
              <a:spcBef>
                <a:spcPts val="0"/>
              </a:spcBef>
              <a:buNone/>
            </a:pPr>
            <a:r>
              <a:rPr lang="en">
                <a:solidFill>
                  <a:schemeClr val="dk1"/>
                </a:solidFill>
              </a:rPr>
              <a:t>for example the </a:t>
            </a:r>
            <a:r>
              <a:rPr lang="en">
                <a:solidFill>
                  <a:schemeClr val="dk1"/>
                </a:solidFill>
                <a:latin typeface="Courier New"/>
                <a:ea typeface="Courier New"/>
                <a:cs typeface="Courier New"/>
                <a:sym typeface="Courier New"/>
              </a:rPr>
              <a:t>cacheFirst()</a:t>
            </a:r>
            <a:r>
              <a:rPr lang="en">
                <a:solidFill>
                  <a:schemeClr val="dk1"/>
                </a:solidFill>
              </a:rPr>
              <a:t> strategy will check the cache for the resource first. And if it's not there then it sends the request to the network and adds the response to the cache when it comes back.</a:t>
            </a:r>
          </a:p>
          <a:p>
            <a:pPr indent="0" lvl="0" marL="0">
              <a:spcBef>
                <a:spcPts val="0"/>
              </a:spcBef>
              <a:buNone/>
            </a:pPr>
            <a:r>
              <a:t/>
            </a:r>
            <a:endParaRPr>
              <a:solidFill>
                <a:schemeClr val="dk1"/>
              </a:solidFill>
            </a:endParaRPr>
          </a:p>
          <a:p>
            <a:pPr indent="0" lvl="0" marL="0" rtl="0">
              <a:spcBef>
                <a:spcPts val="0"/>
              </a:spcBef>
              <a:buNone/>
            </a:pPr>
            <a:r>
              <a:rPr lang="en">
                <a:solidFill>
                  <a:schemeClr val="dk1"/>
                </a:solidFill>
              </a:rPr>
              <a:t>So putting this example all together, we are precaching precached.txt, and then having the sw check the cache for any .txt resources before going to the network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latin typeface="Courier New"/>
                <a:ea typeface="Courier New"/>
                <a:cs typeface="Courier New"/>
                <a:sym typeface="Courier New"/>
              </a:rPr>
              <a:t>workbox-cli</a:t>
            </a:r>
            <a:r>
              <a:rPr lang="en"/>
              <a:t> can be used to generate a service worker or inject a manifest into an existing service worker. </a:t>
            </a:r>
          </a:p>
          <a:p>
            <a:pPr indent="0" lvl="0" marL="0">
              <a:spcBef>
                <a:spcPts val="0"/>
              </a:spcBef>
              <a:buNone/>
            </a:pPr>
            <a:r>
              <a:t/>
            </a:r>
            <a:endParaRPr/>
          </a:p>
          <a:p>
            <a:pPr indent="0" lvl="0" marL="0">
              <a:spcBef>
                <a:spcPts val="0"/>
              </a:spcBef>
              <a:buNone/>
            </a:pPr>
            <a:r>
              <a:rPr lang="en"/>
              <a:t>It can be used from the command line or as part of an npm build-script in your package.json.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chemeClr val="dk1"/>
                </a:solidFill>
              </a:rPr>
              <a:t>Running </a:t>
            </a:r>
            <a:r>
              <a:rPr lang="en">
                <a:solidFill>
                  <a:schemeClr val="dk1"/>
                </a:solidFill>
                <a:latin typeface="Courier New"/>
                <a:ea typeface="Courier New"/>
                <a:cs typeface="Courier New"/>
                <a:sym typeface="Courier New"/>
              </a:rPr>
              <a:t>generate:sw</a:t>
            </a:r>
            <a:r>
              <a:rPr lang="en">
                <a:solidFill>
                  <a:schemeClr val="dk1"/>
                </a:solidFill>
              </a:rPr>
              <a:t> brings up several prompts in the command window that let you to select which files to cache and where to put your generated service worker</a:t>
            </a:r>
          </a:p>
          <a:p>
            <a:pPr indent="-69850" lvl="0" marL="0">
              <a:spcBef>
                <a:spcPts val="0"/>
              </a:spcBef>
              <a:buClr>
                <a:schemeClr val="dk1"/>
              </a:buClr>
              <a:buSzPts val="1100"/>
              <a:buFont typeface="Arial"/>
              <a:buNone/>
            </a:pPr>
            <a:r>
              <a:t/>
            </a:r>
            <a:endParaRPr>
              <a:solidFill>
                <a:schemeClr val="dk1"/>
              </a:solidFill>
            </a:endParaRPr>
          </a:p>
          <a:p>
            <a:pPr indent="-69850" lvl="0" marL="0">
              <a:spcBef>
                <a:spcPts val="0"/>
              </a:spcBef>
              <a:buClr>
                <a:schemeClr val="dk1"/>
              </a:buClr>
              <a:buSzPts val="1100"/>
              <a:buFont typeface="Arial"/>
              <a:buNone/>
            </a:pPr>
            <a:r>
              <a:rPr lang="en">
                <a:solidFill>
                  <a:schemeClr val="dk1"/>
                </a:solidFill>
              </a:rPr>
              <a:t>You can create a configuration file based on your settings so that generating the service worker will be faster the next time.</a:t>
            </a:r>
          </a:p>
          <a:p>
            <a:pPr indent="-69850" lvl="0" marL="0">
              <a:spcBef>
                <a:spcPts val="0"/>
              </a:spcBef>
              <a:buClr>
                <a:schemeClr val="dk1"/>
              </a:buClr>
              <a:buSzPts val="1100"/>
              <a:buFont typeface="Arial"/>
              <a:buNone/>
            </a:pPr>
            <a:r>
              <a:t/>
            </a:r>
            <a:endParaRPr>
              <a:solidFill>
                <a:schemeClr val="dk1"/>
              </a:solidFill>
            </a:endParaRPr>
          </a:p>
          <a:p>
            <a:pPr indent="-69850" lvl="0" marL="0">
              <a:spcBef>
                <a:spcPts val="0"/>
              </a:spcBef>
              <a:buClr>
                <a:schemeClr val="dk1"/>
              </a:buClr>
              <a:buSzPts val="1100"/>
              <a:buFont typeface="Arial"/>
              <a:buNone/>
            </a:pPr>
            <a:r>
              <a:rPr lang="en">
                <a:solidFill>
                  <a:schemeClr val="dk1"/>
                </a:solidFill>
                <a:latin typeface="Courier New"/>
                <a:ea typeface="Courier New"/>
                <a:cs typeface="Courier New"/>
                <a:sym typeface="Courier New"/>
              </a:rPr>
              <a:t>inject:manifest</a:t>
            </a:r>
            <a:r>
              <a:rPr lang="en">
                <a:solidFill>
                  <a:schemeClr val="dk1"/>
                </a:solidFill>
              </a:rPr>
              <a:t> does something similar except it also asks for an existing service worker file, so it can add the manifest to 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12" name="Shape 12"/>
        <p:cNvGrpSpPr/>
        <p:nvPr/>
      </p:nvGrpSpPr>
      <p:grpSpPr>
        <a:xfrm>
          <a:off x="0" y="0"/>
          <a:ext cx="0" cy="0"/>
          <a:chOff x="0" y="0"/>
          <a:chExt cx="0" cy="0"/>
        </a:xfrm>
      </p:grpSpPr>
      <p:sp>
        <p:nvSpPr>
          <p:cNvPr id="13" name="Shape 13"/>
          <p:cNvSpPr txBox="1"/>
          <p:nvPr>
            <p:ph type="ctrTitle"/>
          </p:nvPr>
        </p:nvSpPr>
        <p:spPr>
          <a:xfrm>
            <a:off x="311708" y="1006793"/>
            <a:ext cx="8520600" cy="2052600"/>
          </a:xfrm>
          <a:prstGeom prst="rect">
            <a:avLst/>
          </a:prstGeom>
        </p:spPr>
        <p:txBody>
          <a:bodyPr anchorCtr="0" anchor="b" bIns="91425" lIns="91425" rIns="91425" wrap="square" tIns="91425"/>
          <a:lstStyle>
            <a:lvl1pPr lvl="0" rtl="0" algn="ctr">
              <a:spcBef>
                <a:spcPts val="0"/>
              </a:spcBef>
              <a:buClr>
                <a:srgbClr val="FAFAFA"/>
              </a:buClr>
              <a:buSzPts val="5200"/>
              <a:buNone/>
              <a:defRPr b="1" sz="5200">
                <a:solidFill>
                  <a:srgbClr val="FAFAFA"/>
                </a:solidFill>
              </a:defRPr>
            </a:lvl1pPr>
            <a:lvl2pPr lvl="1" rtl="0" algn="ctr">
              <a:spcBef>
                <a:spcPts val="0"/>
              </a:spcBef>
              <a:buSzPts val="5200"/>
              <a:buNone/>
              <a:defRPr sz="5200"/>
            </a:lvl2pPr>
            <a:lvl3pPr lvl="2" rtl="0" algn="ctr">
              <a:spcBef>
                <a:spcPts val="0"/>
              </a:spcBef>
              <a:buSzPts val="5200"/>
              <a:buNone/>
              <a:defRPr sz="5200"/>
            </a:lvl3pPr>
            <a:lvl4pPr lvl="3" rtl="0" algn="ctr">
              <a:spcBef>
                <a:spcPts val="0"/>
              </a:spcBef>
              <a:buSzPts val="5200"/>
              <a:buNone/>
              <a:defRPr sz="5200"/>
            </a:lvl4pPr>
            <a:lvl5pPr lvl="4" rtl="0" algn="ctr">
              <a:spcBef>
                <a:spcPts val="0"/>
              </a:spcBef>
              <a:buSzPts val="5200"/>
              <a:buNone/>
              <a:defRPr sz="5200"/>
            </a:lvl5pPr>
            <a:lvl6pPr lvl="5" rtl="0" algn="ctr">
              <a:spcBef>
                <a:spcPts val="0"/>
              </a:spcBef>
              <a:buSzPts val="5200"/>
              <a:buNone/>
              <a:defRPr sz="5200"/>
            </a:lvl6pPr>
            <a:lvl7pPr lvl="6" rtl="0" algn="ctr">
              <a:spcBef>
                <a:spcPts val="0"/>
              </a:spcBef>
              <a:buSzPts val="5200"/>
              <a:buNone/>
              <a:defRPr sz="5200"/>
            </a:lvl7pPr>
            <a:lvl8pPr lvl="7" rtl="0" algn="ctr">
              <a:spcBef>
                <a:spcPts val="0"/>
              </a:spcBef>
              <a:buSzPts val="5200"/>
              <a:buNone/>
              <a:defRPr sz="5200"/>
            </a:lvl8pPr>
            <a:lvl9pPr lvl="8" rtl="0" algn="ctr">
              <a:spcBef>
                <a:spcPts val="0"/>
              </a:spcBef>
              <a:buSzPts val="5200"/>
              <a:buNone/>
              <a:defRPr sz="5200"/>
            </a:lvl9pPr>
          </a:lstStyle>
          <a:p/>
        </p:txBody>
      </p:sp>
      <p:sp>
        <p:nvSpPr>
          <p:cNvPr id="14" name="Shape 14"/>
          <p:cNvSpPr txBox="1"/>
          <p:nvPr>
            <p:ph idx="1" type="subTitle"/>
          </p:nvPr>
        </p:nvSpPr>
        <p:spPr>
          <a:xfrm>
            <a:off x="311700" y="3096343"/>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 name="Shape 15"/>
          <p:cNvSpPr txBox="1"/>
          <p:nvPr>
            <p:ph idx="1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pic>
        <p:nvPicPr>
          <p:cNvPr descr="slides_image.png" id="49" name="Shape 4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0" name="Shape 50"/>
          <p:cNvSpPr txBox="1"/>
          <p:nvPr>
            <p:ph idx="1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51" name="Shape 51"/>
          <p:cNvSpPr txBox="1"/>
          <p:nvPr>
            <p:ph idx="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dk2"/>
                </a:solidFill>
              </a:rPr>
              <a:t>‹#›</a:t>
            </a:fld>
          </a:p>
        </p:txBody>
      </p:sp>
      <p:sp>
        <p:nvSpPr>
          <p:cNvPr id="52" name="Shape 52"/>
          <p:cNvSpPr txBox="1"/>
          <p:nvPr>
            <p:ph type="title"/>
          </p:nvPr>
        </p:nvSpPr>
        <p:spPr>
          <a:xfrm>
            <a:off x="265500" y="1928011"/>
            <a:ext cx="4045200" cy="1482300"/>
          </a:xfrm>
          <a:prstGeom prst="rect">
            <a:avLst/>
          </a:prstGeom>
        </p:spPr>
        <p:txBody>
          <a:bodyPr anchorCtr="0" anchor="b" bIns="91425" lIns="91425" rIns="91425" wrap="square" tIns="91425"/>
          <a:lstStyle>
            <a:lvl1pPr lvl="0" rtl="0" algn="ctr">
              <a:spcBef>
                <a:spcPts val="0"/>
              </a:spcBef>
              <a:buClr>
                <a:srgbClr val="FAFAFA"/>
              </a:buClr>
              <a:buSzPts val="4200"/>
              <a:buNone/>
              <a:defRPr sz="4200">
                <a:solidFill>
                  <a:srgbClr val="FAFAFA"/>
                </a:solidFill>
              </a:defRPr>
            </a:lvl1pPr>
            <a:lvl2pPr lvl="1" rtl="0" algn="ctr">
              <a:spcBef>
                <a:spcPts val="0"/>
              </a:spcBef>
              <a:buSzPts val="4200"/>
              <a:buNone/>
              <a:defRPr sz="4200"/>
            </a:lvl2pPr>
            <a:lvl3pPr lvl="2" rtl="0" algn="ctr">
              <a:spcBef>
                <a:spcPts val="0"/>
              </a:spcBef>
              <a:buSzPts val="4200"/>
              <a:buNone/>
              <a:defRPr sz="4200"/>
            </a:lvl3pPr>
            <a:lvl4pPr lvl="3" rtl="0" algn="ctr">
              <a:spcBef>
                <a:spcPts val="0"/>
              </a:spcBef>
              <a:buSzPts val="4200"/>
              <a:buNone/>
              <a:defRPr sz="4200"/>
            </a:lvl4pPr>
            <a:lvl5pPr lvl="4" rtl="0" algn="ctr">
              <a:spcBef>
                <a:spcPts val="0"/>
              </a:spcBef>
              <a:buSzPts val="4200"/>
              <a:buNone/>
              <a:defRPr sz="4200"/>
            </a:lvl5pPr>
            <a:lvl6pPr lvl="5" rtl="0" algn="ctr">
              <a:spcBef>
                <a:spcPts val="0"/>
              </a:spcBef>
              <a:buSzPts val="4200"/>
              <a:buNone/>
              <a:defRPr sz="4200"/>
            </a:lvl6pPr>
            <a:lvl7pPr lvl="6" rtl="0" algn="ctr">
              <a:spcBef>
                <a:spcPts val="0"/>
              </a:spcBef>
              <a:buSzPts val="4200"/>
              <a:buNone/>
              <a:defRPr sz="4200"/>
            </a:lvl7pPr>
            <a:lvl8pPr lvl="7" rtl="0" algn="ctr">
              <a:spcBef>
                <a:spcPts val="0"/>
              </a:spcBef>
              <a:buSzPts val="4200"/>
              <a:buNone/>
              <a:defRPr sz="4200"/>
            </a:lvl8pPr>
            <a:lvl9pPr lvl="8" rtl="0" algn="ctr">
              <a:spcBef>
                <a:spcPts val="0"/>
              </a:spcBef>
              <a:buSzPts val="4200"/>
              <a:buNone/>
              <a:defRPr sz="4200"/>
            </a:lvl9pPr>
          </a:lstStyle>
          <a:p/>
        </p:txBody>
      </p:sp>
      <p:sp>
        <p:nvSpPr>
          <p:cNvPr id="53" name="Shape 53"/>
          <p:cNvSpPr txBox="1"/>
          <p:nvPr>
            <p:ph idx="1" type="subTitle"/>
          </p:nvPr>
        </p:nvSpPr>
        <p:spPr>
          <a:xfrm>
            <a:off x="265500" y="3497911"/>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 name="Shape 54"/>
          <p:cNvSpPr txBox="1"/>
          <p:nvPr>
            <p:ph idx="3" type="subTitle"/>
          </p:nvPr>
        </p:nvSpPr>
        <p:spPr>
          <a:xfrm>
            <a:off x="265500" y="564125"/>
            <a:ext cx="4045200" cy="524100"/>
          </a:xfrm>
          <a:prstGeom prst="rect">
            <a:avLst/>
          </a:prstGeom>
        </p:spPr>
        <p:txBody>
          <a:bodyPr anchorCtr="0" anchor="t" bIns="91425" lIns="91425" rIns="91425" wrap="square"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55" name="Shape 55"/>
          <p:cNvSpPr txBox="1"/>
          <p:nvPr>
            <p:ph idx="4"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dk2"/>
                </a:solidFill>
              </a:rPr>
              <a:t>‹#›</a:t>
            </a:fld>
          </a:p>
        </p:txBody>
      </p:sp>
      <p:sp>
        <p:nvSpPr>
          <p:cNvPr id="56" name="Shape 56"/>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69850" lvl="0" marL="0" rtl="0">
              <a:spcBef>
                <a:spcPts val="0"/>
              </a:spcBef>
              <a:buClr>
                <a:srgbClr val="000000"/>
              </a:buClr>
              <a:buSzPts val="1100"/>
              <a:buFont typeface="Arial"/>
              <a:buNone/>
            </a:pPr>
            <a:r>
              <a:rPr b="1" lang="en" sz="1000">
                <a:solidFill>
                  <a:srgbClr val="757575"/>
                </a:solidFill>
                <a:latin typeface="Roboto"/>
                <a:ea typeface="Roboto"/>
                <a:cs typeface="Roboto"/>
                <a:sym typeface="Roboto"/>
              </a:rPr>
              <a:t>Progressive Web Apps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pic>
        <p:nvPicPr>
          <p:cNvPr descr="PWA-split.png" id="59" name="Shape 59"/>
          <p:cNvPicPr preferRelativeResize="0"/>
          <p:nvPr/>
        </p:nvPicPr>
        <p:blipFill>
          <a:blip r:embed="rId2">
            <a:alphaModFix/>
          </a:blip>
          <a:stretch>
            <a:fillRect/>
          </a:stretch>
        </p:blipFill>
        <p:spPr>
          <a:xfrm>
            <a:off x="0" y="0"/>
            <a:ext cx="9144000" cy="5143500"/>
          </a:xfrm>
          <a:prstGeom prst="rect">
            <a:avLst/>
          </a:prstGeom>
          <a:noFill/>
          <a:ln>
            <a:noFill/>
          </a:ln>
        </p:spPr>
      </p:pic>
      <p:sp>
        <p:nvSpPr>
          <p:cNvPr id="60" name="Shape 60"/>
          <p:cNvSpPr txBox="1"/>
          <p:nvPr>
            <p:ph idx="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dk2"/>
                </a:solidFill>
              </a:rPr>
              <a:t>‹#›</a:t>
            </a:fld>
          </a:p>
        </p:txBody>
      </p:sp>
      <p:sp>
        <p:nvSpPr>
          <p:cNvPr id="61" name="Shape 6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69850" lvl="0" marL="0" rtl="0">
              <a:spcBef>
                <a:spcPts val="0"/>
              </a:spcBef>
              <a:buClr>
                <a:srgbClr val="000000"/>
              </a:buClr>
              <a:buSzPts val="1100"/>
              <a:buFont typeface="Arial"/>
              <a:buNone/>
            </a:pPr>
            <a:r>
              <a:rPr b="1" lang="en" sz="1000">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ts val="4200"/>
              <a:buNone/>
              <a:defRPr sz="4200"/>
            </a:lvl1pPr>
            <a:lvl2pPr lvl="1" rtl="0" algn="ctr">
              <a:spcBef>
                <a:spcPts val="0"/>
              </a:spcBef>
              <a:buSzPts val="4200"/>
              <a:buNone/>
              <a:defRPr sz="4200"/>
            </a:lvl2pPr>
            <a:lvl3pPr lvl="2" rtl="0" algn="ctr">
              <a:spcBef>
                <a:spcPts val="0"/>
              </a:spcBef>
              <a:buSzPts val="4200"/>
              <a:buNone/>
              <a:defRPr sz="4200"/>
            </a:lvl3pPr>
            <a:lvl4pPr lvl="3" rtl="0" algn="ctr">
              <a:spcBef>
                <a:spcPts val="0"/>
              </a:spcBef>
              <a:buSzPts val="4200"/>
              <a:buNone/>
              <a:defRPr sz="4200"/>
            </a:lvl4pPr>
            <a:lvl5pPr lvl="4" rtl="0" algn="ctr">
              <a:spcBef>
                <a:spcPts val="0"/>
              </a:spcBef>
              <a:buSzPts val="4200"/>
              <a:buNone/>
              <a:defRPr sz="4200"/>
            </a:lvl5pPr>
            <a:lvl6pPr lvl="5" rtl="0" algn="ctr">
              <a:spcBef>
                <a:spcPts val="0"/>
              </a:spcBef>
              <a:buSzPts val="4200"/>
              <a:buNone/>
              <a:defRPr sz="4200"/>
            </a:lvl6pPr>
            <a:lvl7pPr lvl="6" rtl="0" algn="ctr">
              <a:spcBef>
                <a:spcPts val="0"/>
              </a:spcBef>
              <a:buSzPts val="4200"/>
              <a:buNone/>
              <a:defRPr sz="4200"/>
            </a:lvl7pPr>
            <a:lvl8pPr lvl="7" rtl="0" algn="ctr">
              <a:spcBef>
                <a:spcPts val="0"/>
              </a:spcBef>
              <a:buSzPts val="4200"/>
              <a:buNone/>
              <a:defRPr sz="4200"/>
            </a:lvl8pPr>
            <a:lvl9pPr lvl="8" rtl="0" algn="ctr">
              <a:spcBef>
                <a:spcPts val="0"/>
              </a:spcBef>
              <a:buSzPts val="4200"/>
              <a:buNone/>
              <a:defRPr sz="4200"/>
            </a:lvl9pPr>
          </a:lstStyle>
          <a:p/>
        </p:txBody>
      </p:sp>
      <p:sp>
        <p:nvSpPr>
          <p:cNvPr id="63" name="Shape 63"/>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16" name="Shape 16"/>
        <p:cNvGrpSpPr/>
        <p:nvPr/>
      </p:nvGrpSpPr>
      <p:grpSpPr>
        <a:xfrm>
          <a:off x="0" y="0"/>
          <a:ext cx="0" cy="0"/>
          <a:chOff x="0" y="0"/>
          <a:chExt cx="0" cy="0"/>
        </a:xfrm>
      </p:grpSpPr>
      <p:sp>
        <p:nvSpPr>
          <p:cNvPr id="17" name="Shape 17"/>
          <p:cNvSpPr txBox="1"/>
          <p:nvPr>
            <p:ph type="title"/>
          </p:nvPr>
        </p:nvSpPr>
        <p:spPr>
          <a:xfrm>
            <a:off x="311700" y="2074650"/>
            <a:ext cx="8520600" cy="841800"/>
          </a:xfrm>
          <a:prstGeom prst="rect">
            <a:avLst/>
          </a:prstGeom>
        </p:spPr>
        <p:txBody>
          <a:bodyPr anchorCtr="0" anchor="ctr" bIns="91425" lIns="91425" rIns="91425" wrap="square" tIns="91425"/>
          <a:lstStyle>
            <a:lvl1pPr lvl="0" rtl="0" algn="ctr">
              <a:spcBef>
                <a:spcPts val="0"/>
              </a:spcBef>
              <a:buClr>
                <a:srgbClr val="FAFAFA"/>
              </a:buClr>
              <a:buSzPts val="3600"/>
              <a:buNone/>
              <a:defRPr sz="3600">
                <a:solidFill>
                  <a:srgbClr val="FAFAFA"/>
                </a:solidFill>
              </a:defRPr>
            </a:lvl1pPr>
            <a:lvl2pPr lvl="1" rtl="0" algn="ctr">
              <a:spcBef>
                <a:spcPts val="0"/>
              </a:spcBef>
              <a:buSzPts val="3600"/>
              <a:buNone/>
              <a:defRPr sz="3600"/>
            </a:lvl2pPr>
            <a:lvl3pPr lvl="2" rtl="0" algn="ctr">
              <a:spcBef>
                <a:spcPts val="0"/>
              </a:spcBef>
              <a:buSzPts val="3600"/>
              <a:buNone/>
              <a:defRPr sz="3600"/>
            </a:lvl3pPr>
            <a:lvl4pPr lvl="3" rtl="0" algn="ctr">
              <a:spcBef>
                <a:spcPts val="0"/>
              </a:spcBef>
              <a:buSzPts val="3600"/>
              <a:buNone/>
              <a:defRPr sz="3600"/>
            </a:lvl4pPr>
            <a:lvl5pPr lvl="4" rtl="0" algn="ctr">
              <a:spcBef>
                <a:spcPts val="0"/>
              </a:spcBef>
              <a:buSzPts val="3600"/>
              <a:buNone/>
              <a:defRPr sz="3600"/>
            </a:lvl5pPr>
            <a:lvl6pPr lvl="5" rtl="0" algn="ctr">
              <a:spcBef>
                <a:spcPts val="0"/>
              </a:spcBef>
              <a:buSzPts val="3600"/>
              <a:buNone/>
              <a:defRPr sz="3600"/>
            </a:lvl6pPr>
            <a:lvl7pPr lvl="6" rtl="0" algn="ctr">
              <a:spcBef>
                <a:spcPts val="0"/>
              </a:spcBef>
              <a:buSzPts val="3600"/>
              <a:buNone/>
              <a:defRPr sz="3600"/>
            </a:lvl7pPr>
            <a:lvl8pPr lvl="7" rtl="0" algn="ctr">
              <a:spcBef>
                <a:spcPts val="0"/>
              </a:spcBef>
              <a:buSzPts val="3600"/>
              <a:buNone/>
              <a:defRPr sz="3600"/>
            </a:lvl8pPr>
            <a:lvl9pPr lvl="8" rtl="0" algn="ctr">
              <a:spcBef>
                <a:spcPts val="0"/>
              </a:spcBef>
              <a:buSzPts val="3600"/>
              <a:buNone/>
              <a:defRPr sz="3600"/>
            </a:lvl9pPr>
          </a:lstStyle>
          <a:p/>
        </p:txBody>
      </p:sp>
      <p:sp>
        <p:nvSpPr>
          <p:cNvPr id="18" name="Shape 18"/>
          <p:cNvSpPr txBox="1"/>
          <p:nvPr>
            <p:ph idx="1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19" name="Shape 19"/>
        <p:cNvGrpSpPr/>
        <p:nvPr/>
      </p:nvGrpSpPr>
      <p:grpSpPr>
        <a:xfrm>
          <a:off x="0" y="0"/>
          <a:ext cx="0" cy="0"/>
          <a:chOff x="0" y="0"/>
          <a:chExt cx="0" cy="0"/>
        </a:xfrm>
      </p:grpSpPr>
      <p:sp>
        <p:nvSpPr>
          <p:cNvPr id="20" name="Shape 20"/>
          <p:cNvSpPr/>
          <p:nvPr/>
        </p:nvSpPr>
        <p:spPr>
          <a:xfrm>
            <a:off x="-11200" y="-37825"/>
            <a:ext cx="9155100" cy="1018500"/>
          </a:xfrm>
          <a:prstGeom prst="rect">
            <a:avLst/>
          </a:prstGeom>
          <a:solidFill>
            <a:srgbClr val="304FFE"/>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buSzPts val="3600"/>
              <a:buNone/>
              <a:defRPr>
                <a:solidFill>
                  <a:srgbClr val="FAFAFA"/>
                </a:solidFill>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22" name="Shape 22"/>
          <p:cNvSpPr txBox="1"/>
          <p:nvPr>
            <p:ph idx="1" type="body"/>
          </p:nvPr>
        </p:nvSpPr>
        <p:spPr>
          <a:xfrm>
            <a:off x="311700" y="1076275"/>
            <a:ext cx="8520600" cy="3416400"/>
          </a:xfrm>
          <a:prstGeom prst="rect">
            <a:avLst/>
          </a:prstGeom>
        </p:spPr>
        <p:txBody>
          <a:bodyPr anchorCtr="0" anchor="t" bIns="91425" lIns="91425" rIns="91425" wrap="square" tIns="91425"/>
          <a:lstStyle>
            <a:lvl1pPr lvl="0" rtl="0">
              <a:lnSpc>
                <a:spcPct val="115000"/>
              </a:lnSpc>
              <a:spcBef>
                <a:spcPts val="1000"/>
              </a:spcBef>
              <a:buSzPts val="2400"/>
              <a:buAutoNum type="arabicPeriod"/>
              <a:defRPr/>
            </a:lvl1pPr>
            <a:lvl2pPr lvl="1" rtl="0">
              <a:lnSpc>
                <a:spcPct val="115000"/>
              </a:lnSpc>
              <a:spcBef>
                <a:spcPts val="1000"/>
              </a:spcBef>
              <a:buSzPts val="2000"/>
              <a:buAutoNum type="alphaLcPeriod"/>
              <a:defRPr sz="2000"/>
            </a:lvl2pPr>
            <a:lvl3pPr lvl="2" rtl="0">
              <a:spcBef>
                <a:spcPts val="0"/>
              </a:spcBef>
              <a:buSzPts val="1400"/>
              <a:buAutoNum type="romanLcPeriod"/>
              <a:defRPr/>
            </a:lvl3pPr>
            <a:lvl4pPr lvl="3" rtl="0">
              <a:spcBef>
                <a:spcPts val="0"/>
              </a:spcBef>
              <a:buSzPts val="1400"/>
              <a:buAutoNum type="arabicPeriod"/>
              <a:defRPr/>
            </a:lvl4pPr>
            <a:lvl5pPr lvl="4" rtl="0">
              <a:spcBef>
                <a:spcPts val="0"/>
              </a:spcBef>
              <a:buSzPts val="1400"/>
              <a:buAutoNum type="alphaLcPeriod"/>
              <a:defRPr/>
            </a:lvl5pPr>
            <a:lvl6pPr lvl="5" rtl="0">
              <a:spcBef>
                <a:spcPts val="0"/>
              </a:spcBef>
              <a:buSzPts val="1400"/>
              <a:buAutoNum type="romanLcPeriod"/>
              <a:defRPr/>
            </a:lvl6pPr>
            <a:lvl7pPr lvl="6" rtl="0">
              <a:spcBef>
                <a:spcPts val="0"/>
              </a:spcBef>
              <a:buSzPts val="1400"/>
              <a:buAutoNum type="arabicPeriod"/>
              <a:defRPr/>
            </a:lvl7pPr>
            <a:lvl8pPr lvl="7" rtl="0">
              <a:spcBef>
                <a:spcPts val="0"/>
              </a:spcBef>
              <a:buSzPts val="1400"/>
              <a:buAutoNum type="alphaLcPeriod"/>
              <a:defRPr/>
            </a:lvl8pPr>
            <a:lvl9pPr lvl="8" rtl="0">
              <a:spcBef>
                <a:spcPts val="0"/>
              </a:spcBef>
              <a:buSzPts val="1400"/>
              <a:buAutoNum type="romanLcPeriod"/>
              <a:defRPr/>
            </a:lvl9pPr>
          </a:lstStyle>
          <a:p/>
        </p:txBody>
      </p:sp>
      <p:sp>
        <p:nvSpPr>
          <p:cNvPr id="23" name="Shape 23"/>
          <p:cNvSpPr txBox="1"/>
          <p:nvPr>
            <p:ph idx="1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idx="1" type="body"/>
          </p:nvPr>
        </p:nvSpPr>
        <p:spPr>
          <a:xfrm>
            <a:off x="311700" y="1190295"/>
            <a:ext cx="3999900" cy="3416400"/>
          </a:xfrm>
          <a:prstGeom prst="rect">
            <a:avLst/>
          </a:prstGeom>
        </p:spPr>
        <p:txBody>
          <a:bodyPr anchorCtr="0" anchor="t" bIns="91425" lIns="91425" rIns="91425" wrap="square" tIns="91425"/>
          <a:lstStyle>
            <a:lvl1pPr lvl="0" rtl="0">
              <a:spcBef>
                <a:spcPts val="0"/>
              </a:spcBef>
              <a:buSzPts val="2400"/>
              <a:buChar char="●"/>
              <a:defRPr/>
            </a:lvl1pPr>
            <a:lvl2pPr lvl="1" rtl="0">
              <a:spcBef>
                <a:spcPts val="0"/>
              </a:spcBef>
              <a:buSzPts val="1800"/>
              <a:buChar char="○"/>
              <a:defRPr/>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6" name="Shape 26"/>
          <p:cNvSpPr txBox="1"/>
          <p:nvPr>
            <p:ph idx="2" type="body"/>
          </p:nvPr>
        </p:nvSpPr>
        <p:spPr>
          <a:xfrm>
            <a:off x="4832400" y="1190295"/>
            <a:ext cx="3999900" cy="3416400"/>
          </a:xfrm>
          <a:prstGeom prst="rect">
            <a:avLst/>
          </a:prstGeom>
        </p:spPr>
        <p:txBody>
          <a:bodyPr anchorCtr="0" anchor="t" bIns="91425" lIns="91425" rIns="91425" wrap="square" tIns="91425"/>
          <a:lstStyle>
            <a:lvl1pPr lvl="0" rtl="0">
              <a:spcBef>
                <a:spcPts val="0"/>
              </a:spcBef>
              <a:buSzPts val="2400"/>
              <a:buChar char="●"/>
              <a:defRPr/>
            </a:lvl1pPr>
            <a:lvl2pPr lvl="1" rtl="0">
              <a:spcBef>
                <a:spcPts val="0"/>
              </a:spcBef>
              <a:buSzPts val="1800"/>
              <a:buChar char="○"/>
              <a:defRPr/>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7" name="Shape 27"/>
          <p:cNvSpPr txBox="1"/>
          <p:nvPr>
            <p:ph idx="1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8" name="Shape 28"/>
          <p:cNvSpPr/>
          <p:nvPr/>
        </p:nvSpPr>
        <p:spPr>
          <a:xfrm>
            <a:off x="-11200" y="-37825"/>
            <a:ext cx="9155100" cy="1018500"/>
          </a:xfrm>
          <a:prstGeom prst="rect">
            <a:avLst/>
          </a:prstGeom>
          <a:solidFill>
            <a:srgbClr val="304FFE"/>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buSzPts val="3600"/>
              <a:buNone/>
              <a:defRPr>
                <a:solidFill>
                  <a:srgbClr val="FAFAFA"/>
                </a:solidFill>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idx="1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2" name="Shape 32"/>
          <p:cNvSpPr/>
          <p:nvPr/>
        </p:nvSpPr>
        <p:spPr>
          <a:xfrm>
            <a:off x="-11200" y="-37825"/>
            <a:ext cx="9155100" cy="1018500"/>
          </a:xfrm>
          <a:prstGeom prst="rect">
            <a:avLst/>
          </a:prstGeom>
          <a:solidFill>
            <a:srgbClr val="304FFE"/>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txBox="1"/>
          <p:nvPr>
            <p:ph type="title"/>
          </p:nvPr>
        </p:nvSpPr>
        <p:spPr>
          <a:xfrm>
            <a:off x="311700" y="170820"/>
            <a:ext cx="8520600" cy="572700"/>
          </a:xfrm>
          <a:prstGeom prst="rect">
            <a:avLst/>
          </a:prstGeom>
        </p:spPr>
        <p:txBody>
          <a:bodyPr anchorCtr="0" anchor="t" bIns="91425" lIns="91425" rIns="91425" wrap="square" tIns="91425"/>
          <a:lstStyle>
            <a:lvl1pPr lvl="0" rtl="0">
              <a:spcBef>
                <a:spcPts val="0"/>
              </a:spcBef>
              <a:buClr>
                <a:srgbClr val="FAFAFA"/>
              </a:buClr>
              <a:buSzPts val="3600"/>
              <a:buNone/>
              <a:defRPr>
                <a:solidFill>
                  <a:srgbClr val="FAFAFA"/>
                </a:solidFill>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sp>
        <p:nvSpPr>
          <p:cNvPr id="35" name="Shape 35"/>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36" name="Shape 36"/>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37" name="Shape 37"/>
          <p:cNvSpPr txBox="1"/>
          <p:nvPr>
            <p:ph idx="1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8" name="Shape 38"/>
        <p:cNvGrpSpPr/>
        <p:nvPr/>
      </p:nvGrpSpPr>
      <p:grpSpPr>
        <a:xfrm>
          <a:off x="0" y="0"/>
          <a:ext cx="0" cy="0"/>
          <a:chOff x="0" y="0"/>
          <a:chExt cx="0" cy="0"/>
        </a:xfrm>
      </p:grpSpPr>
      <p:sp>
        <p:nvSpPr>
          <p:cNvPr id="39" name="Shape 39"/>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p:txBody>
      </p:sp>
      <p:sp>
        <p:nvSpPr>
          <p:cNvPr id="40" name="Shape 40"/>
          <p:cNvSpPr txBox="1"/>
          <p:nvPr>
            <p:ph idx="1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3918598"/>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SzPts val="2400"/>
              <a:buNone/>
              <a:defRPr/>
            </a:lvl1pPr>
          </a:lstStyle>
          <a:p/>
        </p:txBody>
      </p:sp>
      <p:sp>
        <p:nvSpPr>
          <p:cNvPr id="43" name="Shape 43"/>
          <p:cNvSpPr txBox="1"/>
          <p:nvPr>
            <p:ph idx="1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ts val="12000"/>
              <a:buNone/>
              <a:defRPr sz="12000"/>
            </a:lvl1pPr>
            <a:lvl2pPr lvl="1" rtl="0" algn="ctr">
              <a:spcBef>
                <a:spcPts val="0"/>
              </a:spcBef>
              <a:buSzPts val="12000"/>
              <a:buNone/>
              <a:defRPr sz="12000"/>
            </a:lvl2pPr>
            <a:lvl3pPr lvl="2" rtl="0" algn="ctr">
              <a:spcBef>
                <a:spcPts val="0"/>
              </a:spcBef>
              <a:buSzPts val="12000"/>
              <a:buNone/>
              <a:defRPr sz="12000"/>
            </a:lvl3pPr>
            <a:lvl4pPr lvl="3" rtl="0" algn="ctr">
              <a:spcBef>
                <a:spcPts val="0"/>
              </a:spcBef>
              <a:buSzPts val="12000"/>
              <a:buNone/>
              <a:defRPr sz="12000"/>
            </a:lvl4pPr>
            <a:lvl5pPr lvl="4" rtl="0" algn="ctr">
              <a:spcBef>
                <a:spcPts val="0"/>
              </a:spcBef>
              <a:buSzPts val="12000"/>
              <a:buNone/>
              <a:defRPr sz="12000"/>
            </a:lvl5pPr>
            <a:lvl6pPr lvl="5" rtl="0" algn="ctr">
              <a:spcBef>
                <a:spcPts val="0"/>
              </a:spcBef>
              <a:buSzPts val="12000"/>
              <a:buNone/>
              <a:defRPr sz="12000"/>
            </a:lvl6pPr>
            <a:lvl7pPr lvl="6" rtl="0" algn="ctr">
              <a:spcBef>
                <a:spcPts val="0"/>
              </a:spcBef>
              <a:buSzPts val="12000"/>
              <a:buNone/>
              <a:defRPr sz="12000"/>
            </a:lvl7pPr>
            <a:lvl8pPr lvl="7" rtl="0" algn="ctr">
              <a:spcBef>
                <a:spcPts val="0"/>
              </a:spcBef>
              <a:buSzPts val="12000"/>
              <a:buNone/>
              <a:defRPr sz="12000"/>
            </a:lvl8pPr>
            <a:lvl9pPr lvl="8" rtl="0"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buSzPts val="2400"/>
              <a:buChar char="●"/>
              <a:defRPr/>
            </a:lvl1pPr>
            <a:lvl2pPr lvl="1" rtl="0" algn="ctr">
              <a:spcBef>
                <a:spcPts val="0"/>
              </a:spcBef>
              <a:buSzPts val="18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47" name="Shape 47"/>
          <p:cNvSpPr txBox="1"/>
          <p:nvPr>
            <p:ph idx="12" type="sldNum"/>
          </p:nvPr>
        </p:nvSpPr>
        <p:spPr>
          <a:xfrm>
            <a:off x="8472458" y="47394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rgbClr val="304FFE"/>
              </a:buClr>
              <a:buSzPts val="3600"/>
              <a:buFont typeface="Roboto"/>
              <a:buNone/>
              <a:defRPr b="1" sz="3600">
                <a:solidFill>
                  <a:srgbClr val="304FFE"/>
                </a:solidFill>
                <a:latin typeface="Roboto"/>
                <a:ea typeface="Roboto"/>
                <a:cs typeface="Roboto"/>
                <a:sym typeface="Roboto"/>
              </a:defRPr>
            </a:lvl1pPr>
            <a:lvl2pPr lvl="1" rtl="0">
              <a:spcBef>
                <a:spcPts val="0"/>
              </a:spcBef>
              <a:buClr>
                <a:schemeClr val="dk1"/>
              </a:buClr>
              <a:buSzPts val="2800"/>
              <a:buNone/>
              <a:defRPr sz="2800">
                <a:solidFill>
                  <a:schemeClr val="dk1"/>
                </a:solidFill>
              </a:defRPr>
            </a:lvl2pPr>
            <a:lvl3pPr lvl="2" rtl="0">
              <a:spcBef>
                <a:spcPts val="0"/>
              </a:spcBef>
              <a:buClr>
                <a:schemeClr val="dk1"/>
              </a:buClr>
              <a:buSzPts val="2800"/>
              <a:buNone/>
              <a:defRPr sz="2800">
                <a:solidFill>
                  <a:schemeClr val="dk1"/>
                </a:solidFill>
              </a:defRPr>
            </a:lvl3pPr>
            <a:lvl4pPr lvl="3" rtl="0">
              <a:spcBef>
                <a:spcPts val="0"/>
              </a:spcBef>
              <a:buClr>
                <a:schemeClr val="dk1"/>
              </a:buClr>
              <a:buSzPts val="2800"/>
              <a:buNone/>
              <a:defRPr sz="2800">
                <a:solidFill>
                  <a:schemeClr val="dk1"/>
                </a:solidFill>
              </a:defRPr>
            </a:lvl4pPr>
            <a:lvl5pPr lvl="4" rtl="0">
              <a:spcBef>
                <a:spcPts val="0"/>
              </a:spcBef>
              <a:buClr>
                <a:schemeClr val="dk1"/>
              </a:buClr>
              <a:buSzPts val="2800"/>
              <a:buNone/>
              <a:defRPr sz="2800">
                <a:solidFill>
                  <a:schemeClr val="dk1"/>
                </a:solidFill>
              </a:defRPr>
            </a:lvl5pPr>
            <a:lvl6pPr lvl="5" rtl="0">
              <a:spcBef>
                <a:spcPts val="0"/>
              </a:spcBef>
              <a:buClr>
                <a:schemeClr val="dk1"/>
              </a:buClr>
              <a:buSzPts val="2800"/>
              <a:buNone/>
              <a:defRPr sz="2800">
                <a:solidFill>
                  <a:schemeClr val="dk1"/>
                </a:solidFill>
              </a:defRPr>
            </a:lvl6pPr>
            <a:lvl7pPr lvl="6" rtl="0">
              <a:spcBef>
                <a:spcPts val="0"/>
              </a:spcBef>
              <a:buClr>
                <a:schemeClr val="dk1"/>
              </a:buClr>
              <a:buSzPts val="2800"/>
              <a:buNone/>
              <a:defRPr sz="2800">
                <a:solidFill>
                  <a:schemeClr val="dk1"/>
                </a:solidFill>
              </a:defRPr>
            </a:lvl7pPr>
            <a:lvl8pPr lvl="7" rtl="0">
              <a:spcBef>
                <a:spcPts val="0"/>
              </a:spcBef>
              <a:buClr>
                <a:schemeClr val="dk1"/>
              </a:buClr>
              <a:buSzPts val="2800"/>
              <a:buNone/>
              <a:defRPr sz="2800">
                <a:solidFill>
                  <a:schemeClr val="dk1"/>
                </a:solidFill>
              </a:defRPr>
            </a:lvl8pPr>
            <a:lvl9pPr lvl="8" rtl="0">
              <a:spcBef>
                <a:spcPts val="0"/>
              </a:spcBef>
              <a:buClr>
                <a:schemeClr val="dk1"/>
              </a:buClr>
              <a:buSzPts val="2800"/>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SzPts val="1400"/>
              <a:buFont typeface="Roboto"/>
              <a:buChar char="●"/>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SzPts val="1400"/>
              <a:buFont typeface="Roboto"/>
              <a:buChar char="○"/>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SzPts val="1400"/>
              <a:buFont typeface="Roboto"/>
              <a:buChar char="■"/>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SzPts val="1400"/>
              <a:buFont typeface="Roboto"/>
              <a:buChar char="●"/>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SzPts val="1400"/>
              <a:buFont typeface="Roboto"/>
              <a:buChar char="○"/>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8" y="4739417"/>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dk2"/>
                </a:solidFil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69850" lvl="0" marL="0" rtl="0">
              <a:spcBef>
                <a:spcPts val="0"/>
              </a:spcBef>
              <a:buClr>
                <a:srgbClr val="000000"/>
              </a:buClr>
              <a:buSzPts val="1100"/>
              <a:buFont typeface="Arial"/>
              <a:buNone/>
            </a:pPr>
            <a:r>
              <a:rPr b="1" lang="en" sz="1000">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orkboxjs.org/" TargetMode="External"/><Relationship Id="rId4" Type="http://schemas.openxmlformats.org/officeDocument/2006/relationships/hyperlink" Target="https://developers.google.com/web/tools/workbo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11"/>
            <a:ext cx="4045200" cy="1482300"/>
          </a:xfrm>
          <a:prstGeom prst="rect">
            <a:avLst/>
          </a:prstGeom>
        </p:spPr>
        <p:txBody>
          <a:bodyPr anchorCtr="0" anchor="ctr" bIns="91425" lIns="91425" rIns="91425" wrap="square" tIns="91425">
            <a:noAutofit/>
          </a:bodyPr>
          <a:lstStyle/>
          <a:p>
            <a:pPr indent="0" lvl="0" marL="0" rtl="0">
              <a:spcBef>
                <a:spcPts val="0"/>
              </a:spcBef>
              <a:buNone/>
            </a:pPr>
            <a:r>
              <a:rPr lang="en"/>
              <a:t>Workbox</a:t>
            </a:r>
          </a:p>
        </p:txBody>
      </p:sp>
      <p:sp>
        <p:nvSpPr>
          <p:cNvPr id="70" name="Shape 70"/>
          <p:cNvSpPr txBox="1"/>
          <p:nvPr>
            <p:ph idx="3" type="subTitle"/>
          </p:nvPr>
        </p:nvSpPr>
        <p:spPr>
          <a:xfrm>
            <a:off x="265500" y="564125"/>
            <a:ext cx="4045200" cy="5241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71" name="Shape 71"/>
          <p:cNvSpPr txBox="1"/>
          <p:nvPr>
            <p:ph idx="1" type="subTitle"/>
          </p:nvPr>
        </p:nvSpPr>
        <p:spPr>
          <a:xfrm>
            <a:off x="265500" y="3497911"/>
            <a:ext cx="4045200" cy="12351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0" lvl="0" marL="0">
              <a:spcBef>
                <a:spcPts val="0"/>
              </a:spcBef>
              <a:buNone/>
            </a:pPr>
            <a:r>
              <a:rPr lang="en"/>
              <a:t>workbox-build</a:t>
            </a:r>
          </a:p>
        </p:txBody>
      </p:sp>
      <p:sp>
        <p:nvSpPr>
          <p:cNvPr id="129" name="Shape 129"/>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indent="-381000" lvl="0" marL="457200">
              <a:spcBef>
                <a:spcPts val="0"/>
              </a:spcBef>
              <a:spcAft>
                <a:spcPts val="0"/>
              </a:spcAft>
              <a:buSzPts val="2400"/>
              <a:buFont typeface="Consolas"/>
              <a:buChar char="●"/>
            </a:pPr>
            <a:r>
              <a:rPr b="1" lang="en">
                <a:latin typeface="Consolas"/>
                <a:ea typeface="Consolas"/>
                <a:cs typeface="Consolas"/>
                <a:sym typeface="Consolas"/>
              </a:rPr>
              <a:t>generateSW()</a:t>
            </a:r>
          </a:p>
          <a:p>
            <a:pPr indent="-381000" lvl="0" marL="457200" rtl="0">
              <a:spcBef>
                <a:spcPts val="0"/>
              </a:spcBef>
              <a:buSzPts val="2400"/>
              <a:buFont typeface="Consolas"/>
              <a:buChar char="●"/>
            </a:pPr>
            <a:r>
              <a:rPr b="1" lang="en">
                <a:latin typeface="Consolas"/>
                <a:ea typeface="Consolas"/>
                <a:cs typeface="Consolas"/>
                <a:sym typeface="Consolas"/>
              </a:rPr>
              <a:t>injectManifest()</a:t>
            </a:r>
          </a:p>
          <a:p>
            <a:pPr indent="0" lvl="0" marL="0">
              <a:spcBef>
                <a:spcPts val="0"/>
              </a:spcBef>
              <a:buNone/>
            </a:pPr>
            <a:r>
              <a:t/>
            </a:r>
            <a:endParaRPr/>
          </a:p>
          <a:p>
            <a:pPr indent="-381000" lvl="0" marL="457200">
              <a:spcBef>
                <a:spcPts val="0"/>
              </a:spcBef>
              <a:buSzPts val="2400"/>
              <a:buFont typeface="Consolas"/>
              <a:buChar char="●"/>
            </a:pPr>
            <a:r>
              <a:rPr lang="en">
                <a:latin typeface="Consolas"/>
                <a:ea typeface="Consolas"/>
                <a:cs typeface="Consolas"/>
                <a:sym typeface="Consolas"/>
              </a:rPr>
              <a:t>generateFileManifest()</a:t>
            </a:r>
          </a:p>
          <a:p>
            <a:pPr indent="-381000" lvl="0" marL="457200">
              <a:spcBef>
                <a:spcPts val="0"/>
              </a:spcBef>
              <a:buSzPts val="2400"/>
              <a:buFont typeface="Consolas"/>
              <a:buChar char="●"/>
            </a:pPr>
            <a:r>
              <a:rPr lang="en">
                <a:latin typeface="Consolas"/>
                <a:ea typeface="Consolas"/>
                <a:cs typeface="Consolas"/>
                <a:sym typeface="Consolas"/>
              </a:rPr>
              <a:t>getFileManifestEntries()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Consolas"/>
                <a:ea typeface="Consolas"/>
                <a:cs typeface="Consolas"/>
                <a:sym typeface="Consolas"/>
              </a:rPr>
              <a:t>injectManifest</a:t>
            </a:r>
            <a:r>
              <a:rPr lang="en"/>
              <a:t> example</a:t>
            </a:r>
          </a:p>
        </p:txBody>
      </p:sp>
      <p:sp>
        <p:nvSpPr>
          <p:cNvPr id="135" name="Shape 135"/>
          <p:cNvSpPr txBox="1"/>
          <p:nvPr>
            <p:ph idx="1" type="body"/>
          </p:nvPr>
        </p:nvSpPr>
        <p:spPr>
          <a:xfrm>
            <a:off x="311700" y="10000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const gulp = require('gulp');</a:t>
            </a:r>
          </a:p>
          <a:p>
            <a:pPr indent="-69850" lvl="0" marL="0">
              <a:spcBef>
                <a:spcPts val="0"/>
              </a:spcBef>
              <a:buClr>
                <a:schemeClr val="dk1"/>
              </a:buClr>
              <a:buSzPts val="1100"/>
              <a:buFont typeface="Arial"/>
              <a:buNone/>
            </a:pPr>
            <a:r>
              <a:rPr lang="en" sz="1800">
                <a:latin typeface="Consolas"/>
                <a:ea typeface="Consolas"/>
                <a:cs typeface="Consolas"/>
                <a:sym typeface="Consolas"/>
              </a:rPr>
              <a:t>const swBuild = require('workbox-build');</a:t>
            </a:r>
          </a:p>
          <a:p>
            <a:pPr indent="-69850" lvl="0" marL="0">
              <a:spcBef>
                <a:spcPts val="0"/>
              </a:spcBef>
              <a:buClr>
                <a:schemeClr val="dk1"/>
              </a:buClr>
              <a:buSzPts val="1100"/>
              <a:buFont typeface="Arial"/>
              <a:buNone/>
            </a:pPr>
            <a:r>
              <a:rPr lang="en" sz="1800">
                <a:latin typeface="Consolas"/>
                <a:ea typeface="Consolas"/>
                <a:cs typeface="Consolas"/>
                <a:sym typeface="Consolas"/>
              </a:rPr>
              <a:t>gulp.task('bundle-sw', () =&gt; {</a:t>
            </a:r>
          </a:p>
          <a:p>
            <a:pPr indent="-69850" lvl="0" marL="0">
              <a:spcBef>
                <a:spcPts val="0"/>
              </a:spcBef>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r</a:t>
            </a:r>
            <a:r>
              <a:rPr lang="en" sz="1800">
                <a:latin typeface="Consolas"/>
                <a:ea typeface="Consolas"/>
                <a:cs typeface="Consolas"/>
                <a:sym typeface="Consolas"/>
              </a:rPr>
              <a:t>eturn </a:t>
            </a:r>
            <a:r>
              <a:rPr lang="en" sz="1800">
                <a:latin typeface="Consolas"/>
                <a:ea typeface="Consolas"/>
                <a:cs typeface="Consolas"/>
                <a:sym typeface="Consolas"/>
              </a:rPr>
              <a:t>swBuild.injectManifest({</a:t>
            </a:r>
          </a:p>
          <a:p>
            <a:pPr indent="-69850" lvl="0" marL="0">
              <a:spcBef>
                <a:spcPts val="0"/>
              </a:spcBef>
              <a:buClr>
                <a:schemeClr val="dk1"/>
              </a:buClr>
              <a:buSzPts val="1100"/>
              <a:buFont typeface="Arial"/>
              <a:buNone/>
            </a:pPr>
            <a:r>
              <a:rPr lang="en" sz="1800">
                <a:latin typeface="Consolas"/>
                <a:ea typeface="Consolas"/>
                <a:cs typeface="Consolas"/>
                <a:sym typeface="Consolas"/>
              </a:rPr>
              <a:t>    globDirectory: './build/',</a:t>
            </a:r>
          </a:p>
          <a:p>
            <a:pPr indent="-69850" lvl="0" marL="0">
              <a:spcBef>
                <a:spcPts val="0"/>
              </a:spcBef>
              <a:buClr>
                <a:schemeClr val="dk1"/>
              </a:buClr>
              <a:buSzPts val="1100"/>
              <a:buFont typeface="Arial"/>
              <a:buNone/>
            </a:pPr>
            <a:r>
              <a:rPr lang="en" sz="1800">
                <a:latin typeface="Consolas"/>
                <a:ea typeface="Consolas"/>
                <a:cs typeface="Consolas"/>
                <a:sym typeface="Consolas"/>
              </a:rPr>
              <a:t>    globPatterns: ['**\/*.{html,js,css}'],</a:t>
            </a:r>
          </a:p>
          <a:p>
            <a:pPr indent="-69850" lvl="0" marL="0">
              <a:spcBef>
                <a:spcPts val="0"/>
              </a:spcBef>
              <a:buClr>
                <a:schemeClr val="dk1"/>
              </a:buClr>
              <a:buSzPts val="1100"/>
              <a:buFont typeface="Arial"/>
              <a:buNone/>
            </a:pPr>
            <a:r>
              <a:rPr lang="en" sz="1800">
                <a:latin typeface="Consolas"/>
                <a:ea typeface="Consolas"/>
                <a:cs typeface="Consolas"/>
                <a:sym typeface="Consolas"/>
              </a:rPr>
              <a:t>    globIgnores: ['admin.html'],</a:t>
            </a:r>
          </a:p>
          <a:p>
            <a:pPr indent="-69850" lvl="0" marL="0">
              <a:spcBef>
                <a:spcPts val="0"/>
              </a:spcBef>
              <a:buClr>
                <a:schemeClr val="dk1"/>
              </a:buClr>
              <a:buSzPts val="1100"/>
              <a:buFont typeface="Arial"/>
              <a:buNone/>
            </a:pPr>
            <a:r>
              <a:rPr lang="en" sz="1800">
                <a:latin typeface="Consolas"/>
                <a:ea typeface="Consolas"/>
                <a:cs typeface="Consolas"/>
                <a:sym typeface="Consolas"/>
              </a:rPr>
              <a:t>    swSrc: './src/sw.js',</a:t>
            </a:r>
          </a:p>
          <a:p>
            <a:pPr indent="-69850" lvl="0" marL="0">
              <a:spcBef>
                <a:spcPts val="0"/>
              </a:spcBef>
              <a:buClr>
                <a:schemeClr val="dk1"/>
              </a:buClr>
              <a:buSzPts val="1100"/>
              <a:buFont typeface="Arial"/>
              <a:buNone/>
            </a:pPr>
            <a:r>
              <a:rPr lang="en" sz="1800">
                <a:latin typeface="Consolas"/>
                <a:ea typeface="Consolas"/>
                <a:cs typeface="Consolas"/>
                <a:sym typeface="Consolas"/>
              </a:rPr>
              <a:t>    swDest: './build/sw.js',</a:t>
            </a:r>
          </a:p>
          <a:p>
            <a:pPr indent="0" lvl="0" marL="0" rtl="0">
              <a:spcBef>
                <a:spcPts val="0"/>
              </a:spcBef>
              <a:buNone/>
            </a:pPr>
            <a:r>
              <a:rPr lang="en" sz="1800">
                <a:latin typeface="Consolas"/>
                <a:ea typeface="Consolas"/>
                <a:cs typeface="Consolas"/>
                <a:sym typeface="Consolas"/>
              </a:rPr>
              <a:t>  })</a:t>
            </a:r>
          </a:p>
          <a:p>
            <a:pPr indent="-69850" lvl="0" marL="0">
              <a:spcBef>
                <a:spcPts val="0"/>
              </a:spcBef>
              <a:buClr>
                <a:schemeClr val="dk1"/>
              </a:buClr>
              <a:buSzPts val="1100"/>
              <a:buFont typeface="Arial"/>
              <a:buNone/>
            </a:pPr>
            <a:r>
              <a:rPr lang="en" sz="1800">
                <a:latin typeface="Consolas"/>
                <a:ea typeface="Consolas"/>
                <a:cs typeface="Consolas"/>
                <a:sym typeface="Consolas"/>
              </a:rPr>
              <a:t>});</a:t>
            </a:r>
          </a:p>
          <a:p>
            <a:pPr indent="0" lvl="0" marL="0">
              <a:spcBef>
                <a:spcPts val="0"/>
              </a:spcBef>
              <a:buNone/>
            </a:pPr>
            <a:r>
              <a:t/>
            </a:r>
            <a:endParaRPr sz="1800">
              <a:latin typeface="Consolas"/>
              <a:ea typeface="Consolas"/>
              <a:cs typeface="Consolas"/>
              <a:sym typeface="Consolas"/>
            </a:endParaRPr>
          </a:p>
        </p:txBody>
      </p:sp>
      <p:sp>
        <p:nvSpPr>
          <p:cNvPr id="136" name="Shape 136"/>
          <p:cNvSpPr/>
          <p:nvPr/>
        </p:nvSpPr>
        <p:spPr>
          <a:xfrm>
            <a:off x="7797050" y="1122200"/>
            <a:ext cx="10734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gulpfile</a:t>
            </a:r>
            <a:r>
              <a:rPr lang="en"/>
              <a:t>.js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0" lvl="0" marL="0">
              <a:spcBef>
                <a:spcPts val="0"/>
              </a:spcBef>
              <a:buNone/>
            </a:pPr>
            <a:r>
              <a:rPr lang="en"/>
              <a:t>Manifest example</a:t>
            </a:r>
          </a:p>
        </p:txBody>
      </p:sp>
      <p:sp>
        <p:nvSpPr>
          <p:cNvPr id="142" name="Shape 142"/>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800">
                <a:latin typeface="Consolas"/>
                <a:ea typeface="Consolas"/>
                <a:cs typeface="Consolas"/>
                <a:sym typeface="Consolas"/>
              </a:rPr>
              <a:t>workboxSW.precache([</a:t>
            </a:r>
          </a:p>
          <a:p>
            <a:pPr indent="-69850" lvl="0" marL="0">
              <a:spcBef>
                <a:spcPts val="0"/>
              </a:spcBef>
              <a:buClr>
                <a:schemeClr val="dk1"/>
              </a:buClr>
              <a:buSzPts val="1100"/>
              <a:buFont typeface="Arial"/>
              <a:buNone/>
            </a:pPr>
            <a:r>
              <a:rPr lang="en" sz="1800">
                <a:latin typeface="Consolas"/>
                <a:ea typeface="Consolas"/>
                <a:cs typeface="Consolas"/>
                <a:sym typeface="Consolas"/>
              </a:rPr>
              <a:t>  {</a:t>
            </a:r>
          </a:p>
          <a:p>
            <a:pPr indent="-69850" lvl="0" marL="0">
              <a:spcBef>
                <a:spcPts val="0"/>
              </a:spcBef>
              <a:buClr>
                <a:schemeClr val="dk1"/>
              </a:buClr>
              <a:buSzPts val="1100"/>
              <a:buFont typeface="Arial"/>
              <a:buNone/>
            </a:pPr>
            <a:r>
              <a:rPr lang="en" sz="1800">
                <a:latin typeface="Consolas"/>
                <a:ea typeface="Consolas"/>
                <a:cs typeface="Consolas"/>
                <a:sym typeface="Consolas"/>
              </a:rPr>
              <a:t>    "url": "/css/main.css",</a:t>
            </a:r>
          </a:p>
          <a:p>
            <a:pPr indent="-69850" lvl="0" marL="0">
              <a:spcBef>
                <a:spcPts val="0"/>
              </a:spcBef>
              <a:buClr>
                <a:schemeClr val="dk1"/>
              </a:buClr>
              <a:buSzPts val="1100"/>
              <a:buFont typeface="Arial"/>
              <a:buNone/>
            </a:pPr>
            <a:r>
              <a:rPr lang="en" sz="1800">
                <a:latin typeface="Consolas"/>
                <a:ea typeface="Consolas"/>
                <a:cs typeface="Consolas"/>
                <a:sym typeface="Consolas"/>
              </a:rPr>
              <a:t>    "revision": "3a78f101efdbf4c896cef53c323c7bb7"</a:t>
            </a:r>
          </a:p>
          <a:p>
            <a:pPr indent="-69850" lvl="0" marL="0">
              <a:spcBef>
                <a:spcPts val="0"/>
              </a:spcBef>
              <a:buClr>
                <a:schemeClr val="dk1"/>
              </a:buClr>
              <a:buSzPts val="1100"/>
              <a:buFont typeface="Arial"/>
              <a:buNone/>
            </a:pPr>
            <a:r>
              <a:rPr lang="en" sz="1800">
                <a:latin typeface="Consolas"/>
                <a:ea typeface="Consolas"/>
                <a:cs typeface="Consolas"/>
                <a:sym typeface="Consolas"/>
              </a:rPr>
              <a:t>  },</a:t>
            </a:r>
          </a:p>
          <a:p>
            <a:pPr indent="-69850" lvl="0" marL="0">
              <a:spcBef>
                <a:spcPts val="0"/>
              </a:spcBef>
              <a:buClr>
                <a:schemeClr val="dk1"/>
              </a:buClr>
              <a:buSzPts val="1100"/>
              <a:buFont typeface="Arial"/>
              <a:buNone/>
            </a:pPr>
            <a:r>
              <a:rPr lang="en" sz="1800">
                <a:latin typeface="Consolas"/>
                <a:ea typeface="Consolas"/>
                <a:cs typeface="Consolas"/>
                <a:sym typeface="Consolas"/>
              </a:rPr>
              <a:t>  {</a:t>
            </a:r>
          </a:p>
          <a:p>
            <a:pPr indent="-69850" lvl="0" marL="0">
              <a:spcBef>
                <a:spcPts val="0"/>
              </a:spcBef>
              <a:buClr>
                <a:schemeClr val="dk1"/>
              </a:buClr>
              <a:buSzPts val="1100"/>
              <a:buFont typeface="Arial"/>
              <a:buNone/>
            </a:pPr>
            <a:r>
              <a:rPr lang="en" sz="1800">
                <a:latin typeface="Consolas"/>
                <a:ea typeface="Consolas"/>
                <a:cs typeface="Consolas"/>
                <a:sym typeface="Consolas"/>
              </a:rPr>
              <a:t>    "url": "/main.js",</a:t>
            </a:r>
          </a:p>
          <a:p>
            <a:pPr indent="-69850" lvl="0" marL="0">
              <a:spcBef>
                <a:spcPts val="0"/>
              </a:spcBef>
              <a:buClr>
                <a:schemeClr val="dk1"/>
              </a:buClr>
              <a:buSzPts val="1100"/>
              <a:buFont typeface="Arial"/>
              <a:buNone/>
            </a:pPr>
            <a:r>
              <a:rPr lang="en" sz="1800">
                <a:latin typeface="Consolas"/>
                <a:ea typeface="Consolas"/>
                <a:cs typeface="Consolas"/>
                <a:sym typeface="Consolas"/>
              </a:rPr>
              <a:t>    "revision": "c58a896548ff3e240de7383188eec15a"</a:t>
            </a:r>
          </a:p>
          <a:p>
            <a:pPr indent="-69850" lvl="0" marL="0">
              <a:spcBef>
                <a:spcPts val="0"/>
              </a:spcBef>
              <a:buClr>
                <a:schemeClr val="dk1"/>
              </a:buClr>
              <a:buSzPts val="1100"/>
              <a:buFont typeface="Arial"/>
              <a:buNone/>
            </a:pPr>
            <a:r>
              <a:rPr lang="en" sz="1800">
                <a:latin typeface="Consolas"/>
                <a:ea typeface="Consolas"/>
                <a:cs typeface="Consolas"/>
                <a:sym typeface="Consolas"/>
              </a:rPr>
              <a:t>  }</a:t>
            </a:r>
          </a:p>
          <a:p>
            <a:pPr indent="0" lvl="0" marL="0">
              <a:spcBef>
                <a:spcPts val="0"/>
              </a:spcBef>
              <a:buNone/>
            </a:pPr>
            <a:r>
              <a:rPr lang="en" sz="1800">
                <a:latin typeface="Consolas"/>
                <a:ea typeface="Consolas"/>
                <a:cs typeface="Consolas"/>
                <a:sym typeface="Consolas"/>
              </a:rPr>
              <a:t>]);</a:t>
            </a:r>
          </a:p>
        </p:txBody>
      </p:sp>
      <p:sp>
        <p:nvSpPr>
          <p:cNvPr id="143" name="Shape 143"/>
          <p:cNvSpPr/>
          <p:nvPr/>
        </p:nvSpPr>
        <p:spPr>
          <a:xfrm>
            <a:off x="7290275" y="11222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service-worker.js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0" lvl="0" marL="0">
              <a:spcBef>
                <a:spcPts val="0"/>
              </a:spcBef>
              <a:buNone/>
            </a:pPr>
            <a:r>
              <a:rPr lang="en"/>
              <a:t>workbox-webpack-plugin</a:t>
            </a:r>
          </a:p>
        </p:txBody>
      </p:sp>
      <p:sp>
        <p:nvSpPr>
          <p:cNvPr id="149" name="Shape 149"/>
          <p:cNvSpPr txBox="1"/>
          <p:nvPr>
            <p:ph idx="1" type="body"/>
          </p:nvPr>
        </p:nvSpPr>
        <p:spPr>
          <a:xfrm>
            <a:off x="311700" y="1048525"/>
            <a:ext cx="88323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800">
                <a:latin typeface="Consolas"/>
                <a:ea typeface="Consolas"/>
                <a:cs typeface="Consolas"/>
                <a:sym typeface="Consolas"/>
              </a:rPr>
              <a:t>const WorkboxBuildWebpackPlugin = require('workbox-webpack-plugin');</a:t>
            </a:r>
          </a:p>
          <a:p>
            <a:pPr indent="-69850" lvl="0" marL="0">
              <a:spcBef>
                <a:spcPts val="0"/>
              </a:spcBef>
              <a:buClr>
                <a:schemeClr val="dk1"/>
              </a:buClr>
              <a:buSzPts val="1100"/>
              <a:buFont typeface="Arial"/>
              <a:buNone/>
            </a:pPr>
            <a:r>
              <a:rPr lang="en" sz="1800">
                <a:latin typeface="Consolas"/>
                <a:ea typeface="Consolas"/>
                <a:cs typeface="Consolas"/>
                <a:sym typeface="Consolas"/>
              </a:rPr>
              <a:t>module.exports = { /* Do the usual webpack stuff, then */</a:t>
            </a:r>
          </a:p>
          <a:p>
            <a:pPr indent="-69850" lvl="0" marL="0">
              <a:spcBef>
                <a:spcPts val="0"/>
              </a:spcBef>
              <a:buClr>
                <a:schemeClr val="dk1"/>
              </a:buClr>
              <a:buSzPts val="1100"/>
              <a:buFont typeface="Arial"/>
              <a:buNone/>
            </a:pPr>
            <a:r>
              <a:rPr lang="en" sz="1800">
                <a:latin typeface="Consolas"/>
                <a:ea typeface="Consolas"/>
                <a:cs typeface="Consolas"/>
                <a:sym typeface="Consolas"/>
              </a:rPr>
              <a:t>  plugins: [</a:t>
            </a:r>
          </a:p>
          <a:p>
            <a:pPr indent="-69850" lvl="0" marL="0">
              <a:spcBef>
                <a:spcPts val="0"/>
              </a:spcBef>
              <a:buClr>
                <a:schemeClr val="dk1"/>
              </a:buClr>
              <a:buSzPts val="1100"/>
              <a:buFont typeface="Arial"/>
              <a:buNone/>
            </a:pPr>
            <a:r>
              <a:rPr lang="en" sz="1800">
                <a:latin typeface="Consolas"/>
                <a:ea typeface="Consolas"/>
                <a:cs typeface="Consolas"/>
                <a:sym typeface="Consolas"/>
              </a:rPr>
              <a:t>   new WorkboxBuildWebpackPlugin({</a:t>
            </a:r>
          </a:p>
          <a:p>
            <a:pPr indent="-69850" lvl="0" marL="0">
              <a:spcBef>
                <a:spcPts val="0"/>
              </a:spcBef>
              <a:buClr>
                <a:schemeClr val="dk1"/>
              </a:buClr>
              <a:buSzPts val="1100"/>
              <a:buFont typeface="Arial"/>
              <a:buNone/>
            </a:pPr>
            <a:r>
              <a:rPr lang="en" sz="1800">
                <a:latin typeface="Consolas"/>
                <a:ea typeface="Consolas"/>
                <a:cs typeface="Consolas"/>
                <a:sym typeface="Consolas"/>
              </a:rPr>
              <a:t>     globDirectory: './build/',</a:t>
            </a:r>
          </a:p>
          <a:p>
            <a:pPr indent="-69850" lvl="0" marL="0">
              <a:spcBef>
                <a:spcPts val="0"/>
              </a:spcBef>
              <a:buClr>
                <a:schemeClr val="dk1"/>
              </a:buClr>
              <a:buSzPts val="1100"/>
              <a:buFont typeface="Arial"/>
              <a:buNone/>
            </a:pPr>
            <a:r>
              <a:rPr lang="en" sz="1800">
                <a:latin typeface="Consolas"/>
                <a:ea typeface="Consolas"/>
                <a:cs typeface="Consolas"/>
                <a:sym typeface="Consolas"/>
              </a:rPr>
              <a:t>     globPatterns: ['**\/*.{html,js,css}'],</a:t>
            </a:r>
          </a:p>
          <a:p>
            <a:pPr indent="-69850" lvl="0" marL="0">
              <a:spcBef>
                <a:spcPts val="0"/>
              </a:spcBef>
              <a:buClr>
                <a:schemeClr val="dk1"/>
              </a:buClr>
              <a:buSzPts val="1100"/>
              <a:buFont typeface="Arial"/>
              <a:buNone/>
            </a:pPr>
            <a:r>
              <a:rPr lang="en" sz="1800">
                <a:latin typeface="Consolas"/>
                <a:ea typeface="Consolas"/>
                <a:cs typeface="Consolas"/>
                <a:sym typeface="Consolas"/>
              </a:rPr>
              <a:t>     swSrc: './src/sw.js',</a:t>
            </a:r>
          </a:p>
          <a:p>
            <a:pPr indent="-69850" lvl="0" marL="0">
              <a:spcBef>
                <a:spcPts val="0"/>
              </a:spcBef>
              <a:buClr>
                <a:schemeClr val="dk1"/>
              </a:buClr>
              <a:buSzPts val="1100"/>
              <a:buFont typeface="Arial"/>
              <a:buNone/>
            </a:pPr>
            <a:r>
              <a:rPr lang="en" sz="1800">
                <a:latin typeface="Consolas"/>
                <a:ea typeface="Consolas"/>
                <a:cs typeface="Consolas"/>
                <a:sym typeface="Consolas"/>
              </a:rPr>
              <a:t>     swDest: './build/sw.js',</a:t>
            </a:r>
          </a:p>
          <a:p>
            <a:pPr indent="-69850" lvl="0" marL="0">
              <a:spcBef>
                <a:spcPts val="0"/>
              </a:spcBef>
              <a:buClr>
                <a:schemeClr val="dk1"/>
              </a:buClr>
              <a:buSzPts val="1100"/>
              <a:buFont typeface="Arial"/>
              <a:buNone/>
            </a:pPr>
            <a:r>
              <a:rPr lang="en" sz="1800">
                <a:latin typeface="Consolas"/>
                <a:ea typeface="Consolas"/>
                <a:cs typeface="Consolas"/>
                <a:sym typeface="Consolas"/>
              </a:rPr>
              <a:t>    });</a:t>
            </a:r>
          </a:p>
          <a:p>
            <a:pPr indent="-69850" lvl="0" marL="0">
              <a:spcBef>
                <a:spcPts val="0"/>
              </a:spcBef>
              <a:buClr>
                <a:schemeClr val="dk1"/>
              </a:buClr>
              <a:buSzPts val="1100"/>
              <a:buFont typeface="Arial"/>
              <a:buNone/>
            </a:pPr>
            <a:r>
              <a:rPr lang="en" sz="1800">
                <a:latin typeface="Consolas"/>
                <a:ea typeface="Consolas"/>
                <a:cs typeface="Consolas"/>
                <a:sym typeface="Consolas"/>
              </a:rPr>
              <a:t>  ]</a:t>
            </a:r>
          </a:p>
          <a:p>
            <a:pPr indent="-69850" lvl="0" marL="0">
              <a:spcBef>
                <a:spcPts val="0"/>
              </a:spcBef>
              <a:buClr>
                <a:schemeClr val="dk1"/>
              </a:buClr>
              <a:buSzPts val="1100"/>
              <a:buFont typeface="Arial"/>
              <a:buNone/>
            </a:pPr>
            <a:r>
              <a:rPr lang="en" sz="1800">
                <a:latin typeface="Consolas"/>
                <a:ea typeface="Consolas"/>
                <a:cs typeface="Consolas"/>
                <a:sym typeface="Consolas"/>
              </a:rPr>
              <a:t>}</a:t>
            </a:r>
          </a:p>
          <a:p>
            <a:pPr indent="0" lvl="0" marL="0">
              <a:spcBef>
                <a:spcPts val="0"/>
              </a:spcBef>
              <a:buNone/>
            </a:pPr>
            <a:r>
              <a:t/>
            </a:r>
            <a:endParaRPr sz="1800">
              <a:latin typeface="Consolas"/>
              <a:ea typeface="Consolas"/>
              <a:cs typeface="Consolas"/>
              <a:sym typeface="Consolas"/>
            </a:endParaRPr>
          </a:p>
        </p:txBody>
      </p:sp>
      <p:sp>
        <p:nvSpPr>
          <p:cNvPr id="150" name="Shape 150"/>
          <p:cNvSpPr/>
          <p:nvPr/>
        </p:nvSpPr>
        <p:spPr>
          <a:xfrm>
            <a:off x="7225375" y="4062325"/>
            <a:ext cx="16425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webpack.config</a:t>
            </a:r>
            <a:r>
              <a:rPr lang="en"/>
              <a:t>.js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0" lvl="0" marL="0">
              <a:spcBef>
                <a:spcPts val="0"/>
              </a:spcBef>
              <a:buNone/>
            </a:pPr>
            <a:r>
              <a:rPr lang="en"/>
              <a:t>Resources</a:t>
            </a:r>
          </a:p>
        </p:txBody>
      </p:sp>
      <p:sp>
        <p:nvSpPr>
          <p:cNvPr id="156" name="Shape 156"/>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en" u="sng">
                <a:solidFill>
                  <a:schemeClr val="hlink"/>
                </a:solidFill>
                <a:hlinkClick r:id="rId3"/>
              </a:rPr>
              <a:t>Workbox documentation</a:t>
            </a:r>
          </a:p>
          <a:p>
            <a:pPr indent="-381000" lvl="0" marL="457200">
              <a:spcBef>
                <a:spcPts val="0"/>
              </a:spcBef>
              <a:buSzPts val="2400"/>
              <a:buChar char="●"/>
            </a:pPr>
            <a:r>
              <a:rPr lang="en" u="sng">
                <a:solidFill>
                  <a:schemeClr val="accent5"/>
                </a:solidFill>
                <a:hlinkClick r:id="rId4"/>
              </a:rPr>
              <a:t>Workbox</a:t>
            </a:r>
            <a:r>
              <a:rPr lang="en"/>
              <a:t> - developers.google.com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descr="Screen Shot 2017-06-01 at 9.32.04 AM.png" id="76" name="Shape 76"/>
          <p:cNvPicPr preferRelativeResize="0"/>
          <p:nvPr/>
        </p:nvPicPr>
        <p:blipFill>
          <a:blip r:embed="rId3">
            <a:alphaModFix/>
          </a:blip>
          <a:stretch>
            <a:fillRect/>
          </a:stretch>
        </p:blipFill>
        <p:spPr>
          <a:xfrm>
            <a:off x="257175" y="1400175"/>
            <a:ext cx="8629650" cy="2343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0" lvl="0" marL="0">
              <a:spcBef>
                <a:spcPts val="0"/>
              </a:spcBef>
              <a:buNone/>
            </a:pPr>
            <a:r>
              <a:rPr lang="en"/>
              <a:t>Workbox libraries</a:t>
            </a:r>
          </a:p>
        </p:txBody>
      </p:sp>
      <p:sp>
        <p:nvSpPr>
          <p:cNvPr id="82" name="Shape 82"/>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b="1" lang="en"/>
              <a:t>workbox-sw</a:t>
            </a:r>
          </a:p>
          <a:p>
            <a:pPr indent="-381000" lvl="0" marL="457200" rtl="0">
              <a:spcBef>
                <a:spcPts val="0"/>
              </a:spcBef>
              <a:buSzPts val="2400"/>
              <a:buChar char="●"/>
            </a:pPr>
            <a:r>
              <a:rPr b="1" lang="en"/>
              <a:t>w</a:t>
            </a:r>
            <a:r>
              <a:rPr b="1" lang="en"/>
              <a:t>orkbox-cli</a:t>
            </a:r>
          </a:p>
          <a:p>
            <a:pPr indent="0" lvl="0" marL="0" rtl="0">
              <a:spcBef>
                <a:spcPts val="0"/>
              </a:spcBef>
              <a:buNone/>
            </a:pPr>
            <a:r>
              <a:t/>
            </a:r>
            <a:endParaRPr sz="1800"/>
          </a:p>
          <a:p>
            <a:pPr indent="-342900" lvl="0" marL="457200" rtl="0">
              <a:spcBef>
                <a:spcPts val="0"/>
              </a:spcBef>
              <a:spcAft>
                <a:spcPts val="0"/>
              </a:spcAft>
              <a:buSzPts val="1800"/>
              <a:buChar char="●"/>
            </a:pPr>
            <a:r>
              <a:rPr lang="en" sz="1800"/>
              <a:t>workbox-build</a:t>
            </a:r>
          </a:p>
          <a:p>
            <a:pPr indent="-342900" lvl="0" marL="457200" rtl="0">
              <a:spcBef>
                <a:spcPts val="0"/>
              </a:spcBef>
              <a:spcAft>
                <a:spcPts val="0"/>
              </a:spcAft>
              <a:buSzPts val="1800"/>
              <a:buChar char="●"/>
            </a:pPr>
            <a:r>
              <a:rPr lang="en" sz="1800"/>
              <a:t>workbox-runtim</a:t>
            </a:r>
            <a:r>
              <a:rPr lang="en" sz="1800"/>
              <a:t>e-caching</a:t>
            </a:r>
          </a:p>
          <a:p>
            <a:pPr indent="-342900" lvl="0" marL="457200" rtl="0">
              <a:spcBef>
                <a:spcPts val="0"/>
              </a:spcBef>
              <a:spcAft>
                <a:spcPts val="0"/>
              </a:spcAft>
              <a:buSzPts val="1800"/>
              <a:buChar char="●"/>
            </a:pPr>
            <a:r>
              <a:rPr lang="en" sz="1800"/>
              <a:t>workbox-cache-expiration</a:t>
            </a:r>
          </a:p>
          <a:p>
            <a:pPr indent="-342900" lvl="0" marL="457200" rtl="0">
              <a:spcBef>
                <a:spcPts val="0"/>
              </a:spcBef>
              <a:spcAft>
                <a:spcPts val="0"/>
              </a:spcAft>
              <a:buSzPts val="1800"/>
              <a:buChar char="●"/>
            </a:pPr>
            <a:r>
              <a:rPr lang="en" sz="1800"/>
              <a:t>workbox-google-analytics</a:t>
            </a:r>
          </a:p>
          <a:p>
            <a:pPr indent="-342900" lvl="0" marL="457200" rtl="0">
              <a:spcBef>
                <a:spcPts val="0"/>
              </a:spcBef>
              <a:spcAft>
                <a:spcPts val="0"/>
              </a:spcAft>
              <a:buSzPts val="1800"/>
              <a:buChar char="●"/>
            </a:pPr>
            <a:r>
              <a:rPr lang="en" sz="1800"/>
              <a:t>workbox-background-sync</a:t>
            </a:r>
          </a:p>
          <a:p>
            <a:pPr indent="-342900" lvl="0" marL="457200">
              <a:spcBef>
                <a:spcPts val="0"/>
              </a:spcBef>
              <a:buSzPts val="1800"/>
              <a:buChar char="●"/>
            </a:pPr>
            <a:r>
              <a:rPr lang="en" sz="1800"/>
              <a:t>workbox-routing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workbox-sw</a:t>
            </a:r>
          </a:p>
        </p:txBody>
      </p:sp>
      <p:sp>
        <p:nvSpPr>
          <p:cNvPr id="88" name="Shape 88"/>
          <p:cNvSpPr txBox="1"/>
          <p:nvPr>
            <p:ph idx="1" type="body"/>
          </p:nvPr>
        </p:nvSpPr>
        <p:spPr>
          <a:xfrm>
            <a:off x="311700" y="1043950"/>
            <a:ext cx="8608500" cy="34164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b="1" lang="en" sz="1800">
                <a:latin typeface="Consolas"/>
                <a:ea typeface="Consolas"/>
                <a:cs typeface="Consolas"/>
                <a:sym typeface="Consolas"/>
              </a:rPr>
              <a:t>importScripts('workbox-sw.prod.v1.0.0.js');</a:t>
            </a:r>
          </a:p>
          <a:p>
            <a:pPr indent="0" lvl="0" marL="0" rtl="0">
              <a:lnSpc>
                <a:spcPct val="100000"/>
              </a:lnSpc>
              <a:spcBef>
                <a:spcPts val="0"/>
              </a:spcBef>
              <a:buNone/>
            </a:pPr>
            <a:r>
              <a:t/>
            </a:r>
            <a:endParaRPr b="1" sz="1800">
              <a:latin typeface="Consolas"/>
              <a:ea typeface="Consolas"/>
              <a:cs typeface="Consolas"/>
              <a:sym typeface="Consolas"/>
            </a:endParaRPr>
          </a:p>
          <a:p>
            <a:pPr indent="0" lvl="0" marL="0" rtl="0">
              <a:lnSpc>
                <a:spcPct val="100000"/>
              </a:lnSpc>
              <a:spcBef>
                <a:spcPts val="0"/>
              </a:spcBef>
              <a:buNone/>
            </a:pPr>
            <a:r>
              <a:rPr b="1" lang="en" sz="1800">
                <a:latin typeface="Consolas"/>
                <a:ea typeface="Consolas"/>
                <a:cs typeface="Consolas"/>
                <a:sym typeface="Consolas"/>
              </a:rPr>
              <a:t>const workboxSW = new WorkboxSW();</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rPr lang="en" sz="1800">
                <a:latin typeface="Consolas"/>
                <a:ea typeface="Consolas"/>
                <a:cs typeface="Consolas"/>
                <a:sym typeface="Consolas"/>
              </a:rPr>
              <a:t>workboxSW.precache([{</a:t>
            </a:r>
          </a:p>
          <a:p>
            <a:pPr indent="0" lvl="0" marL="0" rtl="0">
              <a:lnSpc>
                <a:spcPct val="100000"/>
              </a:lnSpc>
              <a:spcBef>
                <a:spcPts val="0"/>
              </a:spcBef>
              <a:buNone/>
            </a:pPr>
            <a:r>
              <a:rPr lang="en" sz="1800">
                <a:latin typeface="Consolas"/>
                <a:ea typeface="Consolas"/>
                <a:cs typeface="Consolas"/>
                <a:sym typeface="Consolas"/>
              </a:rPr>
              <a:t>  url: '</a:t>
            </a:r>
            <a:r>
              <a:rPr lang="en" sz="1800">
                <a:latin typeface="Consolas"/>
                <a:ea typeface="Consolas"/>
                <a:cs typeface="Consolas"/>
                <a:sym typeface="Consolas"/>
              </a:rPr>
              <a:t>precached.txt</a:t>
            </a:r>
            <a:r>
              <a:rPr lang="en" sz="1800">
                <a:latin typeface="Consolas"/>
                <a:ea typeface="Consolas"/>
                <a:cs typeface="Consolas"/>
                <a:sym typeface="Consolas"/>
              </a:rPr>
              <a:t>',</a:t>
            </a:r>
          </a:p>
          <a:p>
            <a:pPr indent="0" lvl="0" marL="0" rtl="0">
              <a:lnSpc>
                <a:spcPct val="100000"/>
              </a:lnSpc>
              <a:spcBef>
                <a:spcPts val="0"/>
              </a:spcBef>
              <a:buNone/>
            </a:pPr>
            <a:r>
              <a:rPr lang="en" sz="1800">
                <a:latin typeface="Consolas"/>
                <a:ea typeface="Consolas"/>
                <a:cs typeface="Consolas"/>
                <a:sym typeface="Consolas"/>
              </a:rPr>
              <a:t>  revision: '43011922c2aef5ed5ee3731b11d3c2cb',</a:t>
            </a:r>
          </a:p>
          <a:p>
            <a:pPr indent="0" lvl="0" marL="0" rtl="0">
              <a:lnSpc>
                <a:spcPct val="100000"/>
              </a:lnSpc>
              <a:spcBef>
                <a:spcPts val="0"/>
              </a:spcBef>
              <a:buNone/>
            </a:pPr>
            <a:r>
              <a:rPr lang="en" sz="1800">
                <a:latin typeface="Consolas"/>
                <a:ea typeface="Consolas"/>
                <a:cs typeface="Consolas"/>
                <a:sym typeface="Consolas"/>
              </a:rPr>
              <a:t>}]);</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rPr lang="en" sz="1800">
                <a:latin typeface="Consolas"/>
                <a:ea typeface="Consolas"/>
                <a:cs typeface="Consolas"/>
                <a:sym typeface="Consolas"/>
              </a:rPr>
              <a:t>workboxSW.router.registerRoute(/\.txt$/,</a:t>
            </a:r>
          </a:p>
          <a:p>
            <a:pPr indent="0" lvl="0" marL="0" rtl="0">
              <a:lnSpc>
                <a:spcPct val="100000"/>
              </a:lnSpc>
              <a:spcBef>
                <a:spcPts val="0"/>
              </a:spcBef>
              <a:buNone/>
            </a:pPr>
            <a:r>
              <a:rPr lang="en" sz="1800">
                <a:latin typeface="Consolas"/>
                <a:ea typeface="Consolas"/>
                <a:cs typeface="Consolas"/>
                <a:sym typeface="Consolas"/>
              </a:rPr>
              <a:t>  workboxSW.strategies.cacheFirst()</a:t>
            </a:r>
          </a:p>
          <a:p>
            <a:pPr indent="0" lvl="0" marL="0" rtl="0">
              <a:lnSpc>
                <a:spcPct val="100000"/>
              </a:lnSpc>
              <a:spcBef>
                <a:spcPts val="0"/>
              </a:spcBef>
              <a:buNone/>
            </a:pPr>
            <a:r>
              <a:rPr lang="en" sz="1800">
                <a:latin typeface="Consolas"/>
                <a:ea typeface="Consolas"/>
                <a:cs typeface="Consolas"/>
                <a:sym typeface="Consolas"/>
              </a:rPr>
              <a:t>);</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t/>
            </a:r>
            <a:endParaRPr/>
          </a:p>
        </p:txBody>
      </p:sp>
      <p:sp>
        <p:nvSpPr>
          <p:cNvPr id="89" name="Shape 89"/>
          <p:cNvSpPr/>
          <p:nvPr/>
        </p:nvSpPr>
        <p:spPr>
          <a:xfrm>
            <a:off x="7290275" y="11222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service-worker.js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workbox-sw</a:t>
            </a:r>
          </a:p>
        </p:txBody>
      </p:sp>
      <p:sp>
        <p:nvSpPr>
          <p:cNvPr id="95" name="Shape 95"/>
          <p:cNvSpPr txBox="1"/>
          <p:nvPr>
            <p:ph idx="1" type="body"/>
          </p:nvPr>
        </p:nvSpPr>
        <p:spPr>
          <a:xfrm>
            <a:off x="311700" y="1043950"/>
            <a:ext cx="8608500" cy="34164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lang="en" sz="1800">
                <a:latin typeface="Consolas"/>
                <a:ea typeface="Consolas"/>
                <a:cs typeface="Consolas"/>
                <a:sym typeface="Consolas"/>
              </a:rPr>
              <a:t>importScripts('workbox-sw.prod.v1.0.0.js');</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rPr lang="en" sz="1800">
                <a:latin typeface="Consolas"/>
                <a:ea typeface="Consolas"/>
                <a:cs typeface="Consolas"/>
                <a:sym typeface="Consolas"/>
              </a:rPr>
              <a:t>const workboxSW = new WorkboxSW();</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rPr b="1" lang="en" sz="1800">
                <a:latin typeface="Consolas"/>
                <a:ea typeface="Consolas"/>
                <a:cs typeface="Consolas"/>
                <a:sym typeface="Consolas"/>
              </a:rPr>
              <a:t>workboxSW.precache([{</a:t>
            </a:r>
          </a:p>
          <a:p>
            <a:pPr indent="0" lvl="0" marL="0" rtl="0">
              <a:lnSpc>
                <a:spcPct val="100000"/>
              </a:lnSpc>
              <a:spcBef>
                <a:spcPts val="0"/>
              </a:spcBef>
              <a:buNone/>
            </a:pPr>
            <a:r>
              <a:rPr b="1" lang="en" sz="1800">
                <a:latin typeface="Consolas"/>
                <a:ea typeface="Consolas"/>
                <a:cs typeface="Consolas"/>
                <a:sym typeface="Consolas"/>
              </a:rPr>
              <a:t>  url: '</a:t>
            </a:r>
            <a:r>
              <a:rPr b="1" lang="en" sz="1800">
                <a:latin typeface="Consolas"/>
                <a:ea typeface="Consolas"/>
                <a:cs typeface="Consolas"/>
                <a:sym typeface="Consolas"/>
              </a:rPr>
              <a:t>precached.txt</a:t>
            </a:r>
            <a:r>
              <a:rPr b="1" lang="en" sz="1800">
                <a:latin typeface="Consolas"/>
                <a:ea typeface="Consolas"/>
                <a:cs typeface="Consolas"/>
                <a:sym typeface="Consolas"/>
              </a:rPr>
              <a:t>',</a:t>
            </a:r>
          </a:p>
          <a:p>
            <a:pPr indent="0" lvl="0" marL="0" rtl="0">
              <a:lnSpc>
                <a:spcPct val="100000"/>
              </a:lnSpc>
              <a:spcBef>
                <a:spcPts val="0"/>
              </a:spcBef>
              <a:buNone/>
            </a:pPr>
            <a:r>
              <a:rPr b="1" lang="en" sz="1800">
                <a:latin typeface="Consolas"/>
                <a:ea typeface="Consolas"/>
                <a:cs typeface="Consolas"/>
                <a:sym typeface="Consolas"/>
              </a:rPr>
              <a:t>  revision: '43011922c2aef5ed5ee3731b11d3c2cb',</a:t>
            </a:r>
          </a:p>
          <a:p>
            <a:pPr indent="0" lvl="0" marL="0" rtl="0">
              <a:lnSpc>
                <a:spcPct val="100000"/>
              </a:lnSpc>
              <a:spcBef>
                <a:spcPts val="0"/>
              </a:spcBef>
              <a:buNone/>
            </a:pPr>
            <a:r>
              <a:rPr b="1" lang="en" sz="1800">
                <a:latin typeface="Consolas"/>
                <a:ea typeface="Consolas"/>
                <a:cs typeface="Consolas"/>
                <a:sym typeface="Consolas"/>
              </a:rPr>
              <a:t>}]);</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rPr lang="en" sz="1800">
                <a:latin typeface="Consolas"/>
                <a:ea typeface="Consolas"/>
                <a:cs typeface="Consolas"/>
                <a:sym typeface="Consolas"/>
              </a:rPr>
              <a:t>workboxSW.router.registerRoute(/\.txt$/,</a:t>
            </a:r>
          </a:p>
          <a:p>
            <a:pPr indent="0" lvl="0" marL="0" rtl="0">
              <a:lnSpc>
                <a:spcPct val="100000"/>
              </a:lnSpc>
              <a:spcBef>
                <a:spcPts val="0"/>
              </a:spcBef>
              <a:buNone/>
            </a:pPr>
            <a:r>
              <a:rPr lang="en" sz="1800">
                <a:latin typeface="Consolas"/>
                <a:ea typeface="Consolas"/>
                <a:cs typeface="Consolas"/>
                <a:sym typeface="Consolas"/>
              </a:rPr>
              <a:t>  workboxSW.strategies.cacheFirst()</a:t>
            </a:r>
          </a:p>
          <a:p>
            <a:pPr indent="0" lvl="0" marL="0" rtl="0">
              <a:lnSpc>
                <a:spcPct val="100000"/>
              </a:lnSpc>
              <a:spcBef>
                <a:spcPts val="0"/>
              </a:spcBef>
              <a:buNone/>
            </a:pPr>
            <a:r>
              <a:rPr lang="en" sz="1800">
                <a:latin typeface="Consolas"/>
                <a:ea typeface="Consolas"/>
                <a:cs typeface="Consolas"/>
                <a:sym typeface="Consolas"/>
              </a:rPr>
              <a:t>);</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t/>
            </a:r>
            <a:endParaRPr/>
          </a:p>
        </p:txBody>
      </p:sp>
      <p:sp>
        <p:nvSpPr>
          <p:cNvPr id="96" name="Shape 96"/>
          <p:cNvSpPr/>
          <p:nvPr/>
        </p:nvSpPr>
        <p:spPr>
          <a:xfrm>
            <a:off x="7290275" y="11222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service-worker.js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workbox-sw</a:t>
            </a:r>
          </a:p>
        </p:txBody>
      </p:sp>
      <p:sp>
        <p:nvSpPr>
          <p:cNvPr id="102" name="Shape 102"/>
          <p:cNvSpPr txBox="1"/>
          <p:nvPr>
            <p:ph idx="1" type="body"/>
          </p:nvPr>
        </p:nvSpPr>
        <p:spPr>
          <a:xfrm>
            <a:off x="311700" y="1043950"/>
            <a:ext cx="8608500" cy="34164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lang="en" sz="1800">
                <a:latin typeface="Consolas"/>
                <a:ea typeface="Consolas"/>
                <a:cs typeface="Consolas"/>
                <a:sym typeface="Consolas"/>
              </a:rPr>
              <a:t>importScripts('workbox-sw.prod.v1.0.0.js');</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rPr lang="en" sz="1800">
                <a:latin typeface="Consolas"/>
                <a:ea typeface="Consolas"/>
                <a:cs typeface="Consolas"/>
                <a:sym typeface="Consolas"/>
              </a:rPr>
              <a:t>const workboxSW = new WorkboxSW();</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rPr lang="en" sz="1800">
                <a:latin typeface="Consolas"/>
                <a:ea typeface="Consolas"/>
                <a:cs typeface="Consolas"/>
                <a:sym typeface="Consolas"/>
              </a:rPr>
              <a:t>workboxSW.precache([{</a:t>
            </a:r>
          </a:p>
          <a:p>
            <a:pPr indent="0" lvl="0" marL="0" rtl="0">
              <a:lnSpc>
                <a:spcPct val="100000"/>
              </a:lnSpc>
              <a:spcBef>
                <a:spcPts val="0"/>
              </a:spcBef>
              <a:buNone/>
            </a:pPr>
            <a:r>
              <a:rPr lang="en" sz="1800">
                <a:latin typeface="Consolas"/>
                <a:ea typeface="Consolas"/>
                <a:cs typeface="Consolas"/>
                <a:sym typeface="Consolas"/>
              </a:rPr>
              <a:t>  url: '</a:t>
            </a:r>
            <a:r>
              <a:rPr lang="en" sz="1800">
                <a:latin typeface="Consolas"/>
                <a:ea typeface="Consolas"/>
                <a:cs typeface="Consolas"/>
                <a:sym typeface="Consolas"/>
              </a:rPr>
              <a:t>precached.txt</a:t>
            </a:r>
            <a:r>
              <a:rPr lang="en" sz="1800">
                <a:latin typeface="Consolas"/>
                <a:ea typeface="Consolas"/>
                <a:cs typeface="Consolas"/>
                <a:sym typeface="Consolas"/>
              </a:rPr>
              <a:t>',</a:t>
            </a:r>
          </a:p>
          <a:p>
            <a:pPr indent="0" lvl="0" marL="0" rtl="0">
              <a:lnSpc>
                <a:spcPct val="100000"/>
              </a:lnSpc>
              <a:spcBef>
                <a:spcPts val="0"/>
              </a:spcBef>
              <a:buNone/>
            </a:pPr>
            <a:r>
              <a:rPr lang="en" sz="1800">
                <a:latin typeface="Consolas"/>
                <a:ea typeface="Consolas"/>
                <a:cs typeface="Consolas"/>
                <a:sym typeface="Consolas"/>
              </a:rPr>
              <a:t>  revision: '43011922c2aef5ed5ee3731b11d3c2cb',</a:t>
            </a:r>
          </a:p>
          <a:p>
            <a:pPr indent="0" lvl="0" marL="0" rtl="0">
              <a:lnSpc>
                <a:spcPct val="100000"/>
              </a:lnSpc>
              <a:spcBef>
                <a:spcPts val="0"/>
              </a:spcBef>
              <a:buNone/>
            </a:pPr>
            <a:r>
              <a:rPr lang="en" sz="1800">
                <a:latin typeface="Consolas"/>
                <a:ea typeface="Consolas"/>
                <a:cs typeface="Consolas"/>
                <a:sym typeface="Consolas"/>
              </a:rPr>
              <a:t>}]);</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rPr b="1" lang="en" sz="1800">
                <a:latin typeface="Consolas"/>
                <a:ea typeface="Consolas"/>
                <a:cs typeface="Consolas"/>
                <a:sym typeface="Consolas"/>
              </a:rPr>
              <a:t>workboxSW.router.registerRoute(/\.txt$/,</a:t>
            </a:r>
          </a:p>
          <a:p>
            <a:pPr indent="0" lvl="0" marL="0" rtl="0">
              <a:lnSpc>
                <a:spcPct val="100000"/>
              </a:lnSpc>
              <a:spcBef>
                <a:spcPts val="0"/>
              </a:spcBef>
              <a:buNone/>
            </a:pPr>
            <a:r>
              <a:rPr lang="en" sz="1800">
                <a:latin typeface="Consolas"/>
                <a:ea typeface="Consolas"/>
                <a:cs typeface="Consolas"/>
                <a:sym typeface="Consolas"/>
              </a:rPr>
              <a:t>  workboxSW.strategies.cacheFirst()</a:t>
            </a:r>
          </a:p>
          <a:p>
            <a:pPr indent="0" lvl="0" marL="0" rtl="0">
              <a:lnSpc>
                <a:spcPct val="100000"/>
              </a:lnSpc>
              <a:spcBef>
                <a:spcPts val="0"/>
              </a:spcBef>
              <a:buNone/>
            </a:pPr>
            <a:r>
              <a:rPr b="1" lang="en" sz="1800">
                <a:latin typeface="Consolas"/>
                <a:ea typeface="Consolas"/>
                <a:cs typeface="Consolas"/>
                <a:sym typeface="Consolas"/>
              </a:rPr>
              <a:t>);</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t/>
            </a:r>
            <a:endParaRPr/>
          </a:p>
        </p:txBody>
      </p:sp>
      <p:sp>
        <p:nvSpPr>
          <p:cNvPr id="103" name="Shape 103"/>
          <p:cNvSpPr/>
          <p:nvPr/>
        </p:nvSpPr>
        <p:spPr>
          <a:xfrm>
            <a:off x="7290275" y="11222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service-worker.js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workbox-sw</a:t>
            </a:r>
          </a:p>
        </p:txBody>
      </p:sp>
      <p:sp>
        <p:nvSpPr>
          <p:cNvPr id="109" name="Shape 109"/>
          <p:cNvSpPr txBox="1"/>
          <p:nvPr>
            <p:ph idx="1" type="body"/>
          </p:nvPr>
        </p:nvSpPr>
        <p:spPr>
          <a:xfrm>
            <a:off x="311700" y="1043950"/>
            <a:ext cx="8608500" cy="34164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lang="en" sz="1800">
                <a:latin typeface="Consolas"/>
                <a:ea typeface="Consolas"/>
                <a:cs typeface="Consolas"/>
                <a:sym typeface="Consolas"/>
              </a:rPr>
              <a:t>importScripts('workbox-sw.prod.v1.0.0.js');</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rPr lang="en" sz="1800">
                <a:latin typeface="Consolas"/>
                <a:ea typeface="Consolas"/>
                <a:cs typeface="Consolas"/>
                <a:sym typeface="Consolas"/>
              </a:rPr>
              <a:t>const workboxSW = new WorkboxSW();</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rPr lang="en" sz="1800">
                <a:latin typeface="Consolas"/>
                <a:ea typeface="Consolas"/>
                <a:cs typeface="Consolas"/>
                <a:sym typeface="Consolas"/>
              </a:rPr>
              <a:t>workboxSW.precache([{</a:t>
            </a:r>
          </a:p>
          <a:p>
            <a:pPr indent="0" lvl="0" marL="0" rtl="0">
              <a:lnSpc>
                <a:spcPct val="100000"/>
              </a:lnSpc>
              <a:spcBef>
                <a:spcPts val="0"/>
              </a:spcBef>
              <a:buNone/>
            </a:pPr>
            <a:r>
              <a:rPr lang="en" sz="1800">
                <a:latin typeface="Consolas"/>
                <a:ea typeface="Consolas"/>
                <a:cs typeface="Consolas"/>
                <a:sym typeface="Consolas"/>
              </a:rPr>
              <a:t>  url: '</a:t>
            </a:r>
            <a:r>
              <a:rPr lang="en" sz="1800">
                <a:latin typeface="Consolas"/>
                <a:ea typeface="Consolas"/>
                <a:cs typeface="Consolas"/>
                <a:sym typeface="Consolas"/>
              </a:rPr>
              <a:t>precached.txt</a:t>
            </a:r>
            <a:r>
              <a:rPr lang="en" sz="1800">
                <a:latin typeface="Consolas"/>
                <a:ea typeface="Consolas"/>
                <a:cs typeface="Consolas"/>
                <a:sym typeface="Consolas"/>
              </a:rPr>
              <a:t>',</a:t>
            </a:r>
          </a:p>
          <a:p>
            <a:pPr indent="0" lvl="0" marL="0" rtl="0">
              <a:lnSpc>
                <a:spcPct val="100000"/>
              </a:lnSpc>
              <a:spcBef>
                <a:spcPts val="0"/>
              </a:spcBef>
              <a:buNone/>
            </a:pPr>
            <a:r>
              <a:rPr lang="en" sz="1800">
                <a:latin typeface="Consolas"/>
                <a:ea typeface="Consolas"/>
                <a:cs typeface="Consolas"/>
                <a:sym typeface="Consolas"/>
              </a:rPr>
              <a:t>  revision: '43011922c2aef5ed5ee3731b11d3c2cb',</a:t>
            </a:r>
          </a:p>
          <a:p>
            <a:pPr indent="0" lvl="0" marL="0" rtl="0">
              <a:lnSpc>
                <a:spcPct val="100000"/>
              </a:lnSpc>
              <a:spcBef>
                <a:spcPts val="0"/>
              </a:spcBef>
              <a:buNone/>
            </a:pPr>
            <a:r>
              <a:rPr lang="en" sz="1800">
                <a:latin typeface="Consolas"/>
                <a:ea typeface="Consolas"/>
                <a:cs typeface="Consolas"/>
                <a:sym typeface="Consolas"/>
              </a:rPr>
              <a:t>}]);</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rPr lang="en" sz="1800">
                <a:latin typeface="Consolas"/>
                <a:ea typeface="Consolas"/>
                <a:cs typeface="Consolas"/>
                <a:sym typeface="Consolas"/>
              </a:rPr>
              <a:t>workboxSW.router.registerRoute(</a:t>
            </a:r>
            <a:r>
              <a:rPr lang="en" sz="1800">
                <a:latin typeface="Consolas"/>
                <a:ea typeface="Consolas"/>
                <a:cs typeface="Consolas"/>
                <a:sym typeface="Consolas"/>
              </a:rPr>
              <a:t>/\.txt$/</a:t>
            </a:r>
            <a:r>
              <a:rPr lang="en" sz="1800">
                <a:latin typeface="Consolas"/>
                <a:ea typeface="Consolas"/>
                <a:cs typeface="Consolas"/>
                <a:sym typeface="Consolas"/>
              </a:rPr>
              <a:t>,</a:t>
            </a:r>
          </a:p>
          <a:p>
            <a:pPr indent="0" lvl="0" marL="0" rtl="0">
              <a:lnSpc>
                <a:spcPct val="100000"/>
              </a:lnSpc>
              <a:spcBef>
                <a:spcPts val="0"/>
              </a:spcBef>
              <a:buNone/>
            </a:pPr>
            <a:r>
              <a:rPr lang="en" sz="1800">
                <a:latin typeface="Consolas"/>
                <a:ea typeface="Consolas"/>
                <a:cs typeface="Consolas"/>
                <a:sym typeface="Consolas"/>
              </a:rPr>
              <a:t>  </a:t>
            </a:r>
            <a:r>
              <a:rPr b="1" lang="en" sz="1800">
                <a:latin typeface="Consolas"/>
                <a:ea typeface="Consolas"/>
                <a:cs typeface="Consolas"/>
                <a:sym typeface="Consolas"/>
              </a:rPr>
              <a:t>workboxSW.strategies.cacheFirst()</a:t>
            </a:r>
          </a:p>
          <a:p>
            <a:pPr indent="0" lvl="0" marL="0" rtl="0">
              <a:lnSpc>
                <a:spcPct val="100000"/>
              </a:lnSpc>
              <a:spcBef>
                <a:spcPts val="0"/>
              </a:spcBef>
              <a:buNone/>
            </a:pPr>
            <a:r>
              <a:rPr lang="en" sz="1800">
                <a:latin typeface="Consolas"/>
                <a:ea typeface="Consolas"/>
                <a:cs typeface="Consolas"/>
                <a:sym typeface="Consolas"/>
              </a:rPr>
              <a:t>);</a:t>
            </a:r>
          </a:p>
          <a:p>
            <a:pPr indent="0" lvl="0" marL="0" rtl="0">
              <a:lnSpc>
                <a:spcPct val="100000"/>
              </a:lnSpc>
              <a:spcBef>
                <a:spcPts val="0"/>
              </a:spcBef>
              <a:buNone/>
            </a:pPr>
            <a:r>
              <a:t/>
            </a:r>
            <a:endParaRPr sz="1800">
              <a:latin typeface="Consolas"/>
              <a:ea typeface="Consolas"/>
              <a:cs typeface="Consolas"/>
              <a:sym typeface="Consolas"/>
            </a:endParaRPr>
          </a:p>
          <a:p>
            <a:pPr indent="0" lvl="0" marL="0" rtl="0">
              <a:lnSpc>
                <a:spcPct val="100000"/>
              </a:lnSpc>
              <a:spcBef>
                <a:spcPts val="0"/>
              </a:spcBef>
              <a:buNone/>
            </a:pPr>
            <a:r>
              <a:t/>
            </a:r>
            <a:endParaRPr/>
          </a:p>
        </p:txBody>
      </p:sp>
      <p:sp>
        <p:nvSpPr>
          <p:cNvPr id="110" name="Shape 110"/>
          <p:cNvSpPr/>
          <p:nvPr/>
        </p:nvSpPr>
        <p:spPr>
          <a:xfrm>
            <a:off x="7290275" y="11222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service-worker.js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170820"/>
            <a:ext cx="8520600" cy="572700"/>
          </a:xfrm>
          <a:prstGeom prst="rect">
            <a:avLst/>
          </a:prstGeom>
        </p:spPr>
        <p:txBody>
          <a:bodyPr anchorCtr="0" anchor="t" bIns="91425" lIns="91425" rIns="91425" wrap="square" tIns="91425">
            <a:noAutofit/>
          </a:bodyPr>
          <a:lstStyle/>
          <a:p>
            <a:pPr indent="0" lvl="0" marL="0">
              <a:spcBef>
                <a:spcPts val="0"/>
              </a:spcBef>
              <a:buNone/>
            </a:pPr>
            <a:r>
              <a:rPr lang="en"/>
              <a:t>workbox-cli</a:t>
            </a:r>
          </a:p>
        </p:txBody>
      </p:sp>
      <p:sp>
        <p:nvSpPr>
          <p:cNvPr id="116" name="Shape 116"/>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indent="0" lvl="0" marL="0">
              <a:spcBef>
                <a:spcPts val="0"/>
              </a:spcBef>
              <a:buNone/>
            </a:pPr>
            <a:r>
              <a:rPr lang="en">
                <a:latin typeface="Consolas"/>
                <a:ea typeface="Consolas"/>
                <a:cs typeface="Consolas"/>
                <a:sym typeface="Consolas"/>
              </a:rPr>
              <a:t>npm install workbox-cli --global</a:t>
            </a:r>
          </a:p>
          <a:p>
            <a:pPr indent="0" lvl="0" marL="0">
              <a:spcBef>
                <a:spcPts val="0"/>
              </a:spcBef>
              <a:buNone/>
            </a:pPr>
            <a:r>
              <a:t/>
            </a:r>
            <a:endParaRPr>
              <a:latin typeface="Consolas"/>
              <a:ea typeface="Consolas"/>
              <a:cs typeface="Consolas"/>
              <a:sym typeface="Consolas"/>
            </a:endParaRPr>
          </a:p>
          <a:p>
            <a:pPr indent="0" lvl="0" marL="0" rtl="0">
              <a:spcBef>
                <a:spcPts val="0"/>
              </a:spcBef>
              <a:buNone/>
            </a:pPr>
            <a:r>
              <a:rPr lang="en">
                <a:latin typeface="Consolas"/>
                <a:ea typeface="Consolas"/>
                <a:cs typeface="Consolas"/>
                <a:sym typeface="Consolas"/>
              </a:rPr>
              <a:t>workbox-cli generate:sw</a:t>
            </a:r>
          </a:p>
          <a:p>
            <a:pPr indent="0" lvl="0" marL="0" rtl="0">
              <a:spcBef>
                <a:spcPts val="0"/>
              </a:spcBef>
              <a:buNone/>
            </a:pPr>
            <a:r>
              <a:t/>
            </a:r>
            <a:endParaRPr>
              <a:latin typeface="Consolas"/>
              <a:ea typeface="Consolas"/>
              <a:cs typeface="Consolas"/>
              <a:sym typeface="Consolas"/>
            </a:endParaRPr>
          </a:p>
          <a:p>
            <a:pPr indent="0" lvl="0" marL="0">
              <a:spcBef>
                <a:spcPts val="0"/>
              </a:spcBef>
              <a:buNone/>
            </a:pPr>
            <a:r>
              <a:rPr lang="en">
                <a:latin typeface="Consolas"/>
                <a:ea typeface="Consolas"/>
                <a:cs typeface="Consolas"/>
                <a:sym typeface="Consolas"/>
              </a:rPr>
              <a:t>workbox-cli inject:manifest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descr="Screen Shot 2017-06-12 at 3.00.23 PM.png" id="121" name="Shape 121"/>
          <p:cNvPicPr preferRelativeResize="0"/>
          <p:nvPr/>
        </p:nvPicPr>
        <p:blipFill>
          <a:blip r:embed="rId3">
            <a:alphaModFix/>
          </a:blip>
          <a:stretch>
            <a:fillRect/>
          </a:stretch>
        </p:blipFill>
        <p:spPr>
          <a:xfrm>
            <a:off x="552775" y="1788000"/>
            <a:ext cx="8038449" cy="1339741"/>
          </a:xfrm>
          <a:prstGeom prst="rect">
            <a:avLst/>
          </a:prstGeom>
          <a:noFill/>
          <a:ln>
            <a:noFill/>
          </a:ln>
        </p:spPr>
      </p:pic>
      <p:pic>
        <p:nvPicPr>
          <p:cNvPr descr="Screen Shot 2017-06-12 at 3.01.09 PM.png" id="122" name="Shape 122"/>
          <p:cNvPicPr preferRelativeResize="0"/>
          <p:nvPr/>
        </p:nvPicPr>
        <p:blipFill>
          <a:blip r:embed="rId4">
            <a:alphaModFix/>
          </a:blip>
          <a:stretch>
            <a:fillRect/>
          </a:stretch>
        </p:blipFill>
        <p:spPr>
          <a:xfrm>
            <a:off x="552775" y="3127740"/>
            <a:ext cx="8038449" cy="756560"/>
          </a:xfrm>
          <a:prstGeom prst="rect">
            <a:avLst/>
          </a:prstGeom>
          <a:noFill/>
          <a:ln>
            <a:noFill/>
          </a:ln>
        </p:spPr>
      </p:pic>
      <p:pic>
        <p:nvPicPr>
          <p:cNvPr descr="Screen Shot 2017-06-12 at 2.59.30 PM.png" id="123" name="Shape 123"/>
          <p:cNvPicPr preferRelativeResize="0"/>
          <p:nvPr/>
        </p:nvPicPr>
        <p:blipFill>
          <a:blip r:embed="rId5">
            <a:alphaModFix/>
          </a:blip>
          <a:stretch>
            <a:fillRect/>
          </a:stretch>
        </p:blipFill>
        <p:spPr>
          <a:xfrm>
            <a:off x="552775" y="826550"/>
            <a:ext cx="8038449" cy="9614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