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oboto"/>
      <p:regular r:id="rId25"/>
      <p:bold r:id="rId26"/>
      <p:italic r:id="rId27"/>
      <p:boldItalic r:id="rId28"/>
    </p:embeddedFon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RobotoMon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100" u="none" cap="none" strike="noStrike"/>
            </a:lvl1pPr>
            <a:lvl2pPr indent="0" lvl="1" marL="457200" marR="0" rtl="0" algn="l">
              <a:spcBef>
                <a:spcPts val="0"/>
              </a:spcBef>
              <a:buSzPts val="1400"/>
              <a:buNone/>
              <a:defRPr b="0" i="0" sz="1100" u="none" cap="none" strike="noStrike"/>
            </a:lvl2pPr>
            <a:lvl3pPr indent="0" lvl="2" marL="914400" marR="0" rtl="0" algn="l">
              <a:spcBef>
                <a:spcPts val="0"/>
              </a:spcBef>
              <a:buSzPts val="1400"/>
              <a:buNone/>
              <a:defRPr b="0" i="0" sz="1100" u="none" cap="none" strike="noStrike"/>
            </a:lvl3pPr>
            <a:lvl4pPr indent="0" lvl="3" marL="1371600" marR="0" rtl="0" algn="l">
              <a:spcBef>
                <a:spcPts val="0"/>
              </a:spcBef>
              <a:buSzPts val="1400"/>
              <a:buNone/>
              <a:defRPr b="0" i="0" sz="1100" u="none" cap="none" strike="noStrike"/>
            </a:lvl4pPr>
            <a:lvl5pPr indent="0" lvl="4" marL="1828800" marR="0" rtl="0" algn="l">
              <a:spcBef>
                <a:spcPts val="0"/>
              </a:spcBef>
              <a:buSzPts val="1400"/>
              <a:buNone/>
              <a:defRPr b="0" i="0" sz="1100" u="none" cap="none" strike="noStrike"/>
            </a:lvl5pPr>
            <a:lvl6pPr indent="0" lvl="5" marL="2286000" marR="0" rtl="0" algn="l">
              <a:spcBef>
                <a:spcPts val="0"/>
              </a:spcBef>
              <a:buSzPts val="1400"/>
              <a:buNone/>
              <a:defRPr b="0" i="0" sz="1100" u="none" cap="none" strike="noStrike"/>
            </a:lvl6pPr>
            <a:lvl7pPr indent="0" lvl="6" marL="2743200" marR="0" rtl="0" algn="l">
              <a:spcBef>
                <a:spcPts val="0"/>
              </a:spcBef>
              <a:buSzPts val="1400"/>
              <a:buNone/>
              <a:defRPr b="0" i="0" sz="1100" u="none" cap="none" strike="noStrike"/>
            </a:lvl7pPr>
            <a:lvl8pPr indent="0" lvl="7" marL="3200400" marR="0" rtl="0" algn="l">
              <a:spcBef>
                <a:spcPts val="0"/>
              </a:spcBef>
              <a:buSzPts val="1400"/>
              <a:buNone/>
              <a:defRPr b="0" i="0" sz="1100" u="none" cap="none" strike="noStrike"/>
            </a:lvl8pPr>
            <a:lvl9pPr indent="0" lvl="8" marL="3657600" marR="0" rtl="0" algn="l">
              <a:spcBef>
                <a:spcPts val="0"/>
              </a:spcBef>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FormData/FormData"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Headers" TargetMode="External"/><Relationship Id="rId3" Type="http://schemas.openxmlformats.org/officeDocument/2006/relationships/hyperlink" Target="https://developer.mozilla.org/en-US/docs/Web/HTTP/Access_control_CORS#Preflighted_requests" TargetMode="External"/><Relationship Id="rId4" Type="http://schemas.openxmlformats.org/officeDocument/2006/relationships/hyperlink" Target="https://developer.mozilla.org/en-US/docs/Web/API/Fetch_API/Using_Fetch#Guard"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URL" TargetMode="External"/><Relationship Id="rId3" Type="http://schemas.openxmlformats.org/officeDocument/2006/relationships/hyperlink" Target="https://developer.mozilla.org/en-US/docs/Web/API/URL/createObjectURL"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H3GaE6JQhydNaPzII9hgGZL-uL73VvgQ02FYijeK0js/edit" TargetMode="External"/><Relationship Id="rId3" Type="http://schemas.openxmlformats.org/officeDocument/2006/relationships/hyperlink" Target="https://developer.mozilla.org/en-US/docs/Web/API/XMLHttpRequest" TargetMode="External"/><Relationship Id="rId4" Type="http://schemas.openxmlformats.org/officeDocument/2006/relationships/hyperlink" Target="https://developer.mozilla.org/en-US/docs/Web/HTTP/Access_control_CORS" TargetMode="External"/><Relationship Id="rId5" Type="http://schemas.openxmlformats.org/officeDocument/2006/relationships/hyperlink" Target="https://docs.google.com/document/d/1z4Il3TsWMKMyzi76QoYmiYjraFdUToQ8OaVYdBg1NF0/edit"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US/docs/Web/API/Response"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akearchibald.com/2015/thats-so-fetch/"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etch.spec.whatwg.org/#concept-filtered-response-opaque" TargetMode="External"/><Relationship Id="rId3" Type="http://schemas.openxmlformats.org/officeDocument/2006/relationships/hyperlink" Target="https://jakearchibald.com/2015/thats-so-fetch/" TargetMode="External"/><Relationship Id="rId4" Type="http://schemas.openxmlformats.org/officeDocument/2006/relationships/hyperlink" Target="https://github.com/w3c/ServiceWorker/commit/e2a6d18647b97707c7a571163eef7838f82ca611#commitcomment-18733449"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Here the HEAD method is used to request the size (in bytes) of a resource (represented in the </a:t>
            </a:r>
            <a:r>
              <a:rPr b="1" i="0" lang="en" sz="1100" u="none" cap="none" strike="noStrike">
                <a:solidFill>
                  <a:schemeClr val="dk1"/>
                </a:solidFill>
              </a:rPr>
              <a:t>content-length</a:t>
            </a:r>
            <a:r>
              <a:rPr b="0" i="0" lang="en" sz="1100" u="none" cap="none" strike="noStrike">
                <a:solidFill>
                  <a:schemeClr val="dk1"/>
                </a:solidFill>
              </a:rPr>
              <a:t> header) without actually loading the resource itself. </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In practice this can be used to determine if the full resource should be requested (or even how to request it).</a:t>
            </a:r>
          </a:p>
          <a:p>
            <a:pPr indent="0" lvl="0" marL="0" marR="0" rtl="0" algn="l">
              <a:lnSpc>
                <a:spcPct val="115000"/>
              </a:lnSpc>
              <a:spcBef>
                <a:spcPts val="0"/>
              </a:spcBef>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Font typeface="Arial"/>
              <a:buNone/>
            </a:pPr>
            <a:r>
              <a:rPr b="0" i="0" lang="en" sz="1100" u="none" cap="none" strike="noStrike"/>
              <a:t>Rather than requesting resources, it’s also possible to send data to an API.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For example, a user may need to send data to submit a comment.</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The data can be sent with POST requests. To use fetch with POST, the method is again specified with the init parameter. This is also where the body of the request is set, which is the data to be sent.</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buClr>
                <a:schemeClr val="dk1"/>
              </a:buClr>
              <a:buFont typeface="Arial"/>
              <a:buNone/>
            </a:pPr>
            <a:r>
              <a:rPr b="0" i="0" lang="en" sz="1100" u="none" cap="none" strike="noStrike">
                <a:solidFill>
                  <a:srgbClr val="CC0000"/>
                </a:solidFill>
              </a:rPr>
              <a:t>Potential reminder: in production, you need to encrypt all sensitive user data.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You can use the </a:t>
            </a:r>
            <a:r>
              <a:rPr b="0" i="0" lang="en" sz="1100" u="sng" cap="none" strike="noStrike">
                <a:solidFill>
                  <a:schemeClr val="hlink"/>
                </a:solidFill>
                <a:hlinkClick r:id="rId2"/>
              </a:rPr>
              <a:t>FormData</a:t>
            </a:r>
            <a:r>
              <a:rPr b="0" i="0" lang="en" sz="1100" u="none" cap="none" strike="noStrike"/>
              <a:t> constructor to easily grab data from forms.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This is much easier than individually compiling key/value pairs!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You can also set custom </a:t>
            </a:r>
            <a:r>
              <a:rPr b="0" i="0" lang="en" sz="1100" u="sng" cap="none" strike="noStrike">
                <a:solidFill>
                  <a:schemeClr val="hlink"/>
                </a:solidFill>
                <a:hlinkClick r:id="rId2"/>
              </a:rPr>
              <a:t>headers</a:t>
            </a:r>
            <a:r>
              <a:rPr b="0" i="0" lang="en" sz="1100" u="none" cap="none" strike="noStrike"/>
              <a:t> for fetch requests (and you can set headers for responses!)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Note! Sending custom headers with cross-origin requests will cause your request to be </a:t>
            </a:r>
            <a:r>
              <a:rPr b="0" i="0" lang="en" sz="1100" u="sng" cap="none" strike="noStrike">
                <a:solidFill>
                  <a:schemeClr val="hlink"/>
                </a:solidFill>
                <a:hlinkClick r:id="rId3"/>
              </a:rPr>
              <a:t>preflighted</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Note! Not all headers are modifiable, some are </a:t>
            </a:r>
            <a:r>
              <a:rPr b="0" i="0" lang="en" sz="1100" u="sng" cap="none" strike="noStrike">
                <a:solidFill>
                  <a:schemeClr val="hlink"/>
                </a:solidFill>
                <a:hlinkClick r:id="rId4"/>
              </a:rPr>
              <a:t>guarded</a:t>
            </a:r>
            <a:r>
              <a:rPr b="0" i="0" lang="en" sz="1100" u="none" cap="none" strike="noStrike"/>
              <a:t> (like Origin), and will fail (silently or with an error, depending on the header).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You can use the headers to determine how to process a response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8" name="Shape 15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buFont typeface="Arial"/>
              <a:buNone/>
            </a:pPr>
            <a:r>
              <a:rPr b="0" i="0" lang="en" sz="1100" u="none" cap="none" strike="noStrike"/>
              <a:t>This example gets a JPEG file, then uses functions to create an Image node and add it to the DOM.</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a:t>
            </a:r>
            <a:r>
              <a:rPr b="0" i="0" lang="en" sz="1100" u="none" cap="none" strike="noStrike">
                <a:solidFill>
                  <a:schemeClr val="dk1"/>
                </a:solidFill>
                <a:latin typeface="Courier New"/>
                <a:ea typeface="Courier New"/>
                <a:cs typeface="Courier New"/>
                <a:sym typeface="Courier New"/>
              </a:rPr>
              <a:t>readResponseAsBlob()</a:t>
            </a:r>
            <a:r>
              <a:rPr b="0" i="0" lang="en" sz="1100" u="none" cap="none" strike="noStrike">
                <a:solidFill>
                  <a:schemeClr val="dk1"/>
                </a:solidFill>
              </a:rPr>
              <a:t> function throws an error if the input response is not 200-299, otherwise it returns the response read as a blob. </a:t>
            </a:r>
          </a:p>
          <a:p>
            <a:pPr indent="0" lvl="0" marL="0" marR="0" rtl="0" algn="l">
              <a:lnSpc>
                <a:spcPct val="115000"/>
              </a:lnSpc>
              <a:spcBef>
                <a:spcPts val="0"/>
              </a:spcBef>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makeImageNode function takes an image Blob and makes a DOM node ready to be added to the document.</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The </a:t>
            </a:r>
            <a:r>
              <a:rPr b="0" i="0" lang="en" sz="1100" u="sng" cap="none" strike="noStrike">
                <a:solidFill>
                  <a:schemeClr val="hlink"/>
                </a:solidFill>
                <a:hlinkClick r:id="rId2"/>
              </a:rPr>
              <a:t>URL object’s</a:t>
            </a:r>
            <a:r>
              <a:rPr b="0" i="0" lang="en" sz="1100" u="none" cap="none" strike="noStrike">
                <a:solidFill>
                  <a:schemeClr val="dk1"/>
                </a:solidFill>
              </a:rPr>
              <a:t> </a:t>
            </a:r>
            <a:r>
              <a:rPr b="0" i="0" lang="en" sz="1100" u="sng" cap="none" strike="noStrike">
                <a:solidFill>
                  <a:schemeClr val="hlink"/>
                </a:solidFill>
                <a:latin typeface="Consolas"/>
                <a:ea typeface="Consolas"/>
                <a:cs typeface="Consolas"/>
                <a:sym typeface="Consolas"/>
                <a:hlinkClick r:id="rId3"/>
              </a:rPr>
              <a:t>createObjectURL()</a:t>
            </a:r>
            <a:r>
              <a:rPr b="0" i="0" lang="en" sz="1100" u="none" cap="none" strike="noStrike">
                <a:solidFill>
                  <a:schemeClr val="dk1"/>
                </a:solidFill>
              </a:rPr>
              <a:t> method can be used to generate a data URL representing the Blob, and that URL can be used as the </a:t>
            </a:r>
            <a:r>
              <a:rPr b="0" i="0" lang="en" sz="1100" u="none" cap="none" strike="noStrike">
                <a:solidFill>
                  <a:schemeClr val="dk1"/>
                </a:solidFill>
                <a:latin typeface="Consolas"/>
                <a:ea typeface="Consolas"/>
                <a:cs typeface="Consolas"/>
                <a:sym typeface="Consolas"/>
              </a:rPr>
              <a:t>src</a:t>
            </a:r>
            <a:r>
              <a:rPr b="0" i="0" lang="en" sz="1100" u="none" cap="none" strike="noStrike">
                <a:solidFill>
                  <a:schemeClr val="dk1"/>
                </a:solidFill>
              </a:rPr>
              <a:t> attribute in an image tag.</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buClr>
                <a:schemeClr val="dk1"/>
              </a:buClr>
              <a:buFont typeface="Arial"/>
              <a:buNone/>
            </a:pPr>
            <a:r>
              <a:t/>
            </a:r>
            <a:endParaRPr b="0" i="0" sz="1100" u="none" cap="none" strike="noStrike">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2" name="Shape 18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8" name="Shape 7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rPr>
              <a:t>Fetch is a replacement for XMLHttpRequest.</a:t>
            </a: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Fetch is built on </a:t>
            </a:r>
            <a:r>
              <a:rPr b="0" i="0" lang="en" sz="1100" u="sng" cap="none" strike="noStrike">
                <a:solidFill>
                  <a:schemeClr val="hlink"/>
                </a:solidFill>
                <a:hlinkClick r:id="rId2"/>
              </a:rPr>
              <a:t>Promises</a:t>
            </a:r>
            <a:r>
              <a:rPr b="0" i="0" lang="en" sz="1100" u="none" cap="none" strike="noStrike">
                <a:solidFill>
                  <a:schemeClr val="dk1"/>
                </a:solidFill>
              </a:rPr>
              <a:t>. This is what allows fetch to be simpler than </a:t>
            </a:r>
            <a:r>
              <a:rPr b="0" i="0" lang="en" sz="1100" u="sng" cap="none" strike="noStrike">
                <a:solidFill>
                  <a:schemeClr val="hlink"/>
                </a:solidFill>
                <a:hlinkClick r:id="rId3"/>
              </a:rPr>
              <a:t>XMLHttpRequest</a:t>
            </a:r>
            <a:r>
              <a:rPr b="0" i="0" lang="en" sz="1100" u="none" cap="none" strike="noStrike">
                <a:solidFill>
                  <a:schemeClr val="dk1"/>
                </a:solidFill>
              </a:rPr>
              <a:t>s.</a:t>
            </a: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Fetch can be used with or without service workers. You do not need a service worker to use fetch, and you do not necessarily need fetch to use service workers. They are separate. But in practice fetch is often called from a service worker.</a:t>
            </a: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Fetch does not require HTTPS, though service workers do. So, of course, using fetch with a service worker will require HTTPS. Testing on a local server is exempt from this.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rPr b="0" i="0" lang="en" sz="1100" u="none" cap="none" strike="noStrike"/>
              <a:t>Fetch supports Cross Origin Resource Sharing (</a:t>
            </a:r>
            <a:r>
              <a:rPr b="0" i="0" lang="en" sz="1100" u="sng" cap="none" strike="noStrike">
                <a:solidFill>
                  <a:schemeClr val="hlink"/>
                </a:solidFill>
                <a:hlinkClick r:id="rId4"/>
              </a:rPr>
              <a:t>CORS</a:t>
            </a:r>
            <a:r>
              <a:rPr b="0" i="0" lang="en" sz="1100" u="none" cap="none" strike="noStrike"/>
              <a:t>), so testing generally requires </a:t>
            </a:r>
            <a:r>
              <a:rPr b="0" i="0" lang="en" sz="1100" u="sng" cap="none" strike="noStrike">
                <a:solidFill>
                  <a:schemeClr val="hlink"/>
                </a:solidFill>
                <a:hlinkClick r:id="rId5"/>
              </a:rPr>
              <a:t>running a local server</a:t>
            </a:r>
            <a:r>
              <a:rPr b="0" i="0" lang="en" sz="1100" u="none" cap="none" strike="noStrike"/>
              <a:t>.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8" name="Shape 18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Font typeface="Arial"/>
              <a:buNone/>
            </a:pPr>
            <a:r>
              <a:rPr b="0" i="0" lang="en" sz="1100" u="none" cap="none" strike="noStrike"/>
              <a:t>Fetch is passed the path to the resource you want to retrieve. In this case we are fetching a JSON file, </a:t>
            </a:r>
            <a:r>
              <a:rPr b="1" i="0" lang="en" sz="1100" u="none" cap="none" strike="noStrike"/>
              <a:t>example.json</a:t>
            </a:r>
            <a:r>
              <a:rPr b="0" i="0" lang="en" sz="1100" u="none" cap="none" strike="noStrike"/>
              <a:t>. </a:t>
            </a:r>
          </a:p>
          <a:p>
            <a:pPr indent="0" lvl="0" marL="0" marR="0" rtl="0" algn="l">
              <a:lnSpc>
                <a:spcPct val="115000"/>
              </a:lnSpc>
              <a:spcBef>
                <a:spcPts val="0"/>
              </a:spcBef>
              <a:spcAft>
                <a:spcPts val="0"/>
              </a:spcAft>
              <a:buFont typeface="Arial"/>
              <a:buNone/>
            </a:pPr>
            <a:r>
              <a:t/>
            </a:r>
            <a:endParaRPr b="0" i="0" sz="1100" u="none" cap="none" strike="noStrike"/>
          </a:p>
          <a:p>
            <a:pPr indent="0" lvl="0" marL="0" marR="0" rtl="0" algn="l">
              <a:lnSpc>
                <a:spcPct val="115000"/>
              </a:lnSpc>
              <a:spcBef>
                <a:spcPts val="0"/>
              </a:spcBef>
              <a:buFont typeface="Arial"/>
              <a:buNone/>
            </a:pPr>
            <a:r>
              <a:rPr b="0" i="0" lang="en" sz="1100" u="none" cap="none" strike="noStrike"/>
              <a:t>Once the returned promise resolves, the </a:t>
            </a:r>
            <a:r>
              <a:rPr b="0" i="0" lang="en" sz="1100" u="sng" cap="none" strike="noStrike">
                <a:solidFill>
                  <a:schemeClr val="hlink"/>
                </a:solidFill>
                <a:hlinkClick r:id="rId2"/>
              </a:rPr>
              <a:t>Response object</a:t>
            </a:r>
            <a:r>
              <a:rPr b="0" i="0" lang="en" sz="1100" u="none" cap="none" strike="noStrike"/>
              <a:t> is passed to the </a:t>
            </a:r>
            <a:r>
              <a:rPr b="0" i="0" lang="en" sz="1100" u="none" cap="none" strike="noStrike">
                <a:latin typeface="Consolas"/>
                <a:ea typeface="Consolas"/>
                <a:cs typeface="Consolas"/>
                <a:sym typeface="Consolas"/>
              </a:rPr>
              <a:t>then() </a:t>
            </a:r>
            <a:r>
              <a:rPr b="0" i="0" lang="en" sz="1100" u="none" cap="none" strike="noStrike"/>
              <a:t>clause. If the request doesn’t complete, </a:t>
            </a:r>
            <a:r>
              <a:rPr b="0" i="0" lang="en" sz="1100" u="none" cap="none" strike="noStrike">
                <a:latin typeface="Consolas"/>
                <a:ea typeface="Consolas"/>
                <a:cs typeface="Consolas"/>
                <a:sym typeface="Consolas"/>
              </a:rPr>
              <a:t>catch()</a:t>
            </a:r>
            <a:r>
              <a:rPr b="0" i="0" lang="en" sz="1100" u="none" cap="none" strike="noStrike"/>
              <a:t> takes over, and is passed the corresponding error.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Adding a response validity check allows the catch() block to take over.</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In this example, we are checking </a:t>
            </a:r>
            <a:r>
              <a:rPr b="0" i="1" lang="en" sz="1100" u="none" cap="none" strike="noStrike">
                <a:solidFill>
                  <a:schemeClr val="dk1"/>
                </a:solidFill>
              </a:rPr>
              <a:t>response.ok</a:t>
            </a:r>
            <a:r>
              <a:rPr b="0" i="0" lang="en" sz="1100" u="none" cap="none" strike="noStrike">
                <a:solidFill>
                  <a:schemeClr val="dk1"/>
                </a:solidFill>
              </a:rPr>
              <a:t>, a boolean that will be true only for responses in the 200-299 range. If a 404 occurs for example, an error is thrown. The error contains </a:t>
            </a:r>
            <a:r>
              <a:rPr b="0" i="1" lang="en" sz="1100" u="none" cap="none" strike="noStrike">
                <a:solidFill>
                  <a:schemeClr val="dk1"/>
                </a:solidFill>
              </a:rPr>
              <a:t>response</a:t>
            </a:r>
            <a:r>
              <a:rPr b="0" i="0" lang="en" sz="1100" u="none" cap="none" strike="noStrike">
                <a:solidFill>
                  <a:schemeClr val="dk1"/>
                </a:solidFill>
              </a:rPr>
              <a:t>.</a:t>
            </a:r>
            <a:r>
              <a:rPr b="0" i="1" lang="en" sz="1100" u="none" cap="none" strike="noStrike">
                <a:solidFill>
                  <a:schemeClr val="dk1"/>
                </a:solidFill>
              </a:rPr>
              <a:t>statusText</a:t>
            </a:r>
            <a:r>
              <a:rPr b="0" i="0" lang="en" sz="1100" u="none" cap="none" strike="noStrike">
                <a:solidFill>
                  <a:schemeClr val="dk1"/>
                </a:solidFill>
              </a:rPr>
              <a:t>, which is a string describing the status of the response, such as “File not found”. </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buClr>
                <a:schemeClr val="dk1"/>
              </a:buClr>
              <a:buFont typeface="Arial"/>
              <a:buNone/>
            </a:pPr>
            <a:r>
              <a:rPr b="0" i="0" lang="en" sz="1100" u="none" cap="none" strike="noStrike">
                <a:solidFill>
                  <a:schemeClr val="dk1"/>
                </a:solidFill>
              </a:rPr>
              <a:t>Since an error is thrown, the catch block takes over and logs the error.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Fetch uses CORS by default.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But if the server is not configured to accept CORS, this will cause an error.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buClr>
                <a:schemeClr val="dk1"/>
              </a:buClr>
              <a:buFont typeface="Arial"/>
              <a:buNone/>
            </a:pPr>
            <a:r>
              <a:rPr b="0" i="0" lang="en" sz="1100" u="none" cap="none" strike="noStrike">
                <a:solidFill>
                  <a:schemeClr val="dk1"/>
                </a:solidFill>
              </a:rPr>
              <a:t>CORS enables fetch to retrieve resources from outside of your application’s origin (for example, 3rd party API’s). The end of the presentation contains a link to more information on CORS.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rPr>
              <a:t>No-cors mode will allow you to get an opaque response. This can't be accessed by JavaScript but it can still be served (</a:t>
            </a:r>
            <a:r>
              <a:rPr b="0" i="0" lang="en" sz="1100" u="sng" cap="none" strike="noStrike">
                <a:solidFill>
                  <a:schemeClr val="hlink"/>
                </a:solidFill>
                <a:hlinkClick r:id="rId2"/>
              </a:rPr>
              <a:t>as long as the receiver is happy with a no-cors response</a:t>
            </a:r>
            <a:r>
              <a:rPr b="0" i="0" lang="en" sz="1100" u="none" cap="none" strike="noStrike">
                <a:solidFill>
                  <a:schemeClr val="dk1"/>
                </a:solidFill>
              </a:rPr>
              <a:t>) or cached by a service worker (more on next slide).</a:t>
            </a:r>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Font typeface="Arial"/>
              <a:buNone/>
            </a:pPr>
            <a:r>
              <a:rPr b="0" i="0" lang="en" sz="1200" u="none" cap="none" strike="noStrike">
                <a:solidFill>
                  <a:srgbClr val="333333"/>
                </a:solidFill>
                <a:highlight>
                  <a:srgbClr val="FFFFFF"/>
                </a:highlight>
              </a:rPr>
              <a:t>An </a:t>
            </a:r>
            <a:r>
              <a:rPr b="0" i="0" lang="en" sz="1200" u="sng" cap="none" strike="noStrike">
                <a:solidFill>
                  <a:schemeClr val="hlink"/>
                </a:solidFill>
                <a:highlight>
                  <a:srgbClr val="FFFFFF"/>
                </a:highlight>
                <a:hlinkClick r:id="rId2"/>
              </a:rPr>
              <a:t>opaque response</a:t>
            </a:r>
            <a:r>
              <a:rPr b="0" i="0" lang="en" sz="1200" u="none" cap="none" strike="noStrike">
                <a:solidFill>
                  <a:srgbClr val="333333"/>
                </a:solidFill>
                <a:highlight>
                  <a:srgbClr val="FFFFFF"/>
                </a:highlight>
              </a:rPr>
              <a:t> is returned for</a:t>
            </a:r>
            <a:r>
              <a:rPr b="0" i="0" lang="en" sz="1200" u="none" cap="none" strike="noStrike">
                <a:solidFill>
                  <a:srgbClr val="424242"/>
                </a:solidFill>
                <a:latin typeface="Roboto"/>
                <a:ea typeface="Roboto"/>
                <a:cs typeface="Roboto"/>
                <a:sym typeface="Roboto"/>
              </a:rPr>
              <a:t> cross-origin requests to servers without CORS headers</a:t>
            </a:r>
            <a:r>
              <a:rPr b="0" i="0" lang="en" sz="1200" u="none" cap="none" strike="noStrike">
                <a:solidFill>
                  <a:srgbClr val="333333"/>
                </a:solidFill>
                <a:highlight>
                  <a:srgbClr val="FFFFFF"/>
                </a:highlight>
                <a:latin typeface="Roboto"/>
                <a:ea typeface="Roboto"/>
                <a:cs typeface="Roboto"/>
                <a:sym typeface="Roboto"/>
              </a:rPr>
              <a:t>.</a:t>
            </a:r>
          </a:p>
          <a:p>
            <a:pPr indent="0" lvl="0" marL="0" marR="0" rtl="0" algn="l">
              <a:spcBef>
                <a:spcPts val="0"/>
              </a:spcBef>
              <a:spcAft>
                <a:spcPts val="0"/>
              </a:spcAft>
              <a:buFont typeface="Arial"/>
              <a:buNone/>
            </a:pPr>
            <a:r>
              <a:t/>
            </a:r>
            <a:endParaRPr b="0" i="0" sz="1200" u="none" cap="none" strike="noStrike">
              <a:solidFill>
                <a:srgbClr val="333333"/>
              </a:solidFill>
              <a:highlight>
                <a:srgbClr val="FFFFFF"/>
              </a:highlight>
            </a:endParaRPr>
          </a:p>
          <a:p>
            <a:pPr indent="0" lvl="0" marL="0" marR="0" rtl="0" algn="l">
              <a:spcBef>
                <a:spcPts val="0"/>
              </a:spcBef>
              <a:spcAft>
                <a:spcPts val="0"/>
              </a:spcAft>
              <a:buClr>
                <a:srgbClr val="333333"/>
              </a:buClr>
              <a:buFont typeface="Arial"/>
              <a:buNone/>
            </a:pPr>
            <a:r>
              <a:rPr b="0" i="0" lang="en" sz="1200" u="none" cap="none" strike="noStrike">
                <a:solidFill>
                  <a:srgbClr val="333333"/>
                </a:solidFill>
                <a:highlight>
                  <a:srgbClr val="FFFFFF"/>
                </a:highlight>
              </a:rPr>
              <a:t>JavaScript access to the response properties and methods is very limited (for example, you can't read the response content), but </a:t>
            </a:r>
          </a:p>
          <a:p>
            <a:pPr indent="-304800" lvl="0" marL="457200" marR="0" rtl="0" algn="l">
              <a:spcBef>
                <a:spcPts val="0"/>
              </a:spcBef>
              <a:spcAft>
                <a:spcPts val="0"/>
              </a:spcAft>
              <a:buClr>
                <a:srgbClr val="333333"/>
              </a:buClr>
              <a:buSzPts val="1200"/>
              <a:buFont typeface="Arial"/>
              <a:buChar char="●"/>
            </a:pPr>
            <a:r>
              <a:rPr b="0" i="0" lang="en" sz="1200" u="none" cap="none" strike="noStrike">
                <a:solidFill>
                  <a:srgbClr val="333333"/>
                </a:solidFill>
                <a:highlight>
                  <a:srgbClr val="FFFFFF"/>
                </a:highlight>
              </a:rPr>
              <a:t>the response can</a:t>
            </a:r>
            <a:r>
              <a:rPr b="0" i="0" lang="en" sz="1200" u="none" cap="none" strike="noStrike">
                <a:solidFill>
                  <a:schemeClr val="dk1"/>
                </a:solidFill>
              </a:rPr>
              <a:t> still be served *</a:t>
            </a:r>
            <a:r>
              <a:rPr b="0" i="0" lang="en" sz="1200" u="sng" cap="none" strike="noStrike">
                <a:solidFill>
                  <a:schemeClr val="hlink"/>
                </a:solidFill>
                <a:hlinkClick r:id="rId3"/>
              </a:rPr>
              <a:t>as long as the receiver is happy with a no-cors response</a:t>
            </a:r>
            <a:r>
              <a:rPr b="0" i="0" lang="en" sz="1200" u="none" cap="none" strike="noStrike">
                <a:solidFill>
                  <a:schemeClr val="dk1"/>
                </a:solidFill>
              </a:rPr>
              <a:t>, e.g., &lt;img&gt; is okay but &lt;img crossorigin&gt; is not. </a:t>
            </a:r>
          </a:p>
          <a:p>
            <a:pPr indent="-304800" lvl="0" marL="457200" marR="0" rtl="0" algn="l">
              <a:spcBef>
                <a:spcPts val="0"/>
              </a:spcBef>
              <a:spcAft>
                <a:spcPts val="0"/>
              </a:spcAft>
              <a:buClr>
                <a:schemeClr val="dk1"/>
              </a:buClr>
              <a:buSzPts val="1200"/>
              <a:buFont typeface="Arial"/>
              <a:buChar char="●"/>
            </a:pPr>
            <a:r>
              <a:rPr b="0" i="0" lang="en" sz="1200" u="none" cap="none" strike="noStrike">
                <a:solidFill>
                  <a:schemeClr val="dk1"/>
                </a:solidFill>
              </a:rPr>
              <a:t>or stored</a:t>
            </a:r>
            <a:r>
              <a:rPr b="0" i="0" lang="en" sz="1200" u="none" cap="none" strike="noStrike">
                <a:solidFill>
                  <a:srgbClr val="333333"/>
                </a:solidFill>
                <a:highlight>
                  <a:srgbClr val="FFFFFF"/>
                </a:highlight>
              </a:rPr>
              <a:t> by the Cache API. **Because you cannot check the status code, there is the potential to cache a 404 or 50x</a:t>
            </a:r>
          </a:p>
          <a:p>
            <a:pPr indent="0" lvl="0" marL="0" marR="0" rtl="0" algn="l">
              <a:spcBef>
                <a:spcPts val="0"/>
              </a:spcBef>
              <a:spcAft>
                <a:spcPts val="0"/>
              </a:spcAft>
              <a:buFont typeface="Arial"/>
              <a:buNone/>
            </a:pPr>
            <a:r>
              <a:t/>
            </a:r>
            <a:endParaRPr b="0" i="0" sz="1200" u="none" cap="none" strike="noStrike">
              <a:solidFill>
                <a:srgbClr val="333333"/>
              </a:solidFill>
              <a:highlight>
                <a:srgbClr val="FFFFFF"/>
              </a:highlight>
            </a:endParaRPr>
          </a:p>
          <a:p>
            <a:pPr indent="0" lvl="0" marL="0" marR="0" rtl="0" algn="l">
              <a:spcBef>
                <a:spcPts val="0"/>
              </a:spcBef>
              <a:spcAft>
                <a:spcPts val="0"/>
              </a:spcAft>
              <a:buClr>
                <a:srgbClr val="333333"/>
              </a:buClr>
              <a:buFont typeface="Arial"/>
              <a:buNone/>
            </a:pPr>
            <a:r>
              <a:rPr b="0" i="0" lang="en" sz="1200" u="none" cap="none" strike="noStrike">
                <a:solidFill>
                  <a:srgbClr val="333333"/>
                </a:solidFill>
                <a:highlight>
                  <a:srgbClr val="FFFFFF"/>
                </a:highlight>
              </a:rPr>
              <a:t>This is useful for CDN content like scripts, CSS, and images. </a:t>
            </a:r>
            <a:r>
              <a:rPr b="0" i="0" lang="en" sz="1200" u="sng" cap="none" strike="noStrike">
                <a:solidFill>
                  <a:schemeClr val="hlink"/>
                </a:solidFill>
                <a:highlight>
                  <a:srgbClr val="FFFFFF"/>
                </a:highlight>
                <a:hlinkClick r:id="rId4"/>
              </a:rPr>
              <a:t>Here is a good overview with common pitfalls</a:t>
            </a:r>
            <a:r>
              <a:rPr b="0" i="0" lang="en" sz="1200" u="none" cap="none" strike="noStrike">
                <a:solidFill>
                  <a:srgbClr val="333333"/>
                </a:solidFill>
                <a:highlight>
                  <a:srgbClr val="FFFFFF"/>
                </a:highlight>
              </a:rPr>
              <a:t>.</a:t>
            </a:r>
          </a:p>
          <a:p>
            <a:pPr indent="0" lvl="0" marL="0" marR="0" rtl="0" algn="l">
              <a:spcBef>
                <a:spcPts val="0"/>
              </a:spcBef>
              <a:buFont typeface="Arial"/>
              <a:buNone/>
            </a:pPr>
            <a:r>
              <a:t/>
            </a:r>
            <a:endParaRPr b="0" i="0" sz="1000" u="none" cap="none" strike="noStrike">
              <a:solidFill>
                <a:srgbClr val="333333"/>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Font typeface="Arial"/>
              <a:buNone/>
            </a:pPr>
            <a:r>
              <a:rPr b="0" i="0" lang="en" sz="1200" u="none" cap="none" strike="noStrike">
                <a:solidFill>
                  <a:srgbClr val="333333"/>
                </a:solidFill>
                <a:highlight>
                  <a:srgbClr val="FFFFFF"/>
                </a:highlight>
              </a:rPr>
              <a:t>You can try this out from the browser console.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 name="Shape 12"/>
        <p:cNvGrpSpPr/>
        <p:nvPr/>
      </p:nvGrpSpPr>
      <p:grpSpPr>
        <a:xfrm>
          <a:off x="0" y="0"/>
          <a:ext cx="0" cy="0"/>
          <a:chOff x="0" y="0"/>
          <a:chExt cx="0" cy="0"/>
        </a:xfrm>
      </p:grpSpPr>
      <p:pic>
        <p:nvPicPr>
          <p:cNvPr descr="slides_image.png" id="13" name="Shape 1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Shape 14"/>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15" name="Shape 15"/>
          <p:cNvSpPr txBox="1"/>
          <p:nvPr>
            <p:ph idx="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6" name="Shape 16"/>
          <p:cNvSpPr txBox="1"/>
          <p:nvPr>
            <p:ph type="title"/>
          </p:nvPr>
        </p:nvSpPr>
        <p:spPr>
          <a:xfrm>
            <a:off x="265500" y="1928010"/>
            <a:ext cx="4045200" cy="14823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4200">
                <a:solidFill>
                  <a:schemeClr val="dk1"/>
                </a:solidFill>
              </a:defRPr>
            </a:lvl2pPr>
            <a:lvl3pPr indent="0" lvl="2" rtl="0" algn="ctr">
              <a:spcBef>
                <a:spcPts val="0"/>
              </a:spcBef>
              <a:buClr>
                <a:schemeClr val="dk1"/>
              </a:buClr>
              <a:buSzPts val="1400"/>
              <a:buFont typeface="Arial"/>
              <a:buNone/>
              <a:defRPr sz="4200">
                <a:solidFill>
                  <a:schemeClr val="dk1"/>
                </a:solidFill>
              </a:defRPr>
            </a:lvl3pPr>
            <a:lvl4pPr indent="0" lvl="3" rtl="0" algn="ctr">
              <a:spcBef>
                <a:spcPts val="0"/>
              </a:spcBef>
              <a:buClr>
                <a:schemeClr val="dk1"/>
              </a:buClr>
              <a:buSzPts val="1400"/>
              <a:buFont typeface="Arial"/>
              <a:buNone/>
              <a:defRPr sz="4200">
                <a:solidFill>
                  <a:schemeClr val="dk1"/>
                </a:solidFill>
              </a:defRPr>
            </a:lvl4pPr>
            <a:lvl5pPr indent="0" lvl="4" rtl="0" algn="ctr">
              <a:spcBef>
                <a:spcPts val="0"/>
              </a:spcBef>
              <a:buClr>
                <a:schemeClr val="dk1"/>
              </a:buClr>
              <a:buSzPts val="1400"/>
              <a:buFont typeface="Arial"/>
              <a:buNone/>
              <a:defRPr sz="4200">
                <a:solidFill>
                  <a:schemeClr val="dk1"/>
                </a:solidFill>
              </a:defRPr>
            </a:lvl5pPr>
            <a:lvl6pPr indent="0" lvl="5" rtl="0" algn="ctr">
              <a:spcBef>
                <a:spcPts val="0"/>
              </a:spcBef>
              <a:buClr>
                <a:schemeClr val="dk1"/>
              </a:buClr>
              <a:buSzPts val="1400"/>
              <a:buFont typeface="Arial"/>
              <a:buNone/>
              <a:defRPr sz="4200">
                <a:solidFill>
                  <a:schemeClr val="dk1"/>
                </a:solidFill>
              </a:defRPr>
            </a:lvl6pPr>
            <a:lvl7pPr indent="0" lvl="6" rtl="0" algn="ctr">
              <a:spcBef>
                <a:spcPts val="0"/>
              </a:spcBef>
              <a:buClr>
                <a:schemeClr val="dk1"/>
              </a:buClr>
              <a:buSzPts val="1400"/>
              <a:buFont typeface="Arial"/>
              <a:buNone/>
              <a:defRPr sz="4200">
                <a:solidFill>
                  <a:schemeClr val="dk1"/>
                </a:solidFill>
              </a:defRPr>
            </a:lvl7pPr>
            <a:lvl8pPr indent="0" lvl="7" rtl="0" algn="ctr">
              <a:spcBef>
                <a:spcPts val="0"/>
              </a:spcBef>
              <a:buClr>
                <a:schemeClr val="dk1"/>
              </a:buClr>
              <a:buSzPts val="1400"/>
              <a:buFont typeface="Arial"/>
              <a:buNone/>
              <a:defRPr sz="4200">
                <a:solidFill>
                  <a:schemeClr val="dk1"/>
                </a:solidFill>
              </a:defRPr>
            </a:lvl8pPr>
            <a:lvl9pPr indent="0" lvl="8" rtl="0" algn="ctr">
              <a:spcBef>
                <a:spcPts val="0"/>
              </a:spcBef>
              <a:buClr>
                <a:schemeClr val="dk1"/>
              </a:buClr>
              <a:buSzPts val="1400"/>
              <a:buFont typeface="Arial"/>
              <a:buNone/>
              <a:defRPr sz="4200">
                <a:solidFill>
                  <a:schemeClr val="dk1"/>
                </a:solidFill>
              </a:defRPr>
            </a:lvl9pPr>
          </a:lstStyle>
          <a:p/>
        </p:txBody>
      </p:sp>
      <p:sp>
        <p:nvSpPr>
          <p:cNvPr id="17" name="Shape 17"/>
          <p:cNvSpPr txBox="1"/>
          <p:nvPr>
            <p:ph idx="1" type="subTitle"/>
          </p:nvPr>
        </p:nvSpPr>
        <p:spPr>
          <a:xfrm>
            <a:off x="265500" y="3497910"/>
            <a:ext cx="4045200" cy="1235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
        <p:nvSpPr>
          <p:cNvPr id="18" name="Shape 18"/>
          <p:cNvSpPr txBox="1"/>
          <p:nvPr>
            <p:ph idx="3" type="subTitle"/>
          </p:nvPr>
        </p:nvSpPr>
        <p:spPr>
          <a:xfrm>
            <a:off x="265500" y="564125"/>
            <a:ext cx="4045200" cy="524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424242"/>
              </a:buClr>
              <a:buSzPts val="1400"/>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19" name="Shape 19"/>
          <p:cNvSpPr txBox="1"/>
          <p:nvPr>
            <p:ph idx="4"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20" name="Shape 20"/>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4" name="Shape 54"/>
        <p:cNvGrpSpPr/>
        <p:nvPr/>
      </p:nvGrpSpPr>
      <p:grpSpPr>
        <a:xfrm>
          <a:off x="0" y="0"/>
          <a:ext cx="0" cy="0"/>
          <a:chOff x="0" y="0"/>
          <a:chExt cx="0" cy="0"/>
        </a:xfrm>
      </p:grpSpPr>
      <p:sp>
        <p:nvSpPr>
          <p:cNvPr id="55" name="Shape 55"/>
          <p:cNvSpPr txBox="1"/>
          <p:nvPr>
            <p:ph idx="1" type="body"/>
          </p:nvPr>
        </p:nvSpPr>
        <p:spPr>
          <a:xfrm>
            <a:off x="311700" y="3918597"/>
            <a:ext cx="5998800" cy="60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6" name="Shape 56"/>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7" name="Shape 57"/>
        <p:cNvGrpSpPr/>
        <p:nvPr/>
      </p:nvGrpSpPr>
      <p:grpSpPr>
        <a:xfrm>
          <a:off x="0" y="0"/>
          <a:ext cx="0" cy="0"/>
          <a:chOff x="0" y="0"/>
          <a:chExt cx="0" cy="0"/>
        </a:xfrm>
      </p:grpSpPr>
      <p:sp>
        <p:nvSpPr>
          <p:cNvPr id="58" name="Shape 58"/>
          <p:cNvSpPr txBox="1"/>
          <p:nvPr>
            <p:ph type="title"/>
          </p:nvPr>
        </p:nvSpPr>
        <p:spPr>
          <a:xfrm>
            <a:off x="311700" y="1106125"/>
            <a:ext cx="8520600" cy="19635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304FFE"/>
              </a:buClr>
              <a:buSzPts val="1400"/>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buClr>
                <a:schemeClr val="dk1"/>
              </a:buClr>
              <a:buSzPts val="1400"/>
              <a:buFont typeface="Arial"/>
              <a:buNone/>
              <a:defRPr sz="12000">
                <a:solidFill>
                  <a:schemeClr val="dk1"/>
                </a:solidFill>
              </a:defRPr>
            </a:lvl2pPr>
            <a:lvl3pPr indent="0" lvl="2" rtl="0" algn="ctr">
              <a:spcBef>
                <a:spcPts val="0"/>
              </a:spcBef>
              <a:buClr>
                <a:schemeClr val="dk1"/>
              </a:buClr>
              <a:buSzPts val="1400"/>
              <a:buFont typeface="Arial"/>
              <a:buNone/>
              <a:defRPr sz="12000">
                <a:solidFill>
                  <a:schemeClr val="dk1"/>
                </a:solidFill>
              </a:defRPr>
            </a:lvl3pPr>
            <a:lvl4pPr indent="0" lvl="3" rtl="0" algn="ctr">
              <a:spcBef>
                <a:spcPts val="0"/>
              </a:spcBef>
              <a:buClr>
                <a:schemeClr val="dk1"/>
              </a:buClr>
              <a:buSzPts val="1400"/>
              <a:buFont typeface="Arial"/>
              <a:buNone/>
              <a:defRPr sz="12000">
                <a:solidFill>
                  <a:schemeClr val="dk1"/>
                </a:solidFill>
              </a:defRPr>
            </a:lvl4pPr>
            <a:lvl5pPr indent="0" lvl="4" rtl="0" algn="ctr">
              <a:spcBef>
                <a:spcPts val="0"/>
              </a:spcBef>
              <a:buClr>
                <a:schemeClr val="dk1"/>
              </a:buClr>
              <a:buSzPts val="1400"/>
              <a:buFont typeface="Arial"/>
              <a:buNone/>
              <a:defRPr sz="12000">
                <a:solidFill>
                  <a:schemeClr val="dk1"/>
                </a:solidFill>
              </a:defRPr>
            </a:lvl5pPr>
            <a:lvl6pPr indent="0" lvl="5" rtl="0" algn="ctr">
              <a:spcBef>
                <a:spcPts val="0"/>
              </a:spcBef>
              <a:buClr>
                <a:schemeClr val="dk1"/>
              </a:buClr>
              <a:buSzPts val="1400"/>
              <a:buFont typeface="Arial"/>
              <a:buNone/>
              <a:defRPr sz="12000">
                <a:solidFill>
                  <a:schemeClr val="dk1"/>
                </a:solidFill>
              </a:defRPr>
            </a:lvl6pPr>
            <a:lvl7pPr indent="0" lvl="6" rtl="0" algn="ctr">
              <a:spcBef>
                <a:spcPts val="0"/>
              </a:spcBef>
              <a:buClr>
                <a:schemeClr val="dk1"/>
              </a:buClr>
              <a:buSzPts val="1400"/>
              <a:buFont typeface="Arial"/>
              <a:buNone/>
              <a:defRPr sz="12000">
                <a:solidFill>
                  <a:schemeClr val="dk1"/>
                </a:solidFill>
              </a:defRPr>
            </a:lvl7pPr>
            <a:lvl8pPr indent="0" lvl="7" rtl="0" algn="ctr">
              <a:spcBef>
                <a:spcPts val="0"/>
              </a:spcBef>
              <a:buClr>
                <a:schemeClr val="dk1"/>
              </a:buClr>
              <a:buSzPts val="1400"/>
              <a:buFont typeface="Arial"/>
              <a:buNone/>
              <a:defRPr sz="12000">
                <a:solidFill>
                  <a:schemeClr val="dk1"/>
                </a:solidFill>
              </a:defRPr>
            </a:lvl8pPr>
            <a:lvl9pPr indent="0" lvl="8" rtl="0" algn="ctr">
              <a:spcBef>
                <a:spcPts val="0"/>
              </a:spcBef>
              <a:buClr>
                <a:schemeClr val="dk1"/>
              </a:buClr>
              <a:buSzPts val="1400"/>
              <a:buFont typeface="Arial"/>
              <a:buNone/>
              <a:defRPr sz="12000">
                <a:solidFill>
                  <a:schemeClr val="dk1"/>
                </a:solidFill>
              </a:defRPr>
            </a:lvl9pPr>
          </a:lstStyle>
          <a:p/>
        </p:txBody>
      </p:sp>
      <p:sp>
        <p:nvSpPr>
          <p:cNvPr id="59" name="Shape 59"/>
          <p:cNvSpPr txBox="1"/>
          <p:nvPr>
            <p:ph idx="1" type="body"/>
          </p:nvPr>
        </p:nvSpPr>
        <p:spPr>
          <a:xfrm>
            <a:off x="311700" y="3152225"/>
            <a:ext cx="8520600" cy="1300800"/>
          </a:xfrm>
          <a:prstGeom prst="rect">
            <a:avLst/>
          </a:prstGeom>
          <a:noFill/>
          <a:ln>
            <a:noFill/>
          </a:ln>
        </p:spPr>
        <p:txBody>
          <a:bodyPr anchorCtr="0" anchor="t" bIns="91425" lIns="91425" rIns="91425" wrap="square" tIns="91425"/>
          <a:lstStyle>
            <a:lvl1pPr indent="0" lvl="0" marL="0" marR="0" rtl="0" algn="ctr">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ctr">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ctr">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60" name="Shape 60"/>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61" name="Shape 61"/>
        <p:cNvGrpSpPr/>
        <p:nvPr/>
      </p:nvGrpSpPr>
      <p:grpSpPr>
        <a:xfrm>
          <a:off x="0" y="0"/>
          <a:ext cx="0" cy="0"/>
          <a:chOff x="0" y="0"/>
          <a:chExt cx="0" cy="0"/>
        </a:xfrm>
      </p:grpSpPr>
      <p:sp>
        <p:nvSpPr>
          <p:cNvPr id="62" name="Shape 62"/>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descr="PWA-split.png" id="63" name="Shape 6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4" name="Shape 64"/>
          <p:cNvSpPr txBox="1"/>
          <p:nvPr>
            <p:ph idx="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65" name="Shape 65"/>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
        <p:nvSpPr>
          <p:cNvPr id="66" name="Shape 66"/>
          <p:cNvSpPr txBox="1"/>
          <p:nvPr>
            <p:ph type="title"/>
          </p:nvPr>
        </p:nvSpPr>
        <p:spPr>
          <a:xfrm>
            <a:off x="265500" y="1233175"/>
            <a:ext cx="4045200" cy="14823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304FFE"/>
              </a:buClr>
              <a:buSzPts val="1400"/>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buClr>
                <a:schemeClr val="dk1"/>
              </a:buClr>
              <a:buSzPts val="1400"/>
              <a:buFont typeface="Arial"/>
              <a:buNone/>
              <a:defRPr sz="4200">
                <a:solidFill>
                  <a:schemeClr val="dk1"/>
                </a:solidFill>
              </a:defRPr>
            </a:lvl2pPr>
            <a:lvl3pPr indent="0" lvl="2" rtl="0" algn="ctr">
              <a:spcBef>
                <a:spcPts val="0"/>
              </a:spcBef>
              <a:buClr>
                <a:schemeClr val="dk1"/>
              </a:buClr>
              <a:buSzPts val="1400"/>
              <a:buFont typeface="Arial"/>
              <a:buNone/>
              <a:defRPr sz="4200">
                <a:solidFill>
                  <a:schemeClr val="dk1"/>
                </a:solidFill>
              </a:defRPr>
            </a:lvl3pPr>
            <a:lvl4pPr indent="0" lvl="3" rtl="0" algn="ctr">
              <a:spcBef>
                <a:spcPts val="0"/>
              </a:spcBef>
              <a:buClr>
                <a:schemeClr val="dk1"/>
              </a:buClr>
              <a:buSzPts val="1400"/>
              <a:buFont typeface="Arial"/>
              <a:buNone/>
              <a:defRPr sz="4200">
                <a:solidFill>
                  <a:schemeClr val="dk1"/>
                </a:solidFill>
              </a:defRPr>
            </a:lvl4pPr>
            <a:lvl5pPr indent="0" lvl="4" rtl="0" algn="ctr">
              <a:spcBef>
                <a:spcPts val="0"/>
              </a:spcBef>
              <a:buClr>
                <a:schemeClr val="dk1"/>
              </a:buClr>
              <a:buSzPts val="1400"/>
              <a:buFont typeface="Arial"/>
              <a:buNone/>
              <a:defRPr sz="4200">
                <a:solidFill>
                  <a:schemeClr val="dk1"/>
                </a:solidFill>
              </a:defRPr>
            </a:lvl5pPr>
            <a:lvl6pPr indent="0" lvl="5" rtl="0" algn="ctr">
              <a:spcBef>
                <a:spcPts val="0"/>
              </a:spcBef>
              <a:buClr>
                <a:schemeClr val="dk1"/>
              </a:buClr>
              <a:buSzPts val="1400"/>
              <a:buFont typeface="Arial"/>
              <a:buNone/>
              <a:defRPr sz="4200">
                <a:solidFill>
                  <a:schemeClr val="dk1"/>
                </a:solidFill>
              </a:defRPr>
            </a:lvl6pPr>
            <a:lvl7pPr indent="0" lvl="6" rtl="0" algn="ctr">
              <a:spcBef>
                <a:spcPts val="0"/>
              </a:spcBef>
              <a:buClr>
                <a:schemeClr val="dk1"/>
              </a:buClr>
              <a:buSzPts val="1400"/>
              <a:buFont typeface="Arial"/>
              <a:buNone/>
              <a:defRPr sz="4200">
                <a:solidFill>
                  <a:schemeClr val="dk1"/>
                </a:solidFill>
              </a:defRPr>
            </a:lvl7pPr>
            <a:lvl8pPr indent="0" lvl="7" rtl="0" algn="ctr">
              <a:spcBef>
                <a:spcPts val="0"/>
              </a:spcBef>
              <a:buClr>
                <a:schemeClr val="dk1"/>
              </a:buClr>
              <a:buSzPts val="1400"/>
              <a:buFont typeface="Arial"/>
              <a:buNone/>
              <a:defRPr sz="4200">
                <a:solidFill>
                  <a:schemeClr val="dk1"/>
                </a:solidFill>
              </a:defRPr>
            </a:lvl8pPr>
            <a:lvl9pPr indent="0" lvl="8" rtl="0" algn="ctr">
              <a:spcBef>
                <a:spcPts val="0"/>
              </a:spcBef>
              <a:buClr>
                <a:schemeClr val="dk1"/>
              </a:buClr>
              <a:buSzPts val="1400"/>
              <a:buFont typeface="Arial"/>
              <a:buNone/>
              <a:defRPr sz="4200">
                <a:solidFill>
                  <a:schemeClr val="dk1"/>
                </a:solidFill>
              </a:defRPr>
            </a:lvl9pPr>
          </a:lstStyle>
          <a:p/>
        </p:txBody>
      </p:sp>
      <p:sp>
        <p:nvSpPr>
          <p:cNvPr id="67" name="Shape 67"/>
          <p:cNvSpPr txBox="1"/>
          <p:nvPr>
            <p:ph idx="1" type="subTitle"/>
          </p:nvPr>
        </p:nvSpPr>
        <p:spPr>
          <a:xfrm>
            <a:off x="265500" y="2803075"/>
            <a:ext cx="4045200" cy="1235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1">
    <p:spTree>
      <p:nvGrpSpPr>
        <p:cNvPr id="68" name="Shape 6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21" name="Shape 21"/>
        <p:cNvGrpSpPr/>
        <p:nvPr/>
      </p:nvGrpSpPr>
      <p:grpSpPr>
        <a:xfrm>
          <a:off x="0" y="0"/>
          <a:ext cx="0" cy="0"/>
          <a:chOff x="0" y="0"/>
          <a:chExt cx="0" cy="0"/>
        </a:xfrm>
      </p:grpSpPr>
      <p:sp>
        <p:nvSpPr>
          <p:cNvPr id="22" name="Shape 22"/>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
        <p:nvSpPr>
          <p:cNvPr id="24" name="Shape 24"/>
          <p:cNvSpPr txBox="1"/>
          <p:nvPr>
            <p:ph idx="1" type="body"/>
          </p:nvPr>
        </p:nvSpPr>
        <p:spPr>
          <a:xfrm>
            <a:off x="311700" y="1076275"/>
            <a:ext cx="8520600" cy="3416400"/>
          </a:xfrm>
          <a:prstGeom prst="rect">
            <a:avLst/>
          </a:prstGeom>
          <a:noFill/>
          <a:ln>
            <a:noFill/>
          </a:ln>
        </p:spPr>
        <p:txBody>
          <a:bodyPr anchorCtr="0" anchor="t" bIns="91425" lIns="91425" rIns="91425" wrap="square" tIns="91425"/>
          <a:lstStyle>
            <a:lvl1pPr indent="152400" lvl="0" marL="0" marR="0" rtl="0" algn="l">
              <a:lnSpc>
                <a:spcPct val="115000"/>
              </a:lnSpc>
              <a:spcBef>
                <a:spcPts val="1000"/>
              </a:spcBef>
              <a:spcAft>
                <a:spcPts val="0"/>
              </a:spcAft>
              <a:buClr>
                <a:srgbClr val="424242"/>
              </a:buClr>
              <a:buSzPts val="2400"/>
              <a:buFont typeface="Roboto"/>
              <a:buAutoNum type="arabicPeriod"/>
              <a:defRPr b="0" i="0" sz="2400" u="none" cap="none" strike="noStrike">
                <a:solidFill>
                  <a:srgbClr val="424242"/>
                </a:solidFill>
                <a:latin typeface="Roboto"/>
                <a:ea typeface="Roboto"/>
                <a:cs typeface="Roboto"/>
                <a:sym typeface="Roboto"/>
              </a:defRPr>
            </a:lvl1pPr>
            <a:lvl2pPr indent="127000" lvl="1" marL="457200" marR="0" rtl="0" algn="l">
              <a:lnSpc>
                <a:spcPct val="115000"/>
              </a:lnSpc>
              <a:spcBef>
                <a:spcPts val="1000"/>
              </a:spcBef>
              <a:spcAft>
                <a:spcPts val="0"/>
              </a:spcAft>
              <a:buClr>
                <a:srgbClr val="424242"/>
              </a:buClr>
              <a:buSzPts val="2000"/>
              <a:buFont typeface="Roboto"/>
              <a:buAutoNum type="alphaLcPeriod"/>
              <a:defRPr b="0" i="0" sz="2000" u="none" cap="none" strike="noStrike">
                <a:solidFill>
                  <a:srgbClr val="424242"/>
                </a:solidFill>
                <a:latin typeface="Roboto"/>
                <a:ea typeface="Roboto"/>
                <a:cs typeface="Roboto"/>
                <a:sym typeface="Roboto"/>
              </a:defRPr>
            </a:lvl2pPr>
            <a:lvl3pPr indent="88900" lvl="2" marL="914400" marR="0" rtl="0" algn="l">
              <a:lnSpc>
                <a:spcPct val="150000"/>
              </a:lnSpc>
              <a:spcBef>
                <a:spcPts val="0"/>
              </a:spcBef>
              <a:spcAft>
                <a:spcPts val="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3pPr>
            <a:lvl4pPr indent="88900" lvl="3" marL="1371600" marR="0" rtl="0" algn="l">
              <a:lnSpc>
                <a:spcPct val="115000"/>
              </a:lnSpc>
              <a:spcBef>
                <a:spcPts val="0"/>
              </a:spcBef>
              <a:spcAft>
                <a:spcPts val="160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4pPr>
            <a:lvl5pPr indent="88900" lvl="4" marL="1828800" marR="0" rtl="0" algn="l">
              <a:lnSpc>
                <a:spcPct val="115000"/>
              </a:lnSpc>
              <a:spcBef>
                <a:spcPts val="0"/>
              </a:spcBef>
              <a:spcAft>
                <a:spcPts val="160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5pPr>
            <a:lvl6pPr indent="88900" lvl="5" marL="2286000" marR="0" rtl="0" algn="l">
              <a:lnSpc>
                <a:spcPct val="115000"/>
              </a:lnSpc>
              <a:spcBef>
                <a:spcPts val="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6pPr>
            <a:lvl7pPr indent="88900" lvl="6" marL="2743200" marR="0" rtl="0" algn="l">
              <a:lnSpc>
                <a:spcPct val="115000"/>
              </a:lnSpc>
              <a:spcBef>
                <a:spcPts val="0"/>
              </a:spcBef>
              <a:spcAft>
                <a:spcPts val="160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7pPr>
            <a:lvl8pPr indent="88900" lvl="7" marL="3200400" marR="0" rtl="0" algn="l">
              <a:lnSpc>
                <a:spcPct val="115000"/>
              </a:lnSpc>
              <a:spcBef>
                <a:spcPts val="0"/>
              </a:spcBef>
              <a:spcAft>
                <a:spcPts val="160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8pPr>
            <a:lvl9pPr indent="88900" lvl="8" marL="3657600" marR="0" rtl="0" algn="l">
              <a:lnSpc>
                <a:spcPct val="115000"/>
              </a:lnSpc>
              <a:spcBef>
                <a:spcPts val="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25" name="Shape 25"/>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de">
    <p:bg>
      <p:bgPr>
        <a:solidFill>
          <a:srgbClr val="000000"/>
        </a:solidFill>
      </p:bgPr>
    </p:bg>
    <p:spTree>
      <p:nvGrpSpPr>
        <p:cNvPr id="26" name="Shape 26"/>
        <p:cNvGrpSpPr/>
        <p:nvPr/>
      </p:nvGrpSpPr>
      <p:grpSpPr>
        <a:xfrm>
          <a:off x="0" y="0"/>
          <a:ext cx="0" cy="0"/>
          <a:chOff x="0" y="0"/>
          <a:chExt cx="0" cy="0"/>
        </a:xfrm>
      </p:grpSpPr>
      <p:sp>
        <p:nvSpPr>
          <p:cNvPr id="27" name="Shape 27"/>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28" name="Shape 28"/>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9" name="Shape 29"/>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0" name="Shape 30"/>
        <p:cNvGrpSpPr/>
        <p:nvPr/>
      </p:nvGrpSpPr>
      <p:grpSpPr>
        <a:xfrm>
          <a:off x="0" y="0"/>
          <a:ext cx="0" cy="0"/>
          <a:chOff x="0" y="0"/>
          <a:chExt cx="0" cy="0"/>
        </a:xfrm>
      </p:grpSpPr>
      <p:sp>
        <p:nvSpPr>
          <p:cNvPr id="31" name="Shape 31"/>
          <p:cNvSpPr txBox="1"/>
          <p:nvPr>
            <p:ph type="title"/>
          </p:nvPr>
        </p:nvSpPr>
        <p:spPr>
          <a:xfrm>
            <a:off x="490250" y="450150"/>
            <a:ext cx="6367800" cy="40908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48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4800">
                <a:solidFill>
                  <a:schemeClr val="dk1"/>
                </a:solidFill>
              </a:defRPr>
            </a:lvl2pPr>
            <a:lvl3pPr indent="0" lvl="2" rtl="0">
              <a:spcBef>
                <a:spcPts val="0"/>
              </a:spcBef>
              <a:buClr>
                <a:schemeClr val="dk1"/>
              </a:buClr>
              <a:buSzPts val="1400"/>
              <a:buFont typeface="Arial"/>
              <a:buNone/>
              <a:defRPr sz="4800">
                <a:solidFill>
                  <a:schemeClr val="dk1"/>
                </a:solidFill>
              </a:defRPr>
            </a:lvl3pPr>
            <a:lvl4pPr indent="0" lvl="3" rtl="0">
              <a:spcBef>
                <a:spcPts val="0"/>
              </a:spcBef>
              <a:buClr>
                <a:schemeClr val="dk1"/>
              </a:buClr>
              <a:buSzPts val="1400"/>
              <a:buFont typeface="Arial"/>
              <a:buNone/>
              <a:defRPr sz="4800">
                <a:solidFill>
                  <a:schemeClr val="dk1"/>
                </a:solidFill>
              </a:defRPr>
            </a:lvl4pPr>
            <a:lvl5pPr indent="0" lvl="4" rtl="0">
              <a:spcBef>
                <a:spcPts val="0"/>
              </a:spcBef>
              <a:buClr>
                <a:schemeClr val="dk1"/>
              </a:buClr>
              <a:buSzPts val="1400"/>
              <a:buFont typeface="Arial"/>
              <a:buNone/>
              <a:defRPr sz="4800">
                <a:solidFill>
                  <a:schemeClr val="dk1"/>
                </a:solidFill>
              </a:defRPr>
            </a:lvl5pPr>
            <a:lvl6pPr indent="0" lvl="5" rtl="0">
              <a:spcBef>
                <a:spcPts val="0"/>
              </a:spcBef>
              <a:buClr>
                <a:schemeClr val="dk1"/>
              </a:buClr>
              <a:buSzPts val="1400"/>
              <a:buFont typeface="Arial"/>
              <a:buNone/>
              <a:defRPr sz="4800">
                <a:solidFill>
                  <a:schemeClr val="dk1"/>
                </a:solidFill>
              </a:defRPr>
            </a:lvl6pPr>
            <a:lvl7pPr indent="0" lvl="6" rtl="0">
              <a:spcBef>
                <a:spcPts val="0"/>
              </a:spcBef>
              <a:buClr>
                <a:schemeClr val="dk1"/>
              </a:buClr>
              <a:buSzPts val="1400"/>
              <a:buFont typeface="Arial"/>
              <a:buNone/>
              <a:defRPr sz="4800">
                <a:solidFill>
                  <a:schemeClr val="dk1"/>
                </a:solidFill>
              </a:defRPr>
            </a:lvl7pPr>
            <a:lvl8pPr indent="0" lvl="7" rtl="0">
              <a:spcBef>
                <a:spcPts val="0"/>
              </a:spcBef>
              <a:buClr>
                <a:schemeClr val="dk1"/>
              </a:buClr>
              <a:buSzPts val="1400"/>
              <a:buFont typeface="Arial"/>
              <a:buNone/>
              <a:defRPr sz="4800">
                <a:solidFill>
                  <a:schemeClr val="dk1"/>
                </a:solidFill>
              </a:defRPr>
            </a:lvl8pPr>
            <a:lvl9pPr indent="0" lvl="8" rtl="0">
              <a:spcBef>
                <a:spcPts val="0"/>
              </a:spcBef>
              <a:buClr>
                <a:schemeClr val="dk1"/>
              </a:buClr>
              <a:buSzPts val="1400"/>
              <a:buFont typeface="Arial"/>
              <a:buNone/>
              <a:defRPr sz="4800">
                <a:solidFill>
                  <a:schemeClr val="dk1"/>
                </a:solidFill>
              </a:defRPr>
            </a:lvl9pPr>
          </a:lstStyle>
          <a:p/>
        </p:txBody>
      </p:sp>
      <p:sp>
        <p:nvSpPr>
          <p:cNvPr id="32" name="Shape 32"/>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3" name="Shape 33"/>
        <p:cNvGrpSpPr/>
        <p:nvPr/>
      </p:nvGrpSpPr>
      <p:grpSpPr>
        <a:xfrm>
          <a:off x="0" y="0"/>
          <a:ext cx="0" cy="0"/>
          <a:chOff x="0" y="0"/>
          <a:chExt cx="0" cy="0"/>
        </a:xfrm>
      </p:grpSpPr>
      <p:sp>
        <p:nvSpPr>
          <p:cNvPr id="34" name="Shape 34"/>
          <p:cNvSpPr txBox="1"/>
          <p:nvPr>
            <p:ph idx="1" type="body"/>
          </p:nvPr>
        </p:nvSpPr>
        <p:spPr>
          <a:xfrm>
            <a:off x="311700" y="1190294"/>
            <a:ext cx="39999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35" name="Shape 35"/>
          <p:cNvSpPr txBox="1"/>
          <p:nvPr>
            <p:ph idx="2" type="body"/>
          </p:nvPr>
        </p:nvSpPr>
        <p:spPr>
          <a:xfrm>
            <a:off x="4832400" y="1190294"/>
            <a:ext cx="39999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36" name="Shape 36"/>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37" name="Shape 37"/>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8" name="Shape 38"/>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304FFE"/>
        </a:solidFill>
      </p:bgPr>
    </p:bg>
    <p:spTree>
      <p:nvGrpSpPr>
        <p:cNvPr id="39" name="Shape 39"/>
        <p:cNvGrpSpPr/>
        <p:nvPr/>
      </p:nvGrpSpPr>
      <p:grpSpPr>
        <a:xfrm>
          <a:off x="0" y="0"/>
          <a:ext cx="0" cy="0"/>
          <a:chOff x="0" y="0"/>
          <a:chExt cx="0" cy="0"/>
        </a:xfrm>
      </p:grpSpPr>
      <p:sp>
        <p:nvSpPr>
          <p:cNvPr id="40" name="Shape 40"/>
          <p:cNvSpPr txBox="1"/>
          <p:nvPr>
            <p:ph type="ctrTitle"/>
          </p:nvPr>
        </p:nvSpPr>
        <p:spPr>
          <a:xfrm>
            <a:off x="311708" y="1006792"/>
            <a:ext cx="8520600" cy="20526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5200">
                <a:solidFill>
                  <a:schemeClr val="dk1"/>
                </a:solidFill>
              </a:defRPr>
            </a:lvl2pPr>
            <a:lvl3pPr indent="0" lvl="2" rtl="0" algn="ctr">
              <a:spcBef>
                <a:spcPts val="0"/>
              </a:spcBef>
              <a:buClr>
                <a:schemeClr val="dk1"/>
              </a:buClr>
              <a:buSzPts val="1400"/>
              <a:buFont typeface="Arial"/>
              <a:buNone/>
              <a:defRPr sz="5200">
                <a:solidFill>
                  <a:schemeClr val="dk1"/>
                </a:solidFill>
              </a:defRPr>
            </a:lvl3pPr>
            <a:lvl4pPr indent="0" lvl="3" rtl="0" algn="ctr">
              <a:spcBef>
                <a:spcPts val="0"/>
              </a:spcBef>
              <a:buClr>
                <a:schemeClr val="dk1"/>
              </a:buClr>
              <a:buSzPts val="1400"/>
              <a:buFont typeface="Arial"/>
              <a:buNone/>
              <a:defRPr sz="5200">
                <a:solidFill>
                  <a:schemeClr val="dk1"/>
                </a:solidFill>
              </a:defRPr>
            </a:lvl4pPr>
            <a:lvl5pPr indent="0" lvl="4" rtl="0" algn="ctr">
              <a:spcBef>
                <a:spcPts val="0"/>
              </a:spcBef>
              <a:buClr>
                <a:schemeClr val="dk1"/>
              </a:buClr>
              <a:buSzPts val="1400"/>
              <a:buFont typeface="Arial"/>
              <a:buNone/>
              <a:defRPr sz="5200">
                <a:solidFill>
                  <a:schemeClr val="dk1"/>
                </a:solidFill>
              </a:defRPr>
            </a:lvl5pPr>
            <a:lvl6pPr indent="0" lvl="5" rtl="0" algn="ctr">
              <a:spcBef>
                <a:spcPts val="0"/>
              </a:spcBef>
              <a:buClr>
                <a:schemeClr val="dk1"/>
              </a:buClr>
              <a:buSzPts val="1400"/>
              <a:buFont typeface="Arial"/>
              <a:buNone/>
              <a:defRPr sz="5200">
                <a:solidFill>
                  <a:schemeClr val="dk1"/>
                </a:solidFill>
              </a:defRPr>
            </a:lvl6pPr>
            <a:lvl7pPr indent="0" lvl="6" rtl="0" algn="ctr">
              <a:spcBef>
                <a:spcPts val="0"/>
              </a:spcBef>
              <a:buClr>
                <a:schemeClr val="dk1"/>
              </a:buClr>
              <a:buSzPts val="1400"/>
              <a:buFont typeface="Arial"/>
              <a:buNone/>
              <a:defRPr sz="5200">
                <a:solidFill>
                  <a:schemeClr val="dk1"/>
                </a:solidFill>
              </a:defRPr>
            </a:lvl7pPr>
            <a:lvl8pPr indent="0" lvl="7" rtl="0" algn="ctr">
              <a:spcBef>
                <a:spcPts val="0"/>
              </a:spcBef>
              <a:buClr>
                <a:schemeClr val="dk1"/>
              </a:buClr>
              <a:buSzPts val="1400"/>
              <a:buFont typeface="Arial"/>
              <a:buNone/>
              <a:defRPr sz="5200">
                <a:solidFill>
                  <a:schemeClr val="dk1"/>
                </a:solidFill>
              </a:defRPr>
            </a:lvl8pPr>
            <a:lvl9pPr indent="0" lvl="8" rtl="0" algn="ctr">
              <a:spcBef>
                <a:spcPts val="0"/>
              </a:spcBef>
              <a:buClr>
                <a:schemeClr val="dk1"/>
              </a:buClr>
              <a:buSzPts val="1400"/>
              <a:buFont typeface="Arial"/>
              <a:buNone/>
              <a:defRPr sz="5200">
                <a:solidFill>
                  <a:schemeClr val="dk1"/>
                </a:solidFill>
              </a:defRPr>
            </a:lvl9pPr>
          </a:lstStyle>
          <a:p/>
        </p:txBody>
      </p:sp>
      <p:sp>
        <p:nvSpPr>
          <p:cNvPr id="41" name="Shape 41"/>
          <p:cNvSpPr txBox="1"/>
          <p:nvPr>
            <p:ph idx="1" type="subTitle"/>
          </p:nvPr>
        </p:nvSpPr>
        <p:spPr>
          <a:xfrm>
            <a:off x="311700" y="3096342"/>
            <a:ext cx="8520600" cy="7926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9pPr>
          </a:lstStyle>
          <a:p/>
        </p:txBody>
      </p:sp>
      <p:sp>
        <p:nvSpPr>
          <p:cNvPr id="42" name="Shape 42"/>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304FFE"/>
        </a:solidFill>
      </p:bgPr>
    </p:bg>
    <p:spTree>
      <p:nvGrpSpPr>
        <p:cNvPr id="43" name="Shape 43"/>
        <p:cNvGrpSpPr/>
        <p:nvPr/>
      </p:nvGrpSpPr>
      <p:grpSpPr>
        <a:xfrm>
          <a:off x="0" y="0"/>
          <a:ext cx="0" cy="0"/>
          <a:chOff x="0" y="0"/>
          <a:chExt cx="0" cy="0"/>
        </a:xfrm>
      </p:grpSpPr>
      <p:sp>
        <p:nvSpPr>
          <p:cNvPr id="44" name="Shape 44"/>
          <p:cNvSpPr txBox="1"/>
          <p:nvPr>
            <p:ph type="title"/>
          </p:nvPr>
        </p:nvSpPr>
        <p:spPr>
          <a:xfrm>
            <a:off x="311700" y="2074650"/>
            <a:ext cx="8520600" cy="8418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3600">
                <a:solidFill>
                  <a:schemeClr val="dk1"/>
                </a:solidFill>
              </a:defRPr>
            </a:lvl2pPr>
            <a:lvl3pPr indent="0" lvl="2" rtl="0" algn="ctr">
              <a:spcBef>
                <a:spcPts val="0"/>
              </a:spcBef>
              <a:buClr>
                <a:schemeClr val="dk1"/>
              </a:buClr>
              <a:buSzPts val="1400"/>
              <a:buFont typeface="Arial"/>
              <a:buNone/>
              <a:defRPr sz="3600">
                <a:solidFill>
                  <a:schemeClr val="dk1"/>
                </a:solidFill>
              </a:defRPr>
            </a:lvl3pPr>
            <a:lvl4pPr indent="0" lvl="3" rtl="0" algn="ctr">
              <a:spcBef>
                <a:spcPts val="0"/>
              </a:spcBef>
              <a:buClr>
                <a:schemeClr val="dk1"/>
              </a:buClr>
              <a:buSzPts val="1400"/>
              <a:buFont typeface="Arial"/>
              <a:buNone/>
              <a:defRPr sz="3600">
                <a:solidFill>
                  <a:schemeClr val="dk1"/>
                </a:solidFill>
              </a:defRPr>
            </a:lvl4pPr>
            <a:lvl5pPr indent="0" lvl="4" rtl="0" algn="ctr">
              <a:spcBef>
                <a:spcPts val="0"/>
              </a:spcBef>
              <a:buClr>
                <a:schemeClr val="dk1"/>
              </a:buClr>
              <a:buSzPts val="1400"/>
              <a:buFont typeface="Arial"/>
              <a:buNone/>
              <a:defRPr sz="3600">
                <a:solidFill>
                  <a:schemeClr val="dk1"/>
                </a:solidFill>
              </a:defRPr>
            </a:lvl5pPr>
            <a:lvl6pPr indent="0" lvl="5" rtl="0" algn="ctr">
              <a:spcBef>
                <a:spcPts val="0"/>
              </a:spcBef>
              <a:buClr>
                <a:schemeClr val="dk1"/>
              </a:buClr>
              <a:buSzPts val="1400"/>
              <a:buFont typeface="Arial"/>
              <a:buNone/>
              <a:defRPr sz="3600">
                <a:solidFill>
                  <a:schemeClr val="dk1"/>
                </a:solidFill>
              </a:defRPr>
            </a:lvl6pPr>
            <a:lvl7pPr indent="0" lvl="6" rtl="0" algn="ctr">
              <a:spcBef>
                <a:spcPts val="0"/>
              </a:spcBef>
              <a:buClr>
                <a:schemeClr val="dk1"/>
              </a:buClr>
              <a:buSzPts val="1400"/>
              <a:buFont typeface="Arial"/>
              <a:buNone/>
              <a:defRPr sz="3600">
                <a:solidFill>
                  <a:schemeClr val="dk1"/>
                </a:solidFill>
              </a:defRPr>
            </a:lvl7pPr>
            <a:lvl8pPr indent="0" lvl="7" rtl="0" algn="ctr">
              <a:spcBef>
                <a:spcPts val="0"/>
              </a:spcBef>
              <a:buClr>
                <a:schemeClr val="dk1"/>
              </a:buClr>
              <a:buSzPts val="1400"/>
              <a:buFont typeface="Arial"/>
              <a:buNone/>
              <a:defRPr sz="3600">
                <a:solidFill>
                  <a:schemeClr val="dk1"/>
                </a:solidFill>
              </a:defRPr>
            </a:lvl8pPr>
            <a:lvl9pPr indent="0" lvl="8" rtl="0" algn="ctr">
              <a:spcBef>
                <a:spcPts val="0"/>
              </a:spcBef>
              <a:buClr>
                <a:schemeClr val="dk1"/>
              </a:buClr>
              <a:buSzPts val="1400"/>
              <a:buFont typeface="Arial"/>
              <a:buNone/>
              <a:defRPr sz="3600">
                <a:solidFill>
                  <a:schemeClr val="dk1"/>
                </a:solidFill>
              </a:defRPr>
            </a:lvl9pPr>
          </a:lstStyle>
          <a:p/>
        </p:txBody>
      </p:sp>
      <p:sp>
        <p:nvSpPr>
          <p:cNvPr id="45" name="Shape 45"/>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6" name="Shape 46"/>
        <p:cNvGrpSpPr/>
        <p:nvPr/>
      </p:nvGrpSpPr>
      <p:grpSpPr>
        <a:xfrm>
          <a:off x="0" y="0"/>
          <a:ext cx="0" cy="0"/>
          <a:chOff x="0" y="0"/>
          <a:chExt cx="0" cy="0"/>
        </a:xfrm>
      </p:grpSpPr>
      <p:sp>
        <p:nvSpPr>
          <p:cNvPr id="47" name="Shape 47"/>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48" name="Shape 48"/>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9" name="Shape 49"/>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50" name="Shape 50"/>
        <p:cNvGrpSpPr/>
        <p:nvPr/>
      </p:nvGrpSpPr>
      <p:grpSpPr>
        <a:xfrm>
          <a:off x="0" y="0"/>
          <a:ext cx="0" cy="0"/>
          <a:chOff x="0" y="0"/>
          <a:chExt cx="0" cy="0"/>
        </a:xfrm>
      </p:grpSpPr>
      <p:sp>
        <p:nvSpPr>
          <p:cNvPr id="51" name="Shape 51"/>
          <p:cNvSpPr txBox="1"/>
          <p:nvPr>
            <p:ph type="title"/>
          </p:nvPr>
        </p:nvSpPr>
        <p:spPr>
          <a:xfrm>
            <a:off x="311700" y="555600"/>
            <a:ext cx="2808000" cy="7557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24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2400">
                <a:solidFill>
                  <a:schemeClr val="dk1"/>
                </a:solidFill>
              </a:defRPr>
            </a:lvl2pPr>
            <a:lvl3pPr indent="0" lvl="2" rtl="0">
              <a:spcBef>
                <a:spcPts val="0"/>
              </a:spcBef>
              <a:buClr>
                <a:schemeClr val="dk1"/>
              </a:buClr>
              <a:buSzPts val="1400"/>
              <a:buFont typeface="Arial"/>
              <a:buNone/>
              <a:defRPr sz="2400">
                <a:solidFill>
                  <a:schemeClr val="dk1"/>
                </a:solidFill>
              </a:defRPr>
            </a:lvl3pPr>
            <a:lvl4pPr indent="0" lvl="3" rtl="0">
              <a:spcBef>
                <a:spcPts val="0"/>
              </a:spcBef>
              <a:buClr>
                <a:schemeClr val="dk1"/>
              </a:buClr>
              <a:buSzPts val="1400"/>
              <a:buFont typeface="Arial"/>
              <a:buNone/>
              <a:defRPr sz="2400">
                <a:solidFill>
                  <a:schemeClr val="dk1"/>
                </a:solidFill>
              </a:defRPr>
            </a:lvl4pPr>
            <a:lvl5pPr indent="0" lvl="4" rtl="0">
              <a:spcBef>
                <a:spcPts val="0"/>
              </a:spcBef>
              <a:buClr>
                <a:schemeClr val="dk1"/>
              </a:buClr>
              <a:buSzPts val="1400"/>
              <a:buFont typeface="Arial"/>
              <a:buNone/>
              <a:defRPr sz="2400">
                <a:solidFill>
                  <a:schemeClr val="dk1"/>
                </a:solidFill>
              </a:defRPr>
            </a:lvl5pPr>
            <a:lvl6pPr indent="0" lvl="5" rtl="0">
              <a:spcBef>
                <a:spcPts val="0"/>
              </a:spcBef>
              <a:buClr>
                <a:schemeClr val="dk1"/>
              </a:buClr>
              <a:buSzPts val="1400"/>
              <a:buFont typeface="Arial"/>
              <a:buNone/>
              <a:defRPr sz="2400">
                <a:solidFill>
                  <a:schemeClr val="dk1"/>
                </a:solidFill>
              </a:defRPr>
            </a:lvl6pPr>
            <a:lvl7pPr indent="0" lvl="6" rtl="0">
              <a:spcBef>
                <a:spcPts val="0"/>
              </a:spcBef>
              <a:buClr>
                <a:schemeClr val="dk1"/>
              </a:buClr>
              <a:buSzPts val="1400"/>
              <a:buFont typeface="Arial"/>
              <a:buNone/>
              <a:defRPr sz="2400">
                <a:solidFill>
                  <a:schemeClr val="dk1"/>
                </a:solidFill>
              </a:defRPr>
            </a:lvl7pPr>
            <a:lvl8pPr indent="0" lvl="7" rtl="0">
              <a:spcBef>
                <a:spcPts val="0"/>
              </a:spcBef>
              <a:buClr>
                <a:schemeClr val="dk1"/>
              </a:buClr>
              <a:buSzPts val="1400"/>
              <a:buFont typeface="Arial"/>
              <a:buNone/>
              <a:defRPr sz="2400">
                <a:solidFill>
                  <a:schemeClr val="dk1"/>
                </a:solidFill>
              </a:defRPr>
            </a:lvl8pPr>
            <a:lvl9pPr indent="0" lvl="8" rtl="0">
              <a:spcBef>
                <a:spcPts val="0"/>
              </a:spcBef>
              <a:buClr>
                <a:schemeClr val="dk1"/>
              </a:buClr>
              <a:buSzPts val="1400"/>
              <a:buFont typeface="Arial"/>
              <a:buNone/>
              <a:defRPr sz="2400">
                <a:solidFill>
                  <a:schemeClr val="dk1"/>
                </a:solidFill>
              </a:defRPr>
            </a:lvl9pPr>
          </a:lstStyle>
          <a:p/>
        </p:txBody>
      </p:sp>
      <p:sp>
        <p:nvSpPr>
          <p:cNvPr id="52" name="Shape 52"/>
          <p:cNvSpPr txBox="1"/>
          <p:nvPr>
            <p:ph idx="1" type="body"/>
          </p:nvPr>
        </p:nvSpPr>
        <p:spPr>
          <a:xfrm>
            <a:off x="311700" y="1389600"/>
            <a:ext cx="2808000" cy="3179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53" name="Shape 53"/>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descr="footer.png" id="6" name="Shape 6"/>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Shape 7"/>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36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
        <p:nvSpPr>
          <p:cNvPr id="8" name="Shape 8"/>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9" name="Shape 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0" name="Shape 10"/>
          <p:cNvSpPr txBox="1"/>
          <p:nvPr/>
        </p:nvSpPr>
        <p:spPr>
          <a:xfrm>
            <a:off x="9303675" y="2108450"/>
            <a:ext cx="5446200" cy="635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1" Type="http://schemas.openxmlformats.org/officeDocument/2006/relationships/hyperlink" Target="https://developer.mozilla.org/en-US/docs/Web/API/Headers" TargetMode="External"/><Relationship Id="rId10" Type="http://schemas.openxmlformats.org/officeDocument/2006/relationships/hyperlink" Target="https://developer.mozilla.org/en-US/docs/Web/HTTP/Access_control_CORS#Preflighted_requests" TargetMode="External"/><Relationship Id="rId13" Type="http://schemas.openxmlformats.org/officeDocument/2006/relationships/hyperlink" Target="https://docs.google.com/document/d/1H3GaE6JQhydNaPzII9hgGZL-uL73VvgQ02FYijeK0js/edit" TargetMode="External"/><Relationship Id="rId12" Type="http://schemas.openxmlformats.org/officeDocument/2006/relationships/hyperlink" Target="https://developer.mozilla.org/en-US/docs/Web/API/XMLHttpRequest" TargetMode="External"/><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developer.mozilla.org/en-US/docs/Web/HTTP/Access_control_CORS" TargetMode="External"/><Relationship Id="rId4" Type="http://schemas.openxmlformats.org/officeDocument/2006/relationships/hyperlink" Target="https://docs.google.com/document/d/1z4Il3TsWMKMyzi76QoYmiYjraFdUToQ8OaVYdBg1NF0/edit" TargetMode="External"/><Relationship Id="rId9" Type="http://schemas.openxmlformats.org/officeDocument/2006/relationships/hyperlink" Target="https://developer.mozilla.org/en-US/docs/Web/API/FormData/FormData" TargetMode="External"/><Relationship Id="rId15" Type="http://schemas.openxmlformats.org/officeDocument/2006/relationships/hyperlink" Target="https://developer.mozilla.org/en-US/docs/Web/API/Blob" TargetMode="External"/><Relationship Id="rId14" Type="http://schemas.openxmlformats.org/officeDocument/2006/relationships/hyperlink" Target="https://streams.spec.whatwg.org/#readable-stream" TargetMode="External"/><Relationship Id="rId17" Type="http://schemas.openxmlformats.org/officeDocument/2006/relationships/hyperlink" Target="https://developer.mozilla.org/en-US/docs/Web/HTTP/Methods" TargetMode="External"/><Relationship Id="rId16" Type="http://schemas.openxmlformats.org/officeDocument/2006/relationships/hyperlink" Target="https://developer.mozilla.org/en-US/docs/Web/API/URL" TargetMode="External"/><Relationship Id="rId5" Type="http://schemas.openxmlformats.org/officeDocument/2006/relationships/hyperlink" Target="https://github.com/github/fetch" TargetMode="External"/><Relationship Id="rId6" Type="http://schemas.openxmlformats.org/officeDocument/2006/relationships/hyperlink" Target="https://jakearchibald.github.io/isserviceworkerready/" TargetMode="External"/><Relationship Id="rId7" Type="http://schemas.openxmlformats.org/officeDocument/2006/relationships/hyperlink" Target="https://developer.mozilla.org/en-US/docs/Web/API/Fetch_API" TargetMode="External"/><Relationship Id="rId8" Type="http://schemas.openxmlformats.org/officeDocument/2006/relationships/hyperlink" Target="https://developer.mozilla.org/en-US/docs/Web/API/Respons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example.com" TargetMode="External"/><Relationship Id="rId4" Type="http://schemas.openxmlformats.org/officeDocument/2006/relationships/hyperlink" Target="http://www.json.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265500" y="1928010"/>
            <a:ext cx="4045200" cy="1482300"/>
          </a:xfrm>
          <a:prstGeom prst="rect">
            <a:avLst/>
          </a:prstGeom>
          <a:noFill/>
          <a:ln>
            <a:noFill/>
          </a:ln>
        </p:spPr>
        <p:txBody>
          <a:bodyPr anchorCtr="0" anchor="b" bIns="91425" lIns="91425" rIns="91425" wrap="square" tIns="91425">
            <a:noAutofit/>
          </a:bodyPr>
          <a:lstStyle/>
          <a:p>
            <a:pPr indent="0" lvl="0" marL="0" marR="0" rtl="0" algn="ctr">
              <a:lnSpc>
                <a:spcPct val="100000"/>
              </a:lnSpc>
              <a:spcBef>
                <a:spcPts val="0"/>
              </a:spcBef>
              <a:spcAft>
                <a:spcPts val="0"/>
              </a:spcAft>
              <a:buClr>
                <a:srgbClr val="FAFAFA"/>
              </a:buClr>
              <a:buFont typeface="Roboto"/>
              <a:buNone/>
            </a:pPr>
            <a:r>
              <a:rPr b="1" i="0" lang="en" sz="4200" u="none" cap="none" strike="noStrike">
                <a:solidFill>
                  <a:srgbClr val="FAFAFA"/>
                </a:solidFill>
                <a:latin typeface="Roboto"/>
                <a:ea typeface="Roboto"/>
                <a:cs typeface="Roboto"/>
                <a:sym typeface="Roboto"/>
              </a:rPr>
              <a:t>Fetch API</a:t>
            </a:r>
          </a:p>
        </p:txBody>
      </p:sp>
      <p:sp>
        <p:nvSpPr>
          <p:cNvPr id="74" name="Shape 74"/>
          <p:cNvSpPr txBox="1"/>
          <p:nvPr>
            <p:ph idx="1" type="subTitle"/>
          </p:nvPr>
        </p:nvSpPr>
        <p:spPr>
          <a:xfrm>
            <a:off x="265500" y="3497910"/>
            <a:ext cx="4045200" cy="12351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chemeClr val="dk1"/>
              </a:buClr>
              <a:buFont typeface="Arial"/>
              <a:buNone/>
            </a:pPr>
            <a:r>
              <a:rPr b="0" i="0" lang="en" sz="1600" u="none" cap="none" strike="noStrike">
                <a:solidFill>
                  <a:srgbClr val="FAFAFA"/>
                </a:solidFill>
                <a:latin typeface="Roboto"/>
                <a:ea typeface="Roboto"/>
                <a:cs typeface="Roboto"/>
                <a:sym typeface="Roboto"/>
              </a:rPr>
              <a:t>A simple interface for fetching resources</a:t>
            </a:r>
          </a:p>
        </p:txBody>
      </p:sp>
      <p:sp>
        <p:nvSpPr>
          <p:cNvPr id="75" name="Shape 75"/>
          <p:cNvSpPr txBox="1"/>
          <p:nvPr>
            <p:ph idx="3" type="subTitle"/>
          </p:nvPr>
        </p:nvSpPr>
        <p:spPr>
          <a:xfrm>
            <a:off x="265500" y="564125"/>
            <a:ext cx="4045200" cy="5241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424242"/>
              </a:buClr>
              <a:buFont typeface="Roboto"/>
              <a:buNone/>
            </a:pPr>
            <a:r>
              <a:t/>
            </a:r>
            <a:endParaRPr b="0" i="0" sz="1600" u="none" cap="none" strike="noStrike">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9" name="Shape 129"/>
        <p:cNvGrpSpPr/>
        <p:nvPr/>
      </p:nvGrpSpPr>
      <p:grpSpPr>
        <a:xfrm>
          <a:off x="0" y="0"/>
          <a:ext cx="0" cy="0"/>
          <a:chOff x="0" y="0"/>
          <a:chExt cx="0" cy="0"/>
        </a:xfrm>
      </p:grpSpPr>
      <p:sp>
        <p:nvSpPr>
          <p:cNvPr id="130" name="Shape 130"/>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Not just GET</a:t>
            </a:r>
          </a:p>
        </p:txBody>
      </p:sp>
      <p:sp>
        <p:nvSpPr>
          <p:cNvPr id="131" name="Shape 131"/>
          <p:cNvSpPr txBox="1"/>
          <p:nvPr>
            <p:ph idx="1" type="body"/>
          </p:nvPr>
        </p:nvSpPr>
        <p:spPr>
          <a:xfrm>
            <a:off x="311700" y="1076275"/>
            <a:ext cx="8440800" cy="3416400"/>
          </a:xfrm>
          <a:prstGeom prst="rect">
            <a:avLst/>
          </a:prstGeom>
          <a:noFill/>
          <a:ln>
            <a:noFill/>
          </a:ln>
        </p:spPr>
        <p:txBody>
          <a:bodyPr anchorCtr="0" anchor="ctr" bIns="91425" lIns="91425"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fetch('/examples/video.mp4',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method: 'HEAD'</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.then(function(response)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var headers = response.headers;</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return headers.get('content-length');</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5" name="Shape 135"/>
        <p:cNvGrpSpPr/>
        <p:nvPr/>
      </p:nvGrpSpPr>
      <p:grpSpPr>
        <a:xfrm>
          <a:off x="0" y="0"/>
          <a:ext cx="0" cy="0"/>
          <a:chOff x="0" y="0"/>
          <a:chExt cx="0" cy="0"/>
        </a:xfrm>
      </p:grpSpPr>
      <p:sp>
        <p:nvSpPr>
          <p:cNvPr id="136" name="Shape 13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Make a POST request</a:t>
            </a:r>
          </a:p>
        </p:txBody>
      </p:sp>
      <p:sp>
        <p:nvSpPr>
          <p:cNvPr id="137" name="Shape 137"/>
          <p:cNvSpPr txBox="1"/>
          <p:nvPr>
            <p:ph idx="1" type="body"/>
          </p:nvPr>
        </p:nvSpPr>
        <p:spPr>
          <a:xfrm>
            <a:off x="311700" y="1135975"/>
            <a:ext cx="8520600" cy="3416400"/>
          </a:xfrm>
          <a:prstGeom prst="rect">
            <a:avLst/>
          </a:prstGeom>
          <a:noFill/>
          <a:ln>
            <a:noFill/>
          </a:ln>
        </p:spPr>
        <p:txBody>
          <a:bodyPr anchorCtr="0" anchor="ctr" bIns="91425" lIns="91425" rIns="91425" wrap="square" tIns="91425">
            <a:noAutofit/>
          </a:bodyPr>
          <a:lstStyle/>
          <a:p>
            <a:pPr indent="0" lvl="0" marL="0" marR="0" rtl="0" algn="l">
              <a:lnSpc>
                <a:spcPct val="150000"/>
              </a:lnSpc>
              <a:spcBef>
                <a:spcPts val="0"/>
              </a:spcBef>
              <a:spcAft>
                <a:spcPts val="0"/>
              </a:spcAft>
              <a:buClr>
                <a:schemeClr val="dk1"/>
              </a:buClr>
              <a:buFont typeface="Arial"/>
              <a:buNone/>
            </a:pPr>
            <a:r>
              <a:rPr b="0" i="0" lang="en" sz="1800" u="none" cap="none" strike="noStrike">
                <a:solidFill>
                  <a:schemeClr val="dk1"/>
                </a:solidFill>
                <a:latin typeface="Consolas"/>
                <a:ea typeface="Consolas"/>
                <a:cs typeface="Consolas"/>
                <a:sym typeface="Consolas"/>
              </a:rPr>
              <a:t>fetch('someurl/comment', {</a:t>
            </a:r>
            <a:br>
              <a:rPr b="0" i="0" lang="en" sz="1800" u="none" cap="none" strike="noStrike">
                <a:solidFill>
                  <a:schemeClr val="dk1"/>
                </a:solidFill>
                <a:latin typeface="Consolas"/>
                <a:ea typeface="Consolas"/>
                <a:cs typeface="Consolas"/>
                <a:sym typeface="Consolas"/>
              </a:rPr>
            </a:br>
            <a:r>
              <a:rPr b="0" i="0" lang="en" sz="1800" u="none" cap="none" strike="noStrike">
                <a:solidFill>
                  <a:schemeClr val="dk1"/>
                </a:solidFill>
                <a:latin typeface="Consolas"/>
                <a:ea typeface="Consolas"/>
                <a:cs typeface="Consolas"/>
                <a:sym typeface="Consolas"/>
              </a:rPr>
              <a:t>  method: 'POST',</a:t>
            </a:r>
            <a:br>
              <a:rPr b="0" i="0" lang="en" sz="1800" u="none" cap="none" strike="noStrike">
                <a:solidFill>
                  <a:schemeClr val="dk1"/>
                </a:solidFill>
                <a:latin typeface="Consolas"/>
                <a:ea typeface="Consolas"/>
                <a:cs typeface="Consolas"/>
                <a:sym typeface="Consolas"/>
              </a:rPr>
            </a:br>
            <a:r>
              <a:rPr b="0" i="0" lang="en" sz="1800" u="none" cap="none" strike="noStrike">
                <a:solidFill>
                  <a:schemeClr val="dk1"/>
                </a:solidFill>
                <a:latin typeface="Consolas"/>
                <a:ea typeface="Consolas"/>
                <a:cs typeface="Consolas"/>
                <a:sym typeface="Consolas"/>
              </a:rPr>
              <a:t>  body: 'title=hello&amp;message=world'</a:t>
            </a:r>
            <a:br>
              <a:rPr b="0" i="0" lang="en" sz="1800" u="none" cap="none" strike="noStrike">
                <a:solidFill>
                  <a:schemeClr val="dk1"/>
                </a:solidFill>
                <a:latin typeface="Consolas"/>
                <a:ea typeface="Consolas"/>
                <a:cs typeface="Consolas"/>
                <a:sym typeface="Consolas"/>
              </a:rPr>
            </a:br>
            <a:r>
              <a:rPr b="0" i="0" lang="en" sz="1800" u="none" cap="none" strike="noStrike">
                <a:solidFill>
                  <a:schemeClr val="dk1"/>
                </a:solidFill>
                <a:latin typeface="Consolas"/>
                <a:ea typeface="Consolas"/>
                <a:cs typeface="Consolas"/>
                <a:sym typeface="Consolas"/>
              </a:rPr>
              <a: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1" name="Shape 141"/>
        <p:cNvGrpSpPr/>
        <p:nvPr/>
      </p:nvGrpSpPr>
      <p:grpSpPr>
        <a:xfrm>
          <a:off x="0" y="0"/>
          <a:ext cx="0" cy="0"/>
          <a:chOff x="0" y="0"/>
          <a:chExt cx="0" cy="0"/>
        </a:xfrm>
      </p:grpSpPr>
      <p:sp>
        <p:nvSpPr>
          <p:cNvPr id="142" name="Shape 142"/>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POST with FormData</a:t>
            </a:r>
          </a:p>
        </p:txBody>
      </p:sp>
      <p:sp>
        <p:nvSpPr>
          <p:cNvPr id="143" name="Shape 143"/>
          <p:cNvSpPr txBox="1"/>
          <p:nvPr>
            <p:ph idx="1" type="body"/>
          </p:nvPr>
        </p:nvSpPr>
        <p:spPr>
          <a:xfrm>
            <a:off x="277800" y="1085750"/>
            <a:ext cx="8626200" cy="3416400"/>
          </a:xfrm>
          <a:prstGeom prst="rect">
            <a:avLst/>
          </a:prstGeom>
          <a:noFill/>
          <a:ln>
            <a:noFill/>
          </a:ln>
        </p:spPr>
        <p:txBody>
          <a:bodyPr anchorCtr="0" anchor="ctr" bIns="91425" lIns="91425" rIns="91425" wrap="square" tIns="91425">
            <a:noAutofit/>
          </a:bodyPr>
          <a:lstStyle/>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000000"/>
                </a:solidFill>
                <a:latin typeface="Consolas"/>
                <a:ea typeface="Consolas"/>
                <a:cs typeface="Consolas"/>
                <a:sym typeface="Consolas"/>
              </a:rPr>
              <a:t>var commentForm = document.getElementById('comment-form');</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var form = new FormData(commentForm);</a:t>
            </a:r>
            <a:br>
              <a:rPr b="0" i="0" lang="en" sz="1800" u="none" cap="none" strike="noStrike">
                <a:solidFill>
                  <a:srgbClr val="000000"/>
                </a:solidFill>
                <a:latin typeface="Consolas"/>
                <a:ea typeface="Consolas"/>
                <a:cs typeface="Consolas"/>
                <a:sym typeface="Consolas"/>
              </a:rPr>
            </a:b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fetch(</a:t>
            </a:r>
            <a:r>
              <a:rPr b="0" i="0" lang="en" sz="1800" u="none" cap="none" strike="noStrike">
                <a:solidFill>
                  <a:schemeClr val="dk1"/>
                </a:solidFill>
                <a:latin typeface="Consolas"/>
                <a:ea typeface="Consolas"/>
                <a:cs typeface="Consolas"/>
                <a:sym typeface="Consolas"/>
              </a:rPr>
              <a:t>'someurl/comment'</a:t>
            </a:r>
            <a:r>
              <a:rPr b="0" i="0" lang="en" sz="1800" u="none" cap="none" strike="noStrike">
                <a:solidFill>
                  <a:srgbClr val="000000"/>
                </a:solidFill>
                <a:latin typeface="Consolas"/>
                <a:ea typeface="Consolas"/>
                <a:cs typeface="Consolas"/>
                <a:sym typeface="Consolas"/>
              </a:rPr>
              <a:t>,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method: 'POST',</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body: form</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7" name="Shape 147"/>
        <p:cNvGrpSpPr/>
        <p:nvPr/>
      </p:nvGrpSpPr>
      <p:grpSpPr>
        <a:xfrm>
          <a:off x="0" y="0"/>
          <a:ext cx="0" cy="0"/>
          <a:chOff x="0" y="0"/>
          <a:chExt cx="0" cy="0"/>
        </a:xfrm>
      </p:grpSpPr>
      <p:sp>
        <p:nvSpPr>
          <p:cNvPr id="148" name="Shape 148"/>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Setting custom headers</a:t>
            </a:r>
          </a:p>
        </p:txBody>
      </p:sp>
      <p:sp>
        <p:nvSpPr>
          <p:cNvPr id="149" name="Shape 149"/>
          <p:cNvSpPr txBox="1"/>
          <p:nvPr>
            <p:ph idx="1" type="body"/>
          </p:nvPr>
        </p:nvSpPr>
        <p:spPr>
          <a:xfrm>
            <a:off x="311700" y="1021800"/>
            <a:ext cx="8520600" cy="3579600"/>
          </a:xfrm>
          <a:prstGeom prst="rect">
            <a:avLst/>
          </a:prstGeom>
          <a:noFill/>
          <a:ln>
            <a:noFill/>
          </a:ln>
        </p:spPr>
        <p:txBody>
          <a:bodyPr anchorCtr="0" anchor="ctr" bIns="91425" lIns="91425" rIns="91425" wrap="square" tIns="91425">
            <a:noAutofit/>
          </a:bodyPr>
          <a:lstStyle/>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000000"/>
                </a:solidFill>
                <a:latin typeface="Consolas"/>
                <a:ea typeface="Consolas"/>
                <a:cs typeface="Consolas"/>
                <a:sym typeface="Consolas"/>
              </a:rPr>
              <a:t>var myHeaders = new Headers({</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'Content-Type': 'text/plain'</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fetch(</a:t>
            </a:r>
            <a:r>
              <a:rPr b="0" i="0" lang="en" sz="1800" u="none" cap="none" strike="noStrike">
                <a:solidFill>
                  <a:schemeClr val="dk1"/>
                </a:solidFill>
                <a:latin typeface="Consolas"/>
                <a:ea typeface="Consolas"/>
                <a:cs typeface="Consolas"/>
                <a:sym typeface="Consolas"/>
              </a:rPr>
              <a:t>'someurl/comment'</a:t>
            </a:r>
            <a:r>
              <a:rPr b="0" i="0" lang="en" sz="1800" u="none" cap="none" strike="noStrike">
                <a:solidFill>
                  <a:srgbClr val="000000"/>
                </a:solidFill>
                <a:latin typeface="Consolas"/>
                <a:ea typeface="Consolas"/>
                <a:cs typeface="Consolas"/>
                <a:sym typeface="Consolas"/>
              </a:rPr>
              <a:t>,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method: 'POST',</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a:t>
            </a:r>
            <a:r>
              <a:rPr b="0" i="0" lang="en" sz="1800" u="none" cap="none" strike="noStrike">
                <a:solidFill>
                  <a:schemeClr val="dk1"/>
                </a:solidFill>
                <a:latin typeface="Consolas"/>
                <a:ea typeface="Consolas"/>
                <a:cs typeface="Consolas"/>
                <a:sym typeface="Consolas"/>
              </a:rPr>
              <a:t>body: 'title=hello&amp;message=world'</a:t>
            </a:r>
            <a:r>
              <a:rPr b="0" i="0" lang="en" sz="1800" u="none" cap="none" strike="noStrike">
                <a:solidFill>
                  <a:srgbClr val="000000"/>
                </a:solidFill>
                <a:latin typeface="Consolas"/>
                <a:ea typeface="Consolas"/>
                <a:cs typeface="Consolas"/>
                <a:sym typeface="Consolas"/>
              </a:rPr>
              <a:t>,</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headers: myHeaders</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3" name="Shape 153"/>
        <p:cNvGrpSpPr/>
        <p:nvPr/>
      </p:nvGrpSpPr>
      <p:grpSpPr>
        <a:xfrm>
          <a:off x="0" y="0"/>
          <a:ext cx="0" cy="0"/>
          <a:chOff x="0" y="0"/>
          <a:chExt cx="0" cy="0"/>
        </a:xfrm>
      </p:grpSpPr>
      <p:sp>
        <p:nvSpPr>
          <p:cNvPr id="154" name="Shape 154"/>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Reading headers</a:t>
            </a:r>
          </a:p>
        </p:txBody>
      </p:sp>
      <p:sp>
        <p:nvSpPr>
          <p:cNvPr id="155" name="Shape 155"/>
          <p:cNvSpPr txBox="1"/>
          <p:nvPr>
            <p:ph idx="1" type="body"/>
          </p:nvPr>
        </p:nvSpPr>
        <p:spPr>
          <a:xfrm>
            <a:off x="311600" y="1118575"/>
            <a:ext cx="8520600" cy="3315900"/>
          </a:xfrm>
          <a:prstGeom prst="rect">
            <a:avLst/>
          </a:prstGeom>
          <a:noFill/>
          <a:ln>
            <a:noFill/>
          </a:ln>
        </p:spPr>
        <p:txBody>
          <a:bodyPr anchorCtr="0" anchor="ctr" bIns="91425" lIns="91425" rIns="91425" wrap="square" tIns="91425">
            <a:noAutofit/>
          </a:bodyPr>
          <a:lstStyle/>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000000"/>
                </a:solidFill>
                <a:latin typeface="Consolas"/>
                <a:ea typeface="Consolas"/>
                <a:cs typeface="Consolas"/>
                <a:sym typeface="Consolas"/>
              </a:rPr>
              <a:t>fetch(myRequest)</a:t>
            </a:r>
          </a:p>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000000"/>
                </a:solidFill>
                <a:latin typeface="Consolas"/>
                <a:ea typeface="Consolas"/>
                <a:cs typeface="Consolas"/>
                <a:sym typeface="Consolas"/>
              </a:rPr>
              <a:t>.then(function(response)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var headers = response.headers;</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var contentType = headers.get('content-type');</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 Process based on content type</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490250" y="450150"/>
            <a:ext cx="6367800" cy="40908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3600" u="none" cap="none" strike="noStrike">
                <a:solidFill>
                  <a:srgbClr val="304FFE"/>
                </a:solidFill>
                <a:latin typeface="Roboto"/>
                <a:ea typeface="Roboto"/>
                <a:cs typeface="Roboto"/>
                <a:sym typeface="Roboto"/>
              </a:rPr>
              <a:t>Example: Using an image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4" name="Shape 164"/>
        <p:cNvGrpSpPr/>
        <p:nvPr/>
      </p:nvGrpSpPr>
      <p:grpSpPr>
        <a:xfrm>
          <a:off x="0" y="0"/>
          <a:ext cx="0" cy="0"/>
          <a:chOff x="0" y="0"/>
          <a:chExt cx="0" cy="0"/>
        </a:xfrm>
      </p:grpSpPr>
      <p:sp>
        <p:nvSpPr>
          <p:cNvPr id="165" name="Shape 165"/>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Example</a:t>
            </a:r>
          </a:p>
          <a:p>
            <a:pPr indent="0" lvl="0" marL="0" marR="0" rtl="0" algn="l">
              <a:lnSpc>
                <a:spcPct val="100000"/>
              </a:lnSpc>
              <a:spcBef>
                <a:spcPts val="0"/>
              </a:spcBef>
              <a:spcAft>
                <a:spcPts val="0"/>
              </a:spcAft>
              <a:buClr>
                <a:srgbClr val="FAFAFA"/>
              </a:buClr>
              <a:buFont typeface="Roboto"/>
              <a:buNone/>
            </a:pPr>
            <a:r>
              <a:t/>
            </a:r>
            <a:endParaRPr b="1" i="0" sz="3600" u="none" cap="none" strike="noStrike">
              <a:solidFill>
                <a:srgbClr val="FAFAFA"/>
              </a:solidFill>
              <a:latin typeface="Roboto"/>
              <a:ea typeface="Roboto"/>
              <a:cs typeface="Roboto"/>
              <a:sym typeface="Roboto"/>
            </a:endParaRPr>
          </a:p>
        </p:txBody>
      </p:sp>
      <p:sp>
        <p:nvSpPr>
          <p:cNvPr id="166" name="Shape 166"/>
          <p:cNvSpPr txBox="1"/>
          <p:nvPr>
            <p:ph idx="1" type="body"/>
          </p:nvPr>
        </p:nvSpPr>
        <p:spPr>
          <a:xfrm>
            <a:off x="311700" y="1220675"/>
            <a:ext cx="8520600" cy="2955000"/>
          </a:xfrm>
          <a:prstGeom prst="rect">
            <a:avLst/>
          </a:prstGeom>
          <a:noFill/>
          <a:ln>
            <a:noFill/>
          </a:ln>
        </p:spPr>
        <p:txBody>
          <a:bodyPr anchorCtr="0" anchor="ctr" bIns="91425" lIns="91425"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fetch('/images/kitten.jpg')</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.then(readResponseAsBlob)</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.then(makeImageNode)</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.then append to DOM...</a:t>
            </a:r>
          </a:p>
          <a:p>
            <a:pPr indent="0" lvl="0" marL="0" marR="0" rtl="0" algn="l">
              <a:lnSpc>
                <a:spcPct val="150000"/>
              </a:lnSpc>
              <a:spcBef>
                <a:spcPts val="0"/>
              </a:spcBef>
              <a:spcAft>
                <a:spcPts val="0"/>
              </a:spcAft>
              <a:buClr>
                <a:srgbClr val="424242"/>
              </a:buClr>
              <a:buFont typeface="Roboto"/>
              <a:buNone/>
            </a:pPr>
            <a:r>
              <a:t/>
            </a:r>
            <a:endParaRPr b="0" i="0" sz="1800" u="none" cap="none" strike="noStrike">
              <a:solidFill>
                <a:schemeClr val="dk1"/>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0" name="Shape 170"/>
        <p:cNvGrpSpPr/>
        <p:nvPr/>
      </p:nvGrpSpPr>
      <p:grpSpPr>
        <a:xfrm>
          <a:off x="0" y="0"/>
          <a:ext cx="0" cy="0"/>
          <a:chOff x="0" y="0"/>
          <a:chExt cx="0" cy="0"/>
        </a:xfrm>
      </p:grpSpPr>
      <p:sp>
        <p:nvSpPr>
          <p:cNvPr id="171" name="Shape 171"/>
          <p:cNvSpPr txBox="1"/>
          <p:nvPr>
            <p:ph idx="1" type="body"/>
          </p:nvPr>
        </p:nvSpPr>
        <p:spPr>
          <a:xfrm>
            <a:off x="193800" y="983600"/>
            <a:ext cx="8756400" cy="3650700"/>
          </a:xfrm>
          <a:prstGeom prst="rect">
            <a:avLst/>
          </a:prstGeom>
          <a:noFill/>
          <a:ln>
            <a:noFill/>
          </a:ln>
        </p:spPr>
        <p:txBody>
          <a:bodyPr anchorCtr="0" anchor="ctr" bIns="91425" lIns="91425" rIns="91425" wrap="square" tIns="91425">
            <a:noAutofit/>
          </a:bodyPr>
          <a:lstStyle/>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000000"/>
                </a:solidFill>
                <a:latin typeface="Consolas"/>
                <a:ea typeface="Consolas"/>
                <a:cs typeface="Consolas"/>
                <a:sym typeface="Consolas"/>
              </a:rPr>
              <a:t>function readResponseAsBlob(response)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if (!response.ok)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throw Error(response.statusText);</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return response.blob();</a:t>
            </a:r>
          </a:p>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000000"/>
                </a:solidFill>
                <a:latin typeface="Consolas"/>
                <a:ea typeface="Consolas"/>
                <a:cs typeface="Consolas"/>
                <a:sym typeface="Consolas"/>
              </a:rPr>
              <a:t>}</a:t>
            </a:r>
          </a:p>
        </p:txBody>
      </p:sp>
      <p:sp>
        <p:nvSpPr>
          <p:cNvPr id="172" name="Shape 172"/>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Grab an image...</a:t>
            </a:r>
          </a:p>
          <a:p>
            <a:pPr indent="0" lvl="0" marL="0" marR="0" rtl="0" algn="l">
              <a:lnSpc>
                <a:spcPct val="100000"/>
              </a:lnSpc>
              <a:spcBef>
                <a:spcPts val="0"/>
              </a:spcBef>
              <a:spcAft>
                <a:spcPts val="0"/>
              </a:spcAft>
              <a:buClr>
                <a:srgbClr val="FAFAFA"/>
              </a:buClr>
              <a:buFont typeface="Roboto"/>
              <a:buNone/>
            </a:pPr>
            <a:r>
              <a:t/>
            </a:r>
            <a:endParaRPr b="1" i="0" sz="3600" u="none" cap="none" strike="noStrike">
              <a:solidFill>
                <a:srgbClr val="FAFAFA"/>
              </a:solidFill>
              <a:latin typeface="Roboto"/>
              <a:ea typeface="Roboto"/>
              <a:cs typeface="Roboto"/>
              <a:sym typeface="Roboto"/>
            </a:endParaRPr>
          </a:p>
        </p:txBody>
      </p:sp>
      <p:sp>
        <p:nvSpPr>
          <p:cNvPr id="173" name="Shape 173"/>
          <p:cNvSpPr txBox="1"/>
          <p:nvPr>
            <p:ph idx="1" type="body"/>
          </p:nvPr>
        </p:nvSpPr>
        <p:spPr>
          <a:xfrm>
            <a:off x="83100" y="983600"/>
            <a:ext cx="5301600" cy="15933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424242"/>
              </a:buClr>
              <a:buFont typeface="Roboto"/>
              <a:buNone/>
            </a:pPr>
            <a:r>
              <a:t/>
            </a:r>
            <a:endParaRPr b="0" i="0" sz="2400" u="none" cap="none" strike="noStrike">
              <a:solidFill>
                <a:srgbClr val="A3A3A3"/>
              </a:solidFill>
              <a:latin typeface="Roboto Mono"/>
              <a:ea typeface="Roboto Mono"/>
              <a:cs typeface="Roboto Mono"/>
              <a:sym typeface="Roboto Mono"/>
            </a:endParaRPr>
          </a:p>
          <a:p>
            <a:pPr indent="0" lvl="0" marL="0" marR="0" rtl="0" algn="l">
              <a:lnSpc>
                <a:spcPct val="115000"/>
              </a:lnSpc>
              <a:spcBef>
                <a:spcPts val="0"/>
              </a:spcBef>
              <a:spcAft>
                <a:spcPts val="0"/>
              </a:spcAft>
              <a:buClr>
                <a:schemeClr val="dk1"/>
              </a:buClr>
              <a:buFont typeface="Arial"/>
              <a:buNone/>
            </a:pPr>
            <a:r>
              <a:t/>
            </a:r>
            <a:endParaRPr b="0" i="0" sz="2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424242"/>
              </a:buClr>
              <a:buFont typeface="Roboto"/>
              <a:buNone/>
            </a:pPr>
            <a:r>
              <a:t/>
            </a:r>
            <a:endParaRPr b="0" i="0" sz="2000" u="none" cap="none" strike="noStrike">
              <a:solidFill>
                <a:schemeClr val="dk1"/>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7" name="Shape 177"/>
        <p:cNvGrpSpPr/>
        <p:nvPr/>
      </p:nvGrpSpPr>
      <p:grpSpPr>
        <a:xfrm>
          <a:off x="0" y="0"/>
          <a:ext cx="0" cy="0"/>
          <a:chOff x="0" y="0"/>
          <a:chExt cx="0" cy="0"/>
        </a:xfrm>
      </p:grpSpPr>
      <p:sp>
        <p:nvSpPr>
          <p:cNvPr id="178" name="Shape 178"/>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...and make a DOM node</a:t>
            </a:r>
          </a:p>
          <a:p>
            <a:pPr indent="0" lvl="0" marL="0" marR="0" rtl="0" algn="l">
              <a:lnSpc>
                <a:spcPct val="100000"/>
              </a:lnSpc>
              <a:spcBef>
                <a:spcPts val="0"/>
              </a:spcBef>
              <a:spcAft>
                <a:spcPts val="0"/>
              </a:spcAft>
              <a:buClr>
                <a:srgbClr val="FAFAFA"/>
              </a:buClr>
              <a:buFont typeface="Roboto"/>
              <a:buNone/>
            </a:pPr>
            <a:r>
              <a:t/>
            </a:r>
            <a:endParaRPr b="1" i="0" sz="3600" u="none" cap="none" strike="noStrike">
              <a:solidFill>
                <a:srgbClr val="FAFAFA"/>
              </a:solidFill>
              <a:latin typeface="Roboto"/>
              <a:ea typeface="Roboto"/>
              <a:cs typeface="Roboto"/>
              <a:sym typeface="Roboto"/>
            </a:endParaRPr>
          </a:p>
        </p:txBody>
      </p:sp>
      <p:sp>
        <p:nvSpPr>
          <p:cNvPr id="179" name="Shape 179"/>
          <p:cNvSpPr txBox="1"/>
          <p:nvPr>
            <p:ph idx="1" type="body"/>
          </p:nvPr>
        </p:nvSpPr>
        <p:spPr>
          <a:xfrm>
            <a:off x="193800" y="989275"/>
            <a:ext cx="8756400" cy="3627300"/>
          </a:xfrm>
          <a:prstGeom prst="rect">
            <a:avLst/>
          </a:prstGeom>
          <a:noFill/>
          <a:ln>
            <a:noFill/>
          </a:ln>
        </p:spPr>
        <p:txBody>
          <a:bodyPr anchorCtr="0" anchor="ctr" bIns="91425" lIns="91425" rIns="91425" wrap="square" tIns="91425">
            <a:noAutofit/>
          </a:bodyPr>
          <a:lstStyle/>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000000"/>
                </a:solidFill>
                <a:latin typeface="Consolas"/>
                <a:ea typeface="Consolas"/>
                <a:cs typeface="Consolas"/>
                <a:sym typeface="Consolas"/>
              </a:rPr>
              <a:t>function makeImageNode(imgBlob)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var myImage = document.createElement('img');</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var url = URL.createObjectURL(imgBlob);</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myImage.src = url;</a:t>
            </a:r>
          </a:p>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000000"/>
                </a:solidFill>
                <a:latin typeface="Consolas"/>
                <a:ea typeface="Consolas"/>
                <a:cs typeface="Consolas"/>
                <a:sym typeface="Consolas"/>
              </a:rPr>
              <a:t>  return myImage;</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Lab Overview</a:t>
            </a:r>
          </a:p>
        </p:txBody>
      </p:sp>
      <p:sp>
        <p:nvSpPr>
          <p:cNvPr id="185" name="Shape 185"/>
          <p:cNvSpPr txBox="1"/>
          <p:nvPr>
            <p:ph idx="1" type="body"/>
          </p:nvPr>
        </p:nvSpPr>
        <p:spPr>
          <a:xfrm>
            <a:off x="311700" y="1152475"/>
            <a:ext cx="8520600" cy="3416400"/>
          </a:xfrm>
          <a:prstGeom prst="rect">
            <a:avLst/>
          </a:prstGeom>
          <a:noFill/>
          <a:ln>
            <a:noFill/>
          </a:ln>
        </p:spPr>
        <p:txBody>
          <a:bodyPr anchorCtr="0" anchor="ctr" bIns="91425" lIns="91425" rIns="91425" wrap="square" tIns="91425">
            <a:noAutofit/>
          </a:bodyPr>
          <a:lstStyle/>
          <a:p>
            <a:pPr indent="-228600" lvl="0" marL="457200" marR="0" rtl="0" algn="l">
              <a:lnSpc>
                <a:spcPct val="150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Fetch resources (images, JSON, text)</a:t>
            </a:r>
          </a:p>
          <a:p>
            <a:pPr indent="-228600" lvl="0" marL="457200" marR="0" rtl="0" algn="l">
              <a:lnSpc>
                <a:spcPct val="150000"/>
              </a:lnSpc>
              <a:spcBef>
                <a:spcPts val="100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Read and validate responses</a:t>
            </a:r>
          </a:p>
          <a:p>
            <a:pPr indent="-228600" lvl="0" marL="457200" marR="0" rtl="0" algn="l">
              <a:lnSpc>
                <a:spcPct val="150000"/>
              </a:lnSpc>
              <a:spcBef>
                <a:spcPts val="100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Make GET, HEAD, and POST requests</a:t>
            </a:r>
          </a:p>
          <a:p>
            <a:pPr indent="-228600" lvl="0" marL="457200" marR="0" rtl="0" algn="l">
              <a:lnSpc>
                <a:spcPct val="150000"/>
              </a:lnSpc>
              <a:spcBef>
                <a:spcPts val="100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Read &amp; set custom headers</a:t>
            </a:r>
          </a:p>
          <a:p>
            <a:pPr indent="-228600" lvl="0" marL="457200" marR="0" rtl="0" algn="l">
              <a:lnSpc>
                <a:spcPct val="150000"/>
              </a:lnSpc>
              <a:spcBef>
                <a:spcPts val="100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Use CORS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Font typeface="Arial"/>
              <a:buNone/>
            </a:pPr>
            <a:r>
              <a:rPr b="1" i="0" lang="en" sz="3600" u="none" cap="none" strike="noStrike">
                <a:solidFill>
                  <a:srgbClr val="FAFAFA"/>
                </a:solidFill>
                <a:latin typeface="Roboto"/>
                <a:ea typeface="Roboto"/>
                <a:cs typeface="Roboto"/>
                <a:sym typeface="Roboto"/>
              </a:rPr>
              <a:t>What is window.fetch?</a:t>
            </a:r>
          </a:p>
        </p:txBody>
      </p:sp>
      <p:sp>
        <p:nvSpPr>
          <p:cNvPr id="81" name="Shape 81"/>
          <p:cNvSpPr txBox="1"/>
          <p:nvPr>
            <p:ph idx="1" type="body"/>
          </p:nvPr>
        </p:nvSpPr>
        <p:spPr>
          <a:xfrm>
            <a:off x="311700" y="1076275"/>
            <a:ext cx="8520600" cy="3416400"/>
          </a:xfrm>
          <a:prstGeom prst="rect">
            <a:avLst/>
          </a:prstGeom>
          <a:noFill/>
          <a:ln>
            <a:noFill/>
          </a:ln>
        </p:spPr>
        <p:txBody>
          <a:bodyPr anchorCtr="0" anchor="ctr" bIns="91425" lIns="91425"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2400" u="none" cap="none" strike="noStrike">
                <a:solidFill>
                  <a:srgbClr val="000000"/>
                </a:solidFill>
                <a:latin typeface="Arial"/>
                <a:ea typeface="Arial"/>
                <a:cs typeface="Arial"/>
                <a:sym typeface="Arial"/>
              </a:rPr>
              <a:t>Modern replacement for XMLHttpRequest:</a:t>
            </a:r>
          </a:p>
          <a:p>
            <a:pPr indent="-228600" lvl="0" marL="457200" marR="0" rtl="0" algn="l">
              <a:lnSpc>
                <a:spcPct val="150000"/>
              </a:lnSpc>
              <a:spcBef>
                <a:spcPts val="0"/>
              </a:spcBef>
              <a:spcAft>
                <a:spcPts val="0"/>
              </a:spcAft>
              <a:buClr>
                <a:srgbClr val="000000"/>
              </a:buClr>
              <a:buSzPts val="2400"/>
              <a:buFont typeface="Arial"/>
              <a:buChar char="●"/>
            </a:pPr>
            <a:r>
              <a:rPr b="0" i="0" lang="en" sz="2400" u="none" cap="none" strike="noStrike">
                <a:solidFill>
                  <a:srgbClr val="000000"/>
                </a:solidFill>
                <a:latin typeface="Arial"/>
                <a:ea typeface="Arial"/>
                <a:cs typeface="Arial"/>
                <a:sym typeface="Arial"/>
              </a:rPr>
              <a:t>Handles redirection, decodes common formats, etc.</a:t>
            </a:r>
          </a:p>
          <a:p>
            <a:pPr indent="-228600" lvl="0" marL="457200" marR="0" rtl="0" algn="l">
              <a:lnSpc>
                <a:spcPct val="150000"/>
              </a:lnSpc>
              <a:spcBef>
                <a:spcPts val="0"/>
              </a:spcBef>
              <a:spcAft>
                <a:spcPts val="0"/>
              </a:spcAft>
              <a:buClr>
                <a:srgbClr val="424242"/>
              </a:buClr>
              <a:buSzPts val="2400"/>
              <a:buFont typeface="Arial"/>
              <a:buChar char="●"/>
            </a:pPr>
            <a:r>
              <a:rPr b="0" i="0" lang="en" sz="2400" u="none" cap="none" strike="noStrike">
                <a:solidFill>
                  <a:srgbClr val="000000"/>
                </a:solidFill>
                <a:latin typeface="Arial"/>
                <a:ea typeface="Arial"/>
                <a:cs typeface="Arial"/>
                <a:sym typeface="Arial"/>
              </a:rPr>
              <a:t>Promise based (cleaner code)</a:t>
            </a:r>
          </a:p>
          <a:p>
            <a:pPr indent="-228600" lvl="0" marL="457200" marR="0" rtl="0" algn="l">
              <a:lnSpc>
                <a:spcPct val="150000"/>
              </a:lnSpc>
              <a:spcBef>
                <a:spcPts val="0"/>
              </a:spcBef>
              <a:spcAft>
                <a:spcPts val="0"/>
              </a:spcAft>
              <a:buClr>
                <a:srgbClr val="424242"/>
              </a:buClr>
              <a:buSzPts val="2400"/>
              <a:buFont typeface="Arial"/>
              <a:buChar char="●"/>
            </a:pPr>
            <a:r>
              <a:rPr b="0" i="0" lang="en" sz="2400" u="none" cap="none" strike="noStrike">
                <a:solidFill>
                  <a:srgbClr val="000000"/>
                </a:solidFill>
                <a:latin typeface="Arial"/>
                <a:ea typeface="Arial"/>
                <a:cs typeface="Arial"/>
                <a:sym typeface="Arial"/>
              </a:rPr>
              <a:t>Used by service workers, cache API, etc.</a:t>
            </a:r>
          </a:p>
          <a:p>
            <a:pPr indent="-228600" lvl="0" marL="457200" marR="0" rtl="0" algn="l">
              <a:lnSpc>
                <a:spcPct val="150000"/>
              </a:lnSpc>
              <a:spcBef>
                <a:spcPts val="0"/>
              </a:spcBef>
              <a:spcAft>
                <a:spcPts val="0"/>
              </a:spcAft>
              <a:buClr>
                <a:srgbClr val="424242"/>
              </a:buClr>
              <a:buSzPts val="2400"/>
              <a:buFont typeface="Arial"/>
              <a:buChar char="●"/>
            </a:pPr>
            <a:r>
              <a:rPr b="0" i="0" lang="en" sz="2400" u="none" cap="none" strike="noStrike">
                <a:solidFill>
                  <a:srgbClr val="000000"/>
                </a:solidFill>
                <a:latin typeface="Arial"/>
                <a:ea typeface="Arial"/>
                <a:cs typeface="Arial"/>
                <a:sym typeface="Arial"/>
              </a:rPr>
              <a:t>Implements Cross Origin Resource Sharing (CORS)*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3600" u="none" cap="none" strike="noStrike">
                <a:solidFill>
                  <a:srgbClr val="304FFE"/>
                </a:solidFill>
                <a:latin typeface="Roboto"/>
                <a:ea typeface="Roboto"/>
                <a:cs typeface="Roboto"/>
                <a:sym typeface="Roboto"/>
              </a:rPr>
              <a:t>Resources</a:t>
            </a:r>
          </a:p>
        </p:txBody>
      </p:sp>
      <p:sp>
        <p:nvSpPr>
          <p:cNvPr id="191" name="Shape 191"/>
          <p:cNvSpPr txBox="1"/>
          <p:nvPr>
            <p:ph idx="1" type="body"/>
          </p:nvPr>
        </p:nvSpPr>
        <p:spPr>
          <a:xfrm>
            <a:off x="311700" y="961700"/>
            <a:ext cx="3999900" cy="3659400"/>
          </a:xfrm>
          <a:prstGeom prst="rect">
            <a:avLst/>
          </a:prstGeom>
          <a:noFill/>
          <a:ln>
            <a:noFill/>
          </a:ln>
        </p:spPr>
        <p:txBody>
          <a:bodyPr anchorCtr="0" anchor="t" bIns="91425" lIns="91425" rIns="91425" wrap="square" tIns="91425">
            <a:noAutofit/>
          </a:bodyPr>
          <a:lstStyle/>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Roboto"/>
                <a:ea typeface="Roboto"/>
                <a:cs typeface="Roboto"/>
                <a:sym typeface="Roboto"/>
                <a:hlinkClick r:id="rId3"/>
              </a:rPr>
              <a:t>CORS</a:t>
            </a:r>
          </a:p>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Roboto"/>
                <a:ea typeface="Roboto"/>
                <a:cs typeface="Roboto"/>
                <a:sym typeface="Roboto"/>
                <a:hlinkClick r:id="rId4"/>
              </a:rPr>
              <a:t>Setting up a local server</a:t>
            </a:r>
          </a:p>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Roboto"/>
                <a:ea typeface="Roboto"/>
                <a:cs typeface="Roboto"/>
                <a:sym typeface="Roboto"/>
                <a:hlinkClick r:id="rId5"/>
              </a:rPr>
              <a:t>Fetch Polyfill</a:t>
            </a:r>
          </a:p>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Roboto"/>
                <a:ea typeface="Roboto"/>
                <a:cs typeface="Roboto"/>
                <a:sym typeface="Roboto"/>
                <a:hlinkClick r:id="rId6"/>
              </a:rPr>
              <a:t>Browsers that support fetch</a:t>
            </a:r>
          </a:p>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Roboto"/>
                <a:ea typeface="Roboto"/>
                <a:cs typeface="Roboto"/>
                <a:sym typeface="Roboto"/>
                <a:hlinkClick r:id="rId7"/>
              </a:rPr>
              <a:t>Fetch documentation</a:t>
            </a:r>
          </a:p>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Roboto"/>
                <a:ea typeface="Roboto"/>
                <a:cs typeface="Roboto"/>
                <a:sym typeface="Roboto"/>
                <a:hlinkClick r:id="rId8"/>
              </a:rPr>
              <a:t>Response objects </a:t>
            </a:r>
          </a:p>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Roboto"/>
                <a:ea typeface="Roboto"/>
                <a:cs typeface="Roboto"/>
                <a:sym typeface="Roboto"/>
                <a:hlinkClick r:id="rId9"/>
              </a:rPr>
              <a:t>FormData</a:t>
            </a:r>
          </a:p>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Roboto"/>
                <a:ea typeface="Roboto"/>
                <a:cs typeface="Roboto"/>
                <a:sym typeface="Roboto"/>
                <a:hlinkClick r:id="rId10"/>
              </a:rPr>
              <a:t>Preflight</a:t>
            </a:r>
          </a:p>
          <a:p>
            <a:pPr indent="0" lvl="0" marL="0" marR="0" rtl="0" algn="l">
              <a:lnSpc>
                <a:spcPct val="150000"/>
              </a:lnSpc>
              <a:spcBef>
                <a:spcPts val="0"/>
              </a:spcBef>
              <a:spcAft>
                <a:spcPts val="0"/>
              </a:spcAft>
              <a:buClr>
                <a:srgbClr val="424242"/>
              </a:buClr>
              <a:buFont typeface="Roboto"/>
              <a:buNone/>
            </a:pPr>
            <a:r>
              <a:t/>
            </a:r>
            <a:endParaRPr b="0" i="0" sz="1800" u="none" cap="none" strike="noStrike">
              <a:solidFill>
                <a:srgbClr val="424242"/>
              </a:solidFill>
              <a:latin typeface="Roboto"/>
              <a:ea typeface="Roboto"/>
              <a:cs typeface="Roboto"/>
              <a:sym typeface="Roboto"/>
            </a:endParaRPr>
          </a:p>
        </p:txBody>
      </p:sp>
      <p:sp>
        <p:nvSpPr>
          <p:cNvPr id="192" name="Shape 192"/>
          <p:cNvSpPr txBox="1"/>
          <p:nvPr>
            <p:ph idx="2" type="body"/>
          </p:nvPr>
        </p:nvSpPr>
        <p:spPr>
          <a:xfrm>
            <a:off x="4832400" y="961700"/>
            <a:ext cx="3999900" cy="3659400"/>
          </a:xfrm>
          <a:prstGeom prst="rect">
            <a:avLst/>
          </a:prstGeom>
          <a:noFill/>
          <a:ln>
            <a:noFill/>
          </a:ln>
        </p:spPr>
        <p:txBody>
          <a:bodyPr anchorCtr="0" anchor="t" bIns="91425" lIns="91425" rIns="91425" wrap="square" tIns="91425">
            <a:noAutofit/>
          </a:bodyPr>
          <a:lstStyle/>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Roboto"/>
                <a:ea typeface="Roboto"/>
                <a:cs typeface="Roboto"/>
                <a:sym typeface="Roboto"/>
                <a:hlinkClick r:id="rId11"/>
              </a:rPr>
              <a:t>Headers</a:t>
            </a:r>
          </a:p>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Roboto"/>
                <a:ea typeface="Roboto"/>
                <a:cs typeface="Roboto"/>
                <a:sym typeface="Roboto"/>
                <a:hlinkClick r:id="rId12"/>
              </a:rPr>
              <a:t>XMLHttpRequests</a:t>
            </a:r>
          </a:p>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Roboto"/>
                <a:ea typeface="Roboto"/>
                <a:cs typeface="Roboto"/>
                <a:sym typeface="Roboto"/>
                <a:hlinkClick r:id="rId13"/>
              </a:rPr>
              <a:t>Promises</a:t>
            </a:r>
          </a:p>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Roboto"/>
                <a:ea typeface="Roboto"/>
                <a:cs typeface="Roboto"/>
                <a:sym typeface="Roboto"/>
                <a:hlinkClick r:id="rId14"/>
              </a:rPr>
              <a:t>Readable streams</a:t>
            </a:r>
          </a:p>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Roboto"/>
                <a:ea typeface="Roboto"/>
                <a:cs typeface="Roboto"/>
                <a:sym typeface="Roboto"/>
                <a:hlinkClick r:id="rId15"/>
              </a:rPr>
              <a:t>Blobs</a:t>
            </a:r>
          </a:p>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Roboto"/>
                <a:ea typeface="Roboto"/>
                <a:cs typeface="Roboto"/>
                <a:sym typeface="Roboto"/>
                <a:hlinkClick r:id="rId16"/>
              </a:rPr>
              <a:t>URL objects</a:t>
            </a:r>
          </a:p>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Roboto"/>
                <a:ea typeface="Roboto"/>
                <a:cs typeface="Roboto"/>
                <a:sym typeface="Roboto"/>
                <a:hlinkClick r:id="rId17"/>
              </a:rPr>
              <a:t>HTTP methods</a:t>
            </a:r>
          </a:p>
        </p:txBody>
      </p:sp>
      <p:sp>
        <p:nvSpPr>
          <p:cNvPr id="193" name="Shape 193"/>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Resources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5" name="Shape 85"/>
        <p:cNvGrpSpPr/>
        <p:nvPr/>
      </p:nvGrpSpPr>
      <p:grpSpPr>
        <a:xfrm>
          <a:off x="0" y="0"/>
          <a:ext cx="0" cy="0"/>
          <a:chOff x="0" y="0"/>
          <a:chExt cx="0" cy="0"/>
        </a:xfrm>
      </p:grpSpPr>
      <p:sp>
        <p:nvSpPr>
          <p:cNvPr id="86" name="Shape 8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3600" u="none" cap="none" strike="noStrike">
                <a:solidFill>
                  <a:srgbClr val="304FFE"/>
                </a:solidFill>
                <a:latin typeface="Roboto"/>
                <a:ea typeface="Roboto"/>
                <a:cs typeface="Roboto"/>
                <a:sym typeface="Roboto"/>
              </a:rPr>
              <a:t>Request some JSON... </a:t>
            </a:r>
          </a:p>
        </p:txBody>
      </p:sp>
      <p:sp>
        <p:nvSpPr>
          <p:cNvPr id="87" name="Shape 87"/>
          <p:cNvSpPr txBox="1"/>
          <p:nvPr>
            <p:ph idx="4294967295" type="body"/>
          </p:nvPr>
        </p:nvSpPr>
        <p:spPr>
          <a:xfrm>
            <a:off x="311700" y="1016011"/>
            <a:ext cx="8520600" cy="3618300"/>
          </a:xfrm>
          <a:prstGeom prst="rect">
            <a:avLst/>
          </a:prstGeom>
          <a:noFill/>
          <a:ln>
            <a:noFill/>
          </a:ln>
        </p:spPr>
        <p:txBody>
          <a:bodyPr anchorCtr="0" anchor="ctr" bIns="91425" lIns="91425" rIns="91425" wrap="square" tIns="91425">
            <a:noAutofit/>
          </a:bodyPr>
          <a:lstStyle/>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000000"/>
                </a:solidFill>
                <a:latin typeface="Consolas"/>
                <a:ea typeface="Consolas"/>
                <a:cs typeface="Consolas"/>
                <a:sym typeface="Consolas"/>
              </a:rPr>
              <a:t>fetch('/examples/example.json')</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.then(function(response)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return response.json();</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 .then do something with the data</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.catch(function(error)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console.log('Fetch failed', error);</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p>
        </p:txBody>
      </p:sp>
      <p:sp>
        <p:nvSpPr>
          <p:cNvPr id="88" name="Shape 88"/>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Want some JSON?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2" name="Shape 92"/>
        <p:cNvGrpSpPr/>
        <p:nvPr/>
      </p:nvGrpSpPr>
      <p:grpSpPr>
        <a:xfrm>
          <a:off x="0" y="0"/>
          <a:ext cx="0" cy="0"/>
          <a:chOff x="0" y="0"/>
          <a:chExt cx="0" cy="0"/>
        </a:xfrm>
      </p:grpSpPr>
      <p:sp>
        <p:nvSpPr>
          <p:cNvPr id="93" name="Shape 93"/>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3600" u="none" cap="none" strike="noStrike">
                <a:solidFill>
                  <a:srgbClr val="304FFE"/>
                </a:solidFill>
                <a:latin typeface="Roboto"/>
                <a:ea typeface="Roboto"/>
                <a:cs typeface="Roboto"/>
                <a:sym typeface="Roboto"/>
              </a:rPr>
              <a:t>If the request fails</a:t>
            </a:r>
          </a:p>
        </p:txBody>
      </p:sp>
      <p:sp>
        <p:nvSpPr>
          <p:cNvPr id="94" name="Shape 94"/>
          <p:cNvSpPr txBox="1"/>
          <p:nvPr>
            <p:ph idx="4294967295" type="body"/>
          </p:nvPr>
        </p:nvSpPr>
        <p:spPr>
          <a:xfrm>
            <a:off x="311700" y="989262"/>
            <a:ext cx="8520600" cy="3683700"/>
          </a:xfrm>
          <a:prstGeom prst="rect">
            <a:avLst/>
          </a:prstGeom>
          <a:noFill/>
          <a:ln>
            <a:noFill/>
          </a:ln>
        </p:spPr>
        <p:txBody>
          <a:bodyPr anchorCtr="0" anchor="ctr" bIns="91425" lIns="91425" rIns="91425" wrap="square" tIns="91425">
            <a:noAutofit/>
          </a:bodyPr>
          <a:lstStyle/>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000000"/>
                </a:solidFill>
                <a:latin typeface="Consolas"/>
                <a:ea typeface="Consolas"/>
                <a:cs typeface="Consolas"/>
                <a:sym typeface="Consolas"/>
              </a:rPr>
              <a:t>fetch('non-existent.json')</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.then(function(response)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if (!response.ok)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throw response.statusText;</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 Use the response</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p>
        </p:txBody>
      </p:sp>
      <p:sp>
        <p:nvSpPr>
          <p:cNvPr id="95" name="Shape 95"/>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Handling errors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9" name="Shape 99"/>
        <p:cNvGrpSpPr/>
        <p:nvPr/>
      </p:nvGrpSpPr>
      <p:grpSpPr>
        <a:xfrm>
          <a:off x="0" y="0"/>
          <a:ext cx="0" cy="0"/>
          <a:chOff x="0" y="0"/>
          <a:chExt cx="0" cy="0"/>
        </a:xfrm>
      </p:grpSpPr>
      <p:sp>
        <p:nvSpPr>
          <p:cNvPr id="100" name="Shape 100"/>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What happens when you do this?</a:t>
            </a:r>
          </a:p>
        </p:txBody>
      </p:sp>
      <p:sp>
        <p:nvSpPr>
          <p:cNvPr id="101" name="Shape 101"/>
          <p:cNvSpPr txBox="1"/>
          <p:nvPr>
            <p:ph idx="1" type="body"/>
          </p:nvPr>
        </p:nvSpPr>
        <p:spPr>
          <a:xfrm>
            <a:off x="311700" y="1076275"/>
            <a:ext cx="8520600" cy="3534900"/>
          </a:xfrm>
          <a:prstGeom prst="rect">
            <a:avLst/>
          </a:prstGeom>
          <a:noFill/>
          <a:ln>
            <a:noFill/>
          </a:ln>
        </p:spPr>
        <p:txBody>
          <a:bodyPr anchorCtr="0" anchor="ctr" bIns="91425" lIns="91425"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 foo.com/main.js</a:t>
            </a:r>
            <a:br>
              <a:rPr b="0" i="0" lang="en" sz="1800" u="none" cap="none" strike="noStrike">
                <a:solidFill>
                  <a:srgbClr val="000000"/>
                </a:solidFill>
                <a:latin typeface="Consolas"/>
                <a:ea typeface="Consolas"/>
                <a:cs typeface="Consolas"/>
                <a:sym typeface="Consolas"/>
              </a:rPr>
            </a:b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fetch('https://bar.com/data.json')</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.then(function(response)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return response.json();</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000000"/>
                </a:solidFill>
                <a:latin typeface="Consolas"/>
                <a:ea typeface="Consolas"/>
                <a:cs typeface="Consolas"/>
                <a:sym typeface="Consolas"/>
              </a:rPr>
              <a:t>.catch(function(error){...});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Cross Origin Resource Sharing (CORS)</a:t>
            </a:r>
          </a:p>
        </p:txBody>
      </p:sp>
      <p:sp>
        <p:nvSpPr>
          <p:cNvPr id="107" name="Shape 107"/>
          <p:cNvSpPr txBox="1"/>
          <p:nvPr>
            <p:ph idx="1" type="body"/>
          </p:nvPr>
        </p:nvSpPr>
        <p:spPr>
          <a:xfrm>
            <a:off x="311700" y="1076275"/>
            <a:ext cx="8520600" cy="3416400"/>
          </a:xfrm>
          <a:prstGeom prst="rect">
            <a:avLst/>
          </a:prstGeom>
          <a:noFill/>
          <a:ln>
            <a:noFill/>
          </a:ln>
        </p:spPr>
        <p:txBody>
          <a:bodyPr anchorCtr="0" anchor="ctr" bIns="91425" lIns="91425" rIns="91425" wrap="square" tIns="91425">
            <a:noAutofit/>
          </a:bodyPr>
          <a:lstStyle/>
          <a:p>
            <a:pPr indent="-342900" lvl="0" marL="457200" marR="0" rtl="0" algn="l">
              <a:lnSpc>
                <a:spcPct val="150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Browsers enforce the </a:t>
            </a:r>
            <a:r>
              <a:rPr b="0" i="1" lang="en" sz="1800" u="none" cap="none" strike="noStrike">
                <a:solidFill>
                  <a:srgbClr val="424242"/>
                </a:solidFill>
                <a:latin typeface="Roboto"/>
                <a:ea typeface="Roboto"/>
                <a:cs typeface="Roboto"/>
                <a:sym typeface="Roboto"/>
              </a:rPr>
              <a:t>single origin model</a:t>
            </a:r>
            <a:r>
              <a:rPr b="0" i="0" lang="en" sz="1800" u="none" cap="none" strike="noStrike">
                <a:solidFill>
                  <a:srgbClr val="424242"/>
                </a:solidFill>
                <a:latin typeface="Roboto"/>
                <a:ea typeface="Roboto"/>
                <a:cs typeface="Roboto"/>
                <a:sym typeface="Roboto"/>
              </a:rPr>
              <a:t>:</a:t>
            </a:r>
          </a:p>
          <a:p>
            <a:pPr indent="-342900" lvl="1" marL="914400" marR="0" rtl="0" algn="l">
              <a:lnSpc>
                <a:spcPct val="150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Requests </a:t>
            </a:r>
            <a:r>
              <a:rPr b="0" i="0" lang="en" sz="1800" u="sng" cap="none" strike="noStrike">
                <a:solidFill>
                  <a:srgbClr val="424242"/>
                </a:solidFill>
                <a:latin typeface="Roboto"/>
                <a:ea typeface="Roboto"/>
                <a:cs typeface="Roboto"/>
                <a:sym typeface="Roboto"/>
              </a:rPr>
              <a:t>must</a:t>
            </a:r>
            <a:r>
              <a:rPr b="0" i="0" lang="en" sz="1800" u="none" cap="none" strike="noStrike">
                <a:solidFill>
                  <a:srgbClr val="424242"/>
                </a:solidFill>
                <a:latin typeface="Roboto"/>
                <a:ea typeface="Roboto"/>
                <a:cs typeface="Roboto"/>
                <a:sym typeface="Roboto"/>
              </a:rPr>
              <a:t> match the page’s scheme, hostname, and port</a:t>
            </a:r>
          </a:p>
          <a:p>
            <a:pPr indent="-342900" lvl="1" marL="914400" marR="0" rtl="0" algn="l">
              <a:lnSpc>
                <a:spcPct val="150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Exception: images, scripts, video/audio, embeds</a:t>
            </a:r>
          </a:p>
          <a:p>
            <a:pPr indent="-342900" lvl="1" marL="914400" marR="0" rtl="0" algn="l">
              <a:lnSpc>
                <a:spcPct val="150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Example: </a:t>
            </a:r>
            <a:r>
              <a:rPr b="0" i="0" lang="en" sz="1800" u="sng" cap="none" strike="noStrike">
                <a:solidFill>
                  <a:schemeClr val="hlink"/>
                </a:solidFill>
                <a:latin typeface="Roboto"/>
                <a:ea typeface="Roboto"/>
                <a:cs typeface="Roboto"/>
                <a:sym typeface="Roboto"/>
                <a:hlinkClick r:id="rId3"/>
              </a:rPr>
              <a:t>www.example.com</a:t>
            </a:r>
            <a:r>
              <a:rPr b="0" i="0" lang="en" sz="1800" u="none" cap="none" strike="noStrike">
                <a:solidFill>
                  <a:srgbClr val="424242"/>
                </a:solidFill>
                <a:latin typeface="Roboto"/>
                <a:ea typeface="Roboto"/>
                <a:cs typeface="Roboto"/>
                <a:sym typeface="Roboto"/>
              </a:rPr>
              <a:t> requests JSON from </a:t>
            </a:r>
            <a:r>
              <a:rPr b="0" i="0" lang="en" sz="1800" u="sng" cap="none" strike="noStrike">
                <a:solidFill>
                  <a:schemeClr val="hlink"/>
                </a:solidFill>
                <a:latin typeface="Roboto"/>
                <a:ea typeface="Roboto"/>
                <a:cs typeface="Roboto"/>
                <a:sym typeface="Roboto"/>
                <a:hlinkClick r:id="rId4"/>
              </a:rPr>
              <a:t>www.json.com</a:t>
            </a:r>
            <a:r>
              <a:rPr b="0" i="0" lang="en" sz="1800" u="none" cap="none" strike="noStrike">
                <a:solidFill>
                  <a:srgbClr val="424242"/>
                </a:solidFill>
                <a:latin typeface="Roboto"/>
                <a:ea typeface="Roboto"/>
                <a:cs typeface="Roboto"/>
                <a:sym typeface="Roboto"/>
              </a:rPr>
              <a:t>, fails</a:t>
            </a:r>
          </a:p>
          <a:p>
            <a:pPr indent="-342900" lvl="0" marL="457200" marR="0" rtl="0" algn="l">
              <a:lnSpc>
                <a:spcPct val="150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Browser can request cross-origin access via CORS</a:t>
            </a:r>
          </a:p>
          <a:p>
            <a:pPr indent="-342900" lvl="1" marL="914400" marR="0" rtl="0" algn="l">
              <a:lnSpc>
                <a:spcPct val="150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Adds </a:t>
            </a:r>
            <a:r>
              <a:rPr b="1" i="0" lang="en" sz="1800" u="none" cap="none" strike="noStrike">
                <a:solidFill>
                  <a:srgbClr val="424242"/>
                </a:solidFill>
                <a:latin typeface="Roboto"/>
                <a:ea typeface="Roboto"/>
                <a:cs typeface="Roboto"/>
                <a:sym typeface="Roboto"/>
              </a:rPr>
              <a:t>origin</a:t>
            </a:r>
            <a:r>
              <a:rPr b="0" i="0" lang="en" sz="1800" u="none" cap="none" strike="noStrike">
                <a:solidFill>
                  <a:srgbClr val="424242"/>
                </a:solidFill>
                <a:latin typeface="Roboto"/>
                <a:ea typeface="Roboto"/>
                <a:cs typeface="Roboto"/>
                <a:sym typeface="Roboto"/>
              </a:rPr>
              <a:t> header on request</a:t>
            </a:r>
          </a:p>
          <a:p>
            <a:pPr indent="-342900" lvl="1" marL="914400" marR="0" rtl="0" algn="l">
              <a:lnSpc>
                <a:spcPct val="150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Server sends </a:t>
            </a:r>
            <a:r>
              <a:rPr b="1" i="0" lang="en" sz="1800" u="none" cap="none" strike="noStrike">
                <a:solidFill>
                  <a:srgbClr val="424242"/>
                </a:solidFill>
                <a:latin typeface="Roboto"/>
                <a:ea typeface="Roboto"/>
                <a:cs typeface="Roboto"/>
                <a:sym typeface="Roboto"/>
              </a:rPr>
              <a:t>access-control-allow-origin</a:t>
            </a:r>
            <a:r>
              <a:rPr b="0" i="0" lang="en" sz="1800" u="none" cap="none" strike="noStrike">
                <a:solidFill>
                  <a:srgbClr val="424242"/>
                </a:solidFill>
                <a:latin typeface="Roboto"/>
                <a:ea typeface="Roboto"/>
                <a:cs typeface="Roboto"/>
                <a:sym typeface="Roboto"/>
              </a:rPr>
              <a:t> if allowed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1" name="Shape 111"/>
        <p:cNvGrpSpPr/>
        <p:nvPr/>
      </p:nvGrpSpPr>
      <p:grpSpPr>
        <a:xfrm>
          <a:off x="0" y="0"/>
          <a:ext cx="0" cy="0"/>
          <a:chOff x="0" y="0"/>
          <a:chExt cx="0" cy="0"/>
        </a:xfrm>
      </p:grpSpPr>
      <p:sp>
        <p:nvSpPr>
          <p:cNvPr id="112" name="Shape 112"/>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What if server does not support CORS?</a:t>
            </a:r>
          </a:p>
        </p:txBody>
      </p:sp>
      <p:sp>
        <p:nvSpPr>
          <p:cNvPr id="113" name="Shape 113"/>
          <p:cNvSpPr txBox="1"/>
          <p:nvPr>
            <p:ph idx="1" type="body"/>
          </p:nvPr>
        </p:nvSpPr>
        <p:spPr>
          <a:xfrm>
            <a:off x="311700" y="1277600"/>
            <a:ext cx="8520600" cy="3173400"/>
          </a:xfrm>
          <a:prstGeom prst="rect">
            <a:avLst/>
          </a:prstGeom>
          <a:noFill/>
          <a:ln>
            <a:noFill/>
          </a:ln>
        </p:spPr>
        <p:txBody>
          <a:bodyPr anchorCtr="0" anchor="ctr" bIns="91425" lIns="91425" rIns="91425" wrap="square" tIns="91425">
            <a:noAutofit/>
          </a:bodyPr>
          <a:lstStyle/>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000000"/>
                </a:solidFill>
                <a:latin typeface="Consolas"/>
                <a:ea typeface="Consolas"/>
                <a:cs typeface="Consolas"/>
                <a:sym typeface="Consolas"/>
              </a:rPr>
              <a:t>// foo.com/main.js</a:t>
            </a:r>
            <a:br>
              <a:rPr b="0" i="0" lang="en" sz="1800" u="none" cap="none" strike="noStrike">
                <a:solidFill>
                  <a:srgbClr val="000000"/>
                </a:solidFill>
                <a:latin typeface="Consolas"/>
                <a:ea typeface="Consolas"/>
                <a:cs typeface="Consolas"/>
                <a:sym typeface="Consolas"/>
              </a:rPr>
            </a:b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fetch('https://bar.com/data.json',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mode: 'no-cors' // 'cors' by default</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.then(function(response) {</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  // response is opaque</a:t>
            </a:r>
            <a:br>
              <a:rPr b="0" i="0" lang="en" sz="1800" u="none" cap="none" strike="noStrike">
                <a:solidFill>
                  <a:srgbClr val="000000"/>
                </a:solidFill>
                <a:latin typeface="Consolas"/>
                <a:ea typeface="Consolas"/>
                <a:cs typeface="Consolas"/>
                <a:sym typeface="Consolas"/>
              </a:rPr>
            </a:br>
            <a:r>
              <a:rPr b="0" i="0" lang="en" sz="1800" u="none" cap="none" strike="noStrike">
                <a:solidFill>
                  <a:srgbClr val="000000"/>
                </a:solidFill>
                <a:latin typeface="Consolas"/>
                <a:ea typeface="Consolas"/>
                <a:cs typeface="Consolas"/>
                <a:sym typeface="Consolas"/>
              </a:rPr>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Opaque response</a:t>
            </a:r>
          </a:p>
        </p:txBody>
      </p:sp>
      <p:sp>
        <p:nvSpPr>
          <p:cNvPr id="119" name="Shape 119"/>
          <p:cNvSpPr txBox="1"/>
          <p:nvPr>
            <p:ph idx="1" type="body"/>
          </p:nvPr>
        </p:nvSpPr>
        <p:spPr>
          <a:xfrm>
            <a:off x="311700" y="1076275"/>
            <a:ext cx="8832300" cy="3416400"/>
          </a:xfrm>
          <a:prstGeom prst="rect">
            <a:avLst/>
          </a:prstGeom>
          <a:noFill/>
          <a:ln>
            <a:noFill/>
          </a:ln>
        </p:spPr>
        <p:txBody>
          <a:bodyPr anchorCtr="0" anchor="t" bIns="91425" lIns="91425" rIns="91425" wrap="square" tIns="91425">
            <a:noAutofit/>
          </a:bodyPr>
          <a:lstStyle/>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424242"/>
                </a:solidFill>
                <a:latin typeface="Roboto"/>
                <a:ea typeface="Roboto"/>
                <a:cs typeface="Roboto"/>
                <a:sym typeface="Roboto"/>
              </a:rPr>
              <a:t>Returned from cross-origin requests to a server without CORS</a:t>
            </a:r>
          </a:p>
          <a:p>
            <a:pPr indent="-342900" lvl="0" marL="457200" marR="0" rtl="0" algn="l">
              <a:lnSpc>
                <a:spcPct val="150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Opaque response can't be inspected by JavaScript, but </a:t>
            </a:r>
          </a:p>
          <a:p>
            <a:pPr indent="-342900" lvl="1" marL="914400" marR="0" rtl="0" algn="l">
              <a:lnSpc>
                <a:spcPct val="150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They can be consumed by other APIs (e.g. &lt;img&gt;) *</a:t>
            </a:r>
          </a:p>
          <a:p>
            <a:pPr indent="-342900" lvl="1" marL="914400" marR="0" rtl="0" algn="l">
              <a:lnSpc>
                <a:spcPct val="150000"/>
              </a:lnSpc>
              <a:spcBef>
                <a:spcPts val="0"/>
              </a:spcBef>
              <a:spcAft>
                <a:spcPts val="0"/>
              </a:spcAft>
              <a:buClr>
                <a:srgbClr val="424242"/>
              </a:buClr>
              <a:buSzPts val="1800"/>
              <a:buFont typeface="Roboto"/>
              <a:buChar char="○"/>
            </a:pPr>
            <a:r>
              <a:rPr b="0" i="0" lang="en" sz="1800" u="none" cap="none" strike="noStrike">
                <a:solidFill>
                  <a:srgbClr val="424242"/>
                </a:solidFill>
                <a:latin typeface="Roboto"/>
                <a:ea typeface="Roboto"/>
                <a:cs typeface="Roboto"/>
                <a:sym typeface="Roboto"/>
              </a:rPr>
              <a:t>They can be passed to the Cache API **</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424242"/>
                </a:solidFill>
                <a:latin typeface="Roboto"/>
                <a:ea typeface="Roboto"/>
                <a:cs typeface="Roboto"/>
                <a:sym typeface="Roboto"/>
              </a:rPr>
              <a:t>Opaque response example: </a:t>
            </a:r>
            <a:br>
              <a:rPr b="0" i="0" lang="en" sz="1800" u="none" cap="none" strike="noStrike">
                <a:solidFill>
                  <a:srgbClr val="424242"/>
                </a:solidFill>
                <a:latin typeface="Roboto"/>
                <a:ea typeface="Roboto"/>
                <a:cs typeface="Roboto"/>
                <a:sym typeface="Roboto"/>
              </a:rPr>
            </a:br>
            <a:r>
              <a:rPr b="0" i="0" lang="en" sz="1800" u="none" cap="none" strike="noStrike">
                <a:solidFill>
                  <a:srgbClr val="424242"/>
                </a:solidFill>
                <a:latin typeface="Consolas"/>
                <a:ea typeface="Consolas"/>
                <a:cs typeface="Consolas"/>
                <a:sym typeface="Consolas"/>
              </a:rPr>
              <a:t>{type: "opaque", url: "", status: 0, ok: false, statusText: "",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Opaque response: try it out</a:t>
            </a:r>
          </a:p>
        </p:txBody>
      </p:sp>
      <p:sp>
        <p:nvSpPr>
          <p:cNvPr id="125" name="Shape 125"/>
          <p:cNvSpPr txBox="1"/>
          <p:nvPr>
            <p:ph idx="1" type="body"/>
          </p:nvPr>
        </p:nvSpPr>
        <p:spPr>
          <a:xfrm>
            <a:off x="311700" y="1076275"/>
            <a:ext cx="8520600" cy="3416400"/>
          </a:xfrm>
          <a:prstGeom prst="rect">
            <a:avLst/>
          </a:prstGeom>
          <a:noFill/>
          <a:ln>
            <a:noFill/>
          </a:ln>
        </p:spPr>
        <p:txBody>
          <a:bodyPr anchorCtr="0" anchor="ctr" bIns="91425" lIns="91425" rIns="91425" wrap="square" tIns="91425">
            <a:noAutofit/>
          </a:bodyPr>
          <a:lstStyle/>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fetch('//google.com', {</a:t>
            </a:r>
          </a:p>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  mode: 'no-cors'</a:t>
            </a:r>
          </a:p>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}).then(function(response) {</a:t>
            </a:r>
          </a:p>
          <a:p>
            <a:pPr indent="0" lvl="0" marL="0" marR="0" rtl="0" algn="l">
              <a:lnSpc>
                <a:spcPct val="150000"/>
              </a:lnSpc>
              <a:spcBef>
                <a:spcPts val="0"/>
              </a:spcBef>
              <a:spcAft>
                <a:spcPts val="0"/>
              </a:spcAft>
              <a:buClr>
                <a:schemeClr val="dk1"/>
              </a:buClr>
              <a:buFont typeface="Arial"/>
              <a:buNone/>
            </a:pPr>
            <a:r>
              <a:rPr b="0" i="0" lang="en" sz="1800" u="none" cap="none" strike="noStrike">
                <a:solidFill>
                  <a:srgbClr val="424242"/>
                </a:solidFill>
                <a:latin typeface="Consolas"/>
                <a:ea typeface="Consolas"/>
                <a:cs typeface="Consolas"/>
                <a:sym typeface="Consolas"/>
              </a:rPr>
              <a:t>  console.log(response.type); // "opaque"</a:t>
            </a:r>
          </a:p>
          <a:p>
            <a:pPr indent="0" lvl="0" marL="0" marR="0" rtl="0" algn="l">
              <a:lnSpc>
                <a:spcPct val="150000"/>
              </a:lnSpc>
              <a:spcBef>
                <a:spcPts val="0"/>
              </a:spcBef>
              <a:spcAft>
                <a:spcPts val="0"/>
              </a:spcAft>
              <a:buClr>
                <a:srgbClr val="424242"/>
              </a:buClr>
              <a:buFont typeface="Roboto"/>
              <a:buNone/>
            </a:pPr>
            <a:r>
              <a:rPr b="0" i="0" lang="en" sz="1800" u="none" cap="none" strike="noStrike">
                <a:solidFill>
                  <a:srgbClr val="424242"/>
                </a:solidFill>
                <a:latin typeface="Consolas"/>
                <a:ea typeface="Consolas"/>
                <a:cs typeface="Consolas"/>
                <a:sym typeface="Consolas"/>
              </a:rPr>
              <a:t>});</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