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HelveticaNeue-bold.fntdata"/><Relationship Id="rId23" Type="http://schemas.openxmlformats.org/officeDocument/2006/relationships/slide" Target="slides/slide19.xml"/><Relationship Id="rId45"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HelveticaNeue-boldItalic.fntdata"/><Relationship Id="rId25" Type="http://schemas.openxmlformats.org/officeDocument/2006/relationships/slide" Target="slides/slide21.xml"/><Relationship Id="rId47" Type="http://schemas.openxmlformats.org/officeDocument/2006/relationships/font" Target="fonts/HelveticaNeue-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3c.github.io/push-api/#dfn-application-server" TargetMode="External"/><Relationship Id="rId3" Type="http://schemas.openxmlformats.org/officeDocument/2006/relationships/hyperlink" Target="https://w3c.github.io/push-api/#dfn-push-subscription" TargetMode="External"/><Relationship Id="rId4" Type="http://schemas.openxmlformats.org/officeDocument/2006/relationships/hyperlink" Target="https://w3c.github.io/push-api/#push-service-u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api/buff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draft-thomson-webpush-vapid-02" TargetMode="External"/><Relationship Id="rId3" Type="http://schemas.openxmlformats.org/officeDocument/2006/relationships/hyperlink" Target="https://developers.google.com/web/updates/2016/07/web-push-interop-wi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specify an optional </a:t>
            </a:r>
            <a:r>
              <a:rPr b="0" i="1" lang="en" sz="1100" u="none" cap="none" strike="noStrike"/>
              <a:t>options</a:t>
            </a:r>
            <a:r>
              <a:rPr b="0" i="0" lang="en" sz="1100" u="none" cap="none" strike="noStrike"/>
              <a:t> object to configure the notification.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passed in as the second argument in the showNotification function.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body: is the body text displayed below title</a:t>
            </a:r>
          </a:p>
          <a:p>
            <a:pPr indent="0" lvl="0" marL="0" marR="0" rtl="0" algn="l">
              <a:spcBef>
                <a:spcPts val="0"/>
              </a:spcBef>
              <a:spcAft>
                <a:spcPts val="0"/>
              </a:spcAft>
              <a:buFont typeface="Arial"/>
              <a:buNone/>
            </a:pPr>
            <a:r>
              <a:rPr b="0" i="0" lang="en" sz="1100" u="none" cap="none" strike="noStrike"/>
              <a:t>icon: is the image displayed at the top of the notification</a:t>
            </a:r>
          </a:p>
          <a:p>
            <a:pPr indent="0" lvl="0" marL="0" marR="0" rtl="0" algn="l">
              <a:spcBef>
                <a:spcPts val="0"/>
              </a:spcBef>
              <a:spcAft>
                <a:spcPts val="0"/>
              </a:spcAft>
              <a:buFont typeface="Arial"/>
              <a:buNone/>
            </a:pPr>
            <a:r>
              <a:rPr b="0" i="0" lang="en" sz="1100" u="none" cap="none" strike="noStrike"/>
              <a:t>vibrate: is the vibration pattern for phones (in this case, 100ms on, 50ms off, 100ms on)</a:t>
            </a:r>
          </a:p>
          <a:p>
            <a:pPr indent="0" lvl="0" marL="0" marR="0" rtl="0" algn="l">
              <a:spcBef>
                <a:spcPts val="0"/>
              </a:spcBef>
              <a:spcAft>
                <a:spcPts val="0"/>
              </a:spcAft>
              <a:buFont typeface="Arial"/>
              <a:buNone/>
            </a:pPr>
            <a:r>
              <a:rPr b="0" i="0" lang="en" sz="1100" u="none" cap="none" strike="noStrike"/>
              <a:t>data: is arbitrary data we can retrieve in the service worker when the user interacts with the notification.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primaryKey allows us to identify which notification was clicked when handling the interaction in the service worker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Let's try that 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rgbClr val="000000"/>
              </a:buClr>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(removed some of the options to show code on one slide)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We can add action buttons to the notification that we can then handle each in a different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Here's what that looks like.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Notification interaction events are handled in the service worker — tapping, clicking or closing the notification.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rgbClr val="000000"/>
              </a:buClr>
              <a:buFont typeface="Arial"/>
              <a:buNone/>
            </a:pPr>
            <a:r>
              <a:rPr b="0" i="0" lang="en" sz="1100" u="none" cap="none" strike="noStrike"/>
              <a:t>There are two notification interactions you can listen for in the service worker: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notificationclose</a:t>
            </a:r>
          </a:p>
          <a:p>
            <a:pPr indent="-228600" lvl="0" marL="457200" marR="0" rtl="0" algn="l">
              <a:spcBef>
                <a:spcPts val="0"/>
              </a:spcBef>
              <a:spcAft>
                <a:spcPts val="0"/>
              </a:spcAft>
              <a:buNone/>
            </a:pPr>
            <a:r>
              <a:rPr b="0" i="0" lang="en" sz="1100" u="none" cap="none" strike="noStrike"/>
              <a:t>The notificationclose event only triggers when the notification is dismissed via a direct action on the notification. If the user dismisses all notifications, the event will not trigger. This is to save resources.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notificationclick</a:t>
            </a:r>
          </a:p>
          <a:p>
            <a:pPr indent="-228600" lvl="0" marL="457200" marR="0" rtl="0" algn="l">
              <a:spcBef>
                <a:spcPts val="0"/>
              </a:spcBef>
              <a:spcAft>
                <a:spcPts val="0"/>
              </a:spcAft>
              <a:buNone/>
            </a:pPr>
            <a:r>
              <a:rPr b="0" i="0" lang="en" sz="1100" u="none" cap="none" strike="noStrike"/>
              <a:t>If the user clicks the notification, or an action button in the notification,</a:t>
            </a:r>
            <a:r>
              <a:rPr b="0" i="0" lang="en" sz="1100" u="none" cap="none" strike="noStrike">
                <a:solidFill>
                  <a:schemeClr val="dk1"/>
                </a:solidFill>
              </a:rPr>
              <a:t> the notificationclick event is triggered. If the user clicked on an action, </a:t>
            </a:r>
            <a:r>
              <a:rPr b="0" i="0" lang="en" sz="1100" u="none" cap="none" strike="noStrike"/>
              <a:t>the action is attached to the event object of the notification click handler. We can check which action was triggered and handle it separately.</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next examples show the two handlers in the service worker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access the notification object from the event object.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get the data from the notification object.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might use the primaryKey property from the data to identify which notification was clicked.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can determine what action button the user pressed by inspecting the action property on the event object.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rPr b="0" i="0" lang="en" sz="1100" u="none" cap="none" strike="noStrike"/>
              <a:t>Note: Each browser displays notification actions differently, and some don’t display them at all. To compensate, we put a default experience in an ‘else’ block after checking which action was clicked, so that something will happen on a simple click of the notification.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Each browser manages push notifications through their own system, called a "push service".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From your server, send your push messages to this URL, encrypted with the public key.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push service sends the message to the right client.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Your app doesn't need to listen to or poll for messages — and the browser doesn't even need to be open. All the work is done under the hood, as efficiently as possible, by the browser and the operating system. This is great for saving battery and CPU usage!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Let's go through that again, step by step.</a:t>
            </a: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In the app’s main JavaScript, call pushManager.subscribe() on the service worker registration object.</a:t>
            </a:r>
          </a:p>
          <a:p>
            <a:pPr indent="-228600" lvl="0" marL="457200" marR="0" rtl="0" algn="l">
              <a:spcBef>
                <a:spcPts val="0"/>
              </a:spcBef>
              <a:spcAft>
                <a:spcPts val="0"/>
              </a:spcAft>
              <a:buSzPts val="1100"/>
              <a:buFont typeface="Arial"/>
              <a:buAutoNum type="arabicPeriod"/>
            </a:pPr>
            <a:r>
              <a:rPr b="0" i="0" lang="en" sz="1100" u="none" cap="none" strike="noStrike"/>
              <a:t>Get the subscription object and convert it to JSON. Get the endpoint URL and public key and save this to your server (for example, by using a fetch request).</a:t>
            </a:r>
          </a:p>
          <a:p>
            <a:pPr indent="-228600" lvl="0" marL="457200" marR="0" rtl="0" algn="l">
              <a:spcBef>
                <a:spcPts val="0"/>
              </a:spcBef>
              <a:spcAft>
                <a:spcPts val="0"/>
              </a:spcAft>
              <a:buSzPts val="1100"/>
              <a:buFont typeface="Arial"/>
              <a:buAutoNum type="arabicPeriod"/>
            </a:pPr>
            <a:r>
              <a:rPr b="0" i="0" lang="en" sz="1100" u="none" cap="none" strike="noStrike"/>
              <a:t>Send the message payload from your server to the endpoint URL, encrypted with the public key.</a:t>
            </a:r>
          </a:p>
          <a:p>
            <a:pPr indent="-228600" lvl="0" marL="457200" marR="0" rtl="0" algn="l">
              <a:spcBef>
                <a:spcPts val="0"/>
              </a:spcBef>
              <a:spcAft>
                <a:spcPts val="0"/>
              </a:spcAft>
              <a:buSzPts val="1100"/>
              <a:buFont typeface="Arial"/>
              <a:buAutoNum type="arabicPeriod"/>
            </a:pPr>
            <a:r>
              <a:rPr b="0" i="0" lang="en" sz="1100" u="none" cap="none" strike="noStrike"/>
              <a:t>The push message raises a “push” event in the service worker which we can handle in a push event handler.</a:t>
            </a:r>
          </a:p>
          <a:p>
            <a:pPr indent="-228600" lvl="0" marL="457200" marR="0" rtl="0" algn="l">
              <a:spcBef>
                <a:spcPts val="0"/>
              </a:spcBef>
              <a:spcAft>
                <a:spcPts val="0"/>
              </a:spcAft>
              <a:buSzPts val="1100"/>
              <a:buFont typeface="Arial"/>
              <a:buAutoNum type="arabicPeriod"/>
            </a:pPr>
            <a:r>
              <a:rPr b="0" i="0" lang="en" sz="1100" u="none" cap="none" strike="noStrike"/>
              <a:t>In push event handler we get the data from the message and display a notification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For the instructor's information:</a:t>
            </a:r>
          </a:p>
          <a:p>
            <a:pPr indent="0" lvl="0" marL="0" marR="0" rtl="0" algn="l">
              <a:spcBef>
                <a:spcPts val="0"/>
              </a:spcBef>
              <a:spcAft>
                <a:spcPts val="0"/>
              </a:spcAft>
              <a:buClr>
                <a:schemeClr val="dk1"/>
              </a:buClr>
              <a:buFont typeface="Arial"/>
              <a:buNone/>
            </a:pP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Activating a service worker to deliver a push message can result in increased resource usage, particularly of the battery. Different browsers have different schemes for handling this — there is currently no standard mechanism. Firefox allows a limited number (quota) of push messages to be sent to an application, although Push messages that generate notifications are exempt from this limit. The limit is refreshed each time the site is visited. In comparison, Chrome applies no limit but requires that every push message causes a notification to be displayed.</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Push API allows a user to subscribe to messages sent from your app server that are sent via the push service used by the browser.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Subscribing is done in the JavaScript for the page. Responding to push events — for example by displaying a notification — is done in the service worker.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Let's look at how to subscribe the user to the push service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First we check if the user is already subscribed and update the page UI accordingly: if they are not subscribed, prompt them to subscribe. If they are already subscribed, update the server with the latest subscription.</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We send the subscription object for this user to the server and save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main.js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Before you subscribe a user, check if you already have a subscription object for them.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don’t have the object, update the UI to prompt the user to enable push notifications.</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 have the subscription object, update your server database with the latest subscription object.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ready</a:t>
            </a:r>
            <a:r>
              <a:rPr b="0" i="0" lang="en" sz="1100" u="none" cap="none" strike="noStrike"/>
              <a:t> property of the service worker defines whether a service worker is ready to control a page or not. It returns a Promise which resolves to a service worker registration object when the service worker becomes active.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getSubscription</a:t>
            </a:r>
            <a:r>
              <a:rPr b="0" i="0" lang="en" sz="1100" u="none" cap="none" strike="noStrike"/>
              <a:t> function returns the subscription object, or undefined if it doesn’t exist.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need to perform this check every time the user accesses our app, because </a:t>
            </a:r>
            <a:r>
              <a:rPr b="0" i="0" lang="en" sz="1100" u="none" cap="none" strike="noStrike">
                <a:solidFill>
                  <a:schemeClr val="dk1"/>
                </a:solidFill>
              </a:rPr>
              <a:t>it is possible for subscription objects to change during their lifetime.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 main.js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Before sending notifications we must subscribe to a push service. We call pushManager.subscribe on the service worker registration object to subscribe. The resulting PushSubscription object includes all the information that the application needs to send a push message: an endpoint and the encryption key needed for sending data.</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call the </a:t>
            </a:r>
            <a:r>
              <a:rPr b="0" i="0" lang="en" sz="1100" u="none" cap="none" strike="noStrike">
                <a:latin typeface="Courier New"/>
                <a:ea typeface="Courier New"/>
                <a:cs typeface="Courier New"/>
                <a:sym typeface="Courier New"/>
              </a:rPr>
              <a:t>subscribe</a:t>
            </a:r>
            <a:r>
              <a:rPr b="0" i="0" lang="en" sz="1100" u="none" cap="none" strike="noStrike"/>
              <a:t> method on the </a:t>
            </a:r>
            <a:r>
              <a:rPr b="0" i="0" lang="en" sz="1100" u="none" cap="none" strike="noStrike">
                <a:latin typeface="Courier New"/>
                <a:ea typeface="Courier New"/>
                <a:cs typeface="Courier New"/>
                <a:sym typeface="Courier New"/>
              </a:rPr>
              <a:t>pushManager</a:t>
            </a:r>
            <a:r>
              <a:rPr b="0" i="0" lang="en" sz="1100" u="none" cap="none" strike="noStrike"/>
              <a:t> to subscribe to the push service.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that we pass </a:t>
            </a:r>
            <a:r>
              <a:rPr b="0" i="0" lang="en" sz="1100" u="none" cap="none" strike="noStrike">
                <a:solidFill>
                  <a:schemeClr val="dk1"/>
                </a:solidFill>
                <a:latin typeface="Courier New"/>
                <a:ea typeface="Courier New"/>
                <a:cs typeface="Courier New"/>
                <a:sym typeface="Courier New"/>
              </a:rPr>
              <a:t>userVisibleOnly: true</a:t>
            </a:r>
            <a:r>
              <a:rPr b="0" i="0" lang="en" sz="1100" u="none" cap="none" strike="noStrike">
                <a:solidFill>
                  <a:schemeClr val="dk1"/>
                </a:solidFill>
              </a:rPr>
              <a:t> into the subscribe method. This ensures that a notification will be shown for every push message. Setting this option is required in Chrome. If we don’t display a notification when we receive a push message, Chrome will automatically create one to let the user know that your web page is doing work in the background. You may have seen this with Google Docs!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convert </a:t>
            </a:r>
            <a:r>
              <a:rPr b="0" i="0" lang="en" sz="1100" u="none" cap="none" strike="noStrike">
                <a:solidFill>
                  <a:schemeClr val="dk1"/>
                </a:solidFill>
              </a:rPr>
              <a:t>the subscription object</a:t>
            </a:r>
            <a:r>
              <a:rPr b="0" i="0" lang="en" sz="1100" u="none" cap="none" strike="noStrike"/>
              <a:t> to JSON and send it to the server</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Example of the subscription object.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the object returned from the push service when we call reg.pushManager.subscribe()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Contains:</a:t>
            </a:r>
          </a:p>
          <a:p>
            <a:pPr indent="-228600" lvl="0" marL="457200" marR="0" rtl="0" algn="l">
              <a:spcBef>
                <a:spcPts val="0"/>
              </a:spcBef>
              <a:spcAft>
                <a:spcPts val="0"/>
              </a:spcAft>
              <a:buNone/>
            </a:pPr>
            <a:r>
              <a:rPr b="0" i="0" lang="en" sz="1100" u="none" cap="none" strike="noStrike"/>
              <a:t>endpointURL - address to send the push messages to (address of the push service). Contains the information to send the push message to the correct service worker</a:t>
            </a:r>
          </a:p>
          <a:p>
            <a:pPr indent="-228600" lvl="0" marL="457200" marR="0" rtl="0" algn="l">
              <a:spcBef>
                <a:spcPts val="0"/>
              </a:spcBef>
              <a:spcAft>
                <a:spcPts val="0"/>
              </a:spcAft>
              <a:buNone/>
            </a:pPr>
            <a:r>
              <a:rPr b="0" i="0" lang="en" sz="1100" u="none" cap="none" strike="noStrike"/>
              <a:t>Keys object - keys to encrypt the push message</a:t>
            </a:r>
          </a:p>
          <a:p>
            <a:pPr indent="-228600" lvl="1" marL="914400" marR="0" rtl="0" algn="l">
              <a:spcBef>
                <a:spcPts val="0"/>
              </a:spcBef>
              <a:spcAft>
                <a:spcPts val="0"/>
              </a:spcAft>
              <a:buNone/>
            </a:pPr>
            <a:r>
              <a:rPr b="0" i="0" lang="en" sz="1100" u="none" cap="none" strike="noStrike"/>
              <a:t>P256dh key - </a:t>
            </a:r>
            <a:r>
              <a:rPr b="0" i="0" lang="en" sz="1100" u="none" cap="none" strike="noStrike">
                <a:solidFill>
                  <a:schemeClr val="dk1"/>
                </a:solidFill>
                <a:highlight>
                  <a:srgbClr val="FFFFFF"/>
                </a:highlight>
              </a:rPr>
              <a:t>an elliptic curve Diffie-Hellman (ECDH) public key</a:t>
            </a:r>
          </a:p>
          <a:p>
            <a:pPr indent="-228600" lvl="1" marL="914400" marR="0" rtl="0" algn="l">
              <a:spcBef>
                <a:spcPts val="0"/>
              </a:spcBef>
              <a:spcAft>
                <a:spcPts val="0"/>
              </a:spcAft>
              <a:buNone/>
            </a:pPr>
            <a:r>
              <a:rPr b="0" i="0" lang="en" sz="1100" u="none" cap="none" strike="noStrike"/>
              <a:t>Auth key - </a:t>
            </a:r>
            <a:r>
              <a:rPr b="0" i="0" lang="en" sz="1100" u="none" cap="none" strike="noStrike">
                <a:solidFill>
                  <a:schemeClr val="dk1"/>
                </a:solidFill>
                <a:highlight>
                  <a:srgbClr val="FFFFFF"/>
                </a:highlight>
              </a:rPr>
              <a:t>an authentication secret that an application server uses in authentication of its messages</a:t>
            </a: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highlight>
                  <a:srgbClr val="FFFFFF"/>
                </a:highlight>
              </a:rPr>
              <a:t>	These keys are used by the </a:t>
            </a:r>
            <a:r>
              <a:rPr b="0" i="0" lang="en" sz="1100" u="sng" cap="none" strike="noStrike">
                <a:solidFill>
                  <a:schemeClr val="hlink"/>
                </a:solidFill>
                <a:highlight>
                  <a:srgbClr val="FFFFFF"/>
                </a:highlight>
                <a:hlinkClick r:id="rId2"/>
              </a:rPr>
              <a:t>application server</a:t>
            </a:r>
            <a:r>
              <a:rPr b="0" i="0" lang="en" sz="1100" u="none" cap="none" strike="noStrike">
                <a:solidFill>
                  <a:schemeClr val="dk1"/>
                </a:solidFill>
                <a:highlight>
                  <a:srgbClr val="FFFFFF"/>
                </a:highlight>
              </a:rPr>
              <a:t> to encrypt and authenticate messages for the </a:t>
            </a:r>
            <a:r>
              <a:rPr b="0" i="0" lang="en" sz="1100" u="sng" cap="none" strike="noStrike">
                <a:solidFill>
                  <a:schemeClr val="hlink"/>
                </a:solidFill>
                <a:hlinkClick r:id="rId3"/>
              </a:rPr>
              <a:t>push subscription</a:t>
            </a: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buClr>
                <a:schemeClr val="hlink"/>
              </a:buClr>
              <a:buFont typeface="Arial"/>
              <a:buNone/>
            </a:pPr>
            <a:r>
              <a:rPr b="0" i="0" lang="en" sz="1100" u="sng" cap="none" strike="noStrike">
                <a:solidFill>
                  <a:schemeClr val="hlink"/>
                </a:solidFill>
                <a:highlight>
                  <a:srgbClr val="FFFFFF"/>
                </a:highlight>
                <a:hlinkClick r:id="rId4"/>
              </a:rPr>
              <a:t>https://w3c.github.io/push-api/#push-service-use</a:t>
            </a:r>
            <a:r>
              <a:rPr b="0" i="0" lang="en" sz="1100" u="none" cap="none" strike="noStrike">
                <a:solidFill>
                  <a:schemeClr val="dk1"/>
                </a:solidFill>
                <a:highlight>
                  <a:srgbClr val="FFFFFF"/>
                </a:highlight>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Let's see how the process of sending a message is done.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server generates a message, encrypts it with the public key, and sends it to the endpoint URL in the subscription object. The URL contains the address of the push service, along with a subscription ID which allows the push service to identify the client to receive the message.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 message is received in the push service, which routes it to the right client.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node/main.js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we're using Google's web-push library for Node.js to send a push message from a Node.js server.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Chrome requires that we set the API Key from our project on Firebase.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 seen in this code: we get the subscription object from the database and set it equal to a variable called </a:t>
            </a:r>
            <a:r>
              <a:rPr b="0" i="0" lang="en" sz="1100" u="none" cap="none" strike="noStrike">
                <a:latin typeface="Courier New"/>
                <a:ea typeface="Courier New"/>
                <a:cs typeface="Courier New"/>
                <a:sym typeface="Courier New"/>
              </a:rPr>
              <a:t>pushSubscription</a:t>
            </a:r>
          </a:p>
          <a:p>
            <a:pPr indent="0" lvl="0" marL="0" marR="0" rtl="0" algn="l">
              <a:spcBef>
                <a:spcPts val="0"/>
              </a:spcBef>
              <a:spcAft>
                <a:spcPts val="0"/>
              </a:spcAft>
              <a:buFont typeface="Arial"/>
              <a:buNone/>
            </a:pPr>
            <a:r>
              <a:t/>
            </a:r>
            <a:endParaRPr b="0" i="0" sz="1100" u="none" cap="none" strike="noStrike">
              <a:latin typeface="Courier New"/>
              <a:ea typeface="Courier New"/>
              <a:cs typeface="Courier New"/>
              <a:sym typeface="Courier New"/>
            </a:endParaRPr>
          </a:p>
          <a:p>
            <a:pPr indent="0" lvl="0" marL="0" marR="0" rtl="0" algn="l">
              <a:spcBef>
                <a:spcPts val="0"/>
              </a:spcBef>
              <a:spcAft>
                <a:spcPts val="0"/>
              </a:spcAft>
              <a:buFont typeface="Arial"/>
              <a:buNone/>
            </a:pPr>
            <a:r>
              <a:rPr b="0" i="0" lang="en" sz="1100" u="none" cap="none" strike="noStrike"/>
              <a:t>The TTL value in the options specifies the maximum time (in seconds) during which the push service should keep trying to deliver the message. This is important to set correctly: some messages have a short life, some may be valid for several hours or more.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then pass in the subscription object, payload, and options object to </a:t>
            </a:r>
            <a:r>
              <a:rPr b="0" i="0" lang="en" sz="1100" u="none" cap="none" strike="noStrike">
                <a:latin typeface="Courier New"/>
                <a:ea typeface="Courier New"/>
                <a:cs typeface="Courier New"/>
                <a:sym typeface="Courier New"/>
              </a:rPr>
              <a:t>sendNotification</a:t>
            </a:r>
            <a:r>
              <a:rPr b="0" i="0" lang="en" sz="1100" u="none" cap="none" strike="noStrike">
                <a:latin typeface="Roboto"/>
                <a:ea typeface="Roboto"/>
                <a:cs typeface="Roboto"/>
                <a:sym typeface="Roboto"/>
              </a:rPr>
              <a:t> </a:t>
            </a:r>
            <a:r>
              <a:rPr b="0" i="0" lang="en" sz="1100" u="none" cap="none" strike="noStrike"/>
              <a: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payload can be a string or a node </a:t>
            </a:r>
            <a:r>
              <a:rPr b="0" i="0" lang="en" sz="1100" u="sng" cap="none" strike="noStrike">
                <a:solidFill>
                  <a:schemeClr val="hlink"/>
                </a:solidFill>
                <a:hlinkClick r:id="rId2"/>
              </a:rPr>
              <a:t>Buffer</a:t>
            </a:r>
            <a:r>
              <a:rPr b="0" i="0" lang="en" sz="1100" u="none" cap="none" strike="noStrike"/>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You need a way to ensure secure communication between the user and your server, and between your server and the push service and between the push service and the user.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other words, the user needs to be sure that messages are from the domain they claim to be from, and have not been tampered with by the push service. You need to make sure the user is who they claim to be.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VAPID was created to solve this problem.</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VAPID identification information can be used by the push service to attribute requests that are made by the same application server to a single entity. This can be used to reduce the secrecy for push subscription URLs by being able to restrict subscriptions to a specific application server. An application server is further able to include additional information the operator of a push service can use to contact the operator of the application server.</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accent5"/>
              </a:buClr>
              <a:buFont typeface="Arial"/>
              <a:buNone/>
            </a:pPr>
            <a:r>
              <a:rPr b="0" i="0" lang="en" sz="1100" u="sng" cap="none" strike="noStrike">
                <a:solidFill>
                  <a:schemeClr val="hlink"/>
                </a:solidFill>
                <a:hlinkClick r:id="rId2"/>
              </a:rPr>
              <a:t>https://tools.ietf.org/html/draft-thomson-webpush-vapid-02</a:t>
            </a:r>
            <a:r>
              <a:rPr b="0" i="0" lang="en" sz="1100" u="none" cap="none" strike="noStrike">
                <a:solidFill>
                  <a:schemeClr val="dk1"/>
                </a:solidFill>
              </a:rPr>
              <a: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JWT Claim:</a:t>
            </a:r>
          </a:p>
          <a:p>
            <a:pPr indent="-228600" lvl="0" marL="457200" marR="0" rtl="0" algn="l">
              <a:spcBef>
                <a:spcPts val="0"/>
              </a:spcBef>
              <a:spcAft>
                <a:spcPts val="0"/>
              </a:spcAft>
              <a:buNone/>
            </a:pPr>
            <a:r>
              <a:rPr b="0" i="0" lang="en" sz="1100" u="none" cap="none" strike="noStrike"/>
              <a:t>An Audience attribute, the name of your site that is used to ensure the push message is going to the correct site</a:t>
            </a:r>
          </a:p>
          <a:p>
            <a:pPr indent="-228600" lvl="0" marL="457200" marR="0" rtl="0" algn="l">
              <a:spcBef>
                <a:spcPts val="0"/>
              </a:spcBef>
              <a:spcAft>
                <a:spcPts val="0"/>
              </a:spcAft>
              <a:buNone/>
            </a:pPr>
            <a:r>
              <a:rPr b="0" i="0" lang="en" sz="1100" u="none" cap="none" strike="noStrike"/>
              <a:t>A Subscriber property, who the push service can contact if something fails</a:t>
            </a:r>
          </a:p>
          <a:p>
            <a:pPr indent="-228600" lvl="0" marL="457200" marR="0" rtl="0" algn="l">
              <a:spcBef>
                <a:spcPts val="0"/>
              </a:spcBef>
              <a:spcAft>
                <a:spcPts val="0"/>
              </a:spcAft>
              <a:buNone/>
            </a:pPr>
            <a:r>
              <a:rPr b="0" i="0" lang="en" sz="1100" u="none" cap="none" strike="noStrike"/>
              <a:t>An Expiration time value, how long this token is valid for (max of 24 hours) (UTC time in seconds when the claim should expire)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Clr>
                <a:schemeClr val="hlink"/>
              </a:buClr>
              <a:buFont typeface="Arial"/>
              <a:buNone/>
            </a:pPr>
            <a:r>
              <a:rPr b="0" i="0" lang="en" sz="1100" u="sng" cap="none" strike="noStrike">
                <a:solidFill>
                  <a:schemeClr val="hlink"/>
                </a:solidFill>
                <a:hlinkClick r:id="rId3"/>
              </a:rPr>
              <a:t>https://developers.google.com/web/updates/2016/07/web-push-interop-wins</a:t>
            </a:r>
            <a:r>
              <a:rPr b="0" i="0" lang="en" sz="1100" u="none" cap="none" strike="noStrike"/>
              <a:t> </a:t>
            </a:r>
            <a:br>
              <a:rPr b="0" i="0" lang="en" sz="1100" u="none" cap="none" strike="noStrike"/>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Push Notifications makes use of two APIs: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 the Notification API to display notifications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 the Push API to handle messages that are pushed to a client.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order to use VAPID we need to generate a public/private key pair and subscribe to the push service using the public key. </a:t>
            </a:r>
            <a:r>
              <a:rPr b="0" i="0" lang="en" sz="1100" u="none" cap="none" strike="noStrike">
                <a:solidFill>
                  <a:schemeClr val="dk1"/>
                </a:solidFill>
              </a:rPr>
              <a:t>The public key must first be converted from URL base 64 to a Uint8Array. This is then passed into the applicationServerKey parameter in the subscribe method.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web-push library provides a method, </a:t>
            </a:r>
            <a:r>
              <a:rPr b="0" i="0" lang="en" sz="1100" u="none" cap="none" strike="noStrike">
                <a:solidFill>
                  <a:schemeClr val="dk1"/>
                </a:solidFill>
                <a:latin typeface="Courier New"/>
                <a:ea typeface="Courier New"/>
                <a:cs typeface="Courier New"/>
                <a:sym typeface="Courier New"/>
              </a:rPr>
              <a:t>generateVapidKeys</a:t>
            </a:r>
            <a:r>
              <a:rPr b="0" i="0" lang="en" sz="1100" u="none" cap="none" strike="noStrike">
                <a:solidFill>
                  <a:schemeClr val="dk1"/>
                </a:solidFill>
              </a:rPr>
              <a:t>, which generates the keys. This should be used once in the command line (</a:t>
            </a:r>
            <a:r>
              <a:rPr b="0" i="0" lang="en" sz="1100" u="none" cap="none" strike="noStrike">
                <a:solidFill>
                  <a:schemeClr val="dk1"/>
                </a:solidFill>
                <a:latin typeface="Consolas"/>
                <a:ea typeface="Consolas"/>
                <a:cs typeface="Consolas"/>
                <a:sym typeface="Consolas"/>
              </a:rPr>
              <a:t>web-push generate-vapid-keys [--json])</a:t>
            </a:r>
            <a:r>
              <a:rPr b="0" i="0" lang="en" sz="1100" u="none" cap="none" strike="noStrike">
                <a:solidFill>
                  <a:schemeClr val="dk1"/>
                </a:solidFill>
              </a:rPr>
              <a:t> and the keys stored somewhere safe.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 node/main.js</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can use the web-push library to send a message with the required VAPID details.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add a vapidDetails object in the options parameter that includes the parameters required for the request signing.</a:t>
            </a:r>
          </a:p>
          <a:p>
            <a:pPr indent="0" lvl="0" marL="0" marR="0" rtl="0" algn="l">
              <a:lnSpc>
                <a:spcPct val="115000"/>
              </a:lnSpc>
              <a:spcBef>
                <a:spcPts val="0"/>
              </a:spcBef>
              <a:buClr>
                <a:schemeClr val="dk1"/>
              </a:buClr>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Handling the push event happens in the service worker.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To display a push notification, we can listen for the push event in the service worker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get the push message </a:t>
            </a:r>
            <a:r>
              <a:rPr b="0" i="0" lang="en" sz="1100" u="none" cap="none" strike="noStrike">
                <a:solidFill>
                  <a:schemeClr val="dk1"/>
                </a:solidFill>
              </a:rPr>
              <a:t>data</a:t>
            </a:r>
            <a:r>
              <a:rPr b="0" i="0" lang="en" sz="1100" u="none" cap="none" strike="noStrike"/>
              <a:t> from the push event object. In this case we are converting the data to text.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We wrap showNotification in a waitUntil to extend the lifetime of the push event until the showNotification Promise resolves. The push event will not be reported as successfully completed until the notification has displayed.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These are all the actors in the life cycle of a push notification.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Push API and Notification API are both in the client.</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We cover the Notification API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Let's look at the Notification API first.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This allows developers to display notifications to the user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main.js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Before we can create a notification we need to get permission from the user.</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code will prompt the user for permission to show notifications.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You can try this out from the browser console!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Clr>
                <a:srgbClr val="000000"/>
              </a:buClr>
              <a:buFont typeface="Arial"/>
              <a:buNone/>
            </a:pPr>
            <a:r>
              <a:rPr b="0" i="0" lang="en" sz="1100" u="none" cap="none" strike="noStrike"/>
              <a:t>As you'll see later, permission is requested automatically when subscribing to a push service, so there's no need to call this function when using just push notifications.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rgbClr val="000000"/>
              </a:buClr>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following examples for configuring and displaying a notification are in the page.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following examples could also happen in the service worker in response to a push event. (However, requesting permission should only happen in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first check that permission has been granted.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Then we call showNotification on the service worker registration object and pass in the notification title.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can also try this out from the browser console. Try it on the new tab page!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For push notifications, you call showNotification in the service worker in response to a push event, when a message arrives.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3" name="Shape 5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4" name="Shape 54"/>
        <p:cNvGrpSpPr/>
        <p:nvPr/>
      </p:nvGrpSpPr>
      <p:grpSpPr>
        <a:xfrm>
          <a:off x="0" y="0"/>
          <a:ext cx="0" cy="0"/>
          <a:chOff x="0" y="0"/>
          <a:chExt cx="0" cy="0"/>
        </a:xfrm>
      </p:grpSpPr>
      <p:sp>
        <p:nvSpPr>
          <p:cNvPr id="55" name="Shape 55"/>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6" name="Shape 56"/>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7" name="Shape 5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8" name="Shape 58"/>
        <p:cNvGrpSpPr/>
        <p:nvPr/>
      </p:nvGrpSpPr>
      <p:grpSpPr>
        <a:xfrm>
          <a:off x="0" y="0"/>
          <a:ext cx="0" cy="0"/>
          <a:chOff x="0" y="0"/>
          <a:chExt cx="0" cy="0"/>
        </a:xfrm>
      </p:grpSpPr>
      <p:sp>
        <p:nvSpPr>
          <p:cNvPr id="59" name="Shape 5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60" name="Shape 6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Shape 61"/>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2" name="Shape 62"/>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3" name="Shape 63"/>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4" name="Shape 64"/>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28" name="Shape 2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2">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0" name="Shape 30"/>
        <p:cNvGrpSpPr/>
        <p:nvPr/>
      </p:nvGrpSpPr>
      <p:grpSpPr>
        <a:xfrm>
          <a:off x="0" y="0"/>
          <a:ext cx="0" cy="0"/>
          <a:chOff x="0" y="0"/>
          <a:chExt cx="0" cy="0"/>
        </a:xfrm>
      </p:grpSpPr>
      <p:sp>
        <p:nvSpPr>
          <p:cNvPr id="31" name="Shape 31"/>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2" name="Shape 32"/>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36" name="Shape 3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7" name="Shape 37"/>
        <p:cNvGrpSpPr/>
        <p:nvPr/>
      </p:nvGrpSpPr>
      <p:grpSpPr>
        <a:xfrm>
          <a:off x="0" y="0"/>
          <a:ext cx="0" cy="0"/>
          <a:chOff x="0" y="0"/>
          <a:chExt cx="0" cy="0"/>
        </a:xfrm>
      </p:grpSpPr>
      <p:sp>
        <p:nvSpPr>
          <p:cNvPr id="38" name="Shape 38"/>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9" name="Shape 39"/>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0" name="Shape 40"/>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1" name="Shape 41"/>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5" name="Shape 45"/>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9" name="Shape 49"/>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50" name="Shape 50"/>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ests.peter.sh/notification-generator/#actions=9" TargetMode="External"/><Relationship Id="rId4" Type="http://schemas.openxmlformats.org/officeDocument/2006/relationships/hyperlink" Target="https://dev-quests.appspot.com/?q=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Intro to Web Push and Notifications</a:t>
            </a:r>
          </a:p>
        </p:txBody>
      </p:sp>
      <p:sp>
        <p:nvSpPr>
          <p:cNvPr id="71" name="Shape 71"/>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2" name="Shape 72"/>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Engagement &amp; re-engagement </a:t>
            </a:r>
            <a:br>
              <a:rPr b="0" i="0" lang="en" sz="2100" u="none" cap="none" strike="noStrike">
                <a:solidFill>
                  <a:srgbClr val="FAFAFA"/>
                </a:solidFill>
                <a:latin typeface="Roboto"/>
                <a:ea typeface="Roboto"/>
                <a:cs typeface="Roboto"/>
                <a:sym typeface="Roboto"/>
              </a:rPr>
            </a:br>
            <a:r>
              <a:rPr b="0" i="0" lang="en" sz="2100" u="none" cap="none" strike="noStrike">
                <a:solidFill>
                  <a:srgbClr val="FAFAFA"/>
                </a:solidFill>
                <a:latin typeface="Roboto"/>
                <a:ea typeface="Roboto"/>
                <a:cs typeface="Roboto"/>
                <a:sym typeface="Roboto"/>
              </a:rPr>
              <a:t>for the Web</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options</a:t>
            </a:r>
          </a:p>
        </p:txBody>
      </p:sp>
      <p:sp>
        <p:nvSpPr>
          <p:cNvPr id="135" name="Shape 135"/>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options =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'Here is a notification body!',</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icon: 'images/example.png',</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vibrate: [100, 50, 100],</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data: { primaryKey: 1 } // allows us to identify notification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reg.showNotification('Hello world!', options);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p>
        </p:txBody>
      </p:sp>
      <p:sp>
        <p:nvSpPr>
          <p:cNvPr id="141" name="Shape 141"/>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display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from example on previous page.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actions</a:t>
            </a:r>
          </a:p>
        </p:txBody>
      </p:sp>
      <p:sp>
        <p:nvSpPr>
          <p:cNvPr id="147" name="Shape 147"/>
          <p:cNvSpPr txBox="1"/>
          <p:nvPr>
            <p:ph idx="1" type="body"/>
          </p:nvPr>
        </p:nvSpPr>
        <p:spPr>
          <a:xfrm>
            <a:off x="6900" y="1178950"/>
            <a:ext cx="97422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var options =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'First notification!',</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actions: [</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'explore', title: 'Go to the site', icon: 'img/check.png'},</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'close', title: 'No thank you', icon: 'img/x.png'},</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reg.showNotification('Hello world!', options);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Screen Shot 2016-09-01 at 11.40.41 AM.png" id="152" name="Shape 152"/>
          <p:cNvPicPr preferRelativeResize="0"/>
          <p:nvPr/>
        </p:nvPicPr>
        <p:blipFill rotWithShape="1">
          <a:blip r:embed="rId3">
            <a:alphaModFix/>
          </a:blip>
          <a:srcRect b="0" l="0" r="0" t="0"/>
          <a:stretch/>
        </p:blipFill>
        <p:spPr>
          <a:xfrm>
            <a:off x="1133475" y="875995"/>
            <a:ext cx="6877050" cy="3028950"/>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Interaction</a:t>
            </a:r>
          </a:p>
        </p:txBody>
      </p:sp>
      <p:sp>
        <p:nvSpPr>
          <p:cNvPr id="158" name="Shape 158"/>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159" name="Shape 159"/>
          <p:cNvSpPr txBox="1"/>
          <p:nvPr/>
        </p:nvSpPr>
        <p:spPr>
          <a:xfrm>
            <a:off x="659275" y="215842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160" name="Shape 160"/>
          <p:cNvSpPr txBox="1"/>
          <p:nvPr/>
        </p:nvSpPr>
        <p:spPr>
          <a:xfrm>
            <a:off x="2236000" y="215847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161" name="Shape 16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162" name="Shape 162"/>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163" name="Shape 163"/>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Two notification events you can listen for in a service worker:</a:t>
            </a: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notificationclose</a:t>
            </a: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notificationclick</a:t>
            </a:r>
          </a:p>
        </p:txBody>
      </p:sp>
      <p:sp>
        <p:nvSpPr>
          <p:cNvPr id="169" name="Shape 16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 interactions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notificationclose</a:t>
            </a:r>
          </a:p>
        </p:txBody>
      </p:sp>
      <p:sp>
        <p:nvSpPr>
          <p:cNvPr id="175" name="Shape 175"/>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self.addEventListener('notificationclose', function(event)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primaryKey = notification.data.primaryKey;</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console.log('Closed notification: ' + primaryKey);</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notificationclick</a:t>
            </a:r>
          </a:p>
        </p:txBody>
      </p:sp>
      <p:sp>
        <p:nvSpPr>
          <p:cNvPr id="181" name="Shape 181"/>
          <p:cNvSpPr txBox="1"/>
          <p:nvPr>
            <p:ph idx="1" type="body"/>
          </p:nvPr>
        </p:nvSpPr>
        <p:spPr>
          <a:xfrm>
            <a:off x="311700" y="1178375"/>
            <a:ext cx="89085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self.addEventListener('notificationclick', function(event)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action = event.action;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(action === 'close')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notification.close();</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 else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clients.openWindow('http://www.example.com');</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Sending and Receiving Push Notifications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How it works</a:t>
            </a:r>
          </a:p>
        </p:txBody>
      </p:sp>
      <p:sp>
        <p:nvSpPr>
          <p:cNvPr id="192" name="Shape 192"/>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 subscribe to push messaging: the push service used by the browser returns data to enable you to send messages to the user.</a:t>
            </a: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Your app saves user data to your server.</a:t>
            </a: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Send a push message from your server to the user via the push service.</a:t>
            </a: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user's app handles the push message in a service worker.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demos</a:t>
            </a:r>
          </a:p>
        </p:txBody>
      </p:sp>
      <p:sp>
        <p:nvSpPr>
          <p:cNvPr id="78" name="Shape 78"/>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3"/>
              </a:rPr>
              <a:t>Notification Generator</a:t>
            </a:r>
          </a:p>
          <a:p>
            <a:pPr indent="-228600" lvl="0" marL="457200" marR="0" rtl="0" algn="l">
              <a:lnSpc>
                <a:spcPct val="200000"/>
              </a:lnSpc>
              <a:spcBef>
                <a:spcPts val="100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4"/>
              </a:rPr>
              <a:t>Dev-Quests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API</a:t>
            </a:r>
          </a:p>
        </p:txBody>
      </p:sp>
      <p:sp>
        <p:nvSpPr>
          <p:cNvPr id="198" name="Shape 198"/>
          <p:cNvSpPr txBox="1"/>
          <p:nvPr/>
        </p:nvSpPr>
        <p:spPr>
          <a:xfrm>
            <a:off x="460250" y="1469575"/>
            <a:ext cx="4914000" cy="27708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199" name="Shape 199"/>
          <p:cNvSpPr txBox="1"/>
          <p:nvPr/>
        </p:nvSpPr>
        <p:spPr>
          <a:xfrm>
            <a:off x="659275" y="215842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200" name="Shape 200"/>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201" name="Shape 20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202" name="Shape 202"/>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203" name="Shape 203"/>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p>
        </p:txBody>
      </p:sp>
      <p:sp>
        <p:nvSpPr>
          <p:cNvPr id="209" name="Shape 209"/>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210" name="Shape 210"/>
          <p:cNvSpPr txBox="1"/>
          <p:nvPr/>
        </p:nvSpPr>
        <p:spPr>
          <a:xfrm>
            <a:off x="659275" y="215842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211" name="Shape 211"/>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212" name="Shape 212"/>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213" name="Shape 213"/>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214" name="Shape 214"/>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Subscribing users</a:t>
            </a:r>
          </a:p>
        </p:txBody>
      </p:sp>
      <p:sp>
        <p:nvSpPr>
          <p:cNvPr id="220" name="Shape 220"/>
          <p:cNvSpPr/>
          <p:nvPr/>
        </p:nvSpPr>
        <p:spPr>
          <a:xfrm>
            <a:off x="162125" y="2757404"/>
            <a:ext cx="6940200" cy="81000"/>
          </a:xfrm>
          <a:prstGeom prst="rect">
            <a:avLst/>
          </a:prstGeom>
          <a:solidFill>
            <a:srgbClr val="314FFE"/>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21" name="Shape 221"/>
          <p:cNvSpPr/>
          <p:nvPr/>
        </p:nvSpPr>
        <p:spPr>
          <a:xfrm>
            <a:off x="2309769" y="2946551"/>
            <a:ext cx="2645100" cy="1469999"/>
          </a:xfrm>
          <a:prstGeom prst="rect">
            <a:avLst/>
          </a:prstGeom>
          <a:noFill/>
          <a:ln>
            <a:noFill/>
          </a:ln>
        </p:spPr>
        <p:txBody>
          <a:bodyPr anchorCtr="0" anchor="t" bIns="30100" lIns="30100"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p>
        </p:txBody>
      </p:sp>
      <p:sp>
        <p:nvSpPr>
          <p:cNvPr id="222" name="Shape 222"/>
          <p:cNvSpPr/>
          <p:nvPr/>
        </p:nvSpPr>
        <p:spPr>
          <a:xfrm>
            <a:off x="7334396" y="2757404"/>
            <a:ext cx="1531200" cy="81000"/>
          </a:xfrm>
          <a:prstGeom prst="rect">
            <a:avLst/>
          </a:prstGeom>
          <a:solidFill>
            <a:srgbClr val="229E58"/>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7362545" y="2946551"/>
            <a:ext cx="1474800" cy="1469999"/>
          </a:xfrm>
          <a:prstGeom prst="rect">
            <a:avLst/>
          </a:prstGeom>
          <a:noFill/>
          <a:ln>
            <a:noFill/>
          </a:ln>
        </p:spPr>
        <p:txBody>
          <a:bodyPr anchorCtr="0" anchor="t" bIns="30100" lIns="30100"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p>
        </p:txBody>
      </p:sp>
      <p:grpSp>
        <p:nvGrpSpPr>
          <p:cNvPr id="224" name="Shape 224"/>
          <p:cNvGrpSpPr/>
          <p:nvPr/>
        </p:nvGrpSpPr>
        <p:grpSpPr>
          <a:xfrm>
            <a:off x="163554" y="1572250"/>
            <a:ext cx="1687563" cy="919210"/>
            <a:chOff x="0" y="0"/>
            <a:chExt cx="4233726" cy="2271900"/>
          </a:xfrm>
        </p:grpSpPr>
        <p:sp>
          <p:nvSpPr>
            <p:cNvPr id="225" name="Shape 225"/>
            <p:cNvSpPr/>
            <p:nvPr/>
          </p:nvSpPr>
          <p:spPr>
            <a:xfrm>
              <a:off x="158764" y="176351"/>
              <a:ext cx="34926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Check if User is Subscribed</a:t>
              </a:r>
            </a:p>
          </p:txBody>
        </p:sp>
        <p:grpSp>
          <p:nvGrpSpPr>
            <p:cNvPr id="226" name="Shape 226"/>
            <p:cNvGrpSpPr/>
            <p:nvPr/>
          </p:nvGrpSpPr>
          <p:grpSpPr>
            <a:xfrm>
              <a:off x="0" y="0"/>
              <a:ext cx="4233726" cy="2271900"/>
              <a:chOff x="0" y="0"/>
              <a:chExt cx="4233726" cy="2271900"/>
            </a:xfrm>
          </p:grpSpPr>
          <p:sp>
            <p:nvSpPr>
              <p:cNvPr id="227" name="Shape 227"/>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28" name="Shape 228"/>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229" name="Shape 229"/>
          <p:cNvGrpSpPr/>
          <p:nvPr/>
        </p:nvGrpSpPr>
        <p:grpSpPr>
          <a:xfrm>
            <a:off x="1970765" y="1572250"/>
            <a:ext cx="1687563" cy="919210"/>
            <a:chOff x="0" y="0"/>
            <a:chExt cx="4233726" cy="2271900"/>
          </a:xfrm>
        </p:grpSpPr>
        <p:sp>
          <p:nvSpPr>
            <p:cNvPr id="230" name="Shape 230"/>
            <p:cNvSpPr/>
            <p:nvPr/>
          </p:nvSpPr>
          <p:spPr>
            <a:xfrm>
              <a:off x="195506"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Ask 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To Subscribe</a:t>
              </a:r>
            </a:p>
          </p:txBody>
        </p:sp>
        <p:grpSp>
          <p:nvGrpSpPr>
            <p:cNvPr id="231" name="Shape 231"/>
            <p:cNvGrpSpPr/>
            <p:nvPr/>
          </p:nvGrpSpPr>
          <p:grpSpPr>
            <a:xfrm>
              <a:off x="0" y="0"/>
              <a:ext cx="4233726" cy="2271900"/>
              <a:chOff x="0" y="0"/>
              <a:chExt cx="4233726" cy="2271900"/>
            </a:xfrm>
          </p:grpSpPr>
          <p:sp>
            <p:nvSpPr>
              <p:cNvPr id="232" name="Shape 232"/>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3" name="Shape 233"/>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234" name="Shape 234"/>
          <p:cNvGrpSpPr/>
          <p:nvPr/>
        </p:nvGrpSpPr>
        <p:grpSpPr>
          <a:xfrm>
            <a:off x="3777975" y="1572250"/>
            <a:ext cx="1687563" cy="919210"/>
            <a:chOff x="0" y="0"/>
            <a:chExt cx="4233726" cy="2271900"/>
          </a:xfrm>
        </p:grpSpPr>
        <p:sp>
          <p:nvSpPr>
            <p:cNvPr id="235" name="Shape 235"/>
            <p:cNvSpPr/>
            <p:nvPr/>
          </p:nvSpPr>
          <p:spPr>
            <a:xfrm>
              <a:off x="219207"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Subscribes</a:t>
              </a:r>
            </a:p>
          </p:txBody>
        </p:sp>
        <p:grpSp>
          <p:nvGrpSpPr>
            <p:cNvPr id="236" name="Shape 236"/>
            <p:cNvGrpSpPr/>
            <p:nvPr/>
          </p:nvGrpSpPr>
          <p:grpSpPr>
            <a:xfrm>
              <a:off x="0" y="0"/>
              <a:ext cx="4233726" cy="2271900"/>
              <a:chOff x="0" y="0"/>
              <a:chExt cx="4233726" cy="2271900"/>
            </a:xfrm>
          </p:grpSpPr>
          <p:sp>
            <p:nvSpPr>
              <p:cNvPr id="237" name="Shape 237"/>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8" name="Shape 238"/>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239" name="Shape 239"/>
          <p:cNvGrpSpPr/>
          <p:nvPr/>
        </p:nvGrpSpPr>
        <p:grpSpPr>
          <a:xfrm>
            <a:off x="5578259" y="1572250"/>
            <a:ext cx="1687563" cy="919210"/>
            <a:chOff x="0" y="0"/>
            <a:chExt cx="4233726" cy="2271900"/>
          </a:xfrm>
        </p:grpSpPr>
        <p:sp>
          <p:nvSpPr>
            <p:cNvPr id="240" name="Shape 240"/>
            <p:cNvSpPr/>
            <p:nvPr/>
          </p:nvSpPr>
          <p:spPr>
            <a:xfrm>
              <a:off x="161903"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Send Subscription</a:t>
              </a:r>
            </a:p>
          </p:txBody>
        </p:sp>
        <p:grpSp>
          <p:nvGrpSpPr>
            <p:cNvPr id="241" name="Shape 241"/>
            <p:cNvGrpSpPr/>
            <p:nvPr/>
          </p:nvGrpSpPr>
          <p:grpSpPr>
            <a:xfrm>
              <a:off x="0" y="0"/>
              <a:ext cx="4233726" cy="2271900"/>
              <a:chOff x="0" y="0"/>
              <a:chExt cx="4233726" cy="2271900"/>
            </a:xfrm>
          </p:grpSpPr>
          <p:sp>
            <p:nvSpPr>
              <p:cNvPr id="242" name="Shape 242"/>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3" name="Shape 243"/>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244" name="Shape 244"/>
          <p:cNvGrpSpPr/>
          <p:nvPr/>
        </p:nvGrpSpPr>
        <p:grpSpPr>
          <a:xfrm>
            <a:off x="7346697" y="1572250"/>
            <a:ext cx="1687563" cy="919210"/>
            <a:chOff x="0" y="0"/>
            <a:chExt cx="4233726" cy="2271900"/>
          </a:xfrm>
        </p:grpSpPr>
        <p:sp>
          <p:nvSpPr>
            <p:cNvPr id="245" name="Shape 245"/>
            <p:cNvSpPr/>
            <p:nvPr/>
          </p:nvSpPr>
          <p:spPr>
            <a:xfrm>
              <a:off x="213048"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Save Subscription</a:t>
              </a:r>
            </a:p>
          </p:txBody>
        </p:sp>
        <p:grpSp>
          <p:nvGrpSpPr>
            <p:cNvPr id="246" name="Shape 246"/>
            <p:cNvGrpSpPr/>
            <p:nvPr/>
          </p:nvGrpSpPr>
          <p:grpSpPr>
            <a:xfrm>
              <a:off x="0" y="0"/>
              <a:ext cx="4233726" cy="2271900"/>
              <a:chOff x="0" y="0"/>
              <a:chExt cx="4233726" cy="2271900"/>
            </a:xfrm>
          </p:grpSpPr>
          <p:sp>
            <p:nvSpPr>
              <p:cNvPr id="247" name="Shape 247"/>
              <p:cNvSpPr/>
              <p:nvPr/>
            </p:nvSpPr>
            <p:spPr>
              <a:xfrm>
                <a:off x="0" y="0"/>
                <a:ext cx="3810000" cy="2271900"/>
              </a:xfrm>
              <a:prstGeom prst="rect">
                <a:avLst/>
              </a:prstGeom>
              <a:noFill/>
              <a:ln cap="flat" cmpd="sng" w="25400">
                <a:solidFill>
                  <a:srgbClr val="229E58"/>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8" name="Shape 248"/>
              <p:cNvCxnSpPr/>
              <p:nvPr/>
            </p:nvCxnSpPr>
            <p:spPr>
              <a:xfrm>
                <a:off x="3792126" y="1135905"/>
                <a:ext cx="441600" cy="0"/>
              </a:xfrm>
              <a:prstGeom prst="straightConnector1">
                <a:avLst/>
              </a:prstGeom>
              <a:noFill/>
              <a:ln cap="flat" cmpd="sng" w="25400">
                <a:solidFill>
                  <a:srgbClr val="229E58"/>
                </a:solidFill>
                <a:prstDash val="dot"/>
                <a:miter lim="8000"/>
                <a:headEnd len="med" w="med" type="oval"/>
                <a:tailEnd len="lg" w="lg" type="triangle"/>
              </a:ln>
            </p:spPr>
          </p:cxn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13570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Check if user is subscribed</a:t>
            </a:r>
          </a:p>
        </p:txBody>
      </p:sp>
      <p:sp>
        <p:nvSpPr>
          <p:cNvPr id="254" name="Shape 254"/>
          <p:cNvSpPr txBox="1"/>
          <p:nvPr>
            <p:ph idx="1" type="body"/>
          </p:nvPr>
        </p:nvSpPr>
        <p:spPr>
          <a:xfrm>
            <a:off x="230100" y="789625"/>
            <a:ext cx="8913900" cy="41058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navigator.serviceWorker.ready.then(function(reg)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 reg.pushManager.getSubscription()</a:t>
            </a:r>
            <a:r>
              <a:rPr b="0" i="0" lang="en" sz="1800" u="none" cap="none" strike="noStrike">
                <a:solidFill>
                  <a:srgbClr val="424242"/>
                </a:solidFill>
                <a:latin typeface="Consolas"/>
                <a:ea typeface="Consolas"/>
                <a:cs typeface="Consolas"/>
                <a:sym typeface="Consolas"/>
              </a:rPr>
              <a:t>.then(function(sub)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if (sub == undefined)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ask user to register for Push</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else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You have subscription, update the database on your server</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311700" y="919175"/>
            <a:ext cx="8631900" cy="39405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navigator.serviceWorker.getRegistration()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.then(function(reg)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reg.pushManager.subscribe({</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userVisibleOnly: true</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.then(function(sub) {</a:t>
            </a: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 send sub.toJSON() to server</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
        <p:nvSpPr>
          <p:cNvPr id="260" name="Shape 260"/>
          <p:cNvSpPr txBox="1"/>
          <p:nvPr>
            <p:ph type="title"/>
          </p:nvPr>
        </p:nvSpPr>
        <p:spPr>
          <a:xfrm>
            <a:off x="311700" y="116375"/>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subscription object</a:t>
            </a:r>
          </a:p>
        </p:txBody>
      </p:sp>
      <p:sp>
        <p:nvSpPr>
          <p:cNvPr id="266" name="Shape 266"/>
          <p:cNvSpPr txBox="1"/>
          <p:nvPr>
            <p:ph idx="1" type="body"/>
          </p:nvPr>
        </p:nvSpPr>
        <p:spPr>
          <a:xfrm>
            <a:off x="0" y="778475"/>
            <a:ext cx="9144000" cy="36630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"endpoint": "https://fcm.googleapis.com/fcm/send/f1LsxkKp...",</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"keys":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"p256dh": "BLc4xRzKlKORKWlbdgFaB1oEKgPpWC5cW8OCzVrOQRv-1n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"auth": "5I2Bu2oKdyy9CwL8QVF0NQ=="</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 a push message from the server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Sending messages</a:t>
            </a:r>
          </a:p>
        </p:txBody>
      </p:sp>
      <p:sp>
        <p:nvSpPr>
          <p:cNvPr id="277" name="Shape 277"/>
          <p:cNvSpPr/>
          <p:nvPr/>
        </p:nvSpPr>
        <p:spPr>
          <a:xfrm>
            <a:off x="176850" y="2835552"/>
            <a:ext cx="4159500" cy="75900"/>
          </a:xfrm>
          <a:prstGeom prst="rect">
            <a:avLst/>
          </a:prstGeom>
          <a:solidFill>
            <a:srgbClr val="229E58"/>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78" name="Shape 278"/>
          <p:cNvSpPr/>
          <p:nvPr/>
        </p:nvSpPr>
        <p:spPr>
          <a:xfrm>
            <a:off x="4785999" y="3012900"/>
            <a:ext cx="1676700" cy="1378500"/>
          </a:xfrm>
          <a:prstGeom prst="rect">
            <a:avLst/>
          </a:prstGeom>
          <a:noFill/>
          <a:ln>
            <a:noFill/>
          </a:ln>
        </p:spPr>
        <p:txBody>
          <a:bodyPr anchorCtr="0" anchor="t" bIns="30100" lIns="30100"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End Point</a:t>
            </a:r>
          </a:p>
        </p:txBody>
      </p:sp>
      <p:sp>
        <p:nvSpPr>
          <p:cNvPr id="279" name="Shape 279"/>
          <p:cNvSpPr/>
          <p:nvPr/>
        </p:nvSpPr>
        <p:spPr>
          <a:xfrm>
            <a:off x="6912216" y="2835552"/>
            <a:ext cx="1903500" cy="75900"/>
          </a:xfrm>
          <a:prstGeom prst="rect">
            <a:avLst/>
          </a:prstGeom>
          <a:solidFill>
            <a:srgbClr val="314FFE"/>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80" name="Shape 280"/>
          <p:cNvSpPr/>
          <p:nvPr/>
        </p:nvSpPr>
        <p:spPr>
          <a:xfrm>
            <a:off x="6911246" y="3012900"/>
            <a:ext cx="1834200" cy="1378500"/>
          </a:xfrm>
          <a:prstGeom prst="rect">
            <a:avLst/>
          </a:prstGeom>
          <a:noFill/>
          <a:ln>
            <a:noFill/>
          </a:ln>
        </p:spPr>
        <p:txBody>
          <a:bodyPr anchorCtr="0" anchor="t" bIns="30100" lIns="30100"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p>
        </p:txBody>
      </p:sp>
      <p:grpSp>
        <p:nvGrpSpPr>
          <p:cNvPr id="281" name="Shape 281"/>
          <p:cNvGrpSpPr/>
          <p:nvPr/>
        </p:nvGrpSpPr>
        <p:grpSpPr>
          <a:xfrm>
            <a:off x="178627" y="1724325"/>
            <a:ext cx="2097387" cy="861731"/>
            <a:chOff x="0" y="0"/>
            <a:chExt cx="4233726" cy="2271900"/>
          </a:xfrm>
        </p:grpSpPr>
        <p:sp>
          <p:nvSpPr>
            <p:cNvPr id="282" name="Shape 282"/>
            <p:cNvSpPr/>
            <p:nvPr/>
          </p:nvSpPr>
          <p:spPr>
            <a:xfrm>
              <a:off x="158764" y="176351"/>
              <a:ext cx="34926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Generate Message</a:t>
              </a:r>
            </a:p>
          </p:txBody>
        </p:sp>
        <p:grpSp>
          <p:nvGrpSpPr>
            <p:cNvPr id="283" name="Shape 283"/>
            <p:cNvGrpSpPr/>
            <p:nvPr/>
          </p:nvGrpSpPr>
          <p:grpSpPr>
            <a:xfrm>
              <a:off x="0" y="0"/>
              <a:ext cx="4233726" cy="2271900"/>
              <a:chOff x="0" y="0"/>
              <a:chExt cx="4233726" cy="2271900"/>
            </a:xfrm>
          </p:grpSpPr>
          <p:sp>
            <p:nvSpPr>
              <p:cNvPr id="284" name="Shape 284"/>
              <p:cNvSpPr/>
              <p:nvPr/>
            </p:nvSpPr>
            <p:spPr>
              <a:xfrm>
                <a:off x="0" y="0"/>
                <a:ext cx="3810000" cy="2271900"/>
              </a:xfrm>
              <a:prstGeom prst="rect">
                <a:avLst/>
              </a:prstGeom>
              <a:noFill/>
              <a:ln cap="flat" cmpd="sng" w="25400">
                <a:solidFill>
                  <a:srgbClr val="229E58"/>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5" name="Shape 285"/>
              <p:cNvCxnSpPr/>
              <p:nvPr/>
            </p:nvCxnSpPr>
            <p:spPr>
              <a:xfrm>
                <a:off x="3792126" y="1135905"/>
                <a:ext cx="441600" cy="0"/>
              </a:xfrm>
              <a:prstGeom prst="straightConnector1">
                <a:avLst/>
              </a:prstGeom>
              <a:noFill/>
              <a:ln cap="flat" cmpd="sng" w="25400">
                <a:solidFill>
                  <a:srgbClr val="229E58"/>
                </a:solidFill>
                <a:prstDash val="dot"/>
                <a:miter lim="8000"/>
                <a:headEnd len="med" w="med" type="oval"/>
                <a:tailEnd len="lg" w="lg" type="triangle"/>
              </a:ln>
            </p:spPr>
          </p:cxnSp>
        </p:grpSp>
      </p:grpSp>
      <p:grpSp>
        <p:nvGrpSpPr>
          <p:cNvPr id="286" name="Shape 286"/>
          <p:cNvGrpSpPr/>
          <p:nvPr/>
        </p:nvGrpSpPr>
        <p:grpSpPr>
          <a:xfrm>
            <a:off x="2425449" y="1724325"/>
            <a:ext cx="2097387" cy="861731"/>
            <a:chOff x="0" y="0"/>
            <a:chExt cx="4233726" cy="2271900"/>
          </a:xfrm>
        </p:grpSpPr>
        <p:sp>
          <p:nvSpPr>
            <p:cNvPr id="287" name="Shape 287"/>
            <p:cNvSpPr/>
            <p:nvPr/>
          </p:nvSpPr>
          <p:spPr>
            <a:xfrm>
              <a:off x="195505"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Sent to</a:t>
              </a:r>
              <a:br>
                <a:rPr b="0" i="0" lang="en" sz="1800" u="none" cap="none" strike="noStrike">
                  <a:solidFill>
                    <a:srgbClr val="229E58"/>
                  </a:solidFill>
                  <a:latin typeface="Roboto"/>
                  <a:ea typeface="Roboto"/>
                  <a:cs typeface="Roboto"/>
                  <a:sym typeface="Roboto"/>
                </a:rPr>
              </a:br>
              <a:r>
                <a:rPr b="0" i="0" lang="en" sz="1800" u="none" cap="none" strike="noStrike">
                  <a:solidFill>
                    <a:srgbClr val="229E58"/>
                  </a:solidFill>
                  <a:latin typeface="Roboto"/>
                  <a:ea typeface="Roboto"/>
                  <a:cs typeface="Roboto"/>
                  <a:sym typeface="Roboto"/>
                </a:rPr>
                <a:t>End Point</a:t>
              </a:r>
            </a:p>
          </p:txBody>
        </p:sp>
        <p:sp>
          <p:nvSpPr>
            <p:cNvPr id="288" name="Shape 288"/>
            <p:cNvSpPr/>
            <p:nvPr/>
          </p:nvSpPr>
          <p:spPr>
            <a:xfrm>
              <a:off x="0" y="0"/>
              <a:ext cx="3810000" cy="2271900"/>
            </a:xfrm>
            <a:prstGeom prst="rect">
              <a:avLst/>
            </a:prstGeom>
            <a:noFill/>
            <a:ln cap="flat" cmpd="sng" w="25400">
              <a:solidFill>
                <a:srgbClr val="229E58"/>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9" name="Shape 289"/>
            <p:cNvCxnSpPr/>
            <p:nvPr/>
          </p:nvCxnSpPr>
          <p:spPr>
            <a:xfrm>
              <a:off x="3792126" y="1135905"/>
              <a:ext cx="441600" cy="0"/>
            </a:xfrm>
            <a:prstGeom prst="straightConnector1">
              <a:avLst/>
            </a:prstGeom>
            <a:noFill/>
            <a:ln cap="flat" cmpd="sng" w="25400">
              <a:solidFill>
                <a:srgbClr val="229E58"/>
              </a:solidFill>
              <a:prstDash val="dot"/>
              <a:miter lim="8000"/>
              <a:headEnd len="med" w="med" type="oval"/>
              <a:tailEnd len="lg" w="lg" type="triangle"/>
            </a:ln>
          </p:spPr>
        </p:cxnSp>
      </p:grpSp>
      <p:grpSp>
        <p:nvGrpSpPr>
          <p:cNvPr id="290" name="Shape 290"/>
          <p:cNvGrpSpPr/>
          <p:nvPr/>
        </p:nvGrpSpPr>
        <p:grpSpPr>
          <a:xfrm>
            <a:off x="4672270" y="1724325"/>
            <a:ext cx="2097387" cy="861731"/>
            <a:chOff x="0" y="0"/>
            <a:chExt cx="4233726" cy="2271900"/>
          </a:xfrm>
        </p:grpSpPr>
        <p:sp>
          <p:nvSpPr>
            <p:cNvPr id="291" name="Shape 291"/>
            <p:cNvSpPr/>
            <p:nvPr/>
          </p:nvSpPr>
          <p:spPr>
            <a:xfrm>
              <a:off x="219207"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5B40C"/>
                </a:buClr>
                <a:buFont typeface="Roboto"/>
                <a:buNone/>
              </a:pPr>
              <a:r>
                <a:rPr b="0" i="0" lang="en" sz="1800" u="none" cap="none" strike="noStrike">
                  <a:solidFill>
                    <a:srgbClr val="F5B40C"/>
                  </a:solidFill>
                  <a:latin typeface="Roboto"/>
                  <a:ea typeface="Roboto"/>
                  <a:cs typeface="Roboto"/>
                  <a:sym typeface="Roboto"/>
                </a:rPr>
                <a:t>Sent to Browser</a:t>
              </a:r>
            </a:p>
          </p:txBody>
        </p:sp>
        <p:grpSp>
          <p:nvGrpSpPr>
            <p:cNvPr id="292" name="Shape 292"/>
            <p:cNvGrpSpPr/>
            <p:nvPr/>
          </p:nvGrpSpPr>
          <p:grpSpPr>
            <a:xfrm>
              <a:off x="0" y="0"/>
              <a:ext cx="4233726" cy="2271900"/>
              <a:chOff x="0" y="0"/>
              <a:chExt cx="4233726" cy="2271900"/>
            </a:xfrm>
          </p:grpSpPr>
          <p:sp>
            <p:nvSpPr>
              <p:cNvPr id="293" name="Shape 293"/>
              <p:cNvSpPr/>
              <p:nvPr/>
            </p:nvSpPr>
            <p:spPr>
              <a:xfrm>
                <a:off x="0" y="0"/>
                <a:ext cx="3810000" cy="2271900"/>
              </a:xfrm>
              <a:prstGeom prst="rect">
                <a:avLst/>
              </a:prstGeom>
              <a:noFill/>
              <a:ln cap="flat" cmpd="sng" w="25400">
                <a:solidFill>
                  <a:srgbClr val="F5B40C"/>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94" name="Shape 294"/>
              <p:cNvCxnSpPr/>
              <p:nvPr/>
            </p:nvCxnSpPr>
            <p:spPr>
              <a:xfrm>
                <a:off x="3792126" y="1135905"/>
                <a:ext cx="441600" cy="0"/>
              </a:xfrm>
              <a:prstGeom prst="straightConnector1">
                <a:avLst/>
              </a:prstGeom>
              <a:noFill/>
              <a:ln cap="flat" cmpd="sng" w="25400">
                <a:solidFill>
                  <a:srgbClr val="F5B40C"/>
                </a:solidFill>
                <a:prstDash val="dot"/>
                <a:miter lim="8000"/>
                <a:headEnd len="med" w="med" type="oval"/>
                <a:tailEnd len="lg" w="lg" type="triangle"/>
              </a:ln>
            </p:spPr>
          </p:cxnSp>
        </p:grpSp>
      </p:grpSp>
      <p:sp>
        <p:nvSpPr>
          <p:cNvPr id="295" name="Shape 295"/>
          <p:cNvSpPr/>
          <p:nvPr/>
        </p:nvSpPr>
        <p:spPr>
          <a:xfrm>
            <a:off x="4674266" y="2835552"/>
            <a:ext cx="1900200" cy="75900"/>
          </a:xfrm>
          <a:prstGeom prst="rect">
            <a:avLst/>
          </a:prstGeom>
          <a:solidFill>
            <a:srgbClr val="F5B40C"/>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96" name="Shape 296"/>
          <p:cNvSpPr/>
          <p:nvPr/>
        </p:nvSpPr>
        <p:spPr>
          <a:xfrm>
            <a:off x="1057606" y="3012900"/>
            <a:ext cx="2397900" cy="1378500"/>
          </a:xfrm>
          <a:prstGeom prst="rect">
            <a:avLst/>
          </a:prstGeom>
          <a:noFill/>
          <a:ln>
            <a:noFill/>
          </a:ln>
        </p:spPr>
        <p:txBody>
          <a:bodyPr anchorCtr="0" anchor="t" bIns="30100" lIns="30100"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p>
        </p:txBody>
      </p:sp>
      <p:grpSp>
        <p:nvGrpSpPr>
          <p:cNvPr id="297" name="Shape 297"/>
          <p:cNvGrpSpPr/>
          <p:nvPr/>
        </p:nvGrpSpPr>
        <p:grpSpPr>
          <a:xfrm>
            <a:off x="6919093" y="1724325"/>
            <a:ext cx="2097387" cy="861731"/>
            <a:chOff x="0" y="0"/>
            <a:chExt cx="4233726" cy="2271900"/>
          </a:xfrm>
        </p:grpSpPr>
        <p:sp>
          <p:nvSpPr>
            <p:cNvPr id="298" name="Shape 298"/>
            <p:cNvSpPr/>
            <p:nvPr/>
          </p:nvSpPr>
          <p:spPr>
            <a:xfrm>
              <a:off x="219207"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Received</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by Browser</a:t>
              </a:r>
            </a:p>
          </p:txBody>
        </p:sp>
        <p:grpSp>
          <p:nvGrpSpPr>
            <p:cNvPr id="299" name="Shape 299"/>
            <p:cNvGrpSpPr/>
            <p:nvPr/>
          </p:nvGrpSpPr>
          <p:grpSpPr>
            <a:xfrm>
              <a:off x="0" y="0"/>
              <a:ext cx="4233726" cy="2271900"/>
              <a:chOff x="0" y="0"/>
              <a:chExt cx="4233726" cy="2271900"/>
            </a:xfrm>
          </p:grpSpPr>
          <p:sp>
            <p:nvSpPr>
              <p:cNvPr id="300" name="Shape 300"/>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01" name="Shape 301"/>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 a message from the server</a:t>
            </a:r>
          </a:p>
        </p:txBody>
      </p:sp>
      <p:sp>
        <p:nvSpPr>
          <p:cNvPr id="307" name="Shape 307"/>
          <p:cNvSpPr txBox="1"/>
          <p:nvPr>
            <p:ph idx="1" type="body"/>
          </p:nvPr>
        </p:nvSpPr>
        <p:spPr>
          <a:xfrm>
            <a:off x="183700" y="1102750"/>
            <a:ext cx="89604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TTL: 60 // max time in seconds for push service to retry delivery</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50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webPush.sendNotification(pushSubscription, payload, options);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VAPID?</a:t>
            </a:r>
          </a:p>
        </p:txBody>
      </p:sp>
      <p:sp>
        <p:nvSpPr>
          <p:cNvPr id="313" name="Shape 31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342900" lvl="0" marL="457200" marR="0" rtl="0" algn="l">
              <a:lnSpc>
                <a:spcPct val="150000"/>
              </a:lnSpc>
              <a:spcBef>
                <a:spcPts val="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Voluntary Application Server Identification for Web Push (VAPID) protocol is an optional method to identify your service</a:t>
            </a: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VAPID uses JSON Web Tokens (JWT) to carry identifying information</a:t>
            </a: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 JWT contains a three properties called a Claim. The claim has:</a:t>
            </a: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Audience attribute</a:t>
            </a: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Subscriber property</a:t>
            </a: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Expiration time value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Notification API</a:t>
            </a:r>
          </a:p>
          <a:p>
            <a:pPr indent="-228600" lvl="0" marL="457200" marR="0" rtl="0" algn="l">
              <a:lnSpc>
                <a:spcPct val="20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Push API</a:t>
            </a:r>
          </a:p>
        </p:txBody>
      </p:sp>
      <p:sp>
        <p:nvSpPr>
          <p:cNvPr id="84" name="Shape 8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Push Notifications?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with the VAPID public key</a:t>
            </a:r>
          </a:p>
        </p:txBody>
      </p:sp>
      <p:sp>
        <p:nvSpPr>
          <p:cNvPr id="319" name="Shape 31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applicationServerPublicKey = 'BLiZBfZJTwbWe_TzKaKuiT8GHqmcFU';</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applicationServerKey = urlB64ToUint8Array(applicationServerPublicKey);</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swRegistration.pushManager.subscribe({</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userVisibleOnly: true,</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applicationServerKey: applicationServerKey</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Send a message with VAPID</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325" name="Shape 325"/>
          <p:cNvSpPr txBox="1"/>
          <p:nvPr>
            <p:ph idx="1" type="body"/>
          </p:nvPr>
        </p:nvSpPr>
        <p:spPr>
          <a:xfrm>
            <a:off x="311700" y="896100"/>
            <a:ext cx="8832300" cy="37422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vapidDetails: {</a:t>
            </a: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subject: 'mailto: example-email@example.com',</a:t>
            </a: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publicKey: vapidPublicKey,</a:t>
            </a: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privateKey: vapidPrivateKey</a:t>
            </a: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webPush.sendNotification(pushSubscription, payload, options);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p>
        </p:txBody>
      </p:sp>
      <p:sp>
        <p:nvSpPr>
          <p:cNvPr id="331" name="Shape 331"/>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332" name="Shape 332"/>
          <p:cNvSpPr txBox="1"/>
          <p:nvPr/>
        </p:nvSpPr>
        <p:spPr>
          <a:xfrm>
            <a:off x="659275" y="215842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333" name="Shape 333"/>
          <p:cNvSpPr txBox="1"/>
          <p:nvPr/>
        </p:nvSpPr>
        <p:spPr>
          <a:xfrm>
            <a:off x="2236000" y="215847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334" name="Shape 334"/>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335" name="Shape 335"/>
          <p:cNvSpPr txBox="1"/>
          <p:nvPr/>
        </p:nvSpPr>
        <p:spPr>
          <a:xfrm>
            <a:off x="5858262"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336" name="Shape 336"/>
          <p:cNvSpPr txBox="1"/>
          <p:nvPr/>
        </p:nvSpPr>
        <p:spPr>
          <a:xfrm>
            <a:off x="7430100" y="2158475"/>
            <a:ext cx="1316400" cy="17451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p>
        </p:txBody>
      </p:sp>
      <p:sp>
        <p:nvSpPr>
          <p:cNvPr id="342" name="Shape 342"/>
          <p:cNvSpPr/>
          <p:nvPr/>
        </p:nvSpPr>
        <p:spPr>
          <a:xfrm>
            <a:off x="350037" y="2825543"/>
            <a:ext cx="8398200" cy="70500"/>
          </a:xfrm>
          <a:prstGeom prst="rect">
            <a:avLst/>
          </a:prstGeom>
          <a:solidFill>
            <a:srgbClr val="314FFE"/>
          </a:solid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343" name="Shape 343"/>
          <p:cNvSpPr/>
          <p:nvPr/>
        </p:nvSpPr>
        <p:spPr>
          <a:xfrm>
            <a:off x="2948867" y="2994347"/>
            <a:ext cx="3200700" cy="1277400"/>
          </a:xfrm>
          <a:prstGeom prst="rect">
            <a:avLst/>
          </a:prstGeom>
          <a:noFill/>
          <a:ln>
            <a:noFill/>
          </a:ln>
        </p:spPr>
        <p:txBody>
          <a:bodyPr anchorCtr="0" anchor="t" bIns="30100" lIns="30100"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p>
        </p:txBody>
      </p:sp>
      <p:grpSp>
        <p:nvGrpSpPr>
          <p:cNvPr id="344" name="Shape 344"/>
          <p:cNvGrpSpPr/>
          <p:nvPr/>
        </p:nvGrpSpPr>
        <p:grpSpPr>
          <a:xfrm>
            <a:off x="2538643" y="1795825"/>
            <a:ext cx="2041926" cy="798572"/>
            <a:chOff x="0" y="0"/>
            <a:chExt cx="4233726" cy="2271900"/>
          </a:xfrm>
        </p:grpSpPr>
        <p:sp>
          <p:nvSpPr>
            <p:cNvPr id="345" name="Shape 345"/>
            <p:cNvSpPr/>
            <p:nvPr/>
          </p:nvSpPr>
          <p:spPr>
            <a:xfrm>
              <a:off x="195506"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SW Starts</a:t>
              </a:r>
            </a:p>
          </p:txBody>
        </p:sp>
        <p:grpSp>
          <p:nvGrpSpPr>
            <p:cNvPr id="346" name="Shape 346"/>
            <p:cNvGrpSpPr/>
            <p:nvPr/>
          </p:nvGrpSpPr>
          <p:grpSpPr>
            <a:xfrm>
              <a:off x="0" y="0"/>
              <a:ext cx="4233726" cy="2271900"/>
              <a:chOff x="0" y="0"/>
              <a:chExt cx="4233726" cy="2271900"/>
            </a:xfrm>
          </p:grpSpPr>
          <p:sp>
            <p:nvSpPr>
              <p:cNvPr id="347" name="Shape 347"/>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48" name="Shape 348"/>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349" name="Shape 349"/>
          <p:cNvGrpSpPr/>
          <p:nvPr/>
        </p:nvGrpSpPr>
        <p:grpSpPr>
          <a:xfrm>
            <a:off x="4725519" y="1795825"/>
            <a:ext cx="2041926" cy="798572"/>
            <a:chOff x="0" y="0"/>
            <a:chExt cx="4233726" cy="2271900"/>
          </a:xfrm>
        </p:grpSpPr>
        <p:sp>
          <p:nvSpPr>
            <p:cNvPr id="350" name="Shape 350"/>
            <p:cNvSpPr/>
            <p:nvPr/>
          </p:nvSpPr>
          <p:spPr>
            <a:xfrm>
              <a:off x="219207"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Handle</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Message</a:t>
              </a:r>
            </a:p>
          </p:txBody>
        </p:sp>
        <p:grpSp>
          <p:nvGrpSpPr>
            <p:cNvPr id="351" name="Shape 351"/>
            <p:cNvGrpSpPr/>
            <p:nvPr/>
          </p:nvGrpSpPr>
          <p:grpSpPr>
            <a:xfrm>
              <a:off x="0" y="0"/>
              <a:ext cx="4233726" cy="2271900"/>
              <a:chOff x="0" y="0"/>
              <a:chExt cx="4233726" cy="2271900"/>
            </a:xfrm>
          </p:grpSpPr>
          <p:sp>
            <p:nvSpPr>
              <p:cNvPr id="352" name="Shape 352"/>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3" name="Shape 353"/>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354" name="Shape 354"/>
          <p:cNvGrpSpPr/>
          <p:nvPr/>
        </p:nvGrpSpPr>
        <p:grpSpPr>
          <a:xfrm>
            <a:off x="6904014" y="1795825"/>
            <a:ext cx="2041926" cy="798572"/>
            <a:chOff x="0" y="0"/>
            <a:chExt cx="4233726" cy="2271900"/>
          </a:xfrm>
        </p:grpSpPr>
        <p:sp>
          <p:nvSpPr>
            <p:cNvPr id="355" name="Shape 355"/>
            <p:cNvSpPr/>
            <p:nvPr/>
          </p:nvSpPr>
          <p:spPr>
            <a:xfrm>
              <a:off x="161903" y="176351"/>
              <a:ext cx="33585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Show Notification</a:t>
              </a:r>
            </a:p>
          </p:txBody>
        </p:sp>
        <p:grpSp>
          <p:nvGrpSpPr>
            <p:cNvPr id="356" name="Shape 356"/>
            <p:cNvGrpSpPr/>
            <p:nvPr/>
          </p:nvGrpSpPr>
          <p:grpSpPr>
            <a:xfrm>
              <a:off x="0" y="0"/>
              <a:ext cx="4233726" cy="2271900"/>
              <a:chOff x="0" y="0"/>
              <a:chExt cx="4233726" cy="2271900"/>
            </a:xfrm>
          </p:grpSpPr>
          <p:sp>
            <p:nvSpPr>
              <p:cNvPr id="357" name="Shape 357"/>
              <p:cNvSpPr/>
              <p:nvPr/>
            </p:nvSpPr>
            <p:spPr>
              <a:xfrm>
                <a:off x="0"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8" name="Shape 358"/>
              <p:cNvCxnSpPr/>
              <p:nvPr/>
            </p:nvCxnSpPr>
            <p:spPr>
              <a:xfrm>
                <a:off x="3792126" y="1135905"/>
                <a:ext cx="441600" cy="0"/>
              </a:xfrm>
              <a:prstGeom prst="straightConnector1">
                <a:avLst/>
              </a:prstGeom>
              <a:noFill/>
              <a:ln cap="flat" cmpd="sng" w="25400">
                <a:solidFill>
                  <a:srgbClr val="4F78BE"/>
                </a:solidFill>
                <a:prstDash val="dot"/>
                <a:miter lim="8000"/>
                <a:headEnd len="med" w="med" type="oval"/>
                <a:tailEnd len="lg" w="lg" type="triangle"/>
              </a:ln>
            </p:spPr>
          </p:cxnSp>
        </p:grpSp>
      </p:grpSp>
      <p:grpSp>
        <p:nvGrpSpPr>
          <p:cNvPr id="359" name="Shape 359"/>
          <p:cNvGrpSpPr/>
          <p:nvPr/>
        </p:nvGrpSpPr>
        <p:grpSpPr>
          <a:xfrm>
            <a:off x="147375" y="1795825"/>
            <a:ext cx="2246327" cy="798572"/>
            <a:chOff x="0" y="0"/>
            <a:chExt cx="4657530" cy="2271900"/>
          </a:xfrm>
        </p:grpSpPr>
        <p:sp>
          <p:nvSpPr>
            <p:cNvPr id="360" name="Shape 360"/>
            <p:cNvSpPr/>
            <p:nvPr/>
          </p:nvSpPr>
          <p:spPr>
            <a:xfrm>
              <a:off x="582568" y="176351"/>
              <a:ext cx="3492600" cy="1919100"/>
            </a:xfrm>
            <a:prstGeom prst="rect">
              <a:avLst/>
            </a:prstGeom>
            <a:noFill/>
            <a:ln>
              <a:noFill/>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Push Arrives</a:t>
              </a:r>
            </a:p>
          </p:txBody>
        </p:sp>
        <p:sp>
          <p:nvSpPr>
            <p:cNvPr id="361" name="Shape 361"/>
            <p:cNvSpPr/>
            <p:nvPr/>
          </p:nvSpPr>
          <p:spPr>
            <a:xfrm>
              <a:off x="423804" y="0"/>
              <a:ext cx="3810000" cy="2271900"/>
            </a:xfrm>
            <a:prstGeom prst="rect">
              <a:avLst/>
            </a:prstGeom>
            <a:noFill/>
            <a:ln cap="flat" cmpd="sng" w="25400">
              <a:solidFill>
                <a:srgbClr val="4F78BE"/>
              </a:solidFill>
              <a:prstDash val="dot"/>
              <a:miter lim="8000"/>
              <a:headEnd len="med" w="med" type="none"/>
              <a:tailEnd len="med" w="med" type="none"/>
            </a:ln>
          </p:spPr>
          <p:txBody>
            <a:bodyPr anchorCtr="0" anchor="ctr" bIns="30100" lIns="30100"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62" name="Shape 362"/>
            <p:cNvCxnSpPr/>
            <p:nvPr/>
          </p:nvCxnSpPr>
          <p:spPr>
            <a:xfrm>
              <a:off x="4215930" y="1135905"/>
              <a:ext cx="441600" cy="0"/>
            </a:xfrm>
            <a:prstGeom prst="straightConnector1">
              <a:avLst/>
            </a:prstGeom>
            <a:noFill/>
            <a:ln cap="flat" cmpd="sng" w="25400">
              <a:solidFill>
                <a:srgbClr val="4F78BE"/>
              </a:solidFill>
              <a:prstDash val="dot"/>
              <a:miter lim="8000"/>
              <a:headEnd len="med" w="med" type="oval"/>
              <a:tailEnd len="lg" w="lg" type="triangle"/>
            </a:ln>
          </p:spPr>
        </p:cxnSp>
        <p:cxnSp>
          <p:nvCxnSpPr>
            <p:cNvPr id="363" name="Shape 363"/>
            <p:cNvCxnSpPr/>
            <p:nvPr/>
          </p:nvCxnSpPr>
          <p:spPr>
            <a:xfrm>
              <a:off x="0" y="1135905"/>
              <a:ext cx="441600" cy="0"/>
            </a:xfrm>
            <a:prstGeom prst="straightConnector1">
              <a:avLst/>
            </a:prstGeom>
            <a:noFill/>
            <a:ln cap="flat" cmpd="sng" w="25400">
              <a:solidFill>
                <a:srgbClr val="4F78BE"/>
              </a:solidFill>
              <a:prstDash val="dot"/>
              <a:miter lim="8000"/>
              <a:headEnd len="med" w="med" type="none"/>
              <a:tailEnd len="med" w="med" type="oval"/>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68075"/>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push event</a:t>
            </a:r>
          </a:p>
        </p:txBody>
      </p:sp>
      <p:sp>
        <p:nvSpPr>
          <p:cNvPr id="369" name="Shape 369"/>
          <p:cNvSpPr txBox="1"/>
          <p:nvPr>
            <p:ph idx="1" type="body"/>
          </p:nvPr>
        </p:nvSpPr>
        <p:spPr>
          <a:xfrm>
            <a:off x="311700" y="1159324"/>
            <a:ext cx="8832000" cy="37287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self.addEventListener('push', function(e)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title = e.data.text();</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e.waitUntil(</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self.registration.showNotification(</a:t>
            </a:r>
            <a:r>
              <a:rPr b="0" i="0" lang="en" sz="1800" u="none" cap="none" strike="noStrike">
                <a:solidFill>
                  <a:schemeClr val="dk1"/>
                </a:solidFill>
                <a:latin typeface="Consolas"/>
                <a:ea typeface="Consolas"/>
                <a:cs typeface="Consolas"/>
                <a:sym typeface="Consolas"/>
              </a:rPr>
              <a:t>title</a:t>
            </a: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idx="1" type="body"/>
          </p:nvPr>
        </p:nvSpPr>
        <p:spPr>
          <a:xfrm>
            <a:off x="311700" y="923875"/>
            <a:ext cx="8520600" cy="34164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Notification API</a:t>
            </a: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Create and configure notifications</a:t>
            </a: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notification actions</a:t>
            </a: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Push API</a:t>
            </a: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the push event</a:t>
            </a: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Subscribe to the push service</a:t>
            </a: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Send a push message from a Node.js server</a:t>
            </a: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Best practices (optional)</a:t>
            </a:r>
          </a:p>
        </p:txBody>
      </p:sp>
      <p:sp>
        <p:nvSpPr>
          <p:cNvPr id="375" name="Shape 37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Be aware</a:t>
            </a:r>
          </a:p>
        </p:txBody>
      </p:sp>
      <p:sp>
        <p:nvSpPr>
          <p:cNvPr id="381" name="Shape 381"/>
          <p:cNvSpPr txBox="1"/>
          <p:nvPr/>
        </p:nvSpPr>
        <p:spPr>
          <a:xfrm>
            <a:off x="311700" y="1204100"/>
            <a:ext cx="8520600" cy="1948200"/>
          </a:xfrm>
          <a:prstGeom prst="rect">
            <a:avLst/>
          </a:prstGeom>
          <a:noFill/>
          <a:ln>
            <a:noFill/>
          </a:ln>
        </p:spPr>
        <p:txBody>
          <a:bodyPr anchorCtr="0" anchor="t" bIns="91425" lIns="91425"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WARNING: </a:t>
            </a:r>
            <a:r>
              <a:rPr b="1" i="0" lang="en" sz="2400" u="none" cap="none" strike="noStrike">
                <a:solidFill>
                  <a:srgbClr val="424242"/>
                </a:solidFill>
                <a:latin typeface="Roboto"/>
                <a:ea typeface="Roboto"/>
                <a:cs typeface="Roboto"/>
                <a:sym typeface="Roboto"/>
              </a:rPr>
              <a:t>Do not use private/incognito mode for this lab</a:t>
            </a:r>
            <a:r>
              <a:rPr b="0" i="0" lang="en" sz="2400" u="none" cap="none" strike="noStrike">
                <a:solidFill>
                  <a:srgbClr val="424242"/>
                </a:solidFill>
                <a:latin typeface="Roboto"/>
                <a:ea typeface="Roboto"/>
                <a:cs typeface="Roboto"/>
                <a:sym typeface="Roboto"/>
              </a:rPr>
              <a:t>. </a:t>
            </a:r>
          </a:p>
          <a:p>
            <a:pPr indent="0" lvl="0" marL="0" marR="0" rtl="0" algn="l">
              <a:lnSpc>
                <a:spcPct val="200000"/>
              </a:lnSpc>
              <a:spcBef>
                <a:spcPts val="100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Push notifications are not supported in private/incognito mode for security reasons.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overview</a:t>
            </a:r>
          </a:p>
        </p:txBody>
      </p:sp>
      <p:sp>
        <p:nvSpPr>
          <p:cNvPr id="90" name="Shape 90"/>
          <p:cNvSpPr txBox="1"/>
          <p:nvPr/>
        </p:nvSpPr>
        <p:spPr>
          <a:xfrm>
            <a:off x="460250" y="1469575"/>
            <a:ext cx="4914000" cy="27708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91" name="Shape 91"/>
          <p:cNvSpPr txBox="1"/>
          <p:nvPr/>
        </p:nvSpPr>
        <p:spPr>
          <a:xfrm>
            <a:off x="659275" y="215842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92" name="Shape 92"/>
          <p:cNvSpPr txBox="1"/>
          <p:nvPr/>
        </p:nvSpPr>
        <p:spPr>
          <a:xfrm>
            <a:off x="22360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93" name="Shape 93"/>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94" name="Shape 94"/>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95" name="Shape 95"/>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The Notification API</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Request permission</a:t>
            </a:r>
          </a:p>
        </p:txBody>
      </p:sp>
      <p:sp>
        <p:nvSpPr>
          <p:cNvPr id="106" name="Shape 106"/>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Notification.requestPermission(function(status)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console.log('Notification permission status:', status);</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p>
        </p:txBody>
      </p:sp>
      <p:sp>
        <p:nvSpPr>
          <p:cNvPr id="112" name="Shape 112"/>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permission being requested.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Invocation</a:t>
            </a:r>
          </a:p>
        </p:txBody>
      </p:sp>
      <p:sp>
        <p:nvSpPr>
          <p:cNvPr id="118" name="Shape 118"/>
          <p:cNvSpPr txBox="1"/>
          <p:nvPr/>
        </p:nvSpPr>
        <p:spPr>
          <a:xfrm>
            <a:off x="460250" y="1469575"/>
            <a:ext cx="4914000" cy="27708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p>
        </p:txBody>
      </p:sp>
      <p:sp>
        <p:nvSpPr>
          <p:cNvPr id="119" name="Shape 119"/>
          <p:cNvSpPr txBox="1"/>
          <p:nvPr/>
        </p:nvSpPr>
        <p:spPr>
          <a:xfrm>
            <a:off x="659275" y="2158425"/>
            <a:ext cx="1316400" cy="17451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p>
        </p:txBody>
      </p:sp>
      <p:sp>
        <p:nvSpPr>
          <p:cNvPr id="120" name="Shape 120"/>
          <p:cNvSpPr txBox="1"/>
          <p:nvPr/>
        </p:nvSpPr>
        <p:spPr>
          <a:xfrm>
            <a:off x="2236000" y="2158475"/>
            <a:ext cx="1316400" cy="1745100"/>
          </a:xfrm>
          <a:prstGeom prst="rect">
            <a:avLst/>
          </a:prstGeom>
          <a:solidFill>
            <a:srgbClr val="E1EE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p>
        </p:txBody>
      </p:sp>
      <p:sp>
        <p:nvSpPr>
          <p:cNvPr id="121" name="Shape 121"/>
          <p:cNvSpPr txBox="1"/>
          <p:nvPr/>
        </p:nvSpPr>
        <p:spPr>
          <a:xfrm>
            <a:off x="3812725"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p>
        </p:txBody>
      </p:sp>
      <p:sp>
        <p:nvSpPr>
          <p:cNvPr id="122" name="Shape 122"/>
          <p:cNvSpPr txBox="1"/>
          <p:nvPr/>
        </p:nvSpPr>
        <p:spPr>
          <a:xfrm>
            <a:off x="5858262"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p>
        </p:txBody>
      </p:sp>
      <p:sp>
        <p:nvSpPr>
          <p:cNvPr id="123" name="Shape 123"/>
          <p:cNvSpPr txBox="1"/>
          <p:nvPr/>
        </p:nvSpPr>
        <p:spPr>
          <a:xfrm>
            <a:off x="7430100" y="2158475"/>
            <a:ext cx="1316400" cy="1745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Display a notification</a:t>
            </a:r>
          </a:p>
        </p:txBody>
      </p:sp>
      <p:sp>
        <p:nvSpPr>
          <p:cNvPr id="129" name="Shape 129"/>
          <p:cNvSpPr txBox="1"/>
          <p:nvPr>
            <p:ph idx="1" type="body"/>
          </p:nvPr>
        </p:nvSpPr>
        <p:spPr>
          <a:xfrm>
            <a:off x="311700" y="11524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function displayNotification()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(Notification.permission === 'granted') {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navigator.serviceWorker.getRegistration()</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.then(function(reg){</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reg.showNotification('Hello world!');</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