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8"/>
  </p:notesMasterIdLst>
  <p:sldIdLst>
    <p:sldId id="279" r:id="rId2"/>
    <p:sldId id="280" r:id="rId3"/>
    <p:sldId id="281" r:id="rId4"/>
    <p:sldId id="282" r:id="rId5"/>
    <p:sldId id="284" r:id="rId6"/>
    <p:sldId id="286" r:id="rId7"/>
    <p:sldId id="285" r:id="rId8"/>
    <p:sldId id="287" r:id="rId9"/>
    <p:sldId id="299" r:id="rId10"/>
    <p:sldId id="300" r:id="rId11"/>
    <p:sldId id="301" r:id="rId12"/>
    <p:sldId id="288" r:id="rId13"/>
    <p:sldId id="289" r:id="rId14"/>
    <p:sldId id="290" r:id="rId15"/>
    <p:sldId id="291" r:id="rId16"/>
    <p:sldId id="292" r:id="rId17"/>
    <p:sldId id="293" r:id="rId18"/>
    <p:sldId id="298" r:id="rId19"/>
    <p:sldId id="294" r:id="rId20"/>
    <p:sldId id="295" r:id="rId21"/>
    <p:sldId id="296" r:id="rId22"/>
    <p:sldId id="258" r:id="rId23"/>
    <p:sldId id="259" r:id="rId24"/>
    <p:sldId id="260" r:id="rId25"/>
    <p:sldId id="261" r:id="rId26"/>
    <p:sldId id="263" r:id="rId27"/>
    <p:sldId id="262"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56" r:id="rId44"/>
    <p:sldId id="302" r:id="rId45"/>
    <p:sldId id="304" r:id="rId46"/>
    <p:sldId id="305" r:id="rId47"/>
    <p:sldId id="306" r:id="rId48"/>
    <p:sldId id="307" r:id="rId49"/>
    <p:sldId id="308" r:id="rId50"/>
    <p:sldId id="303" r:id="rId51"/>
    <p:sldId id="309" r:id="rId52"/>
    <p:sldId id="310" r:id="rId53"/>
    <p:sldId id="311" r:id="rId54"/>
    <p:sldId id="312" r:id="rId55"/>
    <p:sldId id="313" r:id="rId56"/>
    <p:sldId id="314" r:id="rId57"/>
    <p:sldId id="319" r:id="rId58"/>
    <p:sldId id="596" r:id="rId59"/>
    <p:sldId id="597" r:id="rId60"/>
    <p:sldId id="598" r:id="rId61"/>
    <p:sldId id="320" r:id="rId62"/>
    <p:sldId id="315" r:id="rId63"/>
    <p:sldId id="316" r:id="rId64"/>
    <p:sldId id="317" r:id="rId65"/>
    <p:sldId id="318" r:id="rId66"/>
    <p:sldId id="586" r:id="rId67"/>
    <p:sldId id="587" r:id="rId68"/>
    <p:sldId id="590" r:id="rId69"/>
    <p:sldId id="585" r:id="rId70"/>
    <p:sldId id="588" r:id="rId71"/>
    <p:sldId id="591" r:id="rId72"/>
    <p:sldId id="592" r:id="rId73"/>
    <p:sldId id="594" r:id="rId74"/>
    <p:sldId id="599" r:id="rId75"/>
    <p:sldId id="593" r:id="rId76"/>
    <p:sldId id="59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4BD57-4FB1-446F-B9F9-69AB3740DCE6}" type="datetimeFigureOut">
              <a:rPr lang="en-IN" smtClean="0"/>
              <a:t>10-11-2019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4F553-7B7F-40E2-A373-66BDFDB98EA4}" type="slidenum">
              <a:rPr lang="en-IN" smtClean="0"/>
              <a:t>‹#›</a:t>
            </a:fld>
            <a:endParaRPr lang="en-IN"/>
          </a:p>
        </p:txBody>
      </p:sp>
    </p:spTree>
    <p:extLst>
      <p:ext uri="{BB962C8B-B14F-4D97-AF65-F5344CB8AC3E}">
        <p14:creationId xmlns:p14="http://schemas.microsoft.com/office/powerpoint/2010/main" val="199642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BE0CCB-BC19-430A-A9BE-78A79BE8B1EF}" type="slidenum">
              <a:rPr lang="en-IN" smtClean="0"/>
              <a:t>76</a:t>
            </a:fld>
            <a:endParaRPr lang="en-IN"/>
          </a:p>
        </p:txBody>
      </p:sp>
    </p:spTree>
    <p:extLst>
      <p:ext uri="{BB962C8B-B14F-4D97-AF65-F5344CB8AC3E}">
        <p14:creationId xmlns:p14="http://schemas.microsoft.com/office/powerpoint/2010/main" val="99288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DEB8-9AA8-4931-BC28-BF4044722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F651D1-2F04-40C4-AECA-8DFCCC312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5A64D9-A5E1-4818-AAB8-44289445500D}"/>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C00B7D20-C3E5-40A3-861F-A4EB1A354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1340F-2131-4309-A387-2B0F78F16317}"/>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57604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E2ED-9C52-4296-9EF2-05EAF3D0F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67450-9D3F-4FC8-8D5D-7DCF18365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8B648-7E16-46DA-A955-12362452E651}"/>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14C0599A-95E5-4466-8AB0-C049CA926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2AAE9-4EC4-4EE3-B97F-BC0899C3AF8B}"/>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4839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91C4A-3279-4FEC-A8D0-4026C078EC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4E35D-01CA-41C0-A69D-0042B0C79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00B02-4426-481A-8419-8ED162132208}"/>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0ED38D79-2D09-4C36-AF1B-19E067534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C50F7-94A3-4181-B9E6-E14E0B95510C}"/>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27242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49CB-9832-4474-940A-E752DDEF8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E7A42-EC6A-4EAA-9645-5B8230028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5ACB2-748E-4AB7-875A-9B1AF60B9D19}"/>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434C0B32-A9ED-42C6-9D75-8DAD83359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F5068-FA6B-484A-9951-3E145D3C83D2}"/>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4171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DA9D-1494-4B1A-B17F-E7EF8853A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479C9D-15E3-492C-9776-2CAC12085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B0F36-FA62-441F-81F3-62F7FF2FD9AB}"/>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C470431D-E145-47E9-B484-4DF37CE56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3DCDA-C895-4EBF-8BEE-6378D2907CE9}"/>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97872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3FB8-E143-49D0-8628-99C8B4EC6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2DAE88-5066-42AC-BD7B-C5BEE13114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3402BD-24EC-4892-9EC3-BD3B9F910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4E95F-0D54-4F76-B16A-6ADC9BE14110}"/>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6" name="Footer Placeholder 5">
            <a:extLst>
              <a:ext uri="{FF2B5EF4-FFF2-40B4-BE49-F238E27FC236}">
                <a16:creationId xmlns:a16="http://schemas.microsoft.com/office/drawing/2014/main" id="{91CC2852-C44A-4D7A-9C1D-12A084C53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6BEDF7-4B56-484A-BB38-99BA61B3F6CA}"/>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36857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538B-5CD3-43D0-B34A-7B181C8608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70248-2DB4-4AB7-A7B6-07D873A79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5E487-2AB3-4A97-9CB8-23F542D46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E4509D-AF36-4CE4-8D43-80352A6BC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7179D-D3F8-4A97-B095-E9152C37B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FF74B0-49F0-4AC5-833F-1A2FD450FE4B}"/>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8" name="Footer Placeholder 7">
            <a:extLst>
              <a:ext uri="{FF2B5EF4-FFF2-40B4-BE49-F238E27FC236}">
                <a16:creationId xmlns:a16="http://schemas.microsoft.com/office/drawing/2014/main" id="{9B740EF3-BE41-4391-B927-0D5C957BC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27E34-0C3D-4AB4-AEBF-4AEEFD0D6602}"/>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7105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22F-FCCD-49FC-90E7-ABCEC66A67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D394E7-7814-46D2-9AC6-C84A730B0F9C}"/>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4" name="Footer Placeholder 3">
            <a:extLst>
              <a:ext uri="{FF2B5EF4-FFF2-40B4-BE49-F238E27FC236}">
                <a16:creationId xmlns:a16="http://schemas.microsoft.com/office/drawing/2014/main" id="{7F763AC3-7993-4E6A-A6D6-0C1B2A8BBB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CCA8D5-3142-48C2-AEFE-2006767F7851}"/>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56261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54CF2-1014-4615-9D7C-D1C16C28D79A}"/>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3" name="Footer Placeholder 2">
            <a:extLst>
              <a:ext uri="{FF2B5EF4-FFF2-40B4-BE49-F238E27FC236}">
                <a16:creationId xmlns:a16="http://schemas.microsoft.com/office/drawing/2014/main" id="{5107DE9F-2983-46A3-A203-BA5BD02F1B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19A43C-6942-46A7-84E5-EE630BD3D9F0}"/>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08914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D349-1D30-4A73-90FC-E0F0732D0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0F9B5E-53E3-4CC8-8B5E-04F8DD05D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CEE5E7-4D8F-45DE-847A-C56D8CD1C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FF8D3-3B38-41A3-A090-5ABA83B3EA16}"/>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6" name="Footer Placeholder 5">
            <a:extLst>
              <a:ext uri="{FF2B5EF4-FFF2-40B4-BE49-F238E27FC236}">
                <a16:creationId xmlns:a16="http://schemas.microsoft.com/office/drawing/2014/main" id="{ED241555-84A5-4163-83F7-3DA87A5FD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56CCCC-E310-4075-8B9B-5E60138F693A}"/>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0087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EFDB-F533-4173-9742-2D59C6C33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60C098-8ED3-4619-A4DE-AEB63B897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9683C4-B286-4033-8057-A9E12C62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8FB19-45FA-41CC-BC13-6D347130C693}"/>
              </a:ext>
            </a:extLst>
          </p:cNvPr>
          <p:cNvSpPr>
            <a:spLocks noGrp="1"/>
          </p:cNvSpPr>
          <p:nvPr>
            <p:ph type="dt" sz="half" idx="10"/>
          </p:nvPr>
        </p:nvSpPr>
        <p:spPr/>
        <p:txBody>
          <a:bodyPr/>
          <a:lstStyle/>
          <a:p>
            <a:fld id="{145307D0-1E0D-49CC-A57F-2A5A0F6960E1}" type="datetimeFigureOut">
              <a:rPr lang="en-IN" smtClean="0"/>
              <a:t>10-11-2019</a:t>
            </a:fld>
            <a:endParaRPr lang="en-IN"/>
          </a:p>
        </p:txBody>
      </p:sp>
      <p:sp>
        <p:nvSpPr>
          <p:cNvPr id="6" name="Footer Placeholder 5">
            <a:extLst>
              <a:ext uri="{FF2B5EF4-FFF2-40B4-BE49-F238E27FC236}">
                <a16:creationId xmlns:a16="http://schemas.microsoft.com/office/drawing/2014/main" id="{F88C23AF-58E1-42DA-AABA-ACD25E36F5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E74BF-D69F-415E-A7C1-9C883CA34F28}"/>
              </a:ext>
            </a:extLst>
          </p:cNvPr>
          <p:cNvSpPr>
            <a:spLocks noGrp="1"/>
          </p:cNvSpPr>
          <p:nvPr>
            <p:ph type="sldNum" sz="quarter" idx="12"/>
          </p:nvPr>
        </p:nvSpPr>
        <p:spPr/>
        <p:txBody>
          <a:bodyPr/>
          <a:lstStyle/>
          <a:p>
            <a:fld id="{C3F2EA07-366E-4F10-807D-A577BDA0FA0F}" type="slidenum">
              <a:rPr lang="en-IN" smtClean="0"/>
              <a:t>‹#›</a:t>
            </a:fld>
            <a:endParaRPr lang="en-IN"/>
          </a:p>
        </p:txBody>
      </p:sp>
    </p:spTree>
    <p:extLst>
      <p:ext uri="{BB962C8B-B14F-4D97-AF65-F5344CB8AC3E}">
        <p14:creationId xmlns:p14="http://schemas.microsoft.com/office/powerpoint/2010/main" val="125035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3F487-FE71-4EB0-84A8-5144DBCE4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66D8BF-8D6A-4C00-8A1E-A3C17C0D8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3CD91-1766-4B51-8764-FB2553FBF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307D0-1E0D-49CC-A57F-2A5A0F6960E1}" type="datetimeFigureOut">
              <a:rPr lang="en-IN" smtClean="0"/>
              <a:t>10-11-2019</a:t>
            </a:fld>
            <a:endParaRPr lang="en-IN"/>
          </a:p>
        </p:txBody>
      </p:sp>
      <p:sp>
        <p:nvSpPr>
          <p:cNvPr id="5" name="Footer Placeholder 4">
            <a:extLst>
              <a:ext uri="{FF2B5EF4-FFF2-40B4-BE49-F238E27FC236}">
                <a16:creationId xmlns:a16="http://schemas.microsoft.com/office/drawing/2014/main" id="{C40BF81C-19CF-43D4-BFB1-7EA848FB6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1BD119-4205-4EA7-8920-F1B7C284D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2EA07-366E-4F10-807D-A577BDA0FA0F}" type="slidenum">
              <a:rPr lang="en-IN" smtClean="0"/>
              <a:t>‹#›</a:t>
            </a:fld>
            <a:endParaRPr lang="en-IN"/>
          </a:p>
        </p:txBody>
      </p:sp>
    </p:spTree>
    <p:extLst>
      <p:ext uri="{BB962C8B-B14F-4D97-AF65-F5344CB8AC3E}">
        <p14:creationId xmlns:p14="http://schemas.microsoft.com/office/powerpoint/2010/main" val="430115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55317-517B-4B11-8DB7-33696B743CA7}"/>
              </a:ext>
            </a:extLst>
          </p:cNvPr>
          <p:cNvSpPr>
            <a:spLocks noGrp="1"/>
          </p:cNvSpPr>
          <p:nvPr>
            <p:ph idx="1"/>
          </p:nvPr>
        </p:nvSpPr>
        <p:spPr>
          <a:xfrm>
            <a:off x="838200" y="786938"/>
            <a:ext cx="10515600" cy="5063446"/>
          </a:xfrm>
        </p:spPr>
        <p:txBody>
          <a:bodyPr>
            <a:normAutofit/>
          </a:bodyPr>
          <a:lstStyle/>
          <a:p>
            <a:pPr marL="0" indent="0" fontAlgn="t">
              <a:buNone/>
            </a:pPr>
            <a:r>
              <a:rPr lang="en-US" b="1" u="sng" dirty="0"/>
              <a:t>Deviation Score</a:t>
            </a:r>
          </a:p>
          <a:p>
            <a:pPr marL="0" indent="0" fontAlgn="t">
              <a:buNone/>
            </a:pPr>
            <a:endParaRPr lang="en-US" dirty="0"/>
          </a:p>
          <a:p>
            <a:r>
              <a:rPr lang="en-US" dirty="0"/>
              <a:t>A </a:t>
            </a:r>
            <a:r>
              <a:rPr lang="en-US" b="1" dirty="0"/>
              <a:t>deviation score</a:t>
            </a:r>
            <a:r>
              <a:rPr lang="en-US" dirty="0"/>
              <a:t> is the difference between a raw score and the mean.</a:t>
            </a:r>
          </a:p>
          <a:p>
            <a:pPr marL="0" indent="0">
              <a:buNone/>
            </a:pPr>
            <a:r>
              <a:rPr lang="en-US" dirty="0"/>
              <a:t>					</a:t>
            </a:r>
            <a:r>
              <a:rPr lang="en-US" b="1" dirty="0"/>
              <a:t>d</a:t>
            </a:r>
            <a:r>
              <a:rPr lang="en-US" b="1" baseline="-25000" dirty="0"/>
              <a:t>i</a:t>
            </a:r>
            <a:r>
              <a:rPr lang="en-US" b="1" dirty="0"/>
              <a:t> = x</a:t>
            </a:r>
            <a:r>
              <a:rPr lang="en-US" b="1" baseline="-25000" dirty="0"/>
              <a:t>i</a:t>
            </a:r>
            <a:r>
              <a:rPr lang="en-US" b="1" dirty="0"/>
              <a:t> - x</a:t>
            </a:r>
          </a:p>
          <a:p>
            <a:pPr marL="0" indent="0">
              <a:buNone/>
            </a:pPr>
            <a:r>
              <a:rPr lang="en-US" dirty="0"/>
              <a:t>Where,</a:t>
            </a:r>
          </a:p>
          <a:p>
            <a:pPr marL="514350" indent="-514350">
              <a:buFont typeface="+mj-lt"/>
              <a:buAutoNum type="arabicPeriod"/>
            </a:pPr>
            <a:r>
              <a:rPr lang="en-US" b="1" dirty="0"/>
              <a:t>d</a:t>
            </a:r>
            <a:r>
              <a:rPr lang="en-US" b="1" baseline="-25000" dirty="0"/>
              <a:t>i</a:t>
            </a:r>
            <a:r>
              <a:rPr lang="en-US" dirty="0"/>
              <a:t> is the deviation score for the </a:t>
            </a:r>
            <a:r>
              <a:rPr lang="en-US" i="1" dirty="0"/>
              <a:t>i</a:t>
            </a:r>
            <a:r>
              <a:rPr lang="en-US" dirty="0"/>
              <a:t>th observation in a set of observations</a:t>
            </a:r>
          </a:p>
          <a:p>
            <a:pPr marL="514350" indent="-514350">
              <a:buFont typeface="+mj-lt"/>
              <a:buAutoNum type="arabicPeriod"/>
            </a:pPr>
            <a:r>
              <a:rPr lang="en-US" b="1" dirty="0"/>
              <a:t>x</a:t>
            </a:r>
            <a:r>
              <a:rPr lang="en-US" b="1" baseline="-25000" dirty="0"/>
              <a:t>i</a:t>
            </a:r>
            <a:r>
              <a:rPr lang="en-US" dirty="0"/>
              <a:t> is the raw score for the </a:t>
            </a:r>
            <a:r>
              <a:rPr lang="en-US" i="1" dirty="0"/>
              <a:t>i</a:t>
            </a:r>
            <a:r>
              <a:rPr lang="en-US" dirty="0"/>
              <a:t>th observation in a set of observations</a:t>
            </a:r>
          </a:p>
          <a:p>
            <a:pPr marL="514350" indent="-514350">
              <a:buFont typeface="+mj-lt"/>
              <a:buAutoNum type="arabicPeriod"/>
            </a:pPr>
            <a:r>
              <a:rPr lang="en-US" b="1" dirty="0"/>
              <a:t>x</a:t>
            </a:r>
            <a:r>
              <a:rPr lang="en-US" dirty="0"/>
              <a:t> is the mean of all the observations in a set of observations</a:t>
            </a:r>
          </a:p>
          <a:p>
            <a:endParaRPr lang="en-IN" dirty="0"/>
          </a:p>
        </p:txBody>
      </p:sp>
      <p:cxnSp>
        <p:nvCxnSpPr>
          <p:cNvPr id="5" name="Straight Connector 4">
            <a:extLst>
              <a:ext uri="{FF2B5EF4-FFF2-40B4-BE49-F238E27FC236}">
                <a16:creationId xmlns:a16="http://schemas.microsoft.com/office/drawing/2014/main" id="{6679D7A0-C422-4551-8DE2-278395FECD71}"/>
              </a:ext>
            </a:extLst>
          </p:cNvPr>
          <p:cNvCxnSpPr/>
          <p:nvPr/>
        </p:nvCxnSpPr>
        <p:spPr>
          <a:xfrm>
            <a:off x="6551720" y="2823099"/>
            <a:ext cx="1864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08D02A8-F100-4760-A7F6-6DBD900C74BB}"/>
              </a:ext>
            </a:extLst>
          </p:cNvPr>
          <p:cNvCxnSpPr/>
          <p:nvPr/>
        </p:nvCxnSpPr>
        <p:spPr>
          <a:xfrm>
            <a:off x="1421906" y="5248183"/>
            <a:ext cx="1864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71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936B-418F-4962-925C-8FAEFC332578}"/>
              </a:ext>
            </a:extLst>
          </p:cNvPr>
          <p:cNvSpPr>
            <a:spLocks noGrp="1"/>
          </p:cNvSpPr>
          <p:nvPr>
            <p:ph idx="1"/>
          </p:nvPr>
        </p:nvSpPr>
        <p:spPr>
          <a:xfrm>
            <a:off x="838200" y="458463"/>
            <a:ext cx="10515600" cy="6128767"/>
          </a:xfrm>
        </p:spPr>
        <p:txBody>
          <a:bodyPr>
            <a:normAutofit/>
          </a:bodyPr>
          <a:lstStyle/>
          <a:p>
            <a:r>
              <a:rPr lang="en-US" sz="1800" dirty="0"/>
              <a:t>Given the data represented in matrix </a:t>
            </a:r>
            <a:r>
              <a:rPr lang="en-US" sz="1800" b="1" dirty="0"/>
              <a:t>A</a:t>
            </a:r>
            <a:r>
              <a:rPr lang="en-US" sz="1800" dirty="0"/>
              <a:t>, compute the variance of each test and the covariance between the tests.</a:t>
            </a:r>
          </a:p>
          <a:p>
            <a:pPr marL="0" indent="0">
              <a:buNone/>
            </a:pPr>
            <a:r>
              <a:rPr lang="en-US" sz="1800" b="1" dirty="0"/>
              <a:t>Solution</a:t>
            </a:r>
            <a:endParaRPr lang="en-US" sz="1800" dirty="0"/>
          </a:p>
          <a:p>
            <a:r>
              <a:rPr lang="en-US" sz="1800" dirty="0"/>
              <a:t>The solution involves a three-step process.</a:t>
            </a:r>
          </a:p>
          <a:p>
            <a:r>
              <a:rPr lang="en-US" sz="1800" b="1" dirty="0"/>
              <a:t>First</a:t>
            </a:r>
            <a:r>
              <a:rPr lang="en-US" sz="1800" dirty="0"/>
              <a:t>, we transform the </a:t>
            </a:r>
            <a:r>
              <a:rPr lang="en-US" sz="1800" i="1" dirty="0"/>
              <a:t>raw</a:t>
            </a:r>
            <a:r>
              <a:rPr lang="en-US" sz="1800" dirty="0"/>
              <a:t> scores in matrix </a:t>
            </a:r>
            <a:r>
              <a:rPr lang="en-US" sz="1800" b="1" dirty="0"/>
              <a:t>A</a:t>
            </a:r>
            <a:r>
              <a:rPr lang="en-US" sz="1800" dirty="0"/>
              <a:t> to </a:t>
            </a:r>
            <a:r>
              <a:rPr lang="en-US" sz="1800" i="1" dirty="0"/>
              <a:t>deviation</a:t>
            </a:r>
            <a:r>
              <a:rPr lang="en-US" sz="1800" dirty="0"/>
              <a:t> scores in matrix </a:t>
            </a:r>
            <a:r>
              <a:rPr lang="en-US" sz="1800" b="1" dirty="0"/>
              <a:t>a</a:t>
            </a:r>
            <a:r>
              <a:rPr lang="en-US" sz="1800" dirty="0"/>
              <a:t>, using the transformation formula described at how to transform raw scores to deviation scores. </a:t>
            </a:r>
          </a:p>
          <a:p>
            <a:endParaRPr lang="en-US" sz="1800" dirty="0"/>
          </a:p>
          <a:p>
            <a:pPr marL="0" indent="0">
              <a:buNone/>
            </a:pPr>
            <a:r>
              <a:rPr lang="en-US" sz="1800" b="1" dirty="0"/>
              <a:t>				a = A - 1 A ( 1 / n )</a:t>
            </a:r>
          </a:p>
          <a:p>
            <a:endParaRPr lang="en-IN" dirty="0"/>
          </a:p>
        </p:txBody>
      </p:sp>
    </p:spTree>
    <p:extLst>
      <p:ext uri="{BB962C8B-B14F-4D97-AF65-F5344CB8AC3E}">
        <p14:creationId xmlns:p14="http://schemas.microsoft.com/office/powerpoint/2010/main" val="6885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936B-418F-4962-925C-8FAEFC332578}"/>
              </a:ext>
            </a:extLst>
          </p:cNvPr>
          <p:cNvSpPr>
            <a:spLocks noGrp="1"/>
          </p:cNvSpPr>
          <p:nvPr>
            <p:ph idx="1"/>
          </p:nvPr>
        </p:nvSpPr>
        <p:spPr>
          <a:xfrm>
            <a:off x="838200" y="458463"/>
            <a:ext cx="10515600" cy="6128767"/>
          </a:xfrm>
        </p:spPr>
        <p:txBody>
          <a:bodyPr>
            <a:normAutofit/>
          </a:bodyPr>
          <a:lstStyle/>
          <a:p>
            <a:r>
              <a:rPr lang="en-US" sz="1800" dirty="0"/>
              <a:t>Given the data represented in matrix </a:t>
            </a:r>
            <a:r>
              <a:rPr lang="en-US" sz="1800" b="1" dirty="0"/>
              <a:t>A</a:t>
            </a:r>
            <a:r>
              <a:rPr lang="en-US" sz="1800" dirty="0"/>
              <a:t>, compute the variance of each test and the covariance between the tests.</a:t>
            </a:r>
          </a:p>
          <a:p>
            <a:pPr marL="0" indent="0">
              <a:buNone/>
            </a:pPr>
            <a:r>
              <a:rPr lang="en-US" sz="1800" b="1" dirty="0"/>
              <a:t>Solution</a:t>
            </a:r>
            <a:endParaRPr lang="en-US" sz="1800" dirty="0"/>
          </a:p>
          <a:p>
            <a:r>
              <a:rPr lang="en-US" sz="1800" dirty="0"/>
              <a:t>The solution involves a three-step process.</a:t>
            </a:r>
          </a:p>
          <a:p>
            <a:r>
              <a:rPr lang="en-US" sz="1800" b="1" dirty="0"/>
              <a:t>First</a:t>
            </a:r>
            <a:r>
              <a:rPr lang="en-US" sz="1800" dirty="0"/>
              <a:t>, we transform the </a:t>
            </a:r>
            <a:r>
              <a:rPr lang="en-US" sz="1800" i="1" dirty="0"/>
              <a:t>raw</a:t>
            </a:r>
            <a:r>
              <a:rPr lang="en-US" sz="1800" dirty="0"/>
              <a:t> scores in matrix </a:t>
            </a:r>
            <a:r>
              <a:rPr lang="en-US" sz="1800" b="1" dirty="0"/>
              <a:t>A</a:t>
            </a:r>
            <a:r>
              <a:rPr lang="en-US" sz="1800" dirty="0"/>
              <a:t> to </a:t>
            </a:r>
            <a:r>
              <a:rPr lang="en-US" sz="1800" i="1" dirty="0"/>
              <a:t>deviation</a:t>
            </a:r>
            <a:r>
              <a:rPr lang="en-US" sz="1800" dirty="0"/>
              <a:t> scores in matrix </a:t>
            </a:r>
            <a:r>
              <a:rPr lang="en-US" sz="1800" b="1" dirty="0"/>
              <a:t>a</a:t>
            </a:r>
            <a:r>
              <a:rPr lang="en-US" sz="1800" dirty="0"/>
              <a:t>, using the transformation formula described at how to transform raw scores to deviation scores. </a:t>
            </a:r>
          </a:p>
          <a:p>
            <a:endParaRPr lang="en-US" sz="1800" dirty="0"/>
          </a:p>
          <a:p>
            <a:pPr marL="0" indent="0">
              <a:buNone/>
            </a:pPr>
            <a:r>
              <a:rPr lang="en-US" sz="1800" b="1" dirty="0"/>
              <a:t>				a = A - 1 A ( 1 / n )</a:t>
            </a:r>
          </a:p>
          <a:p>
            <a:pPr marL="0" indent="0">
              <a:buNone/>
            </a:pPr>
            <a:r>
              <a:rPr lang="en-US" sz="1800" dirty="0"/>
              <a:t>Where,</a:t>
            </a:r>
          </a:p>
          <a:p>
            <a:pPr marL="457200" lvl="1" indent="0">
              <a:buNone/>
            </a:pPr>
            <a:r>
              <a:rPr lang="en-US" sz="1800" dirty="0"/>
              <a:t>1. </a:t>
            </a:r>
            <a:r>
              <a:rPr lang="en-US" sz="1800" b="1" dirty="0"/>
              <a:t>1</a:t>
            </a:r>
            <a:r>
              <a:rPr lang="en-US" sz="1800" dirty="0"/>
              <a:t> is an </a:t>
            </a:r>
            <a:r>
              <a:rPr lang="en-US" sz="1800" i="1" dirty="0"/>
              <a:t>5</a:t>
            </a:r>
            <a:r>
              <a:rPr lang="en-US" sz="1800" dirty="0"/>
              <a:t> x </a:t>
            </a:r>
            <a:r>
              <a:rPr lang="en-US" sz="1800" i="1" dirty="0"/>
              <a:t>1</a:t>
            </a:r>
            <a:r>
              <a:rPr lang="en-US" sz="1800" dirty="0"/>
              <a:t> column vector of ones</a:t>
            </a:r>
            <a:br>
              <a:rPr lang="en-US" sz="1800" dirty="0"/>
            </a:br>
            <a:r>
              <a:rPr lang="en-US" sz="1800" dirty="0"/>
              <a:t>2. </a:t>
            </a:r>
            <a:r>
              <a:rPr lang="en-US" sz="1800" b="1" dirty="0"/>
              <a:t>a</a:t>
            </a:r>
            <a:r>
              <a:rPr lang="en-US" sz="1800" dirty="0"/>
              <a:t> is an </a:t>
            </a:r>
            <a:r>
              <a:rPr lang="en-US" sz="1800" i="1" dirty="0"/>
              <a:t>5</a:t>
            </a:r>
            <a:r>
              <a:rPr lang="en-US" sz="1800" dirty="0"/>
              <a:t> x </a:t>
            </a:r>
            <a:r>
              <a:rPr lang="en-US" sz="1800" i="1" dirty="0"/>
              <a:t>3</a:t>
            </a:r>
            <a:r>
              <a:rPr lang="en-US" sz="1800" dirty="0"/>
              <a:t> matrix of </a:t>
            </a:r>
            <a:r>
              <a:rPr lang="en-US" sz="1800" i="1" dirty="0"/>
              <a:t>deviation</a:t>
            </a:r>
            <a:r>
              <a:rPr lang="en-US" sz="1800" dirty="0"/>
              <a:t> scores: </a:t>
            </a:r>
            <a:r>
              <a:rPr lang="en-US" sz="1800" i="1" dirty="0"/>
              <a:t>a</a:t>
            </a:r>
            <a:r>
              <a:rPr lang="en-US" sz="1800" baseline="-25000" dirty="0"/>
              <a:t>11</a:t>
            </a:r>
            <a:r>
              <a:rPr lang="en-US" sz="1800" dirty="0"/>
              <a:t>, </a:t>
            </a:r>
            <a:r>
              <a:rPr lang="en-US" sz="1800" i="1" dirty="0"/>
              <a:t>a</a:t>
            </a:r>
            <a:r>
              <a:rPr lang="en-US" sz="1800" baseline="-25000" dirty="0"/>
              <a:t>12</a:t>
            </a:r>
            <a:r>
              <a:rPr lang="en-US" sz="1800" dirty="0"/>
              <a:t>, . . . , </a:t>
            </a:r>
            <a:r>
              <a:rPr lang="en-US" sz="1800" i="1" dirty="0"/>
              <a:t>a</a:t>
            </a:r>
            <a:r>
              <a:rPr lang="en-US" sz="1800" baseline="-25000" dirty="0"/>
              <a:t>53</a:t>
            </a:r>
            <a:br>
              <a:rPr lang="en-US" sz="1800" dirty="0"/>
            </a:br>
            <a:r>
              <a:rPr lang="en-US" sz="1800" dirty="0"/>
              <a:t>3. </a:t>
            </a:r>
            <a:r>
              <a:rPr lang="en-US" sz="1800" b="1" dirty="0"/>
              <a:t>A</a:t>
            </a:r>
            <a:r>
              <a:rPr lang="en-US" sz="1800" dirty="0"/>
              <a:t> is an </a:t>
            </a:r>
            <a:r>
              <a:rPr lang="en-US" sz="1800" i="1" dirty="0"/>
              <a:t>5</a:t>
            </a:r>
            <a:r>
              <a:rPr lang="en-US" sz="1800" dirty="0"/>
              <a:t> x </a:t>
            </a:r>
            <a:r>
              <a:rPr lang="en-US" sz="1800" i="1" dirty="0"/>
              <a:t>3</a:t>
            </a:r>
            <a:r>
              <a:rPr lang="en-US" sz="1800" dirty="0"/>
              <a:t> matrix of </a:t>
            </a:r>
            <a:r>
              <a:rPr lang="en-US" sz="1800" i="1" dirty="0"/>
              <a:t>raw</a:t>
            </a:r>
            <a:r>
              <a:rPr lang="en-US" sz="1800" dirty="0"/>
              <a:t> scores: </a:t>
            </a:r>
            <a:r>
              <a:rPr lang="en-US" sz="1800" i="1" dirty="0"/>
              <a:t>A</a:t>
            </a:r>
            <a:r>
              <a:rPr lang="en-US" sz="1800" baseline="-25000" dirty="0"/>
              <a:t>11</a:t>
            </a:r>
            <a:r>
              <a:rPr lang="en-US" sz="1800" dirty="0"/>
              <a:t>, </a:t>
            </a:r>
            <a:r>
              <a:rPr lang="en-US" sz="1800" i="1" dirty="0"/>
              <a:t>A</a:t>
            </a:r>
            <a:r>
              <a:rPr lang="en-US" sz="1800" baseline="-25000" dirty="0"/>
              <a:t>12</a:t>
            </a:r>
            <a:r>
              <a:rPr lang="en-US" sz="1800" dirty="0"/>
              <a:t>, . . . , </a:t>
            </a:r>
            <a:r>
              <a:rPr lang="en-US" sz="1800" i="1" dirty="0"/>
              <a:t>A</a:t>
            </a:r>
            <a:r>
              <a:rPr lang="en-US" sz="1800" baseline="-25000" dirty="0"/>
              <a:t>53</a:t>
            </a:r>
            <a:br>
              <a:rPr lang="en-US" sz="1800" dirty="0"/>
            </a:br>
            <a:r>
              <a:rPr lang="en-US" sz="1800" dirty="0"/>
              <a:t>4. </a:t>
            </a:r>
            <a:r>
              <a:rPr lang="en-US" sz="1800" i="1" dirty="0"/>
              <a:t>n</a:t>
            </a:r>
            <a:r>
              <a:rPr lang="en-US" sz="1800" dirty="0"/>
              <a:t> is the number of rows in matrix </a:t>
            </a:r>
            <a:r>
              <a:rPr lang="en-US" sz="1800" b="1" dirty="0"/>
              <a:t>A</a:t>
            </a:r>
            <a:endParaRPr lang="en-US" sz="1800" dirty="0"/>
          </a:p>
          <a:p>
            <a:endParaRPr lang="en-IN" dirty="0"/>
          </a:p>
        </p:txBody>
      </p:sp>
    </p:spTree>
    <p:extLst>
      <p:ext uri="{BB962C8B-B14F-4D97-AF65-F5344CB8AC3E}">
        <p14:creationId xmlns:p14="http://schemas.microsoft.com/office/powerpoint/2010/main" val="103400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936B-418F-4962-925C-8FAEFC332578}"/>
              </a:ext>
            </a:extLst>
          </p:cNvPr>
          <p:cNvSpPr>
            <a:spLocks noGrp="1"/>
          </p:cNvSpPr>
          <p:nvPr>
            <p:ph idx="1"/>
          </p:nvPr>
        </p:nvSpPr>
        <p:spPr>
          <a:xfrm>
            <a:off x="838200" y="458463"/>
            <a:ext cx="10515600" cy="6128767"/>
          </a:xfrm>
        </p:spPr>
        <p:txBody>
          <a:bodyPr>
            <a:normAutofit/>
          </a:bodyPr>
          <a:lstStyle/>
          <a:p>
            <a:r>
              <a:rPr lang="en-US" sz="1800" dirty="0"/>
              <a:t>Given the data represented in matrix </a:t>
            </a:r>
            <a:r>
              <a:rPr lang="en-US" sz="1800" b="1" dirty="0"/>
              <a:t>A</a:t>
            </a:r>
            <a:r>
              <a:rPr lang="en-US" sz="1800" dirty="0"/>
              <a:t>, compute the variance of each test and the covariance between the tests.</a:t>
            </a:r>
          </a:p>
          <a:p>
            <a:pPr marL="0" indent="0">
              <a:buNone/>
            </a:pPr>
            <a:r>
              <a:rPr lang="en-US" sz="1800" b="1" dirty="0"/>
              <a:t>Solution</a:t>
            </a:r>
            <a:endParaRPr lang="en-US" sz="1800" dirty="0"/>
          </a:p>
          <a:p>
            <a:r>
              <a:rPr lang="en-US" sz="1800" dirty="0"/>
              <a:t>The solution involves a three-step process.</a:t>
            </a:r>
          </a:p>
          <a:p>
            <a:r>
              <a:rPr lang="en-US" sz="1800" dirty="0"/>
              <a:t>First, we transform the </a:t>
            </a:r>
            <a:r>
              <a:rPr lang="en-US" sz="1800" i="1" dirty="0"/>
              <a:t>raw</a:t>
            </a:r>
            <a:r>
              <a:rPr lang="en-US" sz="1800" dirty="0"/>
              <a:t> scores in matrix </a:t>
            </a:r>
            <a:r>
              <a:rPr lang="en-US" sz="1800" b="1" dirty="0"/>
              <a:t>A</a:t>
            </a:r>
            <a:r>
              <a:rPr lang="en-US" sz="1800" dirty="0"/>
              <a:t> to </a:t>
            </a:r>
            <a:r>
              <a:rPr lang="en-US" sz="1800" i="1" dirty="0"/>
              <a:t>deviation</a:t>
            </a:r>
            <a:r>
              <a:rPr lang="en-US" sz="1800" dirty="0"/>
              <a:t> scores in matrix </a:t>
            </a:r>
            <a:r>
              <a:rPr lang="en-US" sz="1800" b="1" dirty="0"/>
              <a:t>a</a:t>
            </a:r>
            <a:r>
              <a:rPr lang="en-US" sz="1800" dirty="0"/>
              <a:t>, using the transformation formula described at how to transform raw scores to deviation scores. </a:t>
            </a:r>
          </a:p>
          <a:p>
            <a:endParaRPr lang="en-US" sz="1800" dirty="0"/>
          </a:p>
          <a:p>
            <a:pPr marL="0" indent="0">
              <a:buNone/>
            </a:pPr>
            <a:r>
              <a:rPr lang="en-US" sz="1800" b="1" dirty="0"/>
              <a:t>				a = A - 1 A ( 1 / n )</a:t>
            </a:r>
          </a:p>
          <a:p>
            <a:pPr marL="0" indent="0">
              <a:buNone/>
            </a:pPr>
            <a:r>
              <a:rPr lang="en-US" sz="1800" dirty="0"/>
              <a:t>Where,</a:t>
            </a:r>
          </a:p>
          <a:p>
            <a:pPr marL="457200" lvl="1" indent="0">
              <a:buNone/>
            </a:pPr>
            <a:r>
              <a:rPr lang="en-US" sz="1800" dirty="0"/>
              <a:t>1. </a:t>
            </a:r>
            <a:r>
              <a:rPr lang="en-US" sz="1800" b="1" dirty="0"/>
              <a:t>1</a:t>
            </a:r>
            <a:r>
              <a:rPr lang="en-US" sz="1800" dirty="0"/>
              <a:t> is an </a:t>
            </a:r>
            <a:r>
              <a:rPr lang="en-US" sz="1800" i="1" dirty="0"/>
              <a:t>5</a:t>
            </a:r>
            <a:r>
              <a:rPr lang="en-US" sz="1800" dirty="0"/>
              <a:t> x </a:t>
            </a:r>
            <a:r>
              <a:rPr lang="en-US" sz="1800" i="1" dirty="0"/>
              <a:t>1</a:t>
            </a:r>
            <a:r>
              <a:rPr lang="en-US" sz="1800" dirty="0"/>
              <a:t> column vector of ones</a:t>
            </a:r>
            <a:br>
              <a:rPr lang="en-US" sz="1800" dirty="0"/>
            </a:br>
            <a:r>
              <a:rPr lang="en-US" sz="1800" dirty="0"/>
              <a:t>2. </a:t>
            </a:r>
            <a:r>
              <a:rPr lang="en-US" sz="1800" b="1" dirty="0"/>
              <a:t>a</a:t>
            </a:r>
            <a:r>
              <a:rPr lang="en-US" sz="1800" dirty="0"/>
              <a:t> is an </a:t>
            </a:r>
            <a:r>
              <a:rPr lang="en-US" sz="1800" i="1" dirty="0"/>
              <a:t>5</a:t>
            </a:r>
            <a:r>
              <a:rPr lang="en-US" sz="1800" dirty="0"/>
              <a:t> x </a:t>
            </a:r>
            <a:r>
              <a:rPr lang="en-US" sz="1800" i="1" dirty="0"/>
              <a:t>3</a:t>
            </a:r>
            <a:r>
              <a:rPr lang="en-US" sz="1800" dirty="0"/>
              <a:t> matrix of </a:t>
            </a:r>
            <a:r>
              <a:rPr lang="en-US" sz="1800" i="1" dirty="0"/>
              <a:t>deviation</a:t>
            </a:r>
            <a:r>
              <a:rPr lang="en-US" sz="1800" dirty="0"/>
              <a:t> scores: </a:t>
            </a:r>
            <a:r>
              <a:rPr lang="en-US" sz="1800" i="1" dirty="0"/>
              <a:t>a</a:t>
            </a:r>
            <a:r>
              <a:rPr lang="en-US" sz="1800" baseline="-25000" dirty="0"/>
              <a:t>11</a:t>
            </a:r>
            <a:r>
              <a:rPr lang="en-US" sz="1800" dirty="0"/>
              <a:t>, </a:t>
            </a:r>
            <a:r>
              <a:rPr lang="en-US" sz="1800" i="1" dirty="0"/>
              <a:t>a</a:t>
            </a:r>
            <a:r>
              <a:rPr lang="en-US" sz="1800" baseline="-25000" dirty="0"/>
              <a:t>12</a:t>
            </a:r>
            <a:r>
              <a:rPr lang="en-US" sz="1800" dirty="0"/>
              <a:t>, . . . , </a:t>
            </a:r>
            <a:r>
              <a:rPr lang="en-US" sz="1800" i="1" dirty="0"/>
              <a:t>a</a:t>
            </a:r>
            <a:r>
              <a:rPr lang="en-US" sz="1800" baseline="-25000" dirty="0"/>
              <a:t>53</a:t>
            </a:r>
            <a:br>
              <a:rPr lang="en-US" sz="1800" dirty="0"/>
            </a:br>
            <a:r>
              <a:rPr lang="en-US" sz="1800" dirty="0"/>
              <a:t>3. </a:t>
            </a:r>
            <a:r>
              <a:rPr lang="en-US" sz="1800" b="1" dirty="0"/>
              <a:t>A</a:t>
            </a:r>
            <a:r>
              <a:rPr lang="en-US" sz="1800" dirty="0"/>
              <a:t> is an </a:t>
            </a:r>
            <a:r>
              <a:rPr lang="en-US" sz="1800" i="1" dirty="0"/>
              <a:t>5</a:t>
            </a:r>
            <a:r>
              <a:rPr lang="en-US" sz="1800" dirty="0"/>
              <a:t> x </a:t>
            </a:r>
            <a:r>
              <a:rPr lang="en-US" sz="1800" i="1" dirty="0"/>
              <a:t>3</a:t>
            </a:r>
            <a:r>
              <a:rPr lang="en-US" sz="1800" dirty="0"/>
              <a:t> matrix of </a:t>
            </a:r>
            <a:r>
              <a:rPr lang="en-US" sz="1800" i="1" dirty="0"/>
              <a:t>raw</a:t>
            </a:r>
            <a:r>
              <a:rPr lang="en-US" sz="1800" dirty="0"/>
              <a:t> scores: </a:t>
            </a:r>
            <a:r>
              <a:rPr lang="en-US" sz="1800" i="1" dirty="0"/>
              <a:t>A</a:t>
            </a:r>
            <a:r>
              <a:rPr lang="en-US" sz="1800" baseline="-25000" dirty="0"/>
              <a:t>11</a:t>
            </a:r>
            <a:r>
              <a:rPr lang="en-US" sz="1800" dirty="0"/>
              <a:t>, </a:t>
            </a:r>
            <a:r>
              <a:rPr lang="en-US" sz="1800" i="1" dirty="0"/>
              <a:t>A</a:t>
            </a:r>
            <a:r>
              <a:rPr lang="en-US" sz="1800" baseline="-25000" dirty="0"/>
              <a:t>12</a:t>
            </a:r>
            <a:r>
              <a:rPr lang="en-US" sz="1800" dirty="0"/>
              <a:t>, . . . , </a:t>
            </a:r>
            <a:r>
              <a:rPr lang="en-US" sz="1800" i="1" dirty="0"/>
              <a:t>A</a:t>
            </a:r>
            <a:r>
              <a:rPr lang="en-US" sz="1800" baseline="-25000" dirty="0"/>
              <a:t>53</a:t>
            </a:r>
            <a:br>
              <a:rPr lang="en-US" sz="1800" dirty="0"/>
            </a:br>
            <a:r>
              <a:rPr lang="en-US" sz="1800" dirty="0"/>
              <a:t>4. </a:t>
            </a:r>
            <a:r>
              <a:rPr lang="en-US" sz="1800" i="1" dirty="0"/>
              <a:t>n</a:t>
            </a:r>
            <a:r>
              <a:rPr lang="en-US" sz="1800" dirty="0"/>
              <a:t> is the number of rows in matrix </a:t>
            </a:r>
            <a:r>
              <a:rPr lang="en-US" sz="1800" b="1" dirty="0"/>
              <a:t>A</a:t>
            </a:r>
            <a:endParaRPr lang="en-US" sz="1800" dirty="0"/>
          </a:p>
          <a:p>
            <a:endParaRPr lang="en-IN" dirty="0"/>
          </a:p>
        </p:txBody>
      </p:sp>
      <p:pic>
        <p:nvPicPr>
          <p:cNvPr id="4" name="Picture 3">
            <a:extLst>
              <a:ext uri="{FF2B5EF4-FFF2-40B4-BE49-F238E27FC236}">
                <a16:creationId xmlns:a16="http://schemas.microsoft.com/office/drawing/2014/main" id="{AC58D0E5-EB86-460A-A2BA-B41B2CEF0AC4}"/>
              </a:ext>
            </a:extLst>
          </p:cNvPr>
          <p:cNvPicPr>
            <a:picLocks noChangeAspect="1"/>
          </p:cNvPicPr>
          <p:nvPr/>
        </p:nvPicPr>
        <p:blipFill>
          <a:blip r:embed="rId2"/>
          <a:stretch>
            <a:fillRect/>
          </a:stretch>
        </p:blipFill>
        <p:spPr>
          <a:xfrm>
            <a:off x="7465521" y="2348143"/>
            <a:ext cx="4600168" cy="4434396"/>
          </a:xfrm>
          <a:prstGeom prst="rect">
            <a:avLst/>
          </a:prstGeom>
        </p:spPr>
      </p:pic>
    </p:spTree>
    <p:extLst>
      <p:ext uri="{BB962C8B-B14F-4D97-AF65-F5344CB8AC3E}">
        <p14:creationId xmlns:p14="http://schemas.microsoft.com/office/powerpoint/2010/main" val="239529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7E52D-561D-4071-AD98-40AE9C91C0B2}"/>
              </a:ext>
            </a:extLst>
          </p:cNvPr>
          <p:cNvSpPr>
            <a:spLocks noGrp="1"/>
          </p:cNvSpPr>
          <p:nvPr>
            <p:ph idx="1"/>
          </p:nvPr>
        </p:nvSpPr>
        <p:spPr>
          <a:xfrm>
            <a:off x="838200" y="414075"/>
            <a:ext cx="10515600" cy="4351338"/>
          </a:xfrm>
        </p:spPr>
        <p:txBody>
          <a:bodyPr>
            <a:normAutofit/>
          </a:bodyPr>
          <a:lstStyle/>
          <a:p>
            <a:r>
              <a:rPr lang="en-US" sz="1800" dirty="0"/>
              <a:t>Then, to find the deviation score sums of squares matrix, we compute </a:t>
            </a:r>
            <a:r>
              <a:rPr lang="en-US" sz="1800" b="1" dirty="0"/>
              <a:t>a</a:t>
            </a:r>
            <a:r>
              <a:rPr lang="en-US" sz="1800" dirty="0"/>
              <a:t>'</a:t>
            </a:r>
            <a:r>
              <a:rPr lang="en-US" sz="1800" b="1" dirty="0"/>
              <a:t>a</a:t>
            </a:r>
            <a:r>
              <a:rPr lang="en-US" sz="1800" dirty="0"/>
              <a:t>, as shown below.</a:t>
            </a:r>
            <a:endParaRPr lang="en-IN" sz="1800" dirty="0"/>
          </a:p>
        </p:txBody>
      </p:sp>
      <p:pic>
        <p:nvPicPr>
          <p:cNvPr id="4" name="Picture 3">
            <a:extLst>
              <a:ext uri="{FF2B5EF4-FFF2-40B4-BE49-F238E27FC236}">
                <a16:creationId xmlns:a16="http://schemas.microsoft.com/office/drawing/2014/main" id="{46556799-14AA-4F30-82FC-C3568D3ADB5A}"/>
              </a:ext>
            </a:extLst>
          </p:cNvPr>
          <p:cNvPicPr>
            <a:picLocks noChangeAspect="1"/>
          </p:cNvPicPr>
          <p:nvPr/>
        </p:nvPicPr>
        <p:blipFill>
          <a:blip r:embed="rId2"/>
          <a:stretch>
            <a:fillRect/>
          </a:stretch>
        </p:blipFill>
        <p:spPr>
          <a:xfrm>
            <a:off x="3886200" y="982555"/>
            <a:ext cx="4419600" cy="2762250"/>
          </a:xfrm>
          <a:prstGeom prst="rect">
            <a:avLst/>
          </a:prstGeom>
        </p:spPr>
      </p:pic>
    </p:spTree>
    <p:extLst>
      <p:ext uri="{BB962C8B-B14F-4D97-AF65-F5344CB8AC3E}">
        <p14:creationId xmlns:p14="http://schemas.microsoft.com/office/powerpoint/2010/main" val="161636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7E52D-561D-4071-AD98-40AE9C91C0B2}"/>
              </a:ext>
            </a:extLst>
          </p:cNvPr>
          <p:cNvSpPr>
            <a:spLocks noGrp="1"/>
          </p:cNvSpPr>
          <p:nvPr>
            <p:ph idx="1"/>
          </p:nvPr>
        </p:nvSpPr>
        <p:spPr>
          <a:xfrm>
            <a:off x="838200" y="414074"/>
            <a:ext cx="10515600" cy="6359587"/>
          </a:xfrm>
        </p:spPr>
        <p:txBody>
          <a:bodyPr>
            <a:normAutofit/>
          </a:bodyPr>
          <a:lstStyle/>
          <a:p>
            <a:r>
              <a:rPr lang="en-US" sz="1800" dirty="0"/>
              <a:t>Then, to find the deviation score sums of squares matrix, we compute </a:t>
            </a:r>
            <a:r>
              <a:rPr lang="en-US" sz="1800" b="1" dirty="0"/>
              <a:t>a</a:t>
            </a:r>
            <a:r>
              <a:rPr lang="en-US" sz="1800" dirty="0"/>
              <a:t>'</a:t>
            </a:r>
            <a:r>
              <a:rPr lang="en-US" sz="1800" b="1" dirty="0"/>
              <a:t>a</a:t>
            </a:r>
            <a:r>
              <a:rPr lang="en-US" sz="1800" dirty="0"/>
              <a:t>, as shown below.</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And finally, to create the variance-covariance matrix, we divide each element in the deviation sum of squares matrix by </a:t>
            </a:r>
            <a:r>
              <a:rPr lang="en-US" sz="1800" i="1" dirty="0"/>
              <a:t>n</a:t>
            </a:r>
            <a:r>
              <a:rPr lang="en-US" sz="1800" dirty="0"/>
              <a:t>, as shown below</a:t>
            </a:r>
            <a:endParaRPr lang="en-IN" sz="1800" dirty="0"/>
          </a:p>
        </p:txBody>
      </p:sp>
      <p:pic>
        <p:nvPicPr>
          <p:cNvPr id="4" name="Picture 3">
            <a:extLst>
              <a:ext uri="{FF2B5EF4-FFF2-40B4-BE49-F238E27FC236}">
                <a16:creationId xmlns:a16="http://schemas.microsoft.com/office/drawing/2014/main" id="{46556799-14AA-4F30-82FC-C3568D3ADB5A}"/>
              </a:ext>
            </a:extLst>
          </p:cNvPr>
          <p:cNvPicPr>
            <a:picLocks noChangeAspect="1"/>
          </p:cNvPicPr>
          <p:nvPr/>
        </p:nvPicPr>
        <p:blipFill>
          <a:blip r:embed="rId2"/>
          <a:stretch>
            <a:fillRect/>
          </a:stretch>
        </p:blipFill>
        <p:spPr>
          <a:xfrm>
            <a:off x="3886200" y="982555"/>
            <a:ext cx="4419600" cy="2762250"/>
          </a:xfrm>
          <a:prstGeom prst="rect">
            <a:avLst/>
          </a:prstGeom>
        </p:spPr>
      </p:pic>
    </p:spTree>
    <p:extLst>
      <p:ext uri="{BB962C8B-B14F-4D97-AF65-F5344CB8AC3E}">
        <p14:creationId xmlns:p14="http://schemas.microsoft.com/office/powerpoint/2010/main" val="173876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7E52D-561D-4071-AD98-40AE9C91C0B2}"/>
              </a:ext>
            </a:extLst>
          </p:cNvPr>
          <p:cNvSpPr>
            <a:spLocks noGrp="1"/>
          </p:cNvSpPr>
          <p:nvPr>
            <p:ph idx="1"/>
          </p:nvPr>
        </p:nvSpPr>
        <p:spPr>
          <a:xfrm>
            <a:off x="838200" y="414074"/>
            <a:ext cx="10515600" cy="6359587"/>
          </a:xfrm>
        </p:spPr>
        <p:txBody>
          <a:bodyPr>
            <a:normAutofit/>
          </a:bodyPr>
          <a:lstStyle/>
          <a:p>
            <a:r>
              <a:rPr lang="en-US" sz="1800" dirty="0"/>
              <a:t>Then, to find the deviation score sums of squares matrix, we compute </a:t>
            </a:r>
            <a:r>
              <a:rPr lang="en-US" sz="1800" b="1" dirty="0"/>
              <a:t>a</a:t>
            </a:r>
            <a:r>
              <a:rPr lang="en-US" sz="1800" dirty="0"/>
              <a:t>'</a:t>
            </a:r>
            <a:r>
              <a:rPr lang="en-US" sz="1800" b="1" dirty="0"/>
              <a:t>a</a:t>
            </a:r>
            <a:r>
              <a:rPr lang="en-US" sz="1800" dirty="0"/>
              <a:t>, as shown below.</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And finally, to create the variance-covariance matrix, we divide each element in the deviation sum of squares matrix by </a:t>
            </a:r>
            <a:r>
              <a:rPr lang="en-US" sz="1800" i="1" dirty="0"/>
              <a:t>n</a:t>
            </a:r>
            <a:r>
              <a:rPr lang="en-US" sz="1800" dirty="0"/>
              <a:t>, as shown below</a:t>
            </a:r>
            <a:endParaRPr lang="en-IN" sz="1800" dirty="0"/>
          </a:p>
        </p:txBody>
      </p:sp>
      <p:pic>
        <p:nvPicPr>
          <p:cNvPr id="4" name="Picture 3">
            <a:extLst>
              <a:ext uri="{FF2B5EF4-FFF2-40B4-BE49-F238E27FC236}">
                <a16:creationId xmlns:a16="http://schemas.microsoft.com/office/drawing/2014/main" id="{46556799-14AA-4F30-82FC-C3568D3ADB5A}"/>
              </a:ext>
            </a:extLst>
          </p:cNvPr>
          <p:cNvPicPr>
            <a:picLocks noChangeAspect="1"/>
          </p:cNvPicPr>
          <p:nvPr/>
        </p:nvPicPr>
        <p:blipFill>
          <a:blip r:embed="rId2"/>
          <a:stretch>
            <a:fillRect/>
          </a:stretch>
        </p:blipFill>
        <p:spPr>
          <a:xfrm>
            <a:off x="3886200" y="982555"/>
            <a:ext cx="4419600" cy="2762250"/>
          </a:xfrm>
          <a:prstGeom prst="rect">
            <a:avLst/>
          </a:prstGeom>
        </p:spPr>
      </p:pic>
      <p:pic>
        <p:nvPicPr>
          <p:cNvPr id="2" name="Picture 1">
            <a:extLst>
              <a:ext uri="{FF2B5EF4-FFF2-40B4-BE49-F238E27FC236}">
                <a16:creationId xmlns:a16="http://schemas.microsoft.com/office/drawing/2014/main" id="{4458DC9C-0414-4A42-9CA5-3FCB48A424BB}"/>
              </a:ext>
            </a:extLst>
          </p:cNvPr>
          <p:cNvPicPr>
            <a:picLocks noChangeAspect="1"/>
          </p:cNvPicPr>
          <p:nvPr/>
        </p:nvPicPr>
        <p:blipFill>
          <a:blip r:embed="rId3"/>
          <a:stretch>
            <a:fillRect/>
          </a:stretch>
        </p:blipFill>
        <p:spPr>
          <a:xfrm>
            <a:off x="4960493" y="4536490"/>
            <a:ext cx="2600316" cy="2159585"/>
          </a:xfrm>
          <a:prstGeom prst="rect">
            <a:avLst/>
          </a:prstGeom>
        </p:spPr>
      </p:pic>
    </p:spTree>
    <p:extLst>
      <p:ext uri="{BB962C8B-B14F-4D97-AF65-F5344CB8AC3E}">
        <p14:creationId xmlns:p14="http://schemas.microsoft.com/office/powerpoint/2010/main" val="347214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376393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r>
              <a:rPr lang="en-US" sz="1800" dirty="0"/>
              <a:t>Shown in red along the diagonal, we see the variance of scores for each test. The art test has the biggest variance (720); and the English test, the smallest (360). So we can say that art test scores are more variable than English test scores.</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964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r>
              <a:rPr lang="en-US" sz="1800" dirty="0"/>
              <a:t>Shown in red along the diagonal, we see the variance of scores for each test. The art test has the biggest variance (720); and the English test, the smallest (360). So we can say that art test scores are more variable than English test scores.</a:t>
            </a:r>
          </a:p>
          <a:p>
            <a:r>
              <a:rPr lang="en-US" sz="1800" dirty="0"/>
              <a:t>The covariance is displayed in black in the off-diagonal elements of matrix </a:t>
            </a:r>
            <a:r>
              <a:rPr lang="en-US" sz="1800" b="1" dirty="0"/>
              <a:t>V</a:t>
            </a:r>
            <a:r>
              <a:rPr lang="en-US" sz="1800" dirty="0"/>
              <a:t>.</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233301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r>
              <a:rPr lang="en-US" sz="1800" dirty="0"/>
              <a:t>Shown in red along the diagonal, we see the variance of scores for each test. The art test has the biggest variance (720); and the English test, the smallest (360). So we can say that art test scores are more variable than English test scores.</a:t>
            </a:r>
          </a:p>
          <a:p>
            <a:r>
              <a:rPr lang="en-US" sz="1800" dirty="0"/>
              <a:t>The covariance is displayed in black in the off-diagonal elements of matrix </a:t>
            </a:r>
            <a:r>
              <a:rPr lang="en-US" sz="1800" b="1" dirty="0"/>
              <a:t>V</a:t>
            </a:r>
            <a:r>
              <a:rPr lang="en-US" sz="1800" dirty="0"/>
              <a:t>.</a:t>
            </a:r>
          </a:p>
          <a:p>
            <a:pPr lvl="1"/>
            <a:r>
              <a:rPr lang="en-US" sz="1800" dirty="0"/>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23398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E937C-F695-4FFC-BECB-E5BC32689E16}"/>
              </a:ext>
            </a:extLst>
          </p:cNvPr>
          <p:cNvSpPr>
            <a:spLocks noGrp="1"/>
          </p:cNvSpPr>
          <p:nvPr>
            <p:ph idx="1"/>
          </p:nvPr>
        </p:nvSpPr>
        <p:spPr>
          <a:xfrm>
            <a:off x="838200" y="547241"/>
            <a:ext cx="10515600" cy="5880192"/>
          </a:xfrm>
        </p:spPr>
        <p:txBody>
          <a:bodyPr>
            <a:normAutofit lnSpcReduction="10000"/>
          </a:bodyPr>
          <a:lstStyle/>
          <a:p>
            <a:pPr marL="0" indent="0" fontAlgn="t">
              <a:buNone/>
            </a:pPr>
            <a:r>
              <a:rPr lang="en-US" b="1" u="sng" dirty="0"/>
              <a:t>Variance</a:t>
            </a:r>
          </a:p>
          <a:p>
            <a:pPr marL="0" indent="0" fontAlgn="t">
              <a:buNone/>
            </a:pPr>
            <a:endParaRPr lang="en-US" b="1" u="sng" dirty="0"/>
          </a:p>
          <a:p>
            <a:r>
              <a:rPr lang="en-US" dirty="0"/>
              <a:t>Variance is a measure of the variability or spread in a set of data. Mathematically, it is the average squared deviation from the mean score. We use the following formula to compute variance.</a:t>
            </a:r>
          </a:p>
          <a:p>
            <a:endParaRPr lang="en-US" dirty="0"/>
          </a:p>
          <a:p>
            <a:pPr marL="0" indent="0">
              <a:buNone/>
            </a:pPr>
            <a:r>
              <a:rPr lang="en-US" dirty="0"/>
              <a:t>			</a:t>
            </a:r>
            <a:r>
              <a:rPr lang="en-US" b="1" dirty="0"/>
              <a:t>Var(</a:t>
            </a:r>
            <a:r>
              <a:rPr lang="en-US" b="1" i="1" dirty="0"/>
              <a:t>X</a:t>
            </a:r>
            <a:r>
              <a:rPr lang="en-US" b="1" dirty="0"/>
              <a:t>) = Σ ( </a:t>
            </a:r>
            <a:r>
              <a:rPr lang="en-US" b="1" i="1" dirty="0"/>
              <a:t>X</a:t>
            </a:r>
            <a:r>
              <a:rPr lang="en-US" b="1" baseline="-25000" dirty="0"/>
              <a:t>i</a:t>
            </a:r>
            <a:r>
              <a:rPr lang="en-US" b="1" dirty="0"/>
              <a:t> - </a:t>
            </a:r>
            <a:r>
              <a:rPr lang="en-US" b="1" i="1" dirty="0"/>
              <a:t>X</a:t>
            </a:r>
            <a:r>
              <a:rPr lang="en-US" b="1" dirty="0"/>
              <a:t> )</a:t>
            </a:r>
            <a:r>
              <a:rPr lang="en-US" b="1" baseline="30000" dirty="0"/>
              <a:t>2</a:t>
            </a:r>
            <a:r>
              <a:rPr lang="en-US" b="1" dirty="0"/>
              <a:t> / </a:t>
            </a:r>
            <a:r>
              <a:rPr lang="en-US" b="1" i="1" dirty="0"/>
              <a:t>N</a:t>
            </a:r>
            <a:r>
              <a:rPr lang="en-US" b="1" dirty="0"/>
              <a:t> = Σ </a:t>
            </a:r>
            <a:r>
              <a:rPr lang="en-US" b="1" i="1" dirty="0"/>
              <a:t>x</a:t>
            </a:r>
            <a:r>
              <a:rPr lang="en-US" b="1" baseline="-25000" dirty="0"/>
              <a:t>i</a:t>
            </a:r>
            <a:r>
              <a:rPr lang="en-US" b="1" baseline="30000" dirty="0"/>
              <a:t>2</a:t>
            </a:r>
            <a:r>
              <a:rPr lang="en-US" b="1" dirty="0"/>
              <a:t> / </a:t>
            </a:r>
            <a:r>
              <a:rPr lang="en-US" b="1" i="1" dirty="0"/>
              <a:t>N</a:t>
            </a:r>
            <a:endParaRPr lang="en-US" b="1" dirty="0"/>
          </a:p>
          <a:p>
            <a:pPr marL="0" indent="0">
              <a:buNone/>
            </a:pPr>
            <a:r>
              <a:rPr lang="en-US" dirty="0"/>
              <a:t>Where,</a:t>
            </a:r>
          </a:p>
          <a:p>
            <a:pPr marL="0" indent="0">
              <a:buNone/>
            </a:pPr>
            <a:endParaRPr lang="en-US" dirty="0"/>
          </a:p>
          <a:p>
            <a:pPr marL="457200" lvl="1" indent="0">
              <a:buNone/>
            </a:pPr>
            <a:r>
              <a:rPr lang="en-US" dirty="0"/>
              <a:t>1</a:t>
            </a:r>
            <a:r>
              <a:rPr lang="en-US" i="1" dirty="0"/>
              <a:t>. N</a:t>
            </a:r>
            <a:r>
              <a:rPr lang="en-US" dirty="0"/>
              <a:t> is the number of scores in a set of scores</a:t>
            </a:r>
            <a:br>
              <a:rPr lang="en-US" dirty="0"/>
            </a:br>
            <a:r>
              <a:rPr lang="en-US" dirty="0"/>
              <a:t>2. </a:t>
            </a:r>
            <a:r>
              <a:rPr lang="en-US" i="1" dirty="0"/>
              <a:t>X</a:t>
            </a:r>
            <a:r>
              <a:rPr lang="en-US" dirty="0"/>
              <a:t> is the mean of the </a:t>
            </a:r>
            <a:r>
              <a:rPr lang="en-US" i="1" dirty="0"/>
              <a:t>N</a:t>
            </a:r>
            <a:r>
              <a:rPr lang="en-US" dirty="0"/>
              <a:t> scores.</a:t>
            </a:r>
            <a:br>
              <a:rPr lang="en-US" dirty="0"/>
            </a:br>
            <a:r>
              <a:rPr lang="en-US" dirty="0"/>
              <a:t>3. </a:t>
            </a:r>
            <a:r>
              <a:rPr lang="en-US" i="1" dirty="0"/>
              <a:t>X</a:t>
            </a:r>
            <a:r>
              <a:rPr lang="en-US" baseline="-25000" dirty="0"/>
              <a:t>i</a:t>
            </a:r>
            <a:r>
              <a:rPr lang="en-US" dirty="0"/>
              <a:t> is the </a:t>
            </a:r>
            <a:r>
              <a:rPr lang="en-US" i="1" dirty="0"/>
              <a:t>i</a:t>
            </a:r>
            <a:r>
              <a:rPr lang="en-US" dirty="0"/>
              <a:t>th raw score in the set of scores</a:t>
            </a:r>
            <a:br>
              <a:rPr lang="en-US" dirty="0"/>
            </a:br>
            <a:r>
              <a:rPr lang="en-US" dirty="0"/>
              <a:t>4. </a:t>
            </a:r>
            <a:r>
              <a:rPr lang="en-US" i="1" dirty="0"/>
              <a:t>x</a:t>
            </a:r>
            <a:r>
              <a:rPr lang="en-US" baseline="-25000" dirty="0"/>
              <a:t>i</a:t>
            </a:r>
            <a:r>
              <a:rPr lang="en-US" dirty="0"/>
              <a:t> is the </a:t>
            </a:r>
            <a:r>
              <a:rPr lang="en-US" i="1" dirty="0"/>
              <a:t>i</a:t>
            </a:r>
            <a:r>
              <a:rPr lang="en-US" dirty="0"/>
              <a:t>th deviation score in the set of scores</a:t>
            </a:r>
            <a:br>
              <a:rPr lang="en-US" dirty="0"/>
            </a:br>
            <a:r>
              <a:rPr lang="en-US" dirty="0"/>
              <a:t>5. Var(</a:t>
            </a:r>
            <a:r>
              <a:rPr lang="en-US" i="1" dirty="0"/>
              <a:t>X</a:t>
            </a:r>
            <a:r>
              <a:rPr lang="en-US" dirty="0"/>
              <a:t>) is the variance of all the scores in the set</a:t>
            </a:r>
          </a:p>
          <a:p>
            <a:endParaRPr lang="en-IN" dirty="0"/>
          </a:p>
        </p:txBody>
      </p:sp>
      <p:cxnSp>
        <p:nvCxnSpPr>
          <p:cNvPr id="4" name="Straight Connector 3">
            <a:extLst>
              <a:ext uri="{FF2B5EF4-FFF2-40B4-BE49-F238E27FC236}">
                <a16:creationId xmlns:a16="http://schemas.microsoft.com/office/drawing/2014/main" id="{015343B1-E6AA-4F35-B301-537BA59071C0}"/>
              </a:ext>
            </a:extLst>
          </p:cNvPr>
          <p:cNvCxnSpPr/>
          <p:nvPr/>
        </p:nvCxnSpPr>
        <p:spPr>
          <a:xfrm>
            <a:off x="5909569" y="3116062"/>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282B7CF-B79E-47E4-9BC4-8FE6DBAA6E3C}"/>
              </a:ext>
            </a:extLst>
          </p:cNvPr>
          <p:cNvCxnSpPr/>
          <p:nvPr/>
        </p:nvCxnSpPr>
        <p:spPr>
          <a:xfrm>
            <a:off x="1694155" y="4768788"/>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61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r>
              <a:rPr lang="en-US" sz="1800" dirty="0"/>
              <a:t>Shown in red along the diagonal, we see the variance of scores for each test. The art test has the biggest variance (720); and the English test, the smallest (360). So we can say that art test scores are more variable than English test scores.</a:t>
            </a:r>
          </a:p>
          <a:p>
            <a:r>
              <a:rPr lang="en-US" sz="1800" dirty="0"/>
              <a:t>The covariance is displayed in black in the off-diagonal elements of matrix </a:t>
            </a:r>
            <a:r>
              <a:rPr lang="en-US" sz="1800" b="1" dirty="0"/>
              <a:t>V</a:t>
            </a:r>
            <a:r>
              <a:rPr lang="en-US" sz="1800" dirty="0"/>
              <a:t>.</a:t>
            </a:r>
          </a:p>
          <a:p>
            <a:pPr lvl="1"/>
            <a:r>
              <a:rPr lang="en-US" sz="1800" dirty="0"/>
              <a:t>The covariance between math and English is positive (360), and the covariance between math and art is positive (180). This means the scores tend to covary in a positive way. As scores on math go up, scores on art and English also tend to go up; and vice versa.</a:t>
            </a:r>
          </a:p>
          <a:p>
            <a:pPr lvl="1"/>
            <a:r>
              <a:rPr lang="en-US" sz="1800" dirty="0"/>
              <a:t>The covariance between English and art, however, is zero. This means there tends to be no predictable relationship between the movement of English and art scores.</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350670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5F95B-5A35-4D05-BB39-8E86EA427B0B}"/>
              </a:ext>
            </a:extLst>
          </p:cNvPr>
          <p:cNvSpPr>
            <a:spLocks noGrp="1"/>
          </p:cNvSpPr>
          <p:nvPr>
            <p:ph idx="1"/>
          </p:nvPr>
        </p:nvSpPr>
        <p:spPr>
          <a:xfrm>
            <a:off x="838200" y="2204821"/>
            <a:ext cx="10515600" cy="4351338"/>
          </a:xfrm>
        </p:spPr>
        <p:txBody>
          <a:bodyPr>
            <a:normAutofit/>
          </a:bodyPr>
          <a:lstStyle/>
          <a:p>
            <a:r>
              <a:rPr lang="en-US" sz="1800" dirty="0"/>
              <a:t>We can interpret the variance and covariance statistics in matrix </a:t>
            </a:r>
            <a:r>
              <a:rPr lang="en-US" sz="1800" b="1" dirty="0"/>
              <a:t>V</a:t>
            </a:r>
            <a:r>
              <a:rPr lang="en-US" sz="1800" dirty="0"/>
              <a:t> to understand how the various test scores vary and covary.</a:t>
            </a:r>
          </a:p>
          <a:p>
            <a:r>
              <a:rPr lang="en-US" sz="1800" dirty="0"/>
              <a:t>Shown in red along the diagonal, we see the variance of scores for each test. The art test has the biggest variance (720); and the English test, the smallest (360). So we can say that art test scores are more variable than English test scores.</a:t>
            </a:r>
          </a:p>
          <a:p>
            <a:r>
              <a:rPr lang="en-US" sz="1800" dirty="0"/>
              <a:t>The covariance is displayed in black in the off-diagonal elements of matrix </a:t>
            </a:r>
            <a:r>
              <a:rPr lang="en-US" sz="1800" b="1" dirty="0"/>
              <a:t>V</a:t>
            </a:r>
            <a:r>
              <a:rPr lang="en-US" sz="1800" dirty="0"/>
              <a:t>.</a:t>
            </a:r>
          </a:p>
          <a:p>
            <a:pPr lvl="1"/>
            <a:r>
              <a:rPr lang="en-US" sz="1800" dirty="0"/>
              <a:t>The covariance between math and English is positive (360), and the covariance between math and art is positive (180). This means the scores tend to covary in a positive way. As scores on math go up, scores on art and English also tend to go up; and vice versa.</a:t>
            </a:r>
          </a:p>
          <a:p>
            <a:pPr lvl="1"/>
            <a:r>
              <a:rPr lang="en-US" sz="1800" dirty="0"/>
              <a:t>The covariance between English and art, however, is zero. This means there tends to be no predictable relationship between the movement of English and art scores.</a:t>
            </a:r>
          </a:p>
          <a:p>
            <a:r>
              <a:rPr lang="en-US" sz="1800" dirty="0"/>
              <a:t>If the covariance between any tests had been negative, it would have meant that the test scores on those tests tend to move in opposite directions. That is, students with relatively high scores on the first test would tend to have relatively low scores on the second test.</a:t>
            </a:r>
          </a:p>
          <a:p>
            <a:endParaRPr lang="en-IN" sz="1800" dirty="0"/>
          </a:p>
        </p:txBody>
      </p:sp>
      <p:pic>
        <p:nvPicPr>
          <p:cNvPr id="4" name="Picture 3">
            <a:extLst>
              <a:ext uri="{FF2B5EF4-FFF2-40B4-BE49-F238E27FC236}">
                <a16:creationId xmlns:a16="http://schemas.microsoft.com/office/drawing/2014/main" id="{96E0F69D-2761-44AB-9046-7E7D92B09511}"/>
              </a:ext>
            </a:extLst>
          </p:cNvPr>
          <p:cNvPicPr>
            <a:picLocks noChangeAspect="1"/>
          </p:cNvPicPr>
          <p:nvPr/>
        </p:nvPicPr>
        <p:blipFill rotWithShape="1">
          <a:blip r:embed="rId2"/>
          <a:srcRect l="16128" t="60429" r="8420"/>
          <a:stretch/>
        </p:blipFill>
        <p:spPr>
          <a:xfrm>
            <a:off x="4608124" y="435006"/>
            <a:ext cx="2975752" cy="1296140"/>
          </a:xfrm>
          <a:prstGeom prst="rect">
            <a:avLst/>
          </a:prstGeom>
        </p:spPr>
      </p:pic>
    </p:spTree>
    <p:extLst>
      <p:ext uri="{BB962C8B-B14F-4D97-AF65-F5344CB8AC3E}">
        <p14:creationId xmlns:p14="http://schemas.microsoft.com/office/powerpoint/2010/main" val="96705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E120-E271-40BE-B880-67438733897A}"/>
              </a:ext>
            </a:extLst>
          </p:cNvPr>
          <p:cNvSpPr>
            <a:spLocks noGrp="1"/>
          </p:cNvSpPr>
          <p:nvPr>
            <p:ph type="title"/>
          </p:nvPr>
        </p:nvSpPr>
        <p:spPr>
          <a:xfrm>
            <a:off x="767179" y="81039"/>
            <a:ext cx="10515600" cy="1325563"/>
          </a:xfrm>
        </p:spPr>
        <p:txBody>
          <a:bodyPr/>
          <a:lstStyle/>
          <a:p>
            <a:r>
              <a:rPr lang="en-IN" b="1" u="sng" dirty="0"/>
              <a:t>Rank of a matrix</a:t>
            </a:r>
          </a:p>
        </p:txBody>
      </p:sp>
      <p:sp>
        <p:nvSpPr>
          <p:cNvPr id="3" name="Content Placeholder 2">
            <a:extLst>
              <a:ext uri="{FF2B5EF4-FFF2-40B4-BE49-F238E27FC236}">
                <a16:creationId xmlns:a16="http://schemas.microsoft.com/office/drawing/2014/main" id="{E7710087-9EB7-4764-85A4-5CCFF839331F}"/>
              </a:ext>
            </a:extLst>
          </p:cNvPr>
          <p:cNvSpPr>
            <a:spLocks noGrp="1"/>
          </p:cNvSpPr>
          <p:nvPr>
            <p:ph idx="1"/>
          </p:nvPr>
        </p:nvSpPr>
        <p:spPr>
          <a:xfrm>
            <a:off x="767179" y="1159799"/>
            <a:ext cx="10515600" cy="4351338"/>
          </a:xfrm>
        </p:spPr>
        <p:txBody>
          <a:bodyPr/>
          <a:lstStyle/>
          <a:p>
            <a:r>
              <a:rPr lang="en-US" dirty="0"/>
              <a:t>A matrix is a collection of vectors. You can intuitively imagine a vector as a point in space. If you want, you can draw a line from the origin to that point, and put a little arrow on the tip.</a:t>
            </a:r>
            <a:br>
              <a:rPr lang="en-US" dirty="0"/>
            </a:br>
            <a:br>
              <a:rPr lang="en-US" dirty="0"/>
            </a:br>
            <a:r>
              <a:rPr lang="en-US" dirty="0"/>
              <a:t>Normally, we imagine vectors in 2 or 3 dimensions:</a:t>
            </a:r>
            <a:br>
              <a:rPr lang="en-US" dirty="0"/>
            </a:br>
            <a:endParaRPr lang="en-IN" dirty="0"/>
          </a:p>
        </p:txBody>
      </p:sp>
      <p:pic>
        <p:nvPicPr>
          <p:cNvPr id="1026" name="Picture 2">
            <a:extLst>
              <a:ext uri="{FF2B5EF4-FFF2-40B4-BE49-F238E27FC236}">
                <a16:creationId xmlns:a16="http://schemas.microsoft.com/office/drawing/2014/main" id="{7252A73D-A16F-44D0-BE68-111487B0C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21" y="3683262"/>
            <a:ext cx="3648795" cy="277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0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E120-E271-40BE-B880-67438733897A}"/>
              </a:ext>
            </a:extLst>
          </p:cNvPr>
          <p:cNvSpPr>
            <a:spLocks noGrp="1"/>
          </p:cNvSpPr>
          <p:nvPr>
            <p:ph type="title"/>
          </p:nvPr>
        </p:nvSpPr>
        <p:spPr>
          <a:xfrm>
            <a:off x="767179" y="81039"/>
            <a:ext cx="10515600" cy="1325563"/>
          </a:xfrm>
        </p:spPr>
        <p:txBody>
          <a:bodyPr/>
          <a:lstStyle/>
          <a:p>
            <a:r>
              <a:rPr lang="en-IN" b="1" u="sng" dirty="0"/>
              <a:t>Rank of a matrix</a:t>
            </a:r>
          </a:p>
        </p:txBody>
      </p:sp>
      <p:sp>
        <p:nvSpPr>
          <p:cNvPr id="3" name="Content Placeholder 2">
            <a:extLst>
              <a:ext uri="{FF2B5EF4-FFF2-40B4-BE49-F238E27FC236}">
                <a16:creationId xmlns:a16="http://schemas.microsoft.com/office/drawing/2014/main" id="{E7710087-9EB7-4764-85A4-5CCFF839331F}"/>
              </a:ext>
            </a:extLst>
          </p:cNvPr>
          <p:cNvSpPr>
            <a:spLocks noGrp="1"/>
          </p:cNvSpPr>
          <p:nvPr>
            <p:ph idx="1"/>
          </p:nvPr>
        </p:nvSpPr>
        <p:spPr>
          <a:xfrm>
            <a:off x="767179" y="1159799"/>
            <a:ext cx="10515600" cy="4351338"/>
          </a:xfrm>
        </p:spPr>
        <p:txBody>
          <a:bodyPr/>
          <a:lstStyle/>
          <a:p>
            <a:r>
              <a:rPr lang="en-US" dirty="0"/>
              <a:t>A matrix is a collection of vectors. You can intuitively imagine a vector as a point in space. If you want, you can draw a line from the origin to that point, and put a little arrow on the tip.</a:t>
            </a:r>
            <a:br>
              <a:rPr lang="en-US" dirty="0"/>
            </a:br>
            <a:br>
              <a:rPr lang="en-US" dirty="0"/>
            </a:br>
            <a:r>
              <a:rPr lang="en-US" dirty="0"/>
              <a:t>Normally, we imagine vectors in 2 or 3 dimensions:</a:t>
            </a:r>
            <a:br>
              <a:rPr lang="en-US" dirty="0"/>
            </a:br>
            <a:endParaRPr lang="en-IN" dirty="0"/>
          </a:p>
        </p:txBody>
      </p:sp>
      <p:pic>
        <p:nvPicPr>
          <p:cNvPr id="1026" name="Picture 2">
            <a:extLst>
              <a:ext uri="{FF2B5EF4-FFF2-40B4-BE49-F238E27FC236}">
                <a16:creationId xmlns:a16="http://schemas.microsoft.com/office/drawing/2014/main" id="{7252A73D-A16F-44D0-BE68-111487B0C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21" y="3683262"/>
            <a:ext cx="3648795" cy="27708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900A9B-D45B-4E8C-B3BC-36620454823D}"/>
              </a:ext>
            </a:extLst>
          </p:cNvPr>
          <p:cNvSpPr txBox="1"/>
          <p:nvPr/>
        </p:nvSpPr>
        <p:spPr>
          <a:xfrm>
            <a:off x="5885894" y="4483223"/>
            <a:ext cx="5396885" cy="523220"/>
          </a:xfrm>
          <a:prstGeom prst="rect">
            <a:avLst/>
          </a:prstGeom>
          <a:noFill/>
        </p:spPr>
        <p:txBody>
          <a:bodyPr wrap="square" rtlCol="0">
            <a:spAutoFit/>
          </a:bodyPr>
          <a:lstStyle/>
          <a:p>
            <a:r>
              <a:rPr lang="en-US" sz="2800" dirty="0"/>
              <a:t>We see the vector [7, 3, 5]. </a:t>
            </a:r>
            <a:endParaRPr lang="en-IN" sz="2800" dirty="0"/>
          </a:p>
        </p:txBody>
      </p:sp>
    </p:spTree>
    <p:extLst>
      <p:ext uri="{BB962C8B-B14F-4D97-AF65-F5344CB8AC3E}">
        <p14:creationId xmlns:p14="http://schemas.microsoft.com/office/powerpoint/2010/main" val="1736652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DEA33-8658-42AE-9016-E36C2D47CCD9}"/>
              </a:ext>
            </a:extLst>
          </p:cNvPr>
          <p:cNvSpPr>
            <a:spLocks noGrp="1"/>
          </p:cNvSpPr>
          <p:nvPr>
            <p:ph idx="1"/>
          </p:nvPr>
        </p:nvSpPr>
        <p:spPr>
          <a:xfrm>
            <a:off x="838200" y="218767"/>
            <a:ext cx="10515600" cy="6208666"/>
          </a:xfrm>
        </p:spPr>
        <p:txBody>
          <a:bodyPr>
            <a:normAutofit/>
          </a:bodyPr>
          <a:lstStyle/>
          <a:p>
            <a:r>
              <a:rPr lang="en-US" sz="2200" dirty="0"/>
              <a:t>Now imagine just two of these 3D vectors. You can imagine adding these vectors by taking the tip of one, and using it as the origin of the other. That would give you some new vector.</a:t>
            </a:r>
            <a:endParaRPr lang="en-IN" sz="2200" dirty="0"/>
          </a:p>
        </p:txBody>
      </p:sp>
      <p:pic>
        <p:nvPicPr>
          <p:cNvPr id="2050" name="Picture 2">
            <a:extLst>
              <a:ext uri="{FF2B5EF4-FFF2-40B4-BE49-F238E27FC236}">
                <a16:creationId xmlns:a16="http://schemas.microsoft.com/office/drawing/2014/main" id="{C89CC847-FB5C-4772-A0B5-299C9B92F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4662"/>
            <a:ext cx="3852863" cy="314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6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DEA33-8658-42AE-9016-E36C2D47CCD9}"/>
              </a:ext>
            </a:extLst>
          </p:cNvPr>
          <p:cNvSpPr>
            <a:spLocks noGrp="1"/>
          </p:cNvSpPr>
          <p:nvPr>
            <p:ph idx="1"/>
          </p:nvPr>
        </p:nvSpPr>
        <p:spPr>
          <a:xfrm>
            <a:off x="838200" y="218767"/>
            <a:ext cx="10515600" cy="6208666"/>
          </a:xfrm>
        </p:spPr>
        <p:txBody>
          <a:bodyPr>
            <a:normAutofit/>
          </a:bodyPr>
          <a:lstStyle/>
          <a:p>
            <a:r>
              <a:rPr lang="en-US" sz="2200" dirty="0"/>
              <a:t>Now imagine just two of these 3D vectors. You can imagine adding these vectors by taking the tip of one, and using it as the origin of the other. That would give you some new vector.</a:t>
            </a:r>
            <a:endParaRPr lang="en-IN" sz="2200" dirty="0"/>
          </a:p>
        </p:txBody>
      </p:sp>
      <p:pic>
        <p:nvPicPr>
          <p:cNvPr id="2050" name="Picture 2">
            <a:extLst>
              <a:ext uri="{FF2B5EF4-FFF2-40B4-BE49-F238E27FC236}">
                <a16:creationId xmlns:a16="http://schemas.microsoft.com/office/drawing/2014/main" id="{C89CC847-FB5C-4772-A0B5-299C9B92F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4662"/>
            <a:ext cx="3852863" cy="31421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E5F5E3-D631-4C63-A66E-F9E18A79FAD7}"/>
              </a:ext>
            </a:extLst>
          </p:cNvPr>
          <p:cNvSpPr txBox="1"/>
          <p:nvPr/>
        </p:nvSpPr>
        <p:spPr>
          <a:xfrm>
            <a:off x="6096000" y="1745586"/>
            <a:ext cx="6096000" cy="1107996"/>
          </a:xfrm>
          <a:prstGeom prst="rect">
            <a:avLst/>
          </a:prstGeom>
          <a:noFill/>
        </p:spPr>
        <p:txBody>
          <a:bodyPr wrap="square" rtlCol="0">
            <a:spAutoFit/>
          </a:bodyPr>
          <a:lstStyle/>
          <a:p>
            <a:r>
              <a:rPr lang="en-US" sz="2200" dirty="0"/>
              <a:t>We added the original vector [7, 3, 5]  (now purple) [-2, -1, 5] (blue), and got [5, 2, 10] (red).</a:t>
            </a:r>
          </a:p>
          <a:p>
            <a:endParaRPr lang="en-US" sz="2200" dirty="0"/>
          </a:p>
        </p:txBody>
      </p:sp>
    </p:spTree>
    <p:extLst>
      <p:ext uri="{BB962C8B-B14F-4D97-AF65-F5344CB8AC3E}">
        <p14:creationId xmlns:p14="http://schemas.microsoft.com/office/powerpoint/2010/main" val="4293802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DEA33-8658-42AE-9016-E36C2D47CCD9}"/>
              </a:ext>
            </a:extLst>
          </p:cNvPr>
          <p:cNvSpPr>
            <a:spLocks noGrp="1"/>
          </p:cNvSpPr>
          <p:nvPr>
            <p:ph idx="1"/>
          </p:nvPr>
        </p:nvSpPr>
        <p:spPr>
          <a:xfrm>
            <a:off x="838200" y="218767"/>
            <a:ext cx="10515600" cy="6208666"/>
          </a:xfrm>
        </p:spPr>
        <p:txBody>
          <a:bodyPr>
            <a:normAutofit/>
          </a:bodyPr>
          <a:lstStyle/>
          <a:p>
            <a:r>
              <a:rPr lang="en-US" sz="2200" dirty="0"/>
              <a:t>Now imagine just two of these 3D vectors. You can imagine adding these vectors by taking the tip of one, and using it as the origin of the other. That would give you some new vector.</a:t>
            </a:r>
            <a:endParaRPr lang="en-IN" sz="2200" dirty="0"/>
          </a:p>
        </p:txBody>
      </p:sp>
      <p:pic>
        <p:nvPicPr>
          <p:cNvPr id="2050" name="Picture 2">
            <a:extLst>
              <a:ext uri="{FF2B5EF4-FFF2-40B4-BE49-F238E27FC236}">
                <a16:creationId xmlns:a16="http://schemas.microsoft.com/office/drawing/2014/main" id="{C89CC847-FB5C-4772-A0B5-299C9B92F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4662"/>
            <a:ext cx="3852863" cy="31421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E5F5E3-D631-4C63-A66E-F9E18A79FAD7}"/>
              </a:ext>
            </a:extLst>
          </p:cNvPr>
          <p:cNvSpPr txBox="1"/>
          <p:nvPr/>
        </p:nvSpPr>
        <p:spPr>
          <a:xfrm>
            <a:off x="6096000" y="1745586"/>
            <a:ext cx="6096000" cy="2123658"/>
          </a:xfrm>
          <a:prstGeom prst="rect">
            <a:avLst/>
          </a:prstGeom>
          <a:noFill/>
        </p:spPr>
        <p:txBody>
          <a:bodyPr wrap="square" rtlCol="0">
            <a:spAutoFit/>
          </a:bodyPr>
          <a:lstStyle/>
          <a:p>
            <a:r>
              <a:rPr lang="en-US" sz="2200" dirty="0"/>
              <a:t>We added the original vector [7, 3, 5]  (now purple) [-2, -1, 5] (blue), and got [5, 2, 10] (red).</a:t>
            </a:r>
          </a:p>
          <a:p>
            <a:endParaRPr lang="en-US" sz="2200" dirty="0"/>
          </a:p>
          <a:p>
            <a:r>
              <a:rPr lang="en-US" sz="2200" dirty="0"/>
              <a:t>You may notice that the new vector lies in the plane of the original two. It's no coincidence. </a:t>
            </a:r>
          </a:p>
          <a:p>
            <a:endParaRPr lang="en-US" sz="2200" dirty="0"/>
          </a:p>
        </p:txBody>
      </p:sp>
    </p:spTree>
    <p:extLst>
      <p:ext uri="{BB962C8B-B14F-4D97-AF65-F5344CB8AC3E}">
        <p14:creationId xmlns:p14="http://schemas.microsoft.com/office/powerpoint/2010/main" val="277528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DEA33-8658-42AE-9016-E36C2D47CCD9}"/>
              </a:ext>
            </a:extLst>
          </p:cNvPr>
          <p:cNvSpPr>
            <a:spLocks noGrp="1"/>
          </p:cNvSpPr>
          <p:nvPr>
            <p:ph idx="1"/>
          </p:nvPr>
        </p:nvSpPr>
        <p:spPr>
          <a:xfrm>
            <a:off x="838200" y="218767"/>
            <a:ext cx="10515600" cy="6208666"/>
          </a:xfrm>
        </p:spPr>
        <p:txBody>
          <a:bodyPr>
            <a:normAutofit/>
          </a:bodyPr>
          <a:lstStyle/>
          <a:p>
            <a:r>
              <a:rPr lang="en-US" sz="2200" dirty="0"/>
              <a:t>Now imagine just two of these 3D vectors. You can imagine adding these vectors by taking the tip of one, and using it as the origin of the other. That would give you some new vector.</a:t>
            </a:r>
            <a:endParaRPr lang="en-IN" sz="2200" dirty="0"/>
          </a:p>
        </p:txBody>
      </p:sp>
      <p:pic>
        <p:nvPicPr>
          <p:cNvPr id="2050" name="Picture 2">
            <a:extLst>
              <a:ext uri="{FF2B5EF4-FFF2-40B4-BE49-F238E27FC236}">
                <a16:creationId xmlns:a16="http://schemas.microsoft.com/office/drawing/2014/main" id="{C89CC847-FB5C-4772-A0B5-299C9B92F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4662"/>
            <a:ext cx="3852863" cy="31421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A9B872-04F4-4E9A-A8A7-1203864B2A8C}"/>
              </a:ext>
            </a:extLst>
          </p:cNvPr>
          <p:cNvSpPr txBox="1"/>
          <p:nvPr/>
        </p:nvSpPr>
        <p:spPr>
          <a:xfrm>
            <a:off x="6096000" y="1745586"/>
            <a:ext cx="6096000" cy="4832092"/>
          </a:xfrm>
          <a:prstGeom prst="rect">
            <a:avLst/>
          </a:prstGeom>
          <a:noFill/>
        </p:spPr>
        <p:txBody>
          <a:bodyPr wrap="square" rtlCol="0">
            <a:spAutoFit/>
          </a:bodyPr>
          <a:lstStyle/>
          <a:p>
            <a:r>
              <a:rPr lang="en-US" sz="2200" dirty="0"/>
              <a:t>We added the original vector [7, 3, 5]  (now purple) [-2, -1, 5] (blue), and got [5, 2, 10] (red).</a:t>
            </a:r>
          </a:p>
          <a:p>
            <a:endParaRPr lang="en-US" sz="2200" dirty="0"/>
          </a:p>
          <a:p>
            <a:r>
              <a:rPr lang="en-US" sz="2200" dirty="0"/>
              <a:t>You may notice that the new vector lies in the plane of the original two. It's no coincidence. </a:t>
            </a:r>
          </a:p>
          <a:p>
            <a:endParaRPr lang="en-US" sz="2200" dirty="0"/>
          </a:p>
          <a:p>
            <a:r>
              <a:rPr lang="en-US" sz="2200" dirty="0"/>
              <a:t>If we scale the original vectors by some constant, we could shorten or increase their lengths. We could even scale them by a negative amount, and point them in the opposite direction. However, they'd still point in the same directions. When you add them, they'd still pick some new point on that same plane.</a:t>
            </a:r>
            <a:br>
              <a:rPr lang="en-US" sz="2200" dirty="0"/>
            </a:br>
            <a:endParaRPr lang="en-IN" sz="2200" dirty="0"/>
          </a:p>
        </p:txBody>
      </p:sp>
    </p:spTree>
    <p:extLst>
      <p:ext uri="{BB962C8B-B14F-4D97-AF65-F5344CB8AC3E}">
        <p14:creationId xmlns:p14="http://schemas.microsoft.com/office/powerpoint/2010/main" val="76385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239D8-A6E7-4A3D-A91C-D86BD0EFA0EB}"/>
              </a:ext>
            </a:extLst>
          </p:cNvPr>
          <p:cNvSpPr>
            <a:spLocks noGrp="1"/>
          </p:cNvSpPr>
          <p:nvPr>
            <p:ph idx="1"/>
          </p:nvPr>
        </p:nvSpPr>
        <p:spPr>
          <a:xfrm>
            <a:off x="6005003" y="558859"/>
            <a:ext cx="5828931" cy="1858608"/>
          </a:xfrm>
        </p:spPr>
        <p:txBody>
          <a:bodyPr>
            <a:normAutofit/>
          </a:bodyPr>
          <a:lstStyle/>
          <a:p>
            <a:r>
              <a:rPr lang="en-US" sz="2200" dirty="0"/>
              <a:t>Here we scaled the original vector [7, 3, 5] by 1/2, resulting in [3.5, 1.5, 2.5]. Though the new vector after addition is a different point [1.5, 0.5, 7.5], it still lies in the same plane.</a:t>
            </a:r>
            <a:br>
              <a:rPr lang="en-US" sz="2200" dirty="0"/>
            </a:br>
            <a:endParaRPr lang="en-IN" sz="2200" dirty="0"/>
          </a:p>
        </p:txBody>
      </p:sp>
      <p:pic>
        <p:nvPicPr>
          <p:cNvPr id="4098" name="Picture 2">
            <a:extLst>
              <a:ext uri="{FF2B5EF4-FFF2-40B4-BE49-F238E27FC236}">
                <a16:creationId xmlns:a16="http://schemas.microsoft.com/office/drawing/2014/main" id="{DCB1FB2F-8A17-40BB-B510-1F0EF605F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90" y="558859"/>
            <a:ext cx="3709989" cy="325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38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239D8-A6E7-4A3D-A91C-D86BD0EFA0EB}"/>
              </a:ext>
            </a:extLst>
          </p:cNvPr>
          <p:cNvSpPr>
            <a:spLocks noGrp="1"/>
          </p:cNvSpPr>
          <p:nvPr>
            <p:ph idx="1"/>
          </p:nvPr>
        </p:nvSpPr>
        <p:spPr>
          <a:xfrm>
            <a:off x="6005003" y="558858"/>
            <a:ext cx="5828931" cy="5602245"/>
          </a:xfrm>
        </p:spPr>
        <p:txBody>
          <a:bodyPr>
            <a:normAutofit/>
          </a:bodyPr>
          <a:lstStyle/>
          <a:p>
            <a:r>
              <a:rPr lang="en-US" sz="2200" dirty="0"/>
              <a:t>Here we scaled the original vector [7, 3, 5] by 1/2, resulting in [3.5, 1.5, 2.5]. Though the new vector after addition is a different point [1.5, 0.5, 7.5], it still lies in the same plane.</a:t>
            </a:r>
          </a:p>
          <a:p>
            <a:r>
              <a:rPr lang="en-US" sz="2200" dirty="0"/>
              <a:t>Now, imagine you took all possible combinations of the two vectors. The set of all possible points you could reach by scaling and adding these two vectors (including zero of each) is the entire plane that passes through the two vectors and the origin.</a:t>
            </a:r>
            <a:endParaRPr lang="en-IN" sz="2200" dirty="0"/>
          </a:p>
        </p:txBody>
      </p:sp>
      <p:pic>
        <p:nvPicPr>
          <p:cNvPr id="4098" name="Picture 2">
            <a:extLst>
              <a:ext uri="{FF2B5EF4-FFF2-40B4-BE49-F238E27FC236}">
                <a16:creationId xmlns:a16="http://schemas.microsoft.com/office/drawing/2014/main" id="{DCB1FB2F-8A17-40BB-B510-1F0EF605F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90" y="558859"/>
            <a:ext cx="3709989" cy="325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40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877FA-6B69-4A5E-8175-BC4BB4D193C6}"/>
              </a:ext>
            </a:extLst>
          </p:cNvPr>
          <p:cNvSpPr>
            <a:spLocks noGrp="1"/>
          </p:cNvSpPr>
          <p:nvPr>
            <p:ph idx="1"/>
          </p:nvPr>
        </p:nvSpPr>
        <p:spPr>
          <a:xfrm>
            <a:off x="838200" y="405196"/>
            <a:ext cx="10515600" cy="6306321"/>
          </a:xfrm>
        </p:spPr>
        <p:txBody>
          <a:bodyPr>
            <a:normAutofit fontScale="92500" lnSpcReduction="10000"/>
          </a:bodyPr>
          <a:lstStyle/>
          <a:p>
            <a:pPr marL="0" indent="0" fontAlgn="t">
              <a:buNone/>
            </a:pPr>
            <a:r>
              <a:rPr lang="en-US" b="1" u="sng" dirty="0"/>
              <a:t>Covariance</a:t>
            </a:r>
          </a:p>
          <a:p>
            <a:pPr marL="0" indent="0" fontAlgn="t">
              <a:buNone/>
            </a:pPr>
            <a:endParaRPr lang="en-US" dirty="0"/>
          </a:p>
          <a:p>
            <a:r>
              <a:rPr lang="en-US" dirty="0"/>
              <a:t>Covariance is a measure of the extent to which corresponding elements from two sets of ordered data move in the same direction. We use the following formula to compute covariance.</a:t>
            </a:r>
          </a:p>
          <a:p>
            <a:endParaRPr lang="en-US" dirty="0"/>
          </a:p>
          <a:p>
            <a:pPr marL="0" indent="0">
              <a:buNone/>
            </a:pPr>
            <a:r>
              <a:rPr lang="en-US" dirty="0"/>
              <a:t>		</a:t>
            </a:r>
            <a:r>
              <a:rPr lang="en-US" b="1" dirty="0"/>
              <a:t>Cov(</a:t>
            </a:r>
            <a:r>
              <a:rPr lang="en-US" b="1" i="1" dirty="0"/>
              <a:t>X</a:t>
            </a:r>
            <a:r>
              <a:rPr lang="en-US" b="1" dirty="0"/>
              <a:t>, </a:t>
            </a:r>
            <a:r>
              <a:rPr lang="en-US" b="1" i="1" dirty="0"/>
              <a:t>Y</a:t>
            </a:r>
            <a:r>
              <a:rPr lang="en-US" b="1" dirty="0"/>
              <a:t>) = Σ ( </a:t>
            </a:r>
            <a:r>
              <a:rPr lang="en-US" b="1" i="1" dirty="0"/>
              <a:t>X</a:t>
            </a:r>
            <a:r>
              <a:rPr lang="en-US" b="1" baseline="-25000" dirty="0"/>
              <a:t>i</a:t>
            </a:r>
            <a:r>
              <a:rPr lang="en-US" b="1" dirty="0"/>
              <a:t> - </a:t>
            </a:r>
            <a:r>
              <a:rPr lang="en-US" b="1" i="1" dirty="0"/>
              <a:t>X</a:t>
            </a:r>
            <a:r>
              <a:rPr lang="en-US" b="1" dirty="0"/>
              <a:t> ) ( </a:t>
            </a:r>
            <a:r>
              <a:rPr lang="en-US" b="1" i="1" dirty="0"/>
              <a:t>Y</a:t>
            </a:r>
            <a:r>
              <a:rPr lang="en-US" b="1" baseline="-25000" dirty="0"/>
              <a:t>i</a:t>
            </a:r>
            <a:r>
              <a:rPr lang="en-US" b="1" dirty="0"/>
              <a:t> - </a:t>
            </a:r>
            <a:r>
              <a:rPr lang="en-US" b="1" i="1" dirty="0"/>
              <a:t>Y</a:t>
            </a:r>
            <a:r>
              <a:rPr lang="en-US" b="1" dirty="0"/>
              <a:t> ) / </a:t>
            </a:r>
            <a:r>
              <a:rPr lang="en-US" b="1" i="1" dirty="0"/>
              <a:t>N</a:t>
            </a:r>
            <a:r>
              <a:rPr lang="en-US" b="1" dirty="0"/>
              <a:t> = Σ </a:t>
            </a:r>
            <a:r>
              <a:rPr lang="en-US" b="1" i="1" dirty="0"/>
              <a:t>x</a:t>
            </a:r>
            <a:r>
              <a:rPr lang="en-US" b="1" baseline="-25000" dirty="0"/>
              <a:t>i</a:t>
            </a:r>
            <a:r>
              <a:rPr lang="en-US" b="1" i="1" dirty="0"/>
              <a:t>y</a:t>
            </a:r>
            <a:r>
              <a:rPr lang="en-US" b="1" baseline="-25000" dirty="0"/>
              <a:t>i</a:t>
            </a:r>
            <a:r>
              <a:rPr lang="en-US" b="1" dirty="0"/>
              <a:t> / </a:t>
            </a:r>
            <a:r>
              <a:rPr lang="en-US" b="1" i="1" dirty="0"/>
              <a:t>N</a:t>
            </a:r>
            <a:endParaRPr lang="en-US" b="1" dirty="0"/>
          </a:p>
          <a:p>
            <a:pPr marL="0" indent="0">
              <a:buNone/>
            </a:pPr>
            <a:r>
              <a:rPr lang="en-US" dirty="0"/>
              <a:t>Where,</a:t>
            </a:r>
          </a:p>
          <a:p>
            <a:pPr marL="0" indent="0">
              <a:buNone/>
            </a:pPr>
            <a:endParaRPr lang="en-US" dirty="0"/>
          </a:p>
          <a:p>
            <a:pPr marL="457200" lvl="1" indent="0">
              <a:buNone/>
            </a:pPr>
            <a:r>
              <a:rPr lang="en-US" dirty="0"/>
              <a:t>1</a:t>
            </a:r>
            <a:r>
              <a:rPr lang="en-US" b="1" i="1" dirty="0"/>
              <a:t>. N</a:t>
            </a:r>
            <a:r>
              <a:rPr lang="en-US" dirty="0"/>
              <a:t> is the number of scores in each set of data</a:t>
            </a:r>
            <a:br>
              <a:rPr lang="en-US" dirty="0"/>
            </a:br>
            <a:r>
              <a:rPr lang="en-US" dirty="0"/>
              <a:t>2. </a:t>
            </a:r>
            <a:r>
              <a:rPr lang="en-US" b="1" i="1" dirty="0"/>
              <a:t>X</a:t>
            </a:r>
            <a:r>
              <a:rPr lang="en-US" dirty="0"/>
              <a:t> is the mean of the </a:t>
            </a:r>
            <a:r>
              <a:rPr lang="en-US" i="1" dirty="0"/>
              <a:t>N</a:t>
            </a:r>
            <a:r>
              <a:rPr lang="en-US" dirty="0"/>
              <a:t> scores in the first data set</a:t>
            </a:r>
            <a:br>
              <a:rPr lang="en-US" dirty="0"/>
            </a:br>
            <a:r>
              <a:rPr lang="en-US" dirty="0"/>
              <a:t>3. </a:t>
            </a:r>
            <a:r>
              <a:rPr lang="en-US" b="1" i="1" dirty="0"/>
              <a:t>X</a:t>
            </a:r>
            <a:r>
              <a:rPr lang="en-US" b="1" baseline="-25000" dirty="0"/>
              <a:t>i</a:t>
            </a:r>
            <a:r>
              <a:rPr lang="en-US" dirty="0"/>
              <a:t> is the </a:t>
            </a:r>
            <a:r>
              <a:rPr lang="en-US" i="1" dirty="0"/>
              <a:t>i</a:t>
            </a:r>
            <a:r>
              <a:rPr lang="en-US" dirty="0"/>
              <a:t>the raw score in the first set of scores</a:t>
            </a:r>
            <a:br>
              <a:rPr lang="en-US" dirty="0"/>
            </a:br>
            <a:r>
              <a:rPr lang="en-US" dirty="0"/>
              <a:t>4. </a:t>
            </a:r>
            <a:r>
              <a:rPr lang="en-US" b="1" i="1" dirty="0"/>
              <a:t>x</a:t>
            </a:r>
            <a:r>
              <a:rPr lang="en-US" b="1" baseline="-25000" dirty="0"/>
              <a:t>i</a:t>
            </a:r>
            <a:r>
              <a:rPr lang="en-US" dirty="0"/>
              <a:t> is the </a:t>
            </a:r>
            <a:r>
              <a:rPr lang="en-US" i="1" dirty="0"/>
              <a:t>i</a:t>
            </a:r>
            <a:r>
              <a:rPr lang="en-US" dirty="0"/>
              <a:t>th deviation score in the first set of scores</a:t>
            </a:r>
            <a:br>
              <a:rPr lang="en-US" dirty="0"/>
            </a:br>
            <a:r>
              <a:rPr lang="en-US" dirty="0"/>
              <a:t>5. </a:t>
            </a:r>
            <a:r>
              <a:rPr lang="en-US" b="1" i="1" dirty="0"/>
              <a:t>Y</a:t>
            </a:r>
            <a:r>
              <a:rPr lang="en-US" dirty="0"/>
              <a:t> is the mean of the </a:t>
            </a:r>
            <a:r>
              <a:rPr lang="en-US" i="1" dirty="0"/>
              <a:t>N</a:t>
            </a:r>
            <a:r>
              <a:rPr lang="en-US" dirty="0"/>
              <a:t> scores in the second data set</a:t>
            </a:r>
            <a:br>
              <a:rPr lang="en-US" dirty="0"/>
            </a:br>
            <a:r>
              <a:rPr lang="en-US" dirty="0"/>
              <a:t>6. </a:t>
            </a:r>
            <a:r>
              <a:rPr lang="en-US" b="1" i="1" dirty="0"/>
              <a:t>Y</a:t>
            </a:r>
            <a:r>
              <a:rPr lang="en-US" b="1" baseline="-25000" dirty="0"/>
              <a:t>i</a:t>
            </a:r>
            <a:r>
              <a:rPr lang="en-US" dirty="0"/>
              <a:t> is the </a:t>
            </a:r>
            <a:r>
              <a:rPr lang="en-US" i="1" dirty="0"/>
              <a:t>i</a:t>
            </a:r>
            <a:r>
              <a:rPr lang="en-US" dirty="0"/>
              <a:t>the raw score in the second set of scores</a:t>
            </a:r>
            <a:br>
              <a:rPr lang="en-US" dirty="0"/>
            </a:br>
            <a:r>
              <a:rPr lang="en-US" dirty="0"/>
              <a:t>7. </a:t>
            </a:r>
            <a:r>
              <a:rPr lang="en-US" b="1" i="1" dirty="0" err="1"/>
              <a:t>y</a:t>
            </a:r>
            <a:r>
              <a:rPr lang="en-US" b="1" baseline="-25000" dirty="0" err="1"/>
              <a:t>i</a:t>
            </a:r>
            <a:r>
              <a:rPr lang="en-US" dirty="0"/>
              <a:t> is the </a:t>
            </a:r>
            <a:r>
              <a:rPr lang="en-US" i="1" dirty="0"/>
              <a:t>i</a:t>
            </a:r>
            <a:r>
              <a:rPr lang="en-US" dirty="0"/>
              <a:t>th deviation score in the second set of scores</a:t>
            </a:r>
            <a:br>
              <a:rPr lang="en-US" dirty="0"/>
            </a:br>
            <a:r>
              <a:rPr lang="en-US" dirty="0"/>
              <a:t>8. </a:t>
            </a:r>
            <a:r>
              <a:rPr lang="en-US" b="1" dirty="0"/>
              <a:t>Cov(</a:t>
            </a:r>
            <a:r>
              <a:rPr lang="en-US" b="1" i="1" dirty="0"/>
              <a:t>X</a:t>
            </a:r>
            <a:r>
              <a:rPr lang="en-US" b="1" dirty="0"/>
              <a:t>, </a:t>
            </a:r>
            <a:r>
              <a:rPr lang="en-US" b="1" i="1" dirty="0"/>
              <a:t>Y</a:t>
            </a:r>
            <a:r>
              <a:rPr lang="en-US" b="1" dirty="0"/>
              <a:t>)</a:t>
            </a:r>
            <a:r>
              <a:rPr lang="en-US" dirty="0"/>
              <a:t> is the covariance of corresponding scores in the two sets of data</a:t>
            </a:r>
          </a:p>
          <a:p>
            <a:endParaRPr lang="en-IN" dirty="0"/>
          </a:p>
        </p:txBody>
      </p:sp>
      <p:cxnSp>
        <p:nvCxnSpPr>
          <p:cNvPr id="4" name="Straight Connector 3">
            <a:extLst>
              <a:ext uri="{FF2B5EF4-FFF2-40B4-BE49-F238E27FC236}">
                <a16:creationId xmlns:a16="http://schemas.microsoft.com/office/drawing/2014/main" id="{BBD89A2D-65B7-4845-A85E-887E35E4B6B2}"/>
              </a:ext>
            </a:extLst>
          </p:cNvPr>
          <p:cNvCxnSpPr/>
          <p:nvPr/>
        </p:nvCxnSpPr>
        <p:spPr>
          <a:xfrm>
            <a:off x="5199355" y="2805343"/>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F83532F-91DC-4DE1-ACDB-352054C34FC9}"/>
              </a:ext>
            </a:extLst>
          </p:cNvPr>
          <p:cNvCxnSpPr/>
          <p:nvPr/>
        </p:nvCxnSpPr>
        <p:spPr>
          <a:xfrm>
            <a:off x="1648288" y="4394446"/>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B72629-4299-4069-ACB4-CFD00903EE69}"/>
              </a:ext>
            </a:extLst>
          </p:cNvPr>
          <p:cNvCxnSpPr/>
          <p:nvPr/>
        </p:nvCxnSpPr>
        <p:spPr>
          <a:xfrm>
            <a:off x="6273553" y="2805343"/>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378BD24-E6A2-4F81-9F34-F7242EBF6B38}"/>
              </a:ext>
            </a:extLst>
          </p:cNvPr>
          <p:cNvCxnSpPr/>
          <p:nvPr/>
        </p:nvCxnSpPr>
        <p:spPr>
          <a:xfrm>
            <a:off x="1648288" y="5211192"/>
            <a:ext cx="186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13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239D8-A6E7-4A3D-A91C-D86BD0EFA0EB}"/>
              </a:ext>
            </a:extLst>
          </p:cNvPr>
          <p:cNvSpPr>
            <a:spLocks noGrp="1"/>
          </p:cNvSpPr>
          <p:nvPr>
            <p:ph idx="1"/>
          </p:nvPr>
        </p:nvSpPr>
        <p:spPr>
          <a:xfrm>
            <a:off x="6005003" y="558858"/>
            <a:ext cx="5828931" cy="5602245"/>
          </a:xfrm>
        </p:spPr>
        <p:txBody>
          <a:bodyPr>
            <a:normAutofit/>
          </a:bodyPr>
          <a:lstStyle/>
          <a:p>
            <a:r>
              <a:rPr lang="en-US" sz="2200" dirty="0"/>
              <a:t>Here we scaled the original vector [7, 3, 5] by 1/2, resulting in [3.5, 1.5, 2.5]. Though the new vector after addition is a different point [1.5, 0.5, 7.5], it still lies in the same plane.</a:t>
            </a:r>
          </a:p>
          <a:p>
            <a:r>
              <a:rPr lang="en-US" sz="2200" dirty="0"/>
              <a:t>Now, imagine you took all possible combinations of the two vectors. The set of all possible points you could reach by scaling and adding these two vectors (including zero of each) is the entire plane that passes through the two vectors and the origin.</a:t>
            </a:r>
          </a:p>
          <a:p>
            <a:r>
              <a:rPr lang="en-US" sz="2200" dirty="0"/>
              <a:t>When we do this, we are imagining the space that the vectors "span". In this case, it's a plane. </a:t>
            </a:r>
            <a:endParaRPr lang="en-IN" sz="2200" dirty="0"/>
          </a:p>
        </p:txBody>
      </p:sp>
      <p:pic>
        <p:nvPicPr>
          <p:cNvPr id="4098" name="Picture 2">
            <a:extLst>
              <a:ext uri="{FF2B5EF4-FFF2-40B4-BE49-F238E27FC236}">
                <a16:creationId xmlns:a16="http://schemas.microsoft.com/office/drawing/2014/main" id="{DCB1FB2F-8A17-40BB-B510-1F0EF605F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90" y="558859"/>
            <a:ext cx="3709989" cy="325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97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27570-1F8A-4794-BB07-3F59DB2323F1}"/>
              </a:ext>
            </a:extLst>
          </p:cNvPr>
          <p:cNvSpPr>
            <a:spLocks noGrp="1"/>
          </p:cNvSpPr>
          <p:nvPr>
            <p:ph idx="1"/>
          </p:nvPr>
        </p:nvSpPr>
        <p:spPr>
          <a:xfrm>
            <a:off x="838200" y="387442"/>
            <a:ext cx="10515600" cy="4351338"/>
          </a:xfrm>
        </p:spPr>
        <p:txBody>
          <a:bodyPr/>
          <a:lstStyle/>
          <a:p>
            <a:r>
              <a:rPr lang="en-US" dirty="0"/>
              <a:t>Imagine the two vectors we started with were actually pointed in the same direction.</a:t>
            </a:r>
            <a:br>
              <a:rPr lang="en-US" dirty="0"/>
            </a:br>
            <a:endParaRPr lang="en-IN" dirty="0"/>
          </a:p>
        </p:txBody>
      </p:sp>
    </p:spTree>
    <p:extLst>
      <p:ext uri="{BB962C8B-B14F-4D97-AF65-F5344CB8AC3E}">
        <p14:creationId xmlns:p14="http://schemas.microsoft.com/office/powerpoint/2010/main" val="723060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27570-1F8A-4794-BB07-3F59DB2323F1}"/>
              </a:ext>
            </a:extLst>
          </p:cNvPr>
          <p:cNvSpPr>
            <a:spLocks noGrp="1"/>
          </p:cNvSpPr>
          <p:nvPr>
            <p:ph idx="1"/>
          </p:nvPr>
        </p:nvSpPr>
        <p:spPr>
          <a:xfrm>
            <a:off x="838200" y="387442"/>
            <a:ext cx="10515600" cy="4351338"/>
          </a:xfrm>
        </p:spPr>
        <p:txBody>
          <a:bodyPr/>
          <a:lstStyle/>
          <a:p>
            <a:r>
              <a:rPr lang="en-US" dirty="0"/>
              <a:t>Imagine the two vectors we started with were actually pointed in the same direction.</a:t>
            </a:r>
            <a:br>
              <a:rPr lang="en-US" dirty="0"/>
            </a:br>
            <a:endParaRPr lang="en-IN" dirty="0"/>
          </a:p>
        </p:txBody>
      </p:sp>
      <p:pic>
        <p:nvPicPr>
          <p:cNvPr id="8194" name="Picture 2">
            <a:extLst>
              <a:ext uri="{FF2B5EF4-FFF2-40B4-BE49-F238E27FC236}">
                <a16:creationId xmlns:a16="http://schemas.microsoft.com/office/drawing/2014/main" id="{64E85639-545C-4A29-92CF-E7B7A9AA4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6776"/>
            <a:ext cx="5097397" cy="327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3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27570-1F8A-4794-BB07-3F59DB2323F1}"/>
              </a:ext>
            </a:extLst>
          </p:cNvPr>
          <p:cNvSpPr>
            <a:spLocks noGrp="1"/>
          </p:cNvSpPr>
          <p:nvPr>
            <p:ph idx="1"/>
          </p:nvPr>
        </p:nvSpPr>
        <p:spPr>
          <a:xfrm>
            <a:off x="838200" y="387442"/>
            <a:ext cx="10515600" cy="4351338"/>
          </a:xfrm>
        </p:spPr>
        <p:txBody>
          <a:bodyPr/>
          <a:lstStyle/>
          <a:p>
            <a:r>
              <a:rPr lang="en-US" dirty="0"/>
              <a:t>Imagine the two vectors we started with were actually pointed in the same direction.</a:t>
            </a:r>
            <a:br>
              <a:rPr lang="en-US" dirty="0"/>
            </a:br>
            <a:endParaRPr lang="en-IN" dirty="0"/>
          </a:p>
        </p:txBody>
      </p:sp>
      <p:pic>
        <p:nvPicPr>
          <p:cNvPr id="8194" name="Picture 2">
            <a:extLst>
              <a:ext uri="{FF2B5EF4-FFF2-40B4-BE49-F238E27FC236}">
                <a16:creationId xmlns:a16="http://schemas.microsoft.com/office/drawing/2014/main" id="{64E85639-545C-4A29-92CF-E7B7A9AA4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6776"/>
            <a:ext cx="5097397" cy="32720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10955E-8282-4F34-8824-755544D26BFD}"/>
              </a:ext>
            </a:extLst>
          </p:cNvPr>
          <p:cNvSpPr txBox="1"/>
          <p:nvPr/>
        </p:nvSpPr>
        <p:spPr>
          <a:xfrm>
            <a:off x="6645607" y="1473694"/>
            <a:ext cx="5097397" cy="3077766"/>
          </a:xfrm>
          <a:prstGeom prst="rect">
            <a:avLst/>
          </a:prstGeom>
          <a:noFill/>
        </p:spPr>
        <p:txBody>
          <a:bodyPr wrap="square" rtlCol="0">
            <a:spAutoFit/>
          </a:bodyPr>
          <a:lstStyle/>
          <a:p>
            <a:pPr marL="342900" indent="-342900">
              <a:buFont typeface="Arial" panose="020B0604020202020204" pitchFamily="34" charset="0"/>
              <a:buChar char="•"/>
            </a:pPr>
            <a:r>
              <a:rPr lang="en-US" sz="2200" dirty="0"/>
              <a:t>[7, 3, 5] and [-3.5, -1.5, -2.5] are two distinct vectors, but they point in the same direction. No amount of combining these two would ever escape the line they both lie on. Thus, the space "spanned" by the two vectors is a single line, rather than a plane.</a:t>
            </a:r>
          </a:p>
          <a:p>
            <a:br>
              <a:rPr lang="en-US" sz="2200" dirty="0"/>
            </a:br>
            <a:endParaRPr lang="en-IN" dirty="0"/>
          </a:p>
        </p:txBody>
      </p:sp>
    </p:spTree>
    <p:extLst>
      <p:ext uri="{BB962C8B-B14F-4D97-AF65-F5344CB8AC3E}">
        <p14:creationId xmlns:p14="http://schemas.microsoft.com/office/powerpoint/2010/main" val="3070824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27570-1F8A-4794-BB07-3F59DB2323F1}"/>
              </a:ext>
            </a:extLst>
          </p:cNvPr>
          <p:cNvSpPr>
            <a:spLocks noGrp="1"/>
          </p:cNvSpPr>
          <p:nvPr>
            <p:ph idx="1"/>
          </p:nvPr>
        </p:nvSpPr>
        <p:spPr>
          <a:xfrm>
            <a:off x="838200" y="387442"/>
            <a:ext cx="10515600" cy="4351338"/>
          </a:xfrm>
        </p:spPr>
        <p:txBody>
          <a:bodyPr/>
          <a:lstStyle/>
          <a:p>
            <a:r>
              <a:rPr lang="en-US" dirty="0"/>
              <a:t>Imagine the two vectors we started with were actually pointed in the same direction.</a:t>
            </a:r>
            <a:br>
              <a:rPr lang="en-US" dirty="0"/>
            </a:br>
            <a:endParaRPr lang="en-IN" dirty="0"/>
          </a:p>
        </p:txBody>
      </p:sp>
      <p:pic>
        <p:nvPicPr>
          <p:cNvPr id="8194" name="Picture 2">
            <a:extLst>
              <a:ext uri="{FF2B5EF4-FFF2-40B4-BE49-F238E27FC236}">
                <a16:creationId xmlns:a16="http://schemas.microsoft.com/office/drawing/2014/main" id="{64E85639-545C-4A29-92CF-E7B7A9AA4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6776"/>
            <a:ext cx="5097397" cy="32720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F72DA7-A506-455A-A80B-0292EFC6D39A}"/>
              </a:ext>
            </a:extLst>
          </p:cNvPr>
          <p:cNvSpPr txBox="1"/>
          <p:nvPr/>
        </p:nvSpPr>
        <p:spPr>
          <a:xfrm>
            <a:off x="6645607" y="1473694"/>
            <a:ext cx="5097397" cy="5478423"/>
          </a:xfrm>
          <a:prstGeom prst="rect">
            <a:avLst/>
          </a:prstGeom>
          <a:noFill/>
        </p:spPr>
        <p:txBody>
          <a:bodyPr wrap="square" rtlCol="0">
            <a:spAutoFit/>
          </a:bodyPr>
          <a:lstStyle/>
          <a:p>
            <a:pPr marL="342900" indent="-342900">
              <a:buFont typeface="Arial" panose="020B0604020202020204" pitchFamily="34" charset="0"/>
              <a:buChar char="•"/>
            </a:pPr>
            <a:r>
              <a:rPr lang="en-US" sz="2200" dirty="0"/>
              <a:t>[7, 3, 5] and [-3.5, -1.5, -2.5] are two distinct vectors, but they point in the same direction. No amount of combining these two would ever escape the line they both lie on. Thus, the space "spanned" by the two vectors is a single line, rather than a plane.</a:t>
            </a:r>
          </a:p>
          <a:p>
            <a:endParaRPr lang="en-US" sz="2200" dirty="0"/>
          </a:p>
          <a:p>
            <a:pPr marL="342900" indent="-342900">
              <a:buFont typeface="Arial" panose="020B0604020202020204" pitchFamily="34" charset="0"/>
              <a:buChar char="•"/>
            </a:pPr>
            <a:r>
              <a:rPr lang="en-US" sz="2200" dirty="0"/>
              <a:t>In each case, we had two vectors, but the number of independent directions made the difference between spanning a plane vs a line. </a:t>
            </a:r>
            <a:r>
              <a:rPr lang="en-US" sz="2200" b="1" dirty="0"/>
              <a:t>The "rank" of a matrix is the dimension of that space spanned by the vectors it contains</a:t>
            </a:r>
            <a:r>
              <a:rPr lang="en-US" sz="2400" b="1" dirty="0"/>
              <a:t>.</a:t>
            </a:r>
            <a:br>
              <a:rPr lang="en-US" sz="2200" dirty="0"/>
            </a:br>
            <a:br>
              <a:rPr lang="en-US" sz="2200" dirty="0"/>
            </a:br>
            <a:endParaRPr lang="en-IN" dirty="0"/>
          </a:p>
        </p:txBody>
      </p:sp>
    </p:spTree>
    <p:extLst>
      <p:ext uri="{BB962C8B-B14F-4D97-AF65-F5344CB8AC3E}">
        <p14:creationId xmlns:p14="http://schemas.microsoft.com/office/powerpoint/2010/main" val="99935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E90FB-EB7D-4840-BF14-00D12EB97333}"/>
              </a:ext>
            </a:extLst>
          </p:cNvPr>
          <p:cNvSpPr>
            <a:spLocks noGrp="1"/>
          </p:cNvSpPr>
          <p:nvPr>
            <p:ph idx="1"/>
          </p:nvPr>
        </p:nvSpPr>
        <p:spPr>
          <a:xfrm>
            <a:off x="838200" y="298664"/>
            <a:ext cx="10515600" cy="5986725"/>
          </a:xfrm>
        </p:spPr>
        <p:txBody>
          <a:bodyPr>
            <a:normAutofit/>
          </a:bodyPr>
          <a:lstStyle/>
          <a:p>
            <a:r>
              <a:rPr lang="en-US" dirty="0"/>
              <a:t>If we put the two vectors [7, 3, 5]  and [-2, -1, 5] into a matrix:</a:t>
            </a:r>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A4DFE73E-9B82-4E39-9332-A9B8838E00CA}"/>
              </a:ext>
            </a:extLst>
          </p:cNvPr>
          <p:cNvPicPr>
            <a:picLocks noChangeAspect="1"/>
          </p:cNvPicPr>
          <p:nvPr/>
        </p:nvPicPr>
        <p:blipFill>
          <a:blip r:embed="rId2"/>
          <a:stretch>
            <a:fillRect/>
          </a:stretch>
        </p:blipFill>
        <p:spPr>
          <a:xfrm>
            <a:off x="5062474" y="1468590"/>
            <a:ext cx="1859905" cy="1823436"/>
          </a:xfrm>
          <a:prstGeom prst="rect">
            <a:avLst/>
          </a:prstGeom>
        </p:spPr>
      </p:pic>
      <p:sp>
        <p:nvSpPr>
          <p:cNvPr id="6" name="Rectangle 5">
            <a:extLst>
              <a:ext uri="{FF2B5EF4-FFF2-40B4-BE49-F238E27FC236}">
                <a16:creationId xmlns:a16="http://schemas.microsoft.com/office/drawing/2014/main" id="{55E47B69-E86B-45F7-97CD-08E757E4CADC}"/>
              </a:ext>
            </a:extLst>
          </p:cNvPr>
          <p:cNvSpPr/>
          <p:nvPr/>
        </p:nvSpPr>
        <p:spPr>
          <a:xfrm>
            <a:off x="5832627" y="1468590"/>
            <a:ext cx="221942" cy="168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267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E90FB-EB7D-4840-BF14-00D12EB97333}"/>
              </a:ext>
            </a:extLst>
          </p:cNvPr>
          <p:cNvSpPr>
            <a:spLocks noGrp="1"/>
          </p:cNvSpPr>
          <p:nvPr>
            <p:ph idx="1"/>
          </p:nvPr>
        </p:nvSpPr>
        <p:spPr>
          <a:xfrm>
            <a:off x="838200" y="298664"/>
            <a:ext cx="10515600" cy="5986725"/>
          </a:xfrm>
        </p:spPr>
        <p:txBody>
          <a:bodyPr>
            <a:normAutofit/>
          </a:bodyPr>
          <a:lstStyle/>
          <a:p>
            <a:r>
              <a:rPr lang="en-US" dirty="0"/>
              <a:t>If we put the two vectors [7, 3, 5]  and [-2, -1, 5] into a matrix:</a:t>
            </a:r>
          </a:p>
          <a:p>
            <a:endParaRPr lang="en-US" dirty="0"/>
          </a:p>
          <a:p>
            <a:endParaRPr lang="en-US" dirty="0"/>
          </a:p>
          <a:p>
            <a:endParaRPr lang="en-US" dirty="0"/>
          </a:p>
          <a:p>
            <a:endParaRPr lang="en-US" dirty="0"/>
          </a:p>
          <a:p>
            <a:endParaRPr lang="en-US" dirty="0"/>
          </a:p>
          <a:p>
            <a:endParaRPr lang="en-US" dirty="0"/>
          </a:p>
          <a:p>
            <a:r>
              <a:rPr lang="en-US" dirty="0"/>
              <a:t>The rank of the matrix is the dimension of the space that you get by taking all combinations of the vectors. We've already done that, and saw that the space spanned by [7, 3, 5] and [-2, -1, 5] was a </a:t>
            </a:r>
            <a:r>
              <a:rPr lang="en-US" b="1" dirty="0"/>
              <a:t>plane</a:t>
            </a:r>
            <a:r>
              <a:rPr lang="en-US" dirty="0"/>
              <a:t>. In this case, </a:t>
            </a:r>
            <a:r>
              <a:rPr lang="en-US" b="1" dirty="0"/>
              <a:t>the rank is 2 </a:t>
            </a:r>
            <a:r>
              <a:rPr lang="en-US" dirty="0"/>
              <a:t>(because a plane is 2 dimensional).</a:t>
            </a:r>
          </a:p>
          <a:p>
            <a:endParaRPr lang="en-IN" dirty="0"/>
          </a:p>
        </p:txBody>
      </p:sp>
      <p:pic>
        <p:nvPicPr>
          <p:cNvPr id="5" name="Picture 4">
            <a:extLst>
              <a:ext uri="{FF2B5EF4-FFF2-40B4-BE49-F238E27FC236}">
                <a16:creationId xmlns:a16="http://schemas.microsoft.com/office/drawing/2014/main" id="{A4DFE73E-9B82-4E39-9332-A9B8838E00CA}"/>
              </a:ext>
            </a:extLst>
          </p:cNvPr>
          <p:cNvPicPr>
            <a:picLocks noChangeAspect="1"/>
          </p:cNvPicPr>
          <p:nvPr/>
        </p:nvPicPr>
        <p:blipFill>
          <a:blip r:embed="rId2"/>
          <a:stretch>
            <a:fillRect/>
          </a:stretch>
        </p:blipFill>
        <p:spPr>
          <a:xfrm>
            <a:off x="5062474" y="1468590"/>
            <a:ext cx="1859905" cy="1823436"/>
          </a:xfrm>
          <a:prstGeom prst="rect">
            <a:avLst/>
          </a:prstGeom>
        </p:spPr>
      </p:pic>
      <p:sp>
        <p:nvSpPr>
          <p:cNvPr id="6" name="Rectangle 5">
            <a:extLst>
              <a:ext uri="{FF2B5EF4-FFF2-40B4-BE49-F238E27FC236}">
                <a16:creationId xmlns:a16="http://schemas.microsoft.com/office/drawing/2014/main" id="{55E47B69-E86B-45F7-97CD-08E757E4CADC}"/>
              </a:ext>
            </a:extLst>
          </p:cNvPr>
          <p:cNvSpPr/>
          <p:nvPr/>
        </p:nvSpPr>
        <p:spPr>
          <a:xfrm>
            <a:off x="5832627" y="1468590"/>
            <a:ext cx="221942" cy="168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53108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C4B8-BAE7-4FF5-949C-2593AC0F0346}"/>
              </a:ext>
            </a:extLst>
          </p:cNvPr>
          <p:cNvSpPr>
            <a:spLocks noGrp="1"/>
          </p:cNvSpPr>
          <p:nvPr>
            <p:ph idx="1"/>
          </p:nvPr>
        </p:nvSpPr>
        <p:spPr>
          <a:xfrm>
            <a:off x="838200" y="227644"/>
            <a:ext cx="10515600" cy="4351338"/>
          </a:xfrm>
        </p:spPr>
        <p:txBody>
          <a:bodyPr/>
          <a:lstStyle/>
          <a:p>
            <a:r>
              <a:rPr lang="en-US" dirty="0"/>
              <a:t>Let's put the two vectors [7, 3, 5] and [-3.5, -1.5, -2.5] into a matrix:</a:t>
            </a:r>
            <a:endParaRPr lang="en-IN" dirty="0"/>
          </a:p>
        </p:txBody>
      </p:sp>
      <p:pic>
        <p:nvPicPr>
          <p:cNvPr id="4" name="Picture 3">
            <a:extLst>
              <a:ext uri="{FF2B5EF4-FFF2-40B4-BE49-F238E27FC236}">
                <a16:creationId xmlns:a16="http://schemas.microsoft.com/office/drawing/2014/main" id="{BAE2BF87-C3B8-4B54-B7FD-086B301AB846}"/>
              </a:ext>
            </a:extLst>
          </p:cNvPr>
          <p:cNvPicPr>
            <a:picLocks noChangeAspect="1"/>
          </p:cNvPicPr>
          <p:nvPr/>
        </p:nvPicPr>
        <p:blipFill>
          <a:blip r:embed="rId2"/>
          <a:stretch>
            <a:fillRect/>
          </a:stretch>
        </p:blipFill>
        <p:spPr>
          <a:xfrm>
            <a:off x="5307632" y="1070682"/>
            <a:ext cx="1576736" cy="1281899"/>
          </a:xfrm>
          <a:prstGeom prst="rect">
            <a:avLst/>
          </a:prstGeom>
        </p:spPr>
      </p:pic>
    </p:spTree>
    <p:extLst>
      <p:ext uri="{BB962C8B-B14F-4D97-AF65-F5344CB8AC3E}">
        <p14:creationId xmlns:p14="http://schemas.microsoft.com/office/powerpoint/2010/main" val="4279841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C4B8-BAE7-4FF5-949C-2593AC0F0346}"/>
              </a:ext>
            </a:extLst>
          </p:cNvPr>
          <p:cNvSpPr>
            <a:spLocks noGrp="1"/>
          </p:cNvSpPr>
          <p:nvPr>
            <p:ph idx="1"/>
          </p:nvPr>
        </p:nvSpPr>
        <p:spPr>
          <a:xfrm>
            <a:off x="838200" y="227643"/>
            <a:ext cx="11353800" cy="6457242"/>
          </a:xfrm>
        </p:spPr>
        <p:txBody>
          <a:bodyPr>
            <a:normAutofit/>
          </a:bodyPr>
          <a:lstStyle/>
          <a:p>
            <a:r>
              <a:rPr lang="en-US" dirty="0"/>
              <a:t>Let's put the two vectors [7, 3, 5] and [-3.5, -1.5, -2.5] into a matrix:</a:t>
            </a:r>
          </a:p>
          <a:p>
            <a:endParaRPr lang="en-US" dirty="0"/>
          </a:p>
          <a:p>
            <a:endParaRPr lang="en-US" dirty="0"/>
          </a:p>
          <a:p>
            <a:endParaRPr lang="en-US" dirty="0"/>
          </a:p>
          <a:p>
            <a:endParaRPr lang="en-US" dirty="0"/>
          </a:p>
          <a:p>
            <a:endParaRPr lang="en-US" dirty="0"/>
          </a:p>
          <a:p>
            <a:r>
              <a:rPr lang="en-US" dirty="0"/>
              <a:t>As we already saw, these two vectors span a line. The rank of this matrix would be the same idea: it's the dimension of the space you get by taking all combinations of the vectors. In this case, that space is just a line, so the rank is 1 (because a line is 1 dimensional).</a:t>
            </a:r>
            <a:br>
              <a:rPr lang="en-US" dirty="0"/>
            </a:br>
            <a:br>
              <a:rPr lang="en-US" dirty="0"/>
            </a:br>
            <a:endParaRPr lang="en-IN" dirty="0"/>
          </a:p>
        </p:txBody>
      </p:sp>
      <p:pic>
        <p:nvPicPr>
          <p:cNvPr id="5" name="Picture 4">
            <a:extLst>
              <a:ext uri="{FF2B5EF4-FFF2-40B4-BE49-F238E27FC236}">
                <a16:creationId xmlns:a16="http://schemas.microsoft.com/office/drawing/2014/main" id="{F78B4BD8-C528-4490-9B11-2CFCD4B8DB5C}"/>
              </a:ext>
            </a:extLst>
          </p:cNvPr>
          <p:cNvPicPr>
            <a:picLocks noChangeAspect="1"/>
          </p:cNvPicPr>
          <p:nvPr/>
        </p:nvPicPr>
        <p:blipFill>
          <a:blip r:embed="rId2"/>
          <a:stretch>
            <a:fillRect/>
          </a:stretch>
        </p:blipFill>
        <p:spPr>
          <a:xfrm>
            <a:off x="5307632" y="1443545"/>
            <a:ext cx="1576736" cy="1281899"/>
          </a:xfrm>
          <a:prstGeom prst="rect">
            <a:avLst/>
          </a:prstGeom>
        </p:spPr>
      </p:pic>
    </p:spTree>
    <p:extLst>
      <p:ext uri="{BB962C8B-B14F-4D97-AF65-F5344CB8AC3E}">
        <p14:creationId xmlns:p14="http://schemas.microsoft.com/office/powerpoint/2010/main" val="245990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C4B8-BAE7-4FF5-949C-2593AC0F0346}"/>
              </a:ext>
            </a:extLst>
          </p:cNvPr>
          <p:cNvSpPr>
            <a:spLocks noGrp="1"/>
          </p:cNvSpPr>
          <p:nvPr>
            <p:ph idx="1"/>
          </p:nvPr>
        </p:nvSpPr>
        <p:spPr>
          <a:xfrm>
            <a:off x="838199" y="227643"/>
            <a:ext cx="11353801" cy="6457242"/>
          </a:xfrm>
        </p:spPr>
        <p:txBody>
          <a:bodyPr>
            <a:noAutofit/>
          </a:bodyPr>
          <a:lstStyle/>
          <a:p>
            <a:r>
              <a:rPr lang="en-US" dirty="0"/>
              <a:t>Let's put the two vectors [7, 3, 5] and [-3.5, -1.5, -2.5] into a matrix:</a:t>
            </a:r>
          </a:p>
          <a:p>
            <a:endParaRPr lang="en-US" dirty="0"/>
          </a:p>
          <a:p>
            <a:endParaRPr lang="en-US" dirty="0"/>
          </a:p>
          <a:p>
            <a:endParaRPr lang="en-US" dirty="0"/>
          </a:p>
          <a:p>
            <a:endParaRPr lang="en-US" dirty="0"/>
          </a:p>
          <a:p>
            <a:endParaRPr lang="en-US" dirty="0"/>
          </a:p>
          <a:p>
            <a:r>
              <a:rPr lang="en-US" dirty="0"/>
              <a:t>As we already saw, these two vectors span a line. The rank of this matrix would be the same idea: it's the dimension of the space you get by taking all combinations of the vectors. In this case, that space is just a line, so the rank is 1 (because a line is 1 dimensional).</a:t>
            </a:r>
          </a:p>
          <a:p>
            <a:r>
              <a:rPr lang="en-US" dirty="0"/>
              <a:t>The same idea applies in higher dimensions. It just gets harder to visualize intuitively. However, even in arbitrarily high dimensions, the rank of the matrix is the dimension of the space spanned by the vectors that make up the matrix.</a:t>
            </a:r>
            <a:br>
              <a:rPr lang="en-US" dirty="0"/>
            </a:br>
            <a:br>
              <a:rPr lang="en-US" dirty="0"/>
            </a:br>
            <a:endParaRPr lang="en-IN" dirty="0"/>
          </a:p>
        </p:txBody>
      </p:sp>
      <p:pic>
        <p:nvPicPr>
          <p:cNvPr id="4" name="Picture 3">
            <a:extLst>
              <a:ext uri="{FF2B5EF4-FFF2-40B4-BE49-F238E27FC236}">
                <a16:creationId xmlns:a16="http://schemas.microsoft.com/office/drawing/2014/main" id="{BAE2BF87-C3B8-4B54-B7FD-086B301AB846}"/>
              </a:ext>
            </a:extLst>
          </p:cNvPr>
          <p:cNvPicPr>
            <a:picLocks noChangeAspect="1"/>
          </p:cNvPicPr>
          <p:nvPr/>
        </p:nvPicPr>
        <p:blipFill>
          <a:blip r:embed="rId2"/>
          <a:stretch>
            <a:fillRect/>
          </a:stretch>
        </p:blipFill>
        <p:spPr>
          <a:xfrm>
            <a:off x="5307632" y="1443545"/>
            <a:ext cx="1576736" cy="1281899"/>
          </a:xfrm>
          <a:prstGeom prst="rect">
            <a:avLst/>
          </a:prstGeom>
        </p:spPr>
      </p:pic>
    </p:spTree>
    <p:extLst>
      <p:ext uri="{BB962C8B-B14F-4D97-AF65-F5344CB8AC3E}">
        <p14:creationId xmlns:p14="http://schemas.microsoft.com/office/powerpoint/2010/main" val="202798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6386B-1F01-45AE-96AE-115950F2E71D}"/>
              </a:ext>
            </a:extLst>
          </p:cNvPr>
          <p:cNvSpPr>
            <a:spLocks noGrp="1"/>
          </p:cNvSpPr>
          <p:nvPr>
            <p:ph idx="1"/>
          </p:nvPr>
        </p:nvSpPr>
        <p:spPr>
          <a:xfrm>
            <a:off x="838200" y="378564"/>
            <a:ext cx="10515600" cy="5871315"/>
          </a:xfrm>
        </p:spPr>
        <p:txBody>
          <a:bodyPr>
            <a:normAutofit fontScale="92500" lnSpcReduction="20000"/>
          </a:bodyPr>
          <a:lstStyle/>
          <a:p>
            <a:pPr marL="0" indent="0" fontAlgn="t">
              <a:buNone/>
            </a:pPr>
            <a:r>
              <a:rPr lang="en-US" b="1" u="sng" dirty="0"/>
              <a:t>Covariance Matrix</a:t>
            </a:r>
          </a:p>
          <a:p>
            <a:pPr marL="0" indent="0" fontAlgn="t">
              <a:buNone/>
            </a:pPr>
            <a:endParaRPr lang="en-US" b="1" u="sng" dirty="0"/>
          </a:p>
          <a:p>
            <a:r>
              <a:rPr lang="en-US" dirty="0"/>
              <a:t>Variance and covariance are often displayed together in a variance-covariance matrix, (aka, a covariance matrix). The variances appear along the diagonal and covariances appear in the off-diagonal elements, as shown below.</a:t>
            </a:r>
          </a:p>
          <a:p>
            <a:endParaRPr lang="en-US" dirty="0"/>
          </a:p>
          <a:p>
            <a:endParaRPr lang="en-US" dirty="0"/>
          </a:p>
          <a:p>
            <a:endParaRPr lang="en-US" dirty="0"/>
          </a:p>
          <a:p>
            <a:endParaRPr lang="en-US" dirty="0"/>
          </a:p>
          <a:p>
            <a:pPr marL="0" indent="0">
              <a:buNone/>
            </a:pPr>
            <a:r>
              <a:rPr lang="en-US" dirty="0"/>
              <a:t>Where,</a:t>
            </a:r>
          </a:p>
          <a:p>
            <a:pPr marL="0" indent="0">
              <a:buNone/>
            </a:pPr>
            <a:endParaRPr lang="en-US" dirty="0"/>
          </a:p>
          <a:p>
            <a:pPr marL="457200" lvl="1" indent="0">
              <a:buNone/>
            </a:pPr>
            <a:r>
              <a:rPr lang="en-US" dirty="0"/>
              <a:t>1. </a:t>
            </a:r>
            <a:r>
              <a:rPr lang="en-US" b="1" dirty="0"/>
              <a:t>V</a:t>
            </a:r>
            <a:r>
              <a:rPr lang="en-US" dirty="0"/>
              <a:t> is a </a:t>
            </a:r>
            <a:r>
              <a:rPr lang="en-US" i="1" dirty="0"/>
              <a:t>c</a:t>
            </a:r>
            <a:r>
              <a:rPr lang="en-US" dirty="0"/>
              <a:t> x </a:t>
            </a:r>
            <a:r>
              <a:rPr lang="en-US" i="1" dirty="0"/>
              <a:t>c</a:t>
            </a:r>
            <a:r>
              <a:rPr lang="en-US" dirty="0"/>
              <a:t> variance-covariance matrix</a:t>
            </a:r>
            <a:br>
              <a:rPr lang="en-US" dirty="0"/>
            </a:br>
            <a:r>
              <a:rPr lang="en-US" dirty="0"/>
              <a:t>2. </a:t>
            </a:r>
            <a:r>
              <a:rPr lang="en-US" b="1" dirty="0"/>
              <a:t>N</a:t>
            </a:r>
            <a:r>
              <a:rPr lang="en-US" dirty="0"/>
              <a:t> is the number of scores in each of the </a:t>
            </a:r>
            <a:r>
              <a:rPr lang="en-US" i="1" dirty="0"/>
              <a:t>c</a:t>
            </a:r>
            <a:r>
              <a:rPr lang="en-US" dirty="0"/>
              <a:t> data sets</a:t>
            </a:r>
            <a:br>
              <a:rPr lang="en-US" dirty="0"/>
            </a:br>
            <a:r>
              <a:rPr lang="en-US" dirty="0"/>
              <a:t>3. </a:t>
            </a:r>
            <a:r>
              <a:rPr lang="en-US" b="1" i="1" dirty="0"/>
              <a:t>x</a:t>
            </a:r>
            <a:r>
              <a:rPr lang="en-US" b="1" baseline="-25000" dirty="0"/>
              <a:t>i</a:t>
            </a:r>
            <a:r>
              <a:rPr lang="en-US" dirty="0"/>
              <a:t> is a deviation score from the </a:t>
            </a:r>
            <a:r>
              <a:rPr lang="en-US" i="1" dirty="0"/>
              <a:t>ith</a:t>
            </a:r>
            <a:r>
              <a:rPr lang="en-US" dirty="0"/>
              <a:t> data set</a:t>
            </a:r>
            <a:br>
              <a:rPr lang="en-US" dirty="0"/>
            </a:br>
            <a:r>
              <a:rPr lang="en-US" dirty="0"/>
              <a:t>4. </a:t>
            </a:r>
            <a:r>
              <a:rPr lang="en-US" b="1" dirty="0"/>
              <a:t>Σ </a:t>
            </a:r>
            <a:r>
              <a:rPr lang="en-US" b="1" i="1" dirty="0"/>
              <a:t>x</a:t>
            </a:r>
            <a:r>
              <a:rPr lang="en-US" b="1" baseline="-25000" dirty="0"/>
              <a:t>i</a:t>
            </a:r>
            <a:r>
              <a:rPr lang="en-US" b="1" baseline="30000" dirty="0"/>
              <a:t>2</a:t>
            </a:r>
            <a:r>
              <a:rPr lang="en-US" b="1" dirty="0"/>
              <a:t> / N </a:t>
            </a:r>
            <a:r>
              <a:rPr lang="en-US" dirty="0"/>
              <a:t>is the variance of elements from the </a:t>
            </a:r>
            <a:r>
              <a:rPr lang="en-US" i="1" dirty="0"/>
              <a:t>i</a:t>
            </a:r>
            <a:r>
              <a:rPr lang="en-US" dirty="0"/>
              <a:t>th data set</a:t>
            </a:r>
            <a:br>
              <a:rPr lang="en-US" dirty="0"/>
            </a:br>
            <a:r>
              <a:rPr lang="en-US" dirty="0"/>
              <a:t>5. </a:t>
            </a:r>
            <a:r>
              <a:rPr lang="en-US" b="1" dirty="0"/>
              <a:t>Σ </a:t>
            </a:r>
            <a:r>
              <a:rPr lang="en-US" b="1" i="1" dirty="0"/>
              <a:t>x</a:t>
            </a:r>
            <a:r>
              <a:rPr lang="en-US" b="1" baseline="-25000" dirty="0"/>
              <a:t>i</a:t>
            </a:r>
            <a:r>
              <a:rPr lang="en-US" b="1" dirty="0"/>
              <a:t> </a:t>
            </a:r>
            <a:r>
              <a:rPr lang="en-US" b="1" i="1" dirty="0" err="1"/>
              <a:t>x</a:t>
            </a:r>
            <a:r>
              <a:rPr lang="en-US" b="1" baseline="-25000" dirty="0" err="1"/>
              <a:t>j</a:t>
            </a:r>
            <a:r>
              <a:rPr lang="en-US" b="1" dirty="0"/>
              <a:t> / N </a:t>
            </a:r>
            <a:r>
              <a:rPr lang="en-US" dirty="0"/>
              <a:t>is the covariance for elements from the </a:t>
            </a:r>
            <a:r>
              <a:rPr lang="en-US" i="1" dirty="0"/>
              <a:t>i</a:t>
            </a:r>
            <a:r>
              <a:rPr lang="en-US" dirty="0"/>
              <a:t>th and </a:t>
            </a:r>
            <a:r>
              <a:rPr lang="en-US" i="1" dirty="0" err="1"/>
              <a:t>j</a:t>
            </a:r>
            <a:r>
              <a:rPr lang="en-US" dirty="0" err="1"/>
              <a:t>th</a:t>
            </a:r>
            <a:r>
              <a:rPr lang="en-US" dirty="0"/>
              <a:t> data sets</a:t>
            </a:r>
          </a:p>
          <a:p>
            <a:pPr lvl="1"/>
            <a:endParaRPr lang="en-US" dirty="0"/>
          </a:p>
          <a:p>
            <a:endParaRPr lang="en-IN" dirty="0"/>
          </a:p>
        </p:txBody>
      </p:sp>
      <p:pic>
        <p:nvPicPr>
          <p:cNvPr id="6" name="Picture 5">
            <a:extLst>
              <a:ext uri="{FF2B5EF4-FFF2-40B4-BE49-F238E27FC236}">
                <a16:creationId xmlns:a16="http://schemas.microsoft.com/office/drawing/2014/main" id="{5191B149-8215-4F1E-8D44-4C8BD9316E53}"/>
              </a:ext>
            </a:extLst>
          </p:cNvPr>
          <p:cNvPicPr>
            <a:picLocks noChangeAspect="1"/>
          </p:cNvPicPr>
          <p:nvPr/>
        </p:nvPicPr>
        <p:blipFill>
          <a:blip r:embed="rId2"/>
          <a:stretch>
            <a:fillRect/>
          </a:stretch>
        </p:blipFill>
        <p:spPr>
          <a:xfrm>
            <a:off x="3814762" y="2661758"/>
            <a:ext cx="4562475" cy="1304925"/>
          </a:xfrm>
          <a:prstGeom prst="rect">
            <a:avLst/>
          </a:prstGeom>
        </p:spPr>
      </p:pic>
    </p:spTree>
    <p:extLst>
      <p:ext uri="{BB962C8B-B14F-4D97-AF65-F5344CB8AC3E}">
        <p14:creationId xmlns:p14="http://schemas.microsoft.com/office/powerpoint/2010/main" val="1648961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06400-CE0A-46D9-8170-2B27983C9FD3}"/>
              </a:ext>
            </a:extLst>
          </p:cNvPr>
          <p:cNvSpPr>
            <a:spLocks noGrp="1"/>
          </p:cNvSpPr>
          <p:nvPr>
            <p:ph idx="1"/>
          </p:nvPr>
        </p:nvSpPr>
        <p:spPr>
          <a:xfrm>
            <a:off x="838200" y="343054"/>
            <a:ext cx="10515600" cy="6514946"/>
          </a:xfrm>
        </p:spPr>
        <p:txBody>
          <a:bodyPr/>
          <a:lstStyle/>
          <a:p>
            <a:pPr marL="0" indent="0">
              <a:buNone/>
            </a:pPr>
            <a:r>
              <a:rPr lang="en-US" b="1" u="sng" dirty="0"/>
              <a:t>Orthonormal matrices</a:t>
            </a:r>
          </a:p>
          <a:p>
            <a:r>
              <a:rPr lang="en-US" dirty="0"/>
              <a:t>Orthonormal (orthogonal) matrices are matrices in which the columns vectors form an orthonormal set (each column vector has length one and is orthogonal to all the other column vectors).</a:t>
            </a:r>
          </a:p>
          <a:p>
            <a:pPr marL="0" indent="0">
              <a:buNone/>
            </a:pPr>
            <a:endParaRPr lang="en-IN" dirty="0"/>
          </a:p>
        </p:txBody>
      </p:sp>
    </p:spTree>
    <p:extLst>
      <p:ext uri="{BB962C8B-B14F-4D97-AF65-F5344CB8AC3E}">
        <p14:creationId xmlns:p14="http://schemas.microsoft.com/office/powerpoint/2010/main" val="2596161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06400-CE0A-46D9-8170-2B27983C9FD3}"/>
              </a:ext>
            </a:extLst>
          </p:cNvPr>
          <p:cNvSpPr>
            <a:spLocks noGrp="1"/>
          </p:cNvSpPr>
          <p:nvPr>
            <p:ph idx="1"/>
          </p:nvPr>
        </p:nvSpPr>
        <p:spPr>
          <a:xfrm>
            <a:off x="838200" y="343054"/>
            <a:ext cx="10515600" cy="6514946"/>
          </a:xfrm>
        </p:spPr>
        <p:txBody>
          <a:bodyPr/>
          <a:lstStyle/>
          <a:p>
            <a:pPr marL="0" indent="0">
              <a:buNone/>
            </a:pPr>
            <a:r>
              <a:rPr lang="en-US" b="1" u="sng" dirty="0"/>
              <a:t>Orthonormal matrices</a:t>
            </a:r>
          </a:p>
          <a:p>
            <a:r>
              <a:rPr lang="en-US" dirty="0"/>
              <a:t>Orthonormal (orthogonal) matrices are matrices in which the columns vectors form an orthonormal set (each column vector has length one and is orthogonal to all the other column vectors).</a:t>
            </a:r>
          </a:p>
          <a:p>
            <a:r>
              <a:rPr lang="en-US" dirty="0"/>
              <a:t>For square orthonormal matrices, the inverse is simply the transpose,</a:t>
            </a:r>
          </a:p>
          <a:p>
            <a:endParaRPr lang="en-US" dirty="0"/>
          </a:p>
          <a:p>
            <a:pPr marL="0" indent="0">
              <a:buNone/>
            </a:pPr>
            <a:r>
              <a:rPr lang="en-IN" i="1" dirty="0"/>
              <a:t>					Q</a:t>
            </a:r>
            <a:r>
              <a:rPr lang="en-IN" i="1" baseline="30000" dirty="0"/>
              <a:t>-1</a:t>
            </a:r>
            <a:r>
              <a:rPr lang="en-IN" dirty="0"/>
              <a:t> = </a:t>
            </a:r>
            <a:r>
              <a:rPr lang="en-IN" i="1" dirty="0"/>
              <a:t>Q</a:t>
            </a:r>
            <a:r>
              <a:rPr lang="en-IN" i="1" baseline="30000" dirty="0"/>
              <a:t>T</a:t>
            </a:r>
          </a:p>
          <a:p>
            <a:pPr marL="0" indent="0">
              <a:buNone/>
            </a:pPr>
            <a:endParaRPr lang="en-IN" dirty="0"/>
          </a:p>
        </p:txBody>
      </p:sp>
    </p:spTree>
    <p:extLst>
      <p:ext uri="{BB962C8B-B14F-4D97-AF65-F5344CB8AC3E}">
        <p14:creationId xmlns:p14="http://schemas.microsoft.com/office/powerpoint/2010/main" val="3744495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06400-CE0A-46D9-8170-2B27983C9FD3}"/>
              </a:ext>
            </a:extLst>
          </p:cNvPr>
          <p:cNvSpPr>
            <a:spLocks noGrp="1"/>
          </p:cNvSpPr>
          <p:nvPr>
            <p:ph idx="1"/>
          </p:nvPr>
        </p:nvSpPr>
        <p:spPr>
          <a:xfrm>
            <a:off x="838200" y="343054"/>
            <a:ext cx="10515600" cy="6514946"/>
          </a:xfrm>
        </p:spPr>
        <p:txBody>
          <a:bodyPr/>
          <a:lstStyle/>
          <a:p>
            <a:pPr marL="0" indent="0">
              <a:buNone/>
            </a:pPr>
            <a:r>
              <a:rPr lang="en-US" b="1" u="sng" dirty="0"/>
              <a:t>Orthonormal matrices</a:t>
            </a:r>
          </a:p>
          <a:p>
            <a:r>
              <a:rPr lang="en-US" dirty="0"/>
              <a:t>Orthonormal (orthogonal) matrices are matrices in which the columns vectors form an orthonormal set (each column vector has length one and is orthogonal to all the other column vectors).</a:t>
            </a:r>
          </a:p>
          <a:p>
            <a:r>
              <a:rPr lang="en-US" dirty="0"/>
              <a:t>For square orthonormal matrices, the inverse is simply the transpose,</a:t>
            </a:r>
          </a:p>
          <a:p>
            <a:endParaRPr lang="en-US" dirty="0"/>
          </a:p>
          <a:p>
            <a:pPr marL="0" indent="0">
              <a:buNone/>
            </a:pPr>
            <a:r>
              <a:rPr lang="en-IN" i="1" dirty="0"/>
              <a:t>					Q</a:t>
            </a:r>
            <a:r>
              <a:rPr lang="en-IN" i="1" baseline="30000" dirty="0"/>
              <a:t>-1</a:t>
            </a:r>
            <a:r>
              <a:rPr lang="en-IN" dirty="0"/>
              <a:t> = </a:t>
            </a:r>
            <a:r>
              <a:rPr lang="en-IN" i="1" dirty="0"/>
              <a:t>Q</a:t>
            </a:r>
            <a:r>
              <a:rPr lang="en-IN" i="1" baseline="30000" dirty="0"/>
              <a:t>T</a:t>
            </a:r>
          </a:p>
          <a:p>
            <a:r>
              <a:rPr lang="en-US" dirty="0"/>
              <a:t>This can be seen from:</a:t>
            </a:r>
          </a:p>
          <a:p>
            <a:pPr marL="0" indent="0">
              <a:buNone/>
            </a:pPr>
            <a:br>
              <a:rPr lang="en-US" dirty="0"/>
            </a:br>
            <a:endParaRPr lang="en-US" dirty="0"/>
          </a:p>
          <a:p>
            <a:pPr marL="0" indent="0">
              <a:buNone/>
            </a:pPr>
            <a:endParaRPr lang="en-IN" dirty="0"/>
          </a:p>
        </p:txBody>
      </p:sp>
      <p:pic>
        <p:nvPicPr>
          <p:cNvPr id="15368" name="Picture 8">
            <a:extLst>
              <a:ext uri="{FF2B5EF4-FFF2-40B4-BE49-F238E27FC236}">
                <a16:creationId xmlns:a16="http://schemas.microsoft.com/office/drawing/2014/main" id="{42507F63-896E-46D9-AA9F-067C976C5E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29406" y="4625683"/>
            <a:ext cx="4428873" cy="1819505"/>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a:extLst>
              <a:ext uri="{FF2B5EF4-FFF2-40B4-BE49-F238E27FC236}">
                <a16:creationId xmlns:a16="http://schemas.microsoft.com/office/drawing/2014/main" id="{1F9DDA8E-EFEF-498E-8660-542CFE80102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849485" y="4555924"/>
            <a:ext cx="4774417" cy="188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08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489-347F-430C-A4DD-A39644DB3CEC}"/>
              </a:ext>
            </a:extLst>
          </p:cNvPr>
          <p:cNvSpPr>
            <a:spLocks noGrp="1"/>
          </p:cNvSpPr>
          <p:nvPr>
            <p:ph type="ctrTitle"/>
          </p:nvPr>
        </p:nvSpPr>
        <p:spPr>
          <a:xfrm>
            <a:off x="1524000" y="2027885"/>
            <a:ext cx="9144000" cy="2387600"/>
          </a:xfrm>
        </p:spPr>
        <p:txBody>
          <a:bodyPr/>
          <a:lstStyle/>
          <a:p>
            <a:r>
              <a:rPr lang="en-IN" b="1" dirty="0"/>
              <a:t>Singular Value Decomposition (SVD)</a:t>
            </a:r>
          </a:p>
        </p:txBody>
      </p:sp>
    </p:spTree>
    <p:extLst>
      <p:ext uri="{BB962C8B-B14F-4D97-AF65-F5344CB8AC3E}">
        <p14:creationId xmlns:p14="http://schemas.microsoft.com/office/powerpoint/2010/main" val="3670828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a:bodyPr>
          <a:lstStyle/>
          <a:p>
            <a:r>
              <a:rPr lang="en-US" sz="2600" dirty="0"/>
              <a:t>The basic idea is that you can represent a matrix as a sum of other very simple matrices.</a:t>
            </a:r>
          </a:p>
          <a:p>
            <a:endParaRPr lang="en-IN" sz="2600" dirty="0"/>
          </a:p>
        </p:txBody>
      </p:sp>
    </p:spTree>
    <p:extLst>
      <p:ext uri="{BB962C8B-B14F-4D97-AF65-F5344CB8AC3E}">
        <p14:creationId xmlns:p14="http://schemas.microsoft.com/office/powerpoint/2010/main" val="2045842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a:bodyPr>
          <a:lstStyle/>
          <a:p>
            <a:r>
              <a:rPr lang="en-US" sz="2600" dirty="0"/>
              <a:t>The basic idea is that you can represent a matrix as a sum of other very simple matrices.</a:t>
            </a:r>
          </a:p>
          <a:p>
            <a:r>
              <a:rPr lang="en-US" sz="2600" dirty="0"/>
              <a:t>It’s similar to factoring an integer into primes; the number 30 can be thought of as 2*3*5; and a matrix can be broken apart in a similar manner.</a:t>
            </a:r>
          </a:p>
          <a:p>
            <a:endParaRPr lang="en-IN" sz="2600" dirty="0"/>
          </a:p>
        </p:txBody>
      </p:sp>
    </p:spTree>
    <p:extLst>
      <p:ext uri="{BB962C8B-B14F-4D97-AF65-F5344CB8AC3E}">
        <p14:creationId xmlns:p14="http://schemas.microsoft.com/office/powerpoint/2010/main" val="4163970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a:bodyPr>
          <a:lstStyle/>
          <a:p>
            <a:r>
              <a:rPr lang="en-US" sz="2600" dirty="0"/>
              <a:t>The basic idea is that you can represent a matrix as a sum of other very simple matrices.</a:t>
            </a:r>
          </a:p>
          <a:p>
            <a:r>
              <a:rPr lang="en-US" sz="2600" dirty="0"/>
              <a:t>It’s similar to factoring an integer into primes; the number 30 can be thought of as 2*3*5; and a matrix can be broken apart in a similar manner.</a:t>
            </a:r>
          </a:p>
          <a:p>
            <a:r>
              <a:rPr lang="en-US" sz="2600" dirty="0"/>
              <a:t>An SVD answers the question: how can I represent this matrix as a sum of as few rank-1 matrices as possible?</a:t>
            </a:r>
          </a:p>
          <a:p>
            <a:endParaRPr lang="en-IN" sz="2600" dirty="0"/>
          </a:p>
        </p:txBody>
      </p:sp>
    </p:spTree>
    <p:extLst>
      <p:ext uri="{BB962C8B-B14F-4D97-AF65-F5344CB8AC3E}">
        <p14:creationId xmlns:p14="http://schemas.microsoft.com/office/powerpoint/2010/main" val="4241135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a:bodyPr>
          <a:lstStyle/>
          <a:p>
            <a:r>
              <a:rPr lang="en-US" sz="2600" dirty="0"/>
              <a:t>The basic idea is that you can represent a matrix as a sum of other very simple matrices.</a:t>
            </a:r>
          </a:p>
          <a:p>
            <a:r>
              <a:rPr lang="en-US" sz="2600" dirty="0"/>
              <a:t>It’s similar to factoring an integer into primes; the number 30 can be thought of as 2*3*5; and a matrix can be broken apart in a similar manner.</a:t>
            </a:r>
          </a:p>
          <a:p>
            <a:r>
              <a:rPr lang="en-US" sz="2600" dirty="0"/>
              <a:t>An SVD answers the question: how can I represent this matrix as a sum of as few rank-1 matrices as possible?</a:t>
            </a:r>
          </a:p>
          <a:p>
            <a:r>
              <a:rPr lang="en-US" sz="2600" dirty="0"/>
              <a:t>A rank-1 matrix is like pasting the same vector over and over at different scales.</a:t>
            </a:r>
          </a:p>
          <a:p>
            <a:endParaRPr lang="en-IN" sz="2600" dirty="0"/>
          </a:p>
        </p:txBody>
      </p:sp>
    </p:spTree>
    <p:extLst>
      <p:ext uri="{BB962C8B-B14F-4D97-AF65-F5344CB8AC3E}">
        <p14:creationId xmlns:p14="http://schemas.microsoft.com/office/powerpoint/2010/main" val="1742275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a:bodyPr>
          <a:lstStyle/>
          <a:p>
            <a:r>
              <a:rPr lang="en-US" sz="2600" dirty="0"/>
              <a:t>The basic idea is that you can represent a matrix as a sum of other very simple matrices.</a:t>
            </a:r>
          </a:p>
          <a:p>
            <a:r>
              <a:rPr lang="en-US" sz="2600" dirty="0"/>
              <a:t>It’s similar to factoring an integer into primes; the number 30 can be thought of as 2*3*5; and a matrix can be broken apart in a similar manner.</a:t>
            </a:r>
          </a:p>
          <a:p>
            <a:r>
              <a:rPr lang="en-US" sz="2600" dirty="0"/>
              <a:t>An SVD answers the question: how can I represent this matrix as a sum of as few rank-1 matrices as possible?</a:t>
            </a:r>
          </a:p>
          <a:p>
            <a:r>
              <a:rPr lang="en-US" sz="2600" dirty="0"/>
              <a:t>A rank-1 matrix is like pasting the same vector over and over at different scales.</a:t>
            </a:r>
          </a:p>
          <a:p>
            <a:r>
              <a:rPr lang="en-US" sz="2600" dirty="0"/>
              <a:t>Like 1,2,3 could be a vector.</a:t>
            </a:r>
          </a:p>
          <a:p>
            <a:pPr marL="0" indent="0">
              <a:buNone/>
            </a:pPr>
            <a:endParaRPr lang="en-US" sz="2600" dirty="0"/>
          </a:p>
          <a:p>
            <a:endParaRPr lang="en-IN" sz="2600" dirty="0"/>
          </a:p>
        </p:txBody>
      </p:sp>
    </p:spTree>
    <p:extLst>
      <p:ext uri="{BB962C8B-B14F-4D97-AF65-F5344CB8AC3E}">
        <p14:creationId xmlns:p14="http://schemas.microsoft.com/office/powerpoint/2010/main" val="4281274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61786-CB29-4B64-BA04-CE36C1316356}"/>
              </a:ext>
            </a:extLst>
          </p:cNvPr>
          <p:cNvSpPr>
            <a:spLocks noGrp="1"/>
          </p:cNvSpPr>
          <p:nvPr>
            <p:ph idx="1"/>
          </p:nvPr>
        </p:nvSpPr>
        <p:spPr>
          <a:xfrm>
            <a:off x="838200" y="485096"/>
            <a:ext cx="10515600" cy="6173155"/>
          </a:xfrm>
        </p:spPr>
        <p:txBody>
          <a:bodyPr>
            <a:normAutofit fontScale="92500" lnSpcReduction="20000"/>
          </a:bodyPr>
          <a:lstStyle/>
          <a:p>
            <a:r>
              <a:rPr lang="en-US" dirty="0"/>
              <a:t>The basic idea is that you can represent a matrix as a sum of other very simple matrices.</a:t>
            </a:r>
          </a:p>
          <a:p>
            <a:r>
              <a:rPr lang="en-US" dirty="0"/>
              <a:t>It’s similar to factoring an integer into primes; the number 30 can be thought of as 2*3*5; and a matrix can be broken apart in a similar manner.</a:t>
            </a:r>
          </a:p>
          <a:p>
            <a:r>
              <a:rPr lang="en-US" dirty="0"/>
              <a:t>An SVD answers the question: how can I represent this matrix as a sum of as few rank-1 matrices as possible?</a:t>
            </a:r>
          </a:p>
          <a:p>
            <a:r>
              <a:rPr lang="en-US" dirty="0"/>
              <a:t>A rank-1 matrix is like pasting the same vector over and over at different scales.</a:t>
            </a:r>
          </a:p>
          <a:p>
            <a:r>
              <a:rPr lang="en-US" dirty="0"/>
              <a:t>Like 1,2,3 could be a vector.</a:t>
            </a:r>
          </a:p>
          <a:p>
            <a:r>
              <a:rPr lang="en-US" dirty="0"/>
              <a:t>And a rank-1 matrix from that vector could be</a:t>
            </a:r>
          </a:p>
          <a:p>
            <a:endParaRPr lang="en-US" dirty="0"/>
          </a:p>
          <a:p>
            <a:pPr marL="914400" lvl="2" indent="0">
              <a:buNone/>
            </a:pPr>
            <a:r>
              <a:rPr lang="en-US" dirty="0"/>
              <a:t>1,2,3</a:t>
            </a:r>
          </a:p>
          <a:p>
            <a:pPr marL="914400" lvl="2" indent="0">
              <a:buNone/>
            </a:pPr>
            <a:r>
              <a:rPr lang="en-US" dirty="0"/>
              <a:t>4,8,12</a:t>
            </a:r>
          </a:p>
          <a:p>
            <a:pPr marL="914400" lvl="2" indent="0">
              <a:buNone/>
            </a:pPr>
            <a:r>
              <a:rPr lang="en-US" dirty="0"/>
              <a:t>2,4,6</a:t>
            </a:r>
          </a:p>
          <a:p>
            <a:pPr marL="914400" lvl="2" indent="0">
              <a:buNone/>
            </a:pPr>
            <a:r>
              <a:rPr lang="en-US" dirty="0"/>
              <a:t>0,0,0</a:t>
            </a:r>
          </a:p>
          <a:p>
            <a:pPr marL="914400" lvl="2" indent="0">
              <a:buNone/>
            </a:pPr>
            <a:r>
              <a:rPr lang="en-US" dirty="0"/>
              <a:t>-1,-2,-3</a:t>
            </a:r>
          </a:p>
          <a:p>
            <a:pPr marL="0" indent="0">
              <a:buNone/>
            </a:pPr>
            <a:endParaRPr lang="en-US" dirty="0"/>
          </a:p>
          <a:p>
            <a:pPr marL="0" indent="0">
              <a:buNone/>
            </a:pPr>
            <a:r>
              <a:rPr lang="en-US" dirty="0"/>
              <a:t>all rows are scaled copies of 1,2,3.</a:t>
            </a:r>
          </a:p>
          <a:p>
            <a:endParaRPr lang="en-IN" dirty="0"/>
          </a:p>
        </p:txBody>
      </p:sp>
    </p:spTree>
    <p:extLst>
      <p:ext uri="{BB962C8B-B14F-4D97-AF65-F5344CB8AC3E}">
        <p14:creationId xmlns:p14="http://schemas.microsoft.com/office/powerpoint/2010/main" val="334609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88A20-33B5-400A-A362-284567C26D0B}"/>
              </a:ext>
            </a:extLst>
          </p:cNvPr>
          <p:cNvSpPr>
            <a:spLocks noGrp="1"/>
          </p:cNvSpPr>
          <p:nvPr>
            <p:ph idx="1"/>
          </p:nvPr>
        </p:nvSpPr>
        <p:spPr>
          <a:xfrm>
            <a:off x="838200" y="280911"/>
            <a:ext cx="10515600" cy="6039990"/>
          </a:xfrm>
        </p:spPr>
        <p:txBody>
          <a:bodyPr>
            <a:normAutofit/>
          </a:bodyPr>
          <a:lstStyle/>
          <a:p>
            <a:pPr marL="0" indent="0">
              <a:buNone/>
            </a:pPr>
            <a:r>
              <a:rPr lang="en-IN" b="1" u="sng" dirty="0"/>
              <a:t>How to create a covariance matrix?</a:t>
            </a:r>
          </a:p>
          <a:p>
            <a:endParaRPr lang="en-IN" dirty="0"/>
          </a:p>
          <a:p>
            <a:r>
              <a:rPr lang="en-US" dirty="0"/>
              <a:t>The table below displays scores on math, English, and art tests for 5 students.</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3EFD3173-03C2-4821-9145-F2261ADAB19F}"/>
              </a:ext>
            </a:extLst>
          </p:cNvPr>
          <p:cNvPicPr>
            <a:picLocks noChangeAspect="1"/>
          </p:cNvPicPr>
          <p:nvPr/>
        </p:nvPicPr>
        <p:blipFill>
          <a:blip r:embed="rId2"/>
          <a:stretch>
            <a:fillRect/>
          </a:stretch>
        </p:blipFill>
        <p:spPr>
          <a:xfrm>
            <a:off x="1298917" y="2113938"/>
            <a:ext cx="3246036" cy="2403866"/>
          </a:xfrm>
          <a:prstGeom prst="rect">
            <a:avLst/>
          </a:prstGeom>
        </p:spPr>
      </p:pic>
    </p:spTree>
    <p:extLst>
      <p:ext uri="{BB962C8B-B14F-4D97-AF65-F5344CB8AC3E}">
        <p14:creationId xmlns:p14="http://schemas.microsoft.com/office/powerpoint/2010/main" val="810445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a:bodyPr>
          <a:lstStyle/>
          <a:p>
            <a:r>
              <a:rPr lang="en-US" sz="2600" dirty="0"/>
              <a:t>This is what an SVD is - representing a matrix as a bunch of these kind of cut-and-scale-and-paste matrices.</a:t>
            </a:r>
          </a:p>
          <a:p>
            <a:endParaRPr lang="en-IN" sz="2600" dirty="0"/>
          </a:p>
        </p:txBody>
      </p:sp>
    </p:spTree>
    <p:extLst>
      <p:ext uri="{BB962C8B-B14F-4D97-AF65-F5344CB8AC3E}">
        <p14:creationId xmlns:p14="http://schemas.microsoft.com/office/powerpoint/2010/main" val="3852496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a:bodyPr>
          <a:lstStyle/>
          <a:p>
            <a:r>
              <a:rPr lang="en-US" sz="2600" dirty="0"/>
              <a:t>This is what an SVD is - representing a matrix as a bunch of these kind of cut-and-scale-and-paste matrices.</a:t>
            </a:r>
          </a:p>
          <a:p>
            <a:r>
              <a:rPr lang="en-US" sz="2600" dirty="0"/>
              <a:t>Once you have these, you likely have a simplified representation of the original matrix. You might find your 832x9921 matrix is actually expressible as a sum of 2 rank-1 matrices; and now you’ve simplified the representation to 2 components.</a:t>
            </a:r>
          </a:p>
          <a:p>
            <a:endParaRPr lang="en-IN" sz="2600" dirty="0"/>
          </a:p>
        </p:txBody>
      </p:sp>
    </p:spTree>
    <p:extLst>
      <p:ext uri="{BB962C8B-B14F-4D97-AF65-F5344CB8AC3E}">
        <p14:creationId xmlns:p14="http://schemas.microsoft.com/office/powerpoint/2010/main" val="2072566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a:bodyPr>
          <a:lstStyle/>
          <a:p>
            <a:r>
              <a:rPr lang="en-US" sz="2600" dirty="0"/>
              <a:t>This is what an SVD is - representing a matrix as a bunch of these kind of cut-and-scale-and-paste matrices.</a:t>
            </a:r>
          </a:p>
          <a:p>
            <a:r>
              <a:rPr lang="en-US" sz="2600" dirty="0"/>
              <a:t>Once you have these, you likely have a simplified representation of the original matrix. You might find your 832x9921 matrix is actually expressible as a sum of 2 rank-1 matrices; and now you’ve simplified the representation to 2 components.</a:t>
            </a:r>
          </a:p>
          <a:p>
            <a:r>
              <a:rPr lang="en-US" sz="2600" dirty="0"/>
              <a:t>You’ve uncovered the simple structure that underlies what may have appeared to be a complicated matrix - it might just really basically be 2 things.</a:t>
            </a:r>
          </a:p>
          <a:p>
            <a:endParaRPr lang="en-IN" sz="2600" dirty="0"/>
          </a:p>
        </p:txBody>
      </p:sp>
    </p:spTree>
    <p:extLst>
      <p:ext uri="{BB962C8B-B14F-4D97-AF65-F5344CB8AC3E}">
        <p14:creationId xmlns:p14="http://schemas.microsoft.com/office/powerpoint/2010/main" val="2280792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a:bodyPr>
          <a:lstStyle/>
          <a:p>
            <a:r>
              <a:rPr lang="en-US" sz="2600" dirty="0"/>
              <a:t>This is what an SVD is - representing a matrix as a bunch of these kind of cut-and-scale-and-paste matrices.</a:t>
            </a:r>
          </a:p>
          <a:p>
            <a:r>
              <a:rPr lang="en-US" sz="2600" dirty="0"/>
              <a:t>Once you have these, you likely have a simplified representation of the original matrix. You might find your 832x9921 matrix is actually expressible as a sum of 2 rank-1 matrices; and now you’ve simplified the representation to 2 components.</a:t>
            </a:r>
          </a:p>
          <a:p>
            <a:r>
              <a:rPr lang="en-US" sz="2600" dirty="0"/>
              <a:t>You’ve uncovered the simple structure that underlies what may have appeared to be a complicated matrix - it might just really basically be 2 things.</a:t>
            </a:r>
          </a:p>
          <a:p>
            <a:r>
              <a:rPr lang="en-US" sz="2600" dirty="0"/>
              <a:t>SVD can uncover this structure.</a:t>
            </a:r>
          </a:p>
          <a:p>
            <a:endParaRPr lang="en-IN" sz="2600" dirty="0"/>
          </a:p>
        </p:txBody>
      </p:sp>
    </p:spTree>
    <p:extLst>
      <p:ext uri="{BB962C8B-B14F-4D97-AF65-F5344CB8AC3E}">
        <p14:creationId xmlns:p14="http://schemas.microsoft.com/office/powerpoint/2010/main" val="1805628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a:bodyPr>
          <a:lstStyle/>
          <a:p>
            <a:r>
              <a:rPr lang="en-US" sz="2600" dirty="0"/>
              <a:t>This is what an SVD is - representing a matrix as a bunch of these kind of cut-and-scale-and-paste matrices.</a:t>
            </a:r>
          </a:p>
          <a:p>
            <a:r>
              <a:rPr lang="en-US" sz="2600" dirty="0"/>
              <a:t>Once you have these, you likely have a simplified representation of the original matrix. You might find your 832x9921 matrix is actually expressible as a sum of 2 rank-1 matrices; and now you’ve simplified the representation to 2 components.</a:t>
            </a:r>
          </a:p>
          <a:p>
            <a:r>
              <a:rPr lang="en-US" sz="2600" dirty="0"/>
              <a:t>You’ve uncovered the simple structure that underlies what may have appeared to be a complicated matrix - it might just really basically be 2 things.</a:t>
            </a:r>
          </a:p>
          <a:p>
            <a:r>
              <a:rPr lang="en-US" sz="2600" dirty="0"/>
              <a:t>SVD can uncover this structure.</a:t>
            </a:r>
          </a:p>
          <a:p>
            <a:r>
              <a:rPr lang="en-US" sz="2600" dirty="0"/>
              <a:t>Also - even if a matrix can’t be perfectly represented by a few rank-1 matrices, it might be close enough - which is usually the case with real data - and you can use this imperfect, simpler representation as a summary of a larger, more complex matrix.</a:t>
            </a:r>
          </a:p>
          <a:p>
            <a:endParaRPr lang="en-IN" sz="2600" dirty="0"/>
          </a:p>
        </p:txBody>
      </p:sp>
    </p:spTree>
    <p:extLst>
      <p:ext uri="{BB962C8B-B14F-4D97-AF65-F5344CB8AC3E}">
        <p14:creationId xmlns:p14="http://schemas.microsoft.com/office/powerpoint/2010/main" val="1647894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D2B-6CCF-41A3-8C99-D6E55DC84CD1}"/>
              </a:ext>
            </a:extLst>
          </p:cNvPr>
          <p:cNvSpPr>
            <a:spLocks noGrp="1"/>
          </p:cNvSpPr>
          <p:nvPr>
            <p:ph idx="1"/>
          </p:nvPr>
        </p:nvSpPr>
        <p:spPr>
          <a:xfrm>
            <a:off x="838200" y="529484"/>
            <a:ext cx="10515600" cy="5960093"/>
          </a:xfrm>
        </p:spPr>
        <p:txBody>
          <a:bodyPr>
            <a:normAutofit fontScale="92500" lnSpcReduction="10000"/>
          </a:bodyPr>
          <a:lstStyle/>
          <a:p>
            <a:r>
              <a:rPr lang="en-US" dirty="0"/>
              <a:t>This is what an SVD is - representing a matrix as a bunch of these kind of cut-and-scale-and-paste matrices.</a:t>
            </a:r>
          </a:p>
          <a:p>
            <a:r>
              <a:rPr lang="en-US" dirty="0"/>
              <a:t>Once you have these, you likely have a simplified representation of the original matrix. You might find your 832x9921 matrix is actually expressible as a sum of 2 rank-1 matrices; and now you’ve simplified the representation to 2 components.</a:t>
            </a:r>
          </a:p>
          <a:p>
            <a:r>
              <a:rPr lang="en-US" dirty="0"/>
              <a:t>You’ve uncovered the simple structure that underlies what may have appeared to be a complicated matrix - it might just really basically be 2 things.</a:t>
            </a:r>
          </a:p>
          <a:p>
            <a:r>
              <a:rPr lang="en-US" dirty="0"/>
              <a:t>SVD can uncover this structure.</a:t>
            </a:r>
          </a:p>
          <a:p>
            <a:r>
              <a:rPr lang="en-US" dirty="0"/>
              <a:t>Also - even if a matrix can’t be perfectly represented by a few rank-1 matrices, it might be close enough - which is usually the case with real data - and you can use this imperfect, simpler representation as a summary of a larger, more complex matrix.</a:t>
            </a:r>
          </a:p>
          <a:p>
            <a:r>
              <a:rPr lang="en-US" dirty="0"/>
              <a:t>This simpler representation can be easier to visualize, take up less memory, and work better in a machine learning algo.</a:t>
            </a:r>
          </a:p>
          <a:p>
            <a:endParaRPr lang="en-IN" dirty="0"/>
          </a:p>
        </p:txBody>
      </p:sp>
    </p:spTree>
    <p:extLst>
      <p:ext uri="{BB962C8B-B14F-4D97-AF65-F5344CB8AC3E}">
        <p14:creationId xmlns:p14="http://schemas.microsoft.com/office/powerpoint/2010/main" val="255032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47D22-5328-45AF-B5D0-9A219EA3FA20}"/>
              </a:ext>
            </a:extLst>
          </p:cNvPr>
          <p:cNvSpPr>
            <a:spLocks noGrp="1"/>
          </p:cNvSpPr>
          <p:nvPr>
            <p:ph idx="1"/>
          </p:nvPr>
        </p:nvSpPr>
        <p:spPr>
          <a:xfrm>
            <a:off x="838200" y="2793291"/>
            <a:ext cx="10515600" cy="935330"/>
          </a:xfrm>
        </p:spPr>
        <p:txBody>
          <a:bodyPr/>
          <a:lstStyle/>
          <a:p>
            <a:pPr marL="0" indent="0">
              <a:buNone/>
            </a:pPr>
            <a:r>
              <a:rPr lang="en-US" dirty="0"/>
              <a:t>I think it’s a miracle that an SVD always exists. Amazing that all matrices have that structure, regardless of what you put in them.</a:t>
            </a:r>
            <a:endParaRPr lang="en-IN" dirty="0"/>
          </a:p>
        </p:txBody>
      </p:sp>
    </p:spTree>
    <p:extLst>
      <p:ext uri="{BB962C8B-B14F-4D97-AF65-F5344CB8AC3E}">
        <p14:creationId xmlns:p14="http://schemas.microsoft.com/office/powerpoint/2010/main" val="711673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EE6E-587C-41E7-BEBA-2825BDE91DB9}"/>
              </a:ext>
            </a:extLst>
          </p:cNvPr>
          <p:cNvSpPr>
            <a:spLocks noGrp="1"/>
          </p:cNvSpPr>
          <p:nvPr>
            <p:ph type="title"/>
          </p:nvPr>
        </p:nvSpPr>
        <p:spPr/>
        <p:txBody>
          <a:bodyPr/>
          <a:lstStyle/>
          <a:p>
            <a:r>
              <a:rPr lang="en-IN" b="1" u="sng" dirty="0"/>
              <a:t>SVD formal definition</a:t>
            </a:r>
          </a:p>
        </p:txBody>
      </p:sp>
      <p:sp>
        <p:nvSpPr>
          <p:cNvPr id="4" name="Rectangle 1">
            <a:extLst>
              <a:ext uri="{FF2B5EF4-FFF2-40B4-BE49-F238E27FC236}">
                <a16:creationId xmlns:a16="http://schemas.microsoft.com/office/drawing/2014/main" id="{1A6BCFA5-3DC7-47D2-B4EA-27079EBBC128}"/>
              </a:ext>
            </a:extLst>
          </p:cNvPr>
          <p:cNvSpPr>
            <a:spLocks noGrp="1" noChangeArrowheads="1"/>
          </p:cNvSpPr>
          <p:nvPr>
            <p:ph idx="1"/>
          </p:nvPr>
        </p:nvSpPr>
        <p:spPr bwMode="auto">
          <a:xfrm>
            <a:off x="838200" y="1809570"/>
            <a:ext cx="102626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Singular value decomposition takes a rectangular matrix (defined as A, where A is a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matrix) and factorizes it. The SVD theorem states: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lvl="0" indent="0">
              <a:lnSpc>
                <a:spcPct val="100000"/>
              </a:lnSpc>
              <a:buNone/>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SVD(A</a:t>
            </a:r>
            <a:r>
              <a:rPr kumimoji="0" lang="en-US" altLang="en-US" sz="2000" b="1"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nxp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U</a:t>
            </a:r>
            <a:r>
              <a:rPr kumimoji="0" lang="en-US" altLang="en-US" sz="2000" b="1"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nxn</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sz="2000" b="1" dirty="0" err="1"/>
              <a:t>Σ</a:t>
            </a:r>
            <a:r>
              <a:rPr kumimoji="0" lang="en-US" altLang="en-US" sz="2000" b="1" i="1" u="none" strike="noStrike" cap="none" normalizeH="0" baseline="-30000" dirty="0" err="1">
                <a:ln>
                  <a:noFill/>
                </a:ln>
                <a:solidFill>
                  <a:srgbClr val="000000"/>
                </a:solidFill>
                <a:effectLst/>
                <a:latin typeface="Times New Roman" panose="02020603050405020304" pitchFamily="18" charset="0"/>
                <a:cs typeface="Times New Roman" panose="02020603050405020304" pitchFamily="18" charset="0"/>
              </a:rPr>
              <a:t>nxp</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t>
            </a:r>
            <a:r>
              <a:rPr kumimoji="0" lang="en-US" altLang="en-US" sz="20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2000" b="1" i="1"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pxp</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nxn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pxp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(i.e. U and V are orthogonal)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lvl="0" indent="0">
              <a:lnSpc>
                <a:spcPct val="100000"/>
              </a:lnSpc>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 the columns of U are the left singular vectors; </a:t>
            </a:r>
            <a:r>
              <a:rPr lang="en-US" sz="2000" dirty="0"/>
              <a:t>Σ</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same dimensions as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has singular values and is diagonal and V</a:t>
            </a:r>
            <a:r>
              <a:rPr kumimoji="0" lang="en-US" altLang="en-US" sz="20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has rows that are the right singular vectors.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lvl="0" indent="0">
              <a:lnSpc>
                <a:spcPct val="100000"/>
              </a:lnSpc>
              <a:buNone/>
            </a:pPr>
            <a:r>
              <a:rPr lang="en-US" altLang="en-US" sz="2000" dirty="0">
                <a:latin typeface="Times New Roman" panose="02020603050405020304" pitchFamily="18" charset="0"/>
                <a:cs typeface="Times New Roman" panose="02020603050405020304" pitchFamily="18" charset="0"/>
              </a:rPr>
              <a:t>(singular values of a matrix A are the non-negative square roots of the eigenvalues of A</a:t>
            </a:r>
            <a:r>
              <a:rPr lang="en-US" altLang="en-US" sz="2000" baseline="30000"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160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9A051-DB35-4A5E-A1AE-58700A8E2982}"/>
              </a:ext>
            </a:extLst>
          </p:cNvPr>
          <p:cNvSpPr>
            <a:spLocks noGrp="1"/>
          </p:cNvSpPr>
          <p:nvPr>
            <p:ph idx="1"/>
          </p:nvPr>
        </p:nvSpPr>
        <p:spPr>
          <a:xfrm>
            <a:off x="838200" y="493974"/>
            <a:ext cx="10515600" cy="5800294"/>
          </a:xfrm>
        </p:spPr>
        <p:txBody>
          <a:bodyPr>
            <a:normAutofit fontScale="92500" lnSpcReduction="10000"/>
          </a:bodyPr>
          <a:lstStyle/>
          <a:p>
            <a:r>
              <a:rPr lang="en-US" dirty="0"/>
              <a:t>The SVD is written as X = UΣV</a:t>
            </a:r>
            <a:r>
              <a:rPr lang="en-US" baseline="30000" dirty="0"/>
              <a:t>T</a:t>
            </a:r>
            <a:r>
              <a:rPr lang="en-US" dirty="0"/>
              <a:t>, where U represents the m × m matrix of eigenvectors (singular vectors) for XX</a:t>
            </a:r>
            <a:r>
              <a:rPr lang="en-US" baseline="30000" dirty="0"/>
              <a:t>T</a:t>
            </a:r>
            <a:r>
              <a:rPr lang="en-US" dirty="0"/>
              <a:t>, V denotes the n × n matrix of eigenvectors for X</a:t>
            </a:r>
            <a:r>
              <a:rPr lang="en-US" baseline="30000" dirty="0"/>
              <a:t>T</a:t>
            </a:r>
            <a:r>
              <a:rPr lang="en-US" dirty="0"/>
              <a:t>X, and Σ symbolizes a m × n matrix of zeros except the singular values σ</a:t>
            </a:r>
            <a:r>
              <a:rPr lang="en-US" baseline="-25000" dirty="0"/>
              <a:t>ii</a:t>
            </a:r>
            <a:r>
              <a:rPr lang="en-US" dirty="0"/>
              <a:t> (σ</a:t>
            </a:r>
            <a:r>
              <a:rPr lang="en-US" baseline="-25000" dirty="0"/>
              <a:t>i</a:t>
            </a:r>
            <a:r>
              <a:rPr lang="en-US" dirty="0"/>
              <a:t>) equal to the square roots of the eigenvalues of XX</a:t>
            </a:r>
            <a:r>
              <a:rPr lang="en-US" baseline="30000" dirty="0"/>
              <a:t>T</a:t>
            </a:r>
            <a:r>
              <a:rPr lang="en-US" dirty="0"/>
              <a:t> and X</a:t>
            </a:r>
            <a:r>
              <a:rPr lang="en-US" baseline="30000" dirty="0"/>
              <a:t>T</a:t>
            </a:r>
            <a:r>
              <a:rPr lang="en-US" dirty="0"/>
              <a:t>X. Typically, the SVD is truncated such that U, Σ, and V are m × k, k × k, and n × k, respectively, where k signifies the mathematical rank of X, rank(X) = min(</a:t>
            </a:r>
            <a:r>
              <a:rPr lang="en-US" dirty="0" err="1"/>
              <a:t>m,n</a:t>
            </a:r>
            <a:r>
              <a:rPr lang="en-US" dirty="0"/>
              <a:t>).</a:t>
            </a:r>
          </a:p>
          <a:p>
            <a:endParaRPr lang="en-US" dirty="0"/>
          </a:p>
          <a:p>
            <a:r>
              <a:rPr lang="en-US" dirty="0"/>
              <a:t>The columns of U are an orthonormal basis set of vectors that span the column space of X (the range of X), that is a column in X can be written as a linear combination of the columns in U. Similarly, the columns of V are an orthonormal basis set of vectors that span the row space of X (the range of XT), that is a row in X or a column in XT can be written as a linear combination of the columns in V. The singular values are arranged from the largest to smallest and the columns in U and V are in the same relative order. Singular-value magnitudes convey the amount information or variability in respective eigenvector directions.</a:t>
            </a:r>
            <a:endParaRPr lang="en-IN" dirty="0"/>
          </a:p>
        </p:txBody>
      </p:sp>
    </p:spTree>
    <p:extLst>
      <p:ext uri="{BB962C8B-B14F-4D97-AF65-F5344CB8AC3E}">
        <p14:creationId xmlns:p14="http://schemas.microsoft.com/office/powerpoint/2010/main" val="3136759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9A051-DB35-4A5E-A1AE-58700A8E2982}"/>
              </a:ext>
            </a:extLst>
          </p:cNvPr>
          <p:cNvSpPr>
            <a:spLocks noGrp="1"/>
          </p:cNvSpPr>
          <p:nvPr>
            <p:ph idx="1"/>
          </p:nvPr>
        </p:nvSpPr>
        <p:spPr>
          <a:xfrm>
            <a:off x="838200" y="493974"/>
            <a:ext cx="10515600" cy="5800294"/>
          </a:xfrm>
        </p:spPr>
        <p:txBody>
          <a:bodyPr>
            <a:normAutofit fontScale="77500" lnSpcReduction="20000"/>
          </a:bodyPr>
          <a:lstStyle/>
          <a:p>
            <a:pPr marL="0" indent="0">
              <a:buNone/>
            </a:pPr>
            <a:r>
              <a:rPr lang="en-US" dirty="0"/>
              <a:t>			The SVD is written as X = UΣV</a:t>
            </a:r>
            <a:r>
              <a:rPr lang="en-US" baseline="30000" dirty="0"/>
              <a:t>T</a:t>
            </a:r>
          </a:p>
          <a:p>
            <a:pPr marL="0" indent="0">
              <a:buNone/>
            </a:pPr>
            <a:r>
              <a:rPr lang="en-US" dirty="0"/>
              <a:t>where,</a:t>
            </a:r>
          </a:p>
          <a:p>
            <a:pPr marL="0" indent="0">
              <a:buNone/>
            </a:pPr>
            <a:endParaRPr lang="en-US" dirty="0"/>
          </a:p>
          <a:p>
            <a:pPr marL="514350" indent="-514350">
              <a:buFont typeface="+mj-lt"/>
              <a:buAutoNum type="arabicPeriod"/>
            </a:pPr>
            <a:r>
              <a:rPr lang="en-US" dirty="0"/>
              <a:t>U represents the m × m matrix of eigenvectors (singular vectors) for XX</a:t>
            </a:r>
            <a:r>
              <a:rPr lang="en-US" baseline="30000" dirty="0"/>
              <a:t>T</a:t>
            </a:r>
          </a:p>
          <a:p>
            <a:pPr marL="514350" indent="-514350">
              <a:buFont typeface="+mj-lt"/>
              <a:buAutoNum type="arabicPeriod"/>
            </a:pPr>
            <a:r>
              <a:rPr lang="en-US" dirty="0"/>
              <a:t>V denotes the n × n matrix of eigenvectors for X</a:t>
            </a:r>
            <a:r>
              <a:rPr lang="en-US" baseline="30000" dirty="0"/>
              <a:t>T</a:t>
            </a:r>
            <a:r>
              <a:rPr lang="en-US" dirty="0"/>
              <a:t>X</a:t>
            </a:r>
          </a:p>
          <a:p>
            <a:pPr marL="514350" indent="-514350">
              <a:buFont typeface="+mj-lt"/>
              <a:buAutoNum type="arabicPeriod"/>
            </a:pPr>
            <a:r>
              <a:rPr lang="en-US" dirty="0"/>
              <a:t>Σ symbolizes a m × n matrix of zeros except the singular values σ</a:t>
            </a:r>
            <a:r>
              <a:rPr lang="en-US" baseline="-25000" dirty="0"/>
              <a:t>ii</a:t>
            </a:r>
            <a:r>
              <a:rPr lang="en-US" dirty="0"/>
              <a:t> (σ</a:t>
            </a:r>
            <a:r>
              <a:rPr lang="en-US" baseline="-25000" dirty="0"/>
              <a:t>i</a:t>
            </a:r>
            <a:r>
              <a:rPr lang="en-US" dirty="0"/>
              <a:t>) equal to the square roots of the eigenvalues of XX</a:t>
            </a:r>
            <a:r>
              <a:rPr lang="en-US" baseline="30000" dirty="0"/>
              <a:t>T</a:t>
            </a:r>
            <a:r>
              <a:rPr lang="en-US" dirty="0"/>
              <a:t> and X</a:t>
            </a:r>
            <a:r>
              <a:rPr lang="en-US" baseline="30000" dirty="0"/>
              <a:t>T</a:t>
            </a:r>
            <a:r>
              <a:rPr lang="en-US" dirty="0"/>
              <a:t>X. </a:t>
            </a:r>
          </a:p>
          <a:p>
            <a:pPr marL="514350" indent="-514350">
              <a:buFont typeface="+mj-lt"/>
              <a:buAutoNum type="arabicPeriod"/>
            </a:pPr>
            <a:endParaRPr lang="en-US" dirty="0"/>
          </a:p>
          <a:p>
            <a:pPr marL="0" indent="0">
              <a:buNone/>
            </a:pPr>
            <a:r>
              <a:rPr lang="en-US" dirty="0"/>
              <a:t>Typically, the SVD is truncated such that U, Σ, and V are m × k, k × k, and n × k, respectively, where k signifies the mathematical rank of X, rank(X) = min(m,n).</a:t>
            </a:r>
          </a:p>
          <a:p>
            <a:endParaRPr lang="en-US" dirty="0"/>
          </a:p>
          <a:p>
            <a:r>
              <a:rPr lang="en-US" dirty="0"/>
              <a:t>The columns of U are an orthonormal basis set of vectors that span the column space of X (the range of X), that is a column in X can be written as a linear combination of the columns in U. Similarly, the columns of V are an orthonormal basis set of vectors that span the row space of X (the range of XT), that is a row in X or a column in XT can be written as a linear combination of the columns in V. The singular values are arranged from the largest to smallest and the columns in U and V are in the same relative order. Singular-value magnitudes convey the amount information or variability in respective eigenvector directions.</a:t>
            </a:r>
            <a:endParaRPr lang="en-IN" dirty="0"/>
          </a:p>
        </p:txBody>
      </p:sp>
    </p:spTree>
    <p:extLst>
      <p:ext uri="{BB962C8B-B14F-4D97-AF65-F5344CB8AC3E}">
        <p14:creationId xmlns:p14="http://schemas.microsoft.com/office/powerpoint/2010/main" val="255061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88A20-33B5-400A-A362-284567C26D0B}"/>
              </a:ext>
            </a:extLst>
          </p:cNvPr>
          <p:cNvSpPr>
            <a:spLocks noGrp="1"/>
          </p:cNvSpPr>
          <p:nvPr>
            <p:ph idx="1"/>
          </p:nvPr>
        </p:nvSpPr>
        <p:spPr>
          <a:xfrm>
            <a:off x="838200" y="280911"/>
            <a:ext cx="10515600" cy="6039990"/>
          </a:xfrm>
        </p:spPr>
        <p:txBody>
          <a:bodyPr>
            <a:normAutofit lnSpcReduction="10000"/>
          </a:bodyPr>
          <a:lstStyle/>
          <a:p>
            <a:pPr marL="0" indent="0">
              <a:buNone/>
            </a:pPr>
            <a:r>
              <a:rPr lang="en-IN" b="1" u="sng" dirty="0"/>
              <a:t>How to create a covariance matrix?</a:t>
            </a:r>
          </a:p>
          <a:p>
            <a:endParaRPr lang="en-IN" dirty="0"/>
          </a:p>
          <a:p>
            <a:r>
              <a:rPr lang="en-US" dirty="0"/>
              <a:t>The table below displays scores on math, English, and art tests for 5 students.</a:t>
            </a:r>
          </a:p>
          <a:p>
            <a:endParaRPr lang="en-US" dirty="0"/>
          </a:p>
          <a:p>
            <a:endParaRPr lang="en-US" dirty="0"/>
          </a:p>
          <a:p>
            <a:endParaRPr lang="en-US" dirty="0"/>
          </a:p>
          <a:p>
            <a:endParaRPr lang="en-US" dirty="0"/>
          </a:p>
          <a:p>
            <a:endParaRPr lang="en-US" dirty="0"/>
          </a:p>
          <a:p>
            <a:endParaRPr lang="en-US" dirty="0"/>
          </a:p>
          <a:p>
            <a:r>
              <a:rPr lang="en-US" dirty="0"/>
              <a:t>Note that data from the table can be represented in matrix </a:t>
            </a:r>
            <a:r>
              <a:rPr lang="en-US" b="1" dirty="0"/>
              <a:t>A</a:t>
            </a:r>
            <a:r>
              <a:rPr lang="en-US" dirty="0"/>
              <a:t>, where each column in the matrix shows scores on a test and each row shows scores for a student.</a:t>
            </a:r>
            <a:endParaRPr lang="en-IN" dirty="0"/>
          </a:p>
        </p:txBody>
      </p:sp>
      <p:pic>
        <p:nvPicPr>
          <p:cNvPr id="4" name="Picture 3">
            <a:extLst>
              <a:ext uri="{FF2B5EF4-FFF2-40B4-BE49-F238E27FC236}">
                <a16:creationId xmlns:a16="http://schemas.microsoft.com/office/drawing/2014/main" id="{3EFD3173-03C2-4821-9145-F2261ADAB19F}"/>
              </a:ext>
            </a:extLst>
          </p:cNvPr>
          <p:cNvPicPr>
            <a:picLocks noChangeAspect="1"/>
          </p:cNvPicPr>
          <p:nvPr/>
        </p:nvPicPr>
        <p:blipFill>
          <a:blip r:embed="rId2"/>
          <a:stretch>
            <a:fillRect/>
          </a:stretch>
        </p:blipFill>
        <p:spPr>
          <a:xfrm>
            <a:off x="1298917" y="2113938"/>
            <a:ext cx="3246036" cy="2403866"/>
          </a:xfrm>
          <a:prstGeom prst="rect">
            <a:avLst/>
          </a:prstGeom>
        </p:spPr>
      </p:pic>
    </p:spTree>
    <p:extLst>
      <p:ext uri="{BB962C8B-B14F-4D97-AF65-F5344CB8AC3E}">
        <p14:creationId xmlns:p14="http://schemas.microsoft.com/office/powerpoint/2010/main" val="2405949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2BCC2-587F-4970-8039-AF5B97650B1B}"/>
              </a:ext>
            </a:extLst>
          </p:cNvPr>
          <p:cNvSpPr>
            <a:spLocks noGrp="1"/>
          </p:cNvSpPr>
          <p:nvPr>
            <p:ph idx="1"/>
          </p:nvPr>
        </p:nvSpPr>
        <p:spPr/>
        <p:txBody>
          <a:bodyPr>
            <a:normAutofit/>
          </a:bodyPr>
          <a:lstStyle/>
          <a:p>
            <a:r>
              <a:rPr lang="en-US" dirty="0"/>
              <a:t>The SVD of a matrix provides a mechanism to compress X by reconstructing X using subsets from U, Σ, and V. For example, an assembly of X can be formed by using d columns from U and V and d columns and rows from Σ and computing                          where the subscript d indicates the number of eigenvectors and singular values used. </a:t>
            </a:r>
          </a:p>
          <a:p>
            <a:endParaRPr lang="en-US" dirty="0"/>
          </a:p>
        </p:txBody>
      </p:sp>
      <p:pic>
        <p:nvPicPr>
          <p:cNvPr id="4" name="Picture 3">
            <a:extLst>
              <a:ext uri="{FF2B5EF4-FFF2-40B4-BE49-F238E27FC236}">
                <a16:creationId xmlns:a16="http://schemas.microsoft.com/office/drawing/2014/main" id="{2B852281-95D0-4162-B7E3-36E2283063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03535" y="3105150"/>
            <a:ext cx="1762125" cy="323850"/>
          </a:xfrm>
          <a:prstGeom prst="rect">
            <a:avLst/>
          </a:prstGeom>
        </p:spPr>
      </p:pic>
    </p:spTree>
    <p:extLst>
      <p:ext uri="{BB962C8B-B14F-4D97-AF65-F5344CB8AC3E}">
        <p14:creationId xmlns:p14="http://schemas.microsoft.com/office/powerpoint/2010/main" val="1031630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6DCBC-23F6-4468-941D-B4401430F344}"/>
              </a:ext>
            </a:extLst>
          </p:cNvPr>
          <p:cNvSpPr>
            <a:spLocks noGrp="1"/>
          </p:cNvSpPr>
          <p:nvPr>
            <p:ph idx="1"/>
          </p:nvPr>
        </p:nvSpPr>
        <p:spPr/>
        <p:txBody>
          <a:bodyPr/>
          <a:lstStyle/>
          <a:p>
            <a:pPr marL="0" indent="0">
              <a:buNone/>
            </a:pPr>
            <a:r>
              <a:rPr lang="en-US" dirty="0"/>
              <a:t>				</a:t>
            </a:r>
            <a:r>
              <a:rPr lang="en-US" b="1" dirty="0"/>
              <a:t>[U, Σ, V] = SVD(Sigma)</a:t>
            </a:r>
          </a:p>
          <a:p>
            <a:pPr marL="0" indent="0">
              <a:buNone/>
            </a:pPr>
            <a:br>
              <a:rPr lang="en-US" dirty="0"/>
            </a:br>
            <a:br>
              <a:rPr lang="en-US" dirty="0"/>
            </a:br>
            <a:r>
              <a:rPr lang="en-US" dirty="0"/>
              <a:t>Interesting notes on the result of factorization:</a:t>
            </a:r>
          </a:p>
          <a:p>
            <a:pPr marL="0" indent="0">
              <a:buNone/>
            </a:pPr>
            <a:br>
              <a:rPr lang="en-US" dirty="0"/>
            </a:br>
            <a:r>
              <a:rPr lang="en-US" dirty="0"/>
              <a:t>- The columns of matrix </a:t>
            </a:r>
            <a:r>
              <a:rPr lang="en-US" b="1" dirty="0"/>
              <a:t>U</a:t>
            </a:r>
            <a:r>
              <a:rPr lang="en-US" dirty="0"/>
              <a:t> form the eigenvectors of Sigma.</a:t>
            </a:r>
            <a:br>
              <a:rPr lang="en-US" dirty="0"/>
            </a:br>
            <a:r>
              <a:rPr lang="en-US" dirty="0"/>
              <a:t>- The </a:t>
            </a:r>
            <a:r>
              <a:rPr lang="en-US" b="1" dirty="0"/>
              <a:t>Σ</a:t>
            </a:r>
            <a:r>
              <a:rPr lang="en-US" dirty="0"/>
              <a:t> matrix is a diagonal matrix. The values of the diagonal are called eigen values and are in descending order.</a:t>
            </a:r>
            <a:endParaRPr lang="en-IN" dirty="0"/>
          </a:p>
        </p:txBody>
      </p:sp>
      <p:sp>
        <p:nvSpPr>
          <p:cNvPr id="2" name="TextBox 1">
            <a:extLst>
              <a:ext uri="{FF2B5EF4-FFF2-40B4-BE49-F238E27FC236}">
                <a16:creationId xmlns:a16="http://schemas.microsoft.com/office/drawing/2014/main" id="{8757FD43-D2AD-4F99-98DB-934F3BDD42E0}"/>
              </a:ext>
            </a:extLst>
          </p:cNvPr>
          <p:cNvSpPr txBox="1"/>
          <p:nvPr/>
        </p:nvSpPr>
        <p:spPr>
          <a:xfrm>
            <a:off x="923278" y="408373"/>
            <a:ext cx="4350058" cy="523220"/>
          </a:xfrm>
          <a:prstGeom prst="rect">
            <a:avLst/>
          </a:prstGeom>
          <a:noFill/>
        </p:spPr>
        <p:txBody>
          <a:bodyPr wrap="square" rtlCol="0">
            <a:spAutoFit/>
          </a:bodyPr>
          <a:lstStyle/>
          <a:p>
            <a:r>
              <a:rPr lang="en-IN" sz="2800" b="1" u="sng" dirty="0"/>
              <a:t>In a nutshell -</a:t>
            </a:r>
          </a:p>
        </p:txBody>
      </p:sp>
    </p:spTree>
    <p:extLst>
      <p:ext uri="{BB962C8B-B14F-4D97-AF65-F5344CB8AC3E}">
        <p14:creationId xmlns:p14="http://schemas.microsoft.com/office/powerpoint/2010/main" val="1436770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425A-035A-4874-880E-359251FB61A6}"/>
              </a:ext>
            </a:extLst>
          </p:cNvPr>
          <p:cNvSpPr>
            <a:spLocks noGrp="1"/>
          </p:cNvSpPr>
          <p:nvPr>
            <p:ph idx="1"/>
          </p:nvPr>
        </p:nvSpPr>
        <p:spPr>
          <a:xfrm>
            <a:off x="696157" y="328474"/>
            <a:ext cx="10515600" cy="6196613"/>
          </a:xfrm>
        </p:spPr>
        <p:txBody>
          <a:bodyPr>
            <a:normAutofit/>
          </a:bodyPr>
          <a:lstStyle/>
          <a:p>
            <a:pPr marL="0" indent="0">
              <a:buNone/>
            </a:pPr>
            <a:r>
              <a:rPr lang="en-US" sz="3100" b="1" dirty="0"/>
              <a:t>Why the SVD is important?</a:t>
            </a:r>
          </a:p>
          <a:p>
            <a:endParaRPr lang="en-US" sz="2000" dirty="0"/>
          </a:p>
          <a:p>
            <a:r>
              <a:rPr lang="en-US" sz="2000" dirty="0"/>
              <a:t>Given a matrix A, the decomposition given by the SVD</a:t>
            </a:r>
          </a:p>
          <a:p>
            <a:endParaRPr lang="en-US" sz="2000" dirty="0"/>
          </a:p>
          <a:p>
            <a:pPr marL="0" indent="0">
              <a:buNone/>
            </a:pPr>
            <a:r>
              <a:rPr lang="en-US" sz="2000" dirty="0"/>
              <a:t>					</a:t>
            </a:r>
          </a:p>
          <a:p>
            <a:endParaRPr lang="en-US" sz="2000" dirty="0"/>
          </a:p>
        </p:txBody>
      </p:sp>
      <p:pic>
        <p:nvPicPr>
          <p:cNvPr id="7" name="Picture 6">
            <a:extLst>
              <a:ext uri="{FF2B5EF4-FFF2-40B4-BE49-F238E27FC236}">
                <a16:creationId xmlns:a16="http://schemas.microsoft.com/office/drawing/2014/main" id="{5226A261-7E19-406F-B6CD-96AF18AFDD3C}"/>
              </a:ext>
            </a:extLst>
          </p:cNvPr>
          <p:cNvPicPr>
            <a:picLocks noChangeAspect="1"/>
          </p:cNvPicPr>
          <p:nvPr/>
        </p:nvPicPr>
        <p:blipFill>
          <a:blip r:embed="rId2"/>
          <a:stretch>
            <a:fillRect/>
          </a:stretch>
        </p:blipFill>
        <p:spPr>
          <a:xfrm>
            <a:off x="4876800" y="1766102"/>
            <a:ext cx="1219200" cy="342900"/>
          </a:xfrm>
          <a:prstGeom prst="rect">
            <a:avLst/>
          </a:prstGeom>
        </p:spPr>
      </p:pic>
    </p:spTree>
    <p:extLst>
      <p:ext uri="{BB962C8B-B14F-4D97-AF65-F5344CB8AC3E}">
        <p14:creationId xmlns:p14="http://schemas.microsoft.com/office/powerpoint/2010/main" val="21569956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425A-035A-4874-880E-359251FB61A6}"/>
              </a:ext>
            </a:extLst>
          </p:cNvPr>
          <p:cNvSpPr>
            <a:spLocks noGrp="1"/>
          </p:cNvSpPr>
          <p:nvPr>
            <p:ph idx="1"/>
          </p:nvPr>
        </p:nvSpPr>
        <p:spPr>
          <a:xfrm>
            <a:off x="696157" y="328474"/>
            <a:ext cx="10515600" cy="6196613"/>
          </a:xfrm>
        </p:spPr>
        <p:txBody>
          <a:bodyPr>
            <a:normAutofit/>
          </a:bodyPr>
          <a:lstStyle/>
          <a:p>
            <a:pPr marL="0" indent="0">
              <a:buNone/>
            </a:pPr>
            <a:r>
              <a:rPr lang="en-US" sz="3100" b="1" dirty="0"/>
              <a:t>Why the SVD is important?</a:t>
            </a:r>
          </a:p>
          <a:p>
            <a:endParaRPr lang="en-US" sz="2000" dirty="0"/>
          </a:p>
          <a:p>
            <a:r>
              <a:rPr lang="en-US" sz="2000" dirty="0"/>
              <a:t>Given a matrix A, the decomposition given by the SVD</a:t>
            </a:r>
          </a:p>
          <a:p>
            <a:endParaRPr lang="en-US" sz="2000" dirty="0"/>
          </a:p>
          <a:p>
            <a:pPr marL="0" indent="0">
              <a:buNone/>
            </a:pPr>
            <a:r>
              <a:rPr lang="en-US" sz="2000" dirty="0"/>
              <a:t>					</a:t>
            </a:r>
          </a:p>
          <a:p>
            <a:pPr marL="0" indent="0">
              <a:buNone/>
            </a:pPr>
            <a:r>
              <a:rPr lang="en-US" sz="2000" dirty="0"/>
              <a:t>can be truncated to an approximation A^ of A given by</a:t>
            </a:r>
          </a:p>
          <a:p>
            <a:endParaRPr lang="en-US" sz="2000" dirty="0"/>
          </a:p>
          <a:p>
            <a:pPr marL="0" indent="0">
              <a:buNone/>
            </a:pPr>
            <a:endParaRPr lang="en-US" sz="2000" dirty="0"/>
          </a:p>
          <a:p>
            <a:pPr marL="0" indent="0">
              <a:buNone/>
            </a:pPr>
            <a:r>
              <a:rPr lang="en-US" sz="2000" dirty="0"/>
              <a:t>Where, </a:t>
            </a:r>
            <a:r>
              <a:rPr lang="en-US" sz="2000" b="1" dirty="0"/>
              <a:t>U</a:t>
            </a:r>
            <a:r>
              <a:rPr lang="en-US" sz="2000" b="1" baseline="-25000" dirty="0"/>
              <a:t>trunc</a:t>
            </a:r>
            <a:r>
              <a:rPr lang="en-US" sz="2000" dirty="0"/>
              <a:t> and </a:t>
            </a:r>
            <a:r>
              <a:rPr lang="en-US" sz="2000" b="1" dirty="0"/>
              <a:t>V</a:t>
            </a:r>
            <a:r>
              <a:rPr lang="en-US" sz="2000" b="1" baseline="-25000" dirty="0"/>
              <a:t>trunc</a:t>
            </a:r>
            <a:r>
              <a:rPr lang="en-US" sz="2000" dirty="0"/>
              <a:t> have been truncated to only have, say, k columns, and </a:t>
            </a:r>
            <a:r>
              <a:rPr lang="en-US" sz="2000" b="1" dirty="0"/>
              <a:t>Σ</a:t>
            </a:r>
            <a:r>
              <a:rPr lang="en-US" sz="2000" b="1" baseline="-25000" dirty="0"/>
              <a:t>trunc</a:t>
            </a:r>
            <a:r>
              <a:rPr lang="en-US" sz="2000" dirty="0"/>
              <a:t> has k columns and rows.</a:t>
            </a:r>
          </a:p>
          <a:p>
            <a:endParaRPr lang="en-US" sz="2000" dirty="0"/>
          </a:p>
          <a:p>
            <a:endParaRPr lang="en-US" sz="2000" dirty="0"/>
          </a:p>
        </p:txBody>
      </p:sp>
      <p:pic>
        <p:nvPicPr>
          <p:cNvPr id="5" name="Picture 4">
            <a:extLst>
              <a:ext uri="{FF2B5EF4-FFF2-40B4-BE49-F238E27FC236}">
                <a16:creationId xmlns:a16="http://schemas.microsoft.com/office/drawing/2014/main" id="{63DB209B-90BD-4554-853F-3AAFFCA49786}"/>
              </a:ext>
            </a:extLst>
          </p:cNvPr>
          <p:cNvPicPr>
            <a:picLocks noChangeAspect="1"/>
          </p:cNvPicPr>
          <p:nvPr/>
        </p:nvPicPr>
        <p:blipFill>
          <a:blip r:embed="rId2"/>
          <a:stretch>
            <a:fillRect/>
          </a:stretch>
        </p:blipFill>
        <p:spPr>
          <a:xfrm>
            <a:off x="4876800" y="1766102"/>
            <a:ext cx="1219200" cy="342900"/>
          </a:xfrm>
          <a:prstGeom prst="rect">
            <a:avLst/>
          </a:prstGeom>
        </p:spPr>
      </p:pic>
      <p:pic>
        <p:nvPicPr>
          <p:cNvPr id="6" name="Picture 5">
            <a:extLst>
              <a:ext uri="{FF2B5EF4-FFF2-40B4-BE49-F238E27FC236}">
                <a16:creationId xmlns:a16="http://schemas.microsoft.com/office/drawing/2014/main" id="{F6796C8E-9F69-48C9-9AE3-B172042FC2AB}"/>
              </a:ext>
            </a:extLst>
          </p:cNvPr>
          <p:cNvPicPr>
            <a:picLocks noChangeAspect="1"/>
          </p:cNvPicPr>
          <p:nvPr/>
        </p:nvPicPr>
        <p:blipFill>
          <a:blip r:embed="rId3"/>
          <a:stretch>
            <a:fillRect/>
          </a:stretch>
        </p:blipFill>
        <p:spPr>
          <a:xfrm>
            <a:off x="4362450" y="2963569"/>
            <a:ext cx="2247900" cy="438150"/>
          </a:xfrm>
          <a:prstGeom prst="rect">
            <a:avLst/>
          </a:prstGeom>
        </p:spPr>
      </p:pic>
    </p:spTree>
    <p:extLst>
      <p:ext uri="{BB962C8B-B14F-4D97-AF65-F5344CB8AC3E}">
        <p14:creationId xmlns:p14="http://schemas.microsoft.com/office/powerpoint/2010/main" val="1807300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425A-035A-4874-880E-359251FB61A6}"/>
              </a:ext>
            </a:extLst>
          </p:cNvPr>
          <p:cNvSpPr>
            <a:spLocks noGrp="1"/>
          </p:cNvSpPr>
          <p:nvPr>
            <p:ph idx="1"/>
          </p:nvPr>
        </p:nvSpPr>
        <p:spPr>
          <a:xfrm>
            <a:off x="696157" y="328474"/>
            <a:ext cx="10515600" cy="6196613"/>
          </a:xfrm>
        </p:spPr>
        <p:txBody>
          <a:bodyPr>
            <a:normAutofit/>
          </a:bodyPr>
          <a:lstStyle/>
          <a:p>
            <a:pPr marL="0" indent="0">
              <a:buNone/>
            </a:pPr>
            <a:r>
              <a:rPr lang="en-US" sz="3100" b="1" dirty="0"/>
              <a:t>Why the SVD is important?</a:t>
            </a:r>
          </a:p>
          <a:p>
            <a:endParaRPr lang="en-US" sz="2000" dirty="0"/>
          </a:p>
          <a:p>
            <a:r>
              <a:rPr lang="en-US" sz="2000" dirty="0"/>
              <a:t>Given a matrix A, the decomposition given by the SVD</a:t>
            </a:r>
          </a:p>
          <a:p>
            <a:endParaRPr lang="en-US" sz="2000" dirty="0"/>
          </a:p>
          <a:p>
            <a:pPr marL="0" indent="0">
              <a:buNone/>
            </a:pPr>
            <a:r>
              <a:rPr lang="en-US" sz="2000" dirty="0"/>
              <a:t>					</a:t>
            </a:r>
          </a:p>
          <a:p>
            <a:pPr marL="0" indent="0">
              <a:buNone/>
            </a:pPr>
            <a:r>
              <a:rPr lang="en-US" sz="2000" dirty="0"/>
              <a:t>can be truncated to an approximation A^ of A given by</a:t>
            </a:r>
          </a:p>
          <a:p>
            <a:endParaRPr lang="en-US" sz="2000" dirty="0"/>
          </a:p>
          <a:p>
            <a:pPr marL="0" indent="0">
              <a:buNone/>
            </a:pPr>
            <a:endParaRPr lang="en-US" sz="2000" dirty="0"/>
          </a:p>
          <a:p>
            <a:pPr marL="0" indent="0">
              <a:buNone/>
            </a:pPr>
            <a:r>
              <a:rPr lang="en-US" sz="2000" dirty="0"/>
              <a:t>Where, </a:t>
            </a:r>
            <a:r>
              <a:rPr lang="en-US" sz="2000" b="1" dirty="0"/>
              <a:t>U</a:t>
            </a:r>
            <a:r>
              <a:rPr lang="en-US" sz="2000" b="1" baseline="-25000" dirty="0"/>
              <a:t>trunc</a:t>
            </a:r>
            <a:r>
              <a:rPr lang="en-US" sz="2000" dirty="0"/>
              <a:t> and </a:t>
            </a:r>
            <a:r>
              <a:rPr lang="en-US" sz="2000" b="1" dirty="0"/>
              <a:t>V</a:t>
            </a:r>
            <a:r>
              <a:rPr lang="en-US" sz="2000" b="1" baseline="-25000" dirty="0"/>
              <a:t>trunc</a:t>
            </a:r>
            <a:r>
              <a:rPr lang="en-US" sz="2000" dirty="0"/>
              <a:t> have been truncated to only have, say, k columns, and </a:t>
            </a:r>
            <a:r>
              <a:rPr lang="en-US" sz="2000" b="1" dirty="0"/>
              <a:t>Σ</a:t>
            </a:r>
            <a:r>
              <a:rPr lang="en-US" sz="2000" b="1" baseline="-25000" dirty="0"/>
              <a:t>trunc</a:t>
            </a:r>
            <a:r>
              <a:rPr lang="en-US" sz="2000" dirty="0"/>
              <a:t> has k columns and rows.</a:t>
            </a:r>
          </a:p>
          <a:p>
            <a:endParaRPr lang="en-US" sz="2000" dirty="0"/>
          </a:p>
          <a:p>
            <a:r>
              <a:rPr lang="en-US" sz="2000" dirty="0"/>
              <a:t>When this is done, the </a:t>
            </a:r>
            <a:r>
              <a:rPr lang="en-US" sz="2000" b="1" dirty="0"/>
              <a:t>Frobenius norm</a:t>
            </a:r>
            <a:r>
              <a:rPr lang="en-US" sz="2000" dirty="0"/>
              <a:t> of the error </a:t>
            </a:r>
            <a:r>
              <a:rPr lang="en-US" sz="2000" b="1" dirty="0"/>
              <a:t>∥A−A^∥</a:t>
            </a:r>
            <a:r>
              <a:rPr lang="en-US" sz="2000" b="1" baseline="-25000" dirty="0"/>
              <a:t>F</a:t>
            </a:r>
            <a:r>
              <a:rPr lang="en-US" sz="2000" dirty="0"/>
              <a:t> is the smallest that it can possibly be for all the choices of </a:t>
            </a:r>
            <a:r>
              <a:rPr lang="en-US" sz="2000" b="1" dirty="0"/>
              <a:t>U</a:t>
            </a:r>
            <a:r>
              <a:rPr lang="en-US" sz="2000" b="1" baseline="-25000" dirty="0"/>
              <a:t>trunc</a:t>
            </a:r>
            <a:r>
              <a:rPr lang="en-US" sz="2000" b="1" dirty="0"/>
              <a:t>, Σ</a:t>
            </a:r>
            <a:r>
              <a:rPr lang="en-US" sz="2000" b="1" baseline="-25000" dirty="0"/>
              <a:t>trunc</a:t>
            </a:r>
            <a:r>
              <a:rPr lang="en-US" sz="2000" dirty="0"/>
              <a:t>, and </a:t>
            </a:r>
            <a:r>
              <a:rPr lang="en-US" sz="2000" b="1" dirty="0"/>
              <a:t>V</a:t>
            </a:r>
            <a:r>
              <a:rPr lang="en-US" sz="2000" b="1" baseline="-25000" dirty="0"/>
              <a:t>trunc</a:t>
            </a:r>
            <a:r>
              <a:rPr lang="en-US" sz="2000" dirty="0"/>
              <a:t>.</a:t>
            </a:r>
          </a:p>
          <a:p>
            <a:endParaRPr lang="en-US" sz="2000" dirty="0"/>
          </a:p>
          <a:p>
            <a:endParaRPr lang="en-US" sz="2000" dirty="0"/>
          </a:p>
        </p:txBody>
      </p:sp>
      <p:pic>
        <p:nvPicPr>
          <p:cNvPr id="5" name="Picture 4">
            <a:extLst>
              <a:ext uri="{FF2B5EF4-FFF2-40B4-BE49-F238E27FC236}">
                <a16:creationId xmlns:a16="http://schemas.microsoft.com/office/drawing/2014/main" id="{63DB209B-90BD-4554-853F-3AAFFCA49786}"/>
              </a:ext>
            </a:extLst>
          </p:cNvPr>
          <p:cNvPicPr>
            <a:picLocks noChangeAspect="1"/>
          </p:cNvPicPr>
          <p:nvPr/>
        </p:nvPicPr>
        <p:blipFill>
          <a:blip r:embed="rId2"/>
          <a:stretch>
            <a:fillRect/>
          </a:stretch>
        </p:blipFill>
        <p:spPr>
          <a:xfrm>
            <a:off x="4876800" y="1792735"/>
            <a:ext cx="1219200" cy="342900"/>
          </a:xfrm>
          <a:prstGeom prst="rect">
            <a:avLst/>
          </a:prstGeom>
        </p:spPr>
      </p:pic>
      <p:pic>
        <p:nvPicPr>
          <p:cNvPr id="6" name="Picture 5">
            <a:extLst>
              <a:ext uri="{FF2B5EF4-FFF2-40B4-BE49-F238E27FC236}">
                <a16:creationId xmlns:a16="http://schemas.microsoft.com/office/drawing/2014/main" id="{F6796C8E-9F69-48C9-9AE3-B172042FC2AB}"/>
              </a:ext>
            </a:extLst>
          </p:cNvPr>
          <p:cNvPicPr>
            <a:picLocks noChangeAspect="1"/>
          </p:cNvPicPr>
          <p:nvPr/>
        </p:nvPicPr>
        <p:blipFill>
          <a:blip r:embed="rId3"/>
          <a:stretch>
            <a:fillRect/>
          </a:stretch>
        </p:blipFill>
        <p:spPr>
          <a:xfrm>
            <a:off x="4362450" y="2988630"/>
            <a:ext cx="2247900" cy="438150"/>
          </a:xfrm>
          <a:prstGeom prst="rect">
            <a:avLst/>
          </a:prstGeom>
        </p:spPr>
      </p:pic>
    </p:spTree>
    <p:extLst>
      <p:ext uri="{BB962C8B-B14F-4D97-AF65-F5344CB8AC3E}">
        <p14:creationId xmlns:p14="http://schemas.microsoft.com/office/powerpoint/2010/main" val="1927889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425A-035A-4874-880E-359251FB61A6}"/>
              </a:ext>
            </a:extLst>
          </p:cNvPr>
          <p:cNvSpPr>
            <a:spLocks noGrp="1"/>
          </p:cNvSpPr>
          <p:nvPr>
            <p:ph idx="1"/>
          </p:nvPr>
        </p:nvSpPr>
        <p:spPr>
          <a:xfrm>
            <a:off x="696157" y="328474"/>
            <a:ext cx="10515600" cy="6196613"/>
          </a:xfrm>
        </p:spPr>
        <p:txBody>
          <a:bodyPr>
            <a:normAutofit fontScale="70000" lnSpcReduction="20000"/>
          </a:bodyPr>
          <a:lstStyle/>
          <a:p>
            <a:pPr marL="0" indent="0">
              <a:buNone/>
            </a:pPr>
            <a:r>
              <a:rPr lang="en-US" sz="4400" b="1" dirty="0"/>
              <a:t>Why the SVD is important?</a:t>
            </a:r>
          </a:p>
          <a:p>
            <a:endParaRPr lang="en-US" dirty="0"/>
          </a:p>
          <a:p>
            <a:r>
              <a:rPr lang="en-US" dirty="0"/>
              <a:t>Given a matrix A, the decomposition given by the SVD</a:t>
            </a:r>
          </a:p>
          <a:p>
            <a:endParaRPr lang="en-US" dirty="0"/>
          </a:p>
          <a:p>
            <a:pPr marL="0" indent="0">
              <a:buNone/>
            </a:pPr>
            <a:r>
              <a:rPr lang="en-US" dirty="0"/>
              <a:t>					</a:t>
            </a:r>
          </a:p>
          <a:p>
            <a:pPr marL="0" indent="0">
              <a:buNone/>
            </a:pPr>
            <a:r>
              <a:rPr lang="en-US" dirty="0"/>
              <a:t>can be truncated to an approximation A^ of A given by</a:t>
            </a:r>
          </a:p>
          <a:p>
            <a:endParaRPr lang="en-US" dirty="0"/>
          </a:p>
          <a:p>
            <a:pPr marL="0" indent="0">
              <a:buNone/>
            </a:pPr>
            <a:endParaRPr lang="en-US" dirty="0"/>
          </a:p>
          <a:p>
            <a:pPr marL="0" indent="0">
              <a:buNone/>
            </a:pPr>
            <a:r>
              <a:rPr lang="en-US" dirty="0"/>
              <a:t>Where, </a:t>
            </a:r>
            <a:r>
              <a:rPr lang="en-US" b="1" dirty="0"/>
              <a:t>U</a:t>
            </a:r>
            <a:r>
              <a:rPr lang="en-US" b="1" baseline="-25000" dirty="0"/>
              <a:t>trunc</a:t>
            </a:r>
            <a:r>
              <a:rPr lang="en-US" dirty="0"/>
              <a:t> and </a:t>
            </a:r>
            <a:r>
              <a:rPr lang="en-US" b="1" dirty="0"/>
              <a:t>V</a:t>
            </a:r>
            <a:r>
              <a:rPr lang="en-US" b="1" baseline="-25000" dirty="0"/>
              <a:t>trunc</a:t>
            </a:r>
            <a:r>
              <a:rPr lang="en-US" dirty="0"/>
              <a:t> have been truncated to only have, say, k columns, and </a:t>
            </a:r>
            <a:r>
              <a:rPr lang="en-US" b="1" dirty="0"/>
              <a:t>Σ</a:t>
            </a:r>
            <a:r>
              <a:rPr lang="en-US" b="1" baseline="-25000" dirty="0"/>
              <a:t>trunc</a:t>
            </a:r>
            <a:r>
              <a:rPr lang="en-US" dirty="0"/>
              <a:t> has k columns and rows.</a:t>
            </a:r>
          </a:p>
          <a:p>
            <a:endParaRPr lang="en-US" dirty="0"/>
          </a:p>
          <a:p>
            <a:r>
              <a:rPr lang="en-US" dirty="0"/>
              <a:t>When this is done, the </a:t>
            </a:r>
            <a:r>
              <a:rPr lang="en-US" b="1" dirty="0"/>
              <a:t>Frobenius norm</a:t>
            </a:r>
            <a:r>
              <a:rPr lang="en-US" dirty="0"/>
              <a:t> of the error </a:t>
            </a:r>
            <a:r>
              <a:rPr lang="en-US" b="1" dirty="0"/>
              <a:t>∥A−A^∥</a:t>
            </a:r>
            <a:r>
              <a:rPr lang="en-US" b="1" baseline="-25000" dirty="0"/>
              <a:t>F</a:t>
            </a:r>
            <a:r>
              <a:rPr lang="en-US" dirty="0"/>
              <a:t> is the smallest that it can possibly be for all the choices of </a:t>
            </a:r>
            <a:r>
              <a:rPr lang="en-US" b="1" dirty="0"/>
              <a:t>U</a:t>
            </a:r>
            <a:r>
              <a:rPr lang="en-US" b="1" baseline="-25000" dirty="0"/>
              <a:t>trunc</a:t>
            </a:r>
            <a:r>
              <a:rPr lang="en-US" b="1" dirty="0"/>
              <a:t>, Σ</a:t>
            </a:r>
            <a:r>
              <a:rPr lang="en-US" b="1" baseline="-25000" dirty="0"/>
              <a:t>trunc</a:t>
            </a:r>
            <a:r>
              <a:rPr lang="en-US" dirty="0"/>
              <a:t>, and </a:t>
            </a:r>
            <a:r>
              <a:rPr lang="en-US" b="1" dirty="0"/>
              <a:t>V</a:t>
            </a:r>
            <a:r>
              <a:rPr lang="en-US" b="1" baseline="-25000" dirty="0"/>
              <a:t>trunc</a:t>
            </a:r>
            <a:r>
              <a:rPr lang="en-US" dirty="0"/>
              <a:t>.</a:t>
            </a:r>
          </a:p>
          <a:p>
            <a:endParaRPr lang="en-US" dirty="0"/>
          </a:p>
          <a:p>
            <a:r>
              <a:rPr lang="en-US" dirty="0"/>
              <a:t>Now the key point: the smaller k is, the fewer the number of parameters needed in </a:t>
            </a:r>
            <a:r>
              <a:rPr lang="en-US" b="1" dirty="0"/>
              <a:t>U</a:t>
            </a:r>
            <a:r>
              <a:rPr lang="en-US" b="1" baseline="-25000" dirty="0"/>
              <a:t>trunc</a:t>
            </a:r>
            <a:r>
              <a:rPr lang="en-US" dirty="0"/>
              <a:t>, </a:t>
            </a:r>
            <a:r>
              <a:rPr lang="en-US" b="1" dirty="0"/>
              <a:t>Σ</a:t>
            </a:r>
            <a:r>
              <a:rPr lang="en-US" b="1" baseline="-25000" dirty="0"/>
              <a:t>trunc</a:t>
            </a:r>
            <a:r>
              <a:rPr lang="en-US" dirty="0"/>
              <a:t>, and </a:t>
            </a:r>
            <a:r>
              <a:rPr lang="en-US" b="1" dirty="0"/>
              <a:t>V</a:t>
            </a:r>
            <a:r>
              <a:rPr lang="en-US" b="1" baseline="-25000" dirty="0"/>
              <a:t>trunc</a:t>
            </a:r>
            <a:r>
              <a:rPr lang="en-US" dirty="0"/>
              <a:t>, and the smaller the number of parameters to approximate A. The fewer the number of parameters in a model, the better the generalization, given the same performance metric. Broadly (over) stating, the SVD is an algorithm for giving the best possible least-squares approximation to a matrix with rank k. The approximation from truncating the SVD is the best possible approximation from the point of view of the Frobenius norm for generalization.</a:t>
            </a:r>
          </a:p>
          <a:p>
            <a:endParaRPr lang="en-US" dirty="0"/>
          </a:p>
        </p:txBody>
      </p:sp>
      <p:pic>
        <p:nvPicPr>
          <p:cNvPr id="5" name="Picture 4">
            <a:extLst>
              <a:ext uri="{FF2B5EF4-FFF2-40B4-BE49-F238E27FC236}">
                <a16:creationId xmlns:a16="http://schemas.microsoft.com/office/drawing/2014/main" id="{63DB209B-90BD-4554-853F-3AAFFCA49786}"/>
              </a:ext>
            </a:extLst>
          </p:cNvPr>
          <p:cNvPicPr>
            <a:picLocks noChangeAspect="1"/>
          </p:cNvPicPr>
          <p:nvPr/>
        </p:nvPicPr>
        <p:blipFill>
          <a:blip r:embed="rId2"/>
          <a:stretch>
            <a:fillRect/>
          </a:stretch>
        </p:blipFill>
        <p:spPr>
          <a:xfrm>
            <a:off x="4876800" y="1499772"/>
            <a:ext cx="1219200" cy="342900"/>
          </a:xfrm>
          <a:prstGeom prst="rect">
            <a:avLst/>
          </a:prstGeom>
        </p:spPr>
      </p:pic>
      <p:pic>
        <p:nvPicPr>
          <p:cNvPr id="6" name="Picture 5">
            <a:extLst>
              <a:ext uri="{FF2B5EF4-FFF2-40B4-BE49-F238E27FC236}">
                <a16:creationId xmlns:a16="http://schemas.microsoft.com/office/drawing/2014/main" id="{F6796C8E-9F69-48C9-9AE3-B172042FC2AB}"/>
              </a:ext>
            </a:extLst>
          </p:cNvPr>
          <p:cNvPicPr>
            <a:picLocks noChangeAspect="1"/>
          </p:cNvPicPr>
          <p:nvPr/>
        </p:nvPicPr>
        <p:blipFill>
          <a:blip r:embed="rId3"/>
          <a:stretch>
            <a:fillRect/>
          </a:stretch>
        </p:blipFill>
        <p:spPr>
          <a:xfrm>
            <a:off x="4362450" y="2552330"/>
            <a:ext cx="2247900" cy="438150"/>
          </a:xfrm>
          <a:prstGeom prst="rect">
            <a:avLst/>
          </a:prstGeom>
        </p:spPr>
      </p:pic>
    </p:spTree>
    <p:extLst>
      <p:ext uri="{BB962C8B-B14F-4D97-AF65-F5344CB8AC3E}">
        <p14:creationId xmlns:p14="http://schemas.microsoft.com/office/powerpoint/2010/main" val="3853569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TextBox 2">
            <a:extLst>
              <a:ext uri="{FF2B5EF4-FFF2-40B4-BE49-F238E27FC236}">
                <a16:creationId xmlns:a16="http://schemas.microsoft.com/office/drawing/2014/main" id="{568E3361-53B8-449F-8018-979EE2FEE735}"/>
              </a:ext>
            </a:extLst>
          </p:cNvPr>
          <p:cNvSpPr txBox="1"/>
          <p:nvPr/>
        </p:nvSpPr>
        <p:spPr>
          <a:xfrm>
            <a:off x="620336" y="369072"/>
            <a:ext cx="11273425" cy="6174767"/>
          </a:xfrm>
          <a:prstGeom prst="rect">
            <a:avLst/>
          </a:prstGeom>
          <a:noFill/>
        </p:spPr>
        <p:txBody>
          <a:bodyPr wrap="square" rtlCol="0">
            <a:spAutoFit/>
          </a:bodyPr>
          <a:lstStyle/>
          <a:p>
            <a:r>
              <a:rPr lang="en-US" sz="2325" b="1" u="sng" dirty="0"/>
              <a:t>PCA Algorithm</a:t>
            </a:r>
            <a:endParaRPr lang="en-US" sz="2325" dirty="0"/>
          </a:p>
          <a:p>
            <a:r>
              <a:rPr lang="en-US" sz="2325" dirty="0"/>
              <a:t>Before applying PCA must do data preprocessing</a:t>
            </a:r>
          </a:p>
          <a:p>
            <a:pPr lvl="1"/>
            <a:r>
              <a:rPr lang="en-US" sz="2325" dirty="0"/>
              <a:t>Given a set of m unlabeled examples we must do</a:t>
            </a:r>
          </a:p>
          <a:p>
            <a:pPr marL="2294944" lvl="2" indent="-362360">
              <a:buFont typeface="Arial" panose="020B0604020202020204" pitchFamily="34" charset="0"/>
              <a:buChar char="•"/>
            </a:pPr>
            <a:r>
              <a:rPr lang="en-US" sz="2325" b="1" dirty="0"/>
              <a:t>Mean normalization</a:t>
            </a:r>
            <a:endParaRPr lang="en-US" sz="2325" dirty="0"/>
          </a:p>
          <a:p>
            <a:pPr marL="3261236" lvl="3" indent="-362360">
              <a:buFont typeface="Arial" panose="020B0604020202020204" pitchFamily="34" charset="0"/>
              <a:buChar char="•"/>
            </a:pPr>
            <a:r>
              <a:rPr lang="en-US" sz="2325" b="1" dirty="0"/>
              <a:t>Replace</a:t>
            </a:r>
            <a:r>
              <a:rPr lang="en-US" sz="2325" dirty="0"/>
              <a:t> each </a:t>
            </a:r>
            <a:r>
              <a:rPr lang="en-US" sz="2325" b="1" dirty="0" err="1"/>
              <a:t>x</a:t>
            </a:r>
            <a:r>
              <a:rPr lang="en-US" sz="2325" b="1" baseline="-25000" dirty="0" err="1"/>
              <a:t>j</a:t>
            </a:r>
            <a:r>
              <a:rPr lang="en-US" sz="2325" b="1" baseline="30000" dirty="0" err="1"/>
              <a:t>i</a:t>
            </a:r>
            <a:r>
              <a:rPr lang="en-US" sz="2325" dirty="0"/>
              <a:t> with </a:t>
            </a:r>
            <a:r>
              <a:rPr lang="en-US" sz="2325" b="1" dirty="0" err="1"/>
              <a:t>x</a:t>
            </a:r>
            <a:r>
              <a:rPr lang="en-US" sz="2325" b="1" baseline="-25000" dirty="0" err="1"/>
              <a:t>j</a:t>
            </a:r>
            <a:r>
              <a:rPr lang="en-US" sz="2325" b="1" dirty="0"/>
              <a:t> - </a:t>
            </a:r>
            <a:r>
              <a:rPr lang="en-US" sz="2325" b="1" dirty="0" err="1"/>
              <a:t>μ</a:t>
            </a:r>
            <a:r>
              <a:rPr lang="en-US" sz="2325" b="1" baseline="-25000" dirty="0" err="1"/>
              <a:t>j</a:t>
            </a:r>
            <a:r>
              <a:rPr lang="en-US" sz="2325" dirty="0"/>
              <a:t>,</a:t>
            </a:r>
          </a:p>
          <a:p>
            <a:pPr marL="4227528" lvl="4" indent="-362360">
              <a:buFont typeface="Arial" panose="020B0604020202020204" pitchFamily="34" charset="0"/>
              <a:buChar char="•"/>
            </a:pPr>
            <a:r>
              <a:rPr lang="en-US" sz="2325" dirty="0"/>
              <a:t>In other words, determine the mean of each feature set, and then for each feature subtract the mean from the value, so we re-scale the mean to be 0</a:t>
            </a:r>
          </a:p>
          <a:p>
            <a:pPr marL="2294944" lvl="2" indent="-362360">
              <a:buFont typeface="Arial" panose="020B0604020202020204" pitchFamily="34" charset="0"/>
              <a:buChar char="•"/>
            </a:pPr>
            <a:r>
              <a:rPr lang="en-US" sz="2325" b="1" dirty="0"/>
              <a:t>Feature scaling (depending on data)</a:t>
            </a:r>
            <a:endParaRPr lang="en-US" sz="2325" dirty="0"/>
          </a:p>
          <a:p>
            <a:pPr marL="3261236" lvl="3" indent="-362360">
              <a:buFont typeface="Arial" panose="020B0604020202020204" pitchFamily="34" charset="0"/>
              <a:buChar char="•"/>
            </a:pPr>
            <a:r>
              <a:rPr lang="en-US" sz="2325" dirty="0"/>
              <a:t>If features have very different scales then scale so they all have a comparable range of values</a:t>
            </a:r>
          </a:p>
          <a:p>
            <a:pPr marL="4227528" lvl="4" indent="-362360">
              <a:buFont typeface="Arial" panose="020B0604020202020204" pitchFamily="34" charset="0"/>
              <a:buChar char="•"/>
            </a:pPr>
            <a:r>
              <a:rPr lang="en-US" sz="2325" dirty="0"/>
              <a:t>e.g. </a:t>
            </a:r>
            <a:r>
              <a:rPr lang="en-US" sz="2325" b="1" dirty="0" err="1"/>
              <a:t>x</a:t>
            </a:r>
            <a:r>
              <a:rPr lang="en-US" sz="2325" b="1" baseline="-25000" dirty="0" err="1"/>
              <a:t>j</a:t>
            </a:r>
            <a:r>
              <a:rPr lang="en-US" sz="2325" b="1" baseline="30000" dirty="0" err="1"/>
              <a:t>i</a:t>
            </a:r>
            <a:r>
              <a:rPr lang="en-US" sz="2325" b="1" dirty="0"/>
              <a:t> </a:t>
            </a:r>
            <a:r>
              <a:rPr lang="en-US" sz="2325" dirty="0"/>
              <a:t>is set to </a:t>
            </a:r>
            <a:r>
              <a:rPr lang="en-US" sz="2325" b="1" dirty="0"/>
              <a:t>(</a:t>
            </a:r>
            <a:r>
              <a:rPr lang="en-US" sz="2325" b="1" dirty="0" err="1"/>
              <a:t>x</a:t>
            </a:r>
            <a:r>
              <a:rPr lang="en-US" sz="2325" b="1" baseline="-25000" dirty="0" err="1"/>
              <a:t>j</a:t>
            </a:r>
            <a:r>
              <a:rPr lang="en-US" sz="2325" b="1" dirty="0"/>
              <a:t> - </a:t>
            </a:r>
            <a:r>
              <a:rPr lang="en-US" sz="2325" b="1" dirty="0" err="1"/>
              <a:t>μ</a:t>
            </a:r>
            <a:r>
              <a:rPr lang="en-US" sz="2325" b="1" baseline="-25000" dirty="0" err="1"/>
              <a:t>j</a:t>
            </a:r>
            <a:r>
              <a:rPr lang="en-US" sz="2325" b="1" dirty="0"/>
              <a:t>) / </a:t>
            </a:r>
            <a:r>
              <a:rPr lang="en-US" sz="2325" b="1" dirty="0" err="1"/>
              <a:t>s</a:t>
            </a:r>
            <a:r>
              <a:rPr lang="en-US" sz="2325" b="1" baseline="-25000" dirty="0" err="1"/>
              <a:t>j</a:t>
            </a:r>
            <a:r>
              <a:rPr lang="en-US" sz="2325" b="1" dirty="0"/>
              <a:t> </a:t>
            </a:r>
          </a:p>
          <a:p>
            <a:pPr marL="5193821" lvl="5" indent="-362360">
              <a:buFont typeface="Arial" panose="020B0604020202020204" pitchFamily="34" charset="0"/>
              <a:buChar char="•"/>
            </a:pPr>
            <a:r>
              <a:rPr lang="en-US" sz="2325" dirty="0"/>
              <a:t>Where </a:t>
            </a:r>
            <a:r>
              <a:rPr lang="en-US" sz="2325" dirty="0" err="1"/>
              <a:t>s</a:t>
            </a:r>
            <a:r>
              <a:rPr lang="en-US" sz="2325" baseline="-25000" dirty="0" err="1"/>
              <a:t>j</a:t>
            </a:r>
            <a:r>
              <a:rPr lang="en-US" sz="2325" baseline="-25000" dirty="0"/>
              <a:t> </a:t>
            </a:r>
            <a:r>
              <a:rPr lang="en-US" sz="2325" dirty="0"/>
              <a:t>is some measure of the range, so could be </a:t>
            </a:r>
          </a:p>
          <a:p>
            <a:pPr marL="6160113" lvl="6" indent="-362360">
              <a:buFont typeface="Arial" panose="020B0604020202020204" pitchFamily="34" charset="0"/>
              <a:buChar char="•"/>
            </a:pPr>
            <a:r>
              <a:rPr lang="en-US" sz="2325" dirty="0"/>
              <a:t>Biggest - smallest</a:t>
            </a:r>
          </a:p>
          <a:p>
            <a:pPr marL="6160113" lvl="6" indent="-362360">
              <a:buFont typeface="Arial" panose="020B0604020202020204" pitchFamily="34" charset="0"/>
              <a:buChar char="•"/>
            </a:pPr>
            <a:r>
              <a:rPr lang="en-US" sz="2325" dirty="0"/>
              <a:t>Standard deviation (more commonly)</a:t>
            </a:r>
          </a:p>
          <a:p>
            <a:endParaRPr lang="en-IN" sz="2325" dirty="0"/>
          </a:p>
        </p:txBody>
      </p:sp>
    </p:spTree>
    <p:extLst>
      <p:ext uri="{BB962C8B-B14F-4D97-AF65-F5344CB8AC3E}">
        <p14:creationId xmlns:p14="http://schemas.microsoft.com/office/powerpoint/2010/main" val="3600516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pic>
        <p:nvPicPr>
          <p:cNvPr id="1026" name="Picture 2">
            <a:extLst>
              <a:ext uri="{FF2B5EF4-FFF2-40B4-BE49-F238E27FC236}">
                <a16:creationId xmlns:a16="http://schemas.microsoft.com/office/drawing/2014/main" id="{5DC3A043-EED3-481D-B57B-6D2F40C58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37" y="1496414"/>
            <a:ext cx="9501886" cy="2900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32191D-ADFE-4B04-807B-97EB9EADC9F0}"/>
              </a:ext>
            </a:extLst>
          </p:cNvPr>
          <p:cNvSpPr txBox="1"/>
          <p:nvPr/>
        </p:nvSpPr>
        <p:spPr>
          <a:xfrm>
            <a:off x="620337" y="197615"/>
            <a:ext cx="10307131" cy="1165704"/>
          </a:xfrm>
          <a:prstGeom prst="rect">
            <a:avLst/>
          </a:prstGeom>
          <a:noFill/>
        </p:spPr>
        <p:txBody>
          <a:bodyPr wrap="square" rtlCol="0">
            <a:spAutoFit/>
          </a:bodyPr>
          <a:lstStyle/>
          <a:p>
            <a:pPr lvl="0" eaLnBrk="0" fontAlgn="base" hangingPunct="0">
              <a:spcBef>
                <a:spcPct val="0"/>
              </a:spcBef>
              <a:spcAft>
                <a:spcPct val="0"/>
              </a:spcAft>
            </a:pPr>
            <a:r>
              <a:rPr lang="en-US" altLang="en-US" sz="2325" dirty="0">
                <a:solidFill>
                  <a:srgbClr val="000000"/>
                </a:solidFill>
                <a:latin typeface="Georgia" panose="02040502050405020303" pitchFamily="18" charset="0"/>
              </a:rPr>
              <a:t>With preprocessing done, PCA finds the lower dimensional sub-space which minimizes the sum of the square</a:t>
            </a:r>
            <a:endParaRPr lang="en-US" altLang="en-US" sz="2325" dirty="0"/>
          </a:p>
          <a:p>
            <a:pPr lvl="0" eaLnBrk="0" fontAlgn="base" hangingPunct="0">
              <a:spcBef>
                <a:spcPct val="0"/>
              </a:spcBef>
              <a:spcAft>
                <a:spcPct val="0"/>
              </a:spcAft>
              <a:buFontTx/>
              <a:buChar char="•"/>
            </a:pPr>
            <a:r>
              <a:rPr lang="en-US" altLang="en-US" sz="2325" dirty="0">
                <a:solidFill>
                  <a:srgbClr val="000000"/>
                </a:solidFill>
                <a:latin typeface="Georgia" panose="02040502050405020303" pitchFamily="18" charset="0"/>
              </a:rPr>
              <a:t>In summary, for 2D-&gt;1D we'd be doing something like this;</a:t>
            </a:r>
            <a:endParaRPr lang="en-IN" sz="2325" dirty="0"/>
          </a:p>
        </p:txBody>
      </p:sp>
    </p:spTree>
    <p:extLst>
      <p:ext uri="{BB962C8B-B14F-4D97-AF65-F5344CB8AC3E}">
        <p14:creationId xmlns:p14="http://schemas.microsoft.com/office/powerpoint/2010/main" val="3486497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pic>
        <p:nvPicPr>
          <p:cNvPr id="1026" name="Picture 2">
            <a:extLst>
              <a:ext uri="{FF2B5EF4-FFF2-40B4-BE49-F238E27FC236}">
                <a16:creationId xmlns:a16="http://schemas.microsoft.com/office/drawing/2014/main" id="{5DC3A043-EED3-481D-B57B-6D2F40C58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37" y="1496414"/>
            <a:ext cx="9501886" cy="2900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32191D-ADFE-4B04-807B-97EB9EADC9F0}"/>
              </a:ext>
            </a:extLst>
          </p:cNvPr>
          <p:cNvSpPr txBox="1"/>
          <p:nvPr/>
        </p:nvSpPr>
        <p:spPr>
          <a:xfrm>
            <a:off x="620337" y="197615"/>
            <a:ext cx="10307131" cy="1165704"/>
          </a:xfrm>
          <a:prstGeom prst="rect">
            <a:avLst/>
          </a:prstGeom>
          <a:noFill/>
        </p:spPr>
        <p:txBody>
          <a:bodyPr wrap="square" rtlCol="0">
            <a:spAutoFit/>
          </a:bodyPr>
          <a:lstStyle/>
          <a:p>
            <a:pPr lvl="0" eaLnBrk="0" fontAlgn="base" hangingPunct="0">
              <a:spcBef>
                <a:spcPct val="0"/>
              </a:spcBef>
              <a:spcAft>
                <a:spcPct val="0"/>
              </a:spcAft>
            </a:pPr>
            <a:r>
              <a:rPr lang="en-US" altLang="en-US" sz="2325" dirty="0">
                <a:solidFill>
                  <a:srgbClr val="000000"/>
                </a:solidFill>
                <a:latin typeface="Georgia" panose="02040502050405020303" pitchFamily="18" charset="0"/>
              </a:rPr>
              <a:t>With preprocessing done, PCA finds the lower dimensional sub-space which minimizes the sum of the square</a:t>
            </a:r>
            <a:endParaRPr lang="en-US" altLang="en-US" sz="2325" dirty="0"/>
          </a:p>
          <a:p>
            <a:pPr lvl="0" eaLnBrk="0" fontAlgn="base" hangingPunct="0">
              <a:spcBef>
                <a:spcPct val="0"/>
              </a:spcBef>
              <a:spcAft>
                <a:spcPct val="0"/>
              </a:spcAft>
              <a:buFontTx/>
              <a:buChar char="•"/>
            </a:pPr>
            <a:r>
              <a:rPr lang="en-US" altLang="en-US" sz="2325" dirty="0">
                <a:solidFill>
                  <a:srgbClr val="000000"/>
                </a:solidFill>
                <a:latin typeface="Georgia" panose="02040502050405020303" pitchFamily="18" charset="0"/>
              </a:rPr>
              <a:t>In summary, for 2D-&gt;1D we'd be doing something like this;</a:t>
            </a:r>
            <a:endParaRPr lang="en-IN" sz="2325" dirty="0"/>
          </a:p>
        </p:txBody>
      </p:sp>
      <p:sp>
        <p:nvSpPr>
          <p:cNvPr id="6" name="TextBox 5">
            <a:extLst>
              <a:ext uri="{FF2B5EF4-FFF2-40B4-BE49-F238E27FC236}">
                <a16:creationId xmlns:a16="http://schemas.microsoft.com/office/drawing/2014/main" id="{DF0B295A-8DD3-4839-BA06-E825E64A8400}"/>
              </a:ext>
            </a:extLst>
          </p:cNvPr>
          <p:cNvSpPr txBox="1"/>
          <p:nvPr/>
        </p:nvSpPr>
        <p:spPr>
          <a:xfrm>
            <a:off x="459288" y="4060908"/>
            <a:ext cx="11729730" cy="2726708"/>
          </a:xfrm>
          <a:prstGeom prst="rect">
            <a:avLst/>
          </a:prstGeom>
          <a:noFill/>
        </p:spPr>
        <p:txBody>
          <a:bodyPr wrap="square" rtlCol="0">
            <a:spAutoFit/>
          </a:bodyPr>
          <a:lstStyle/>
          <a:p>
            <a:endParaRPr lang="en-US" sz="1902" dirty="0"/>
          </a:p>
          <a:p>
            <a:pPr marL="1328652" lvl="1" indent="-362360">
              <a:buFont typeface="Arial" panose="020B0604020202020204" pitchFamily="34" charset="0"/>
              <a:buChar char="•"/>
            </a:pPr>
            <a:r>
              <a:rPr lang="en-US" sz="1902" dirty="0"/>
              <a:t>Need to compute two things;</a:t>
            </a:r>
          </a:p>
          <a:p>
            <a:pPr marL="2294944" lvl="2" indent="-362360">
              <a:buFont typeface="Arial" panose="020B0604020202020204" pitchFamily="34" charset="0"/>
              <a:buChar char="•"/>
            </a:pPr>
            <a:r>
              <a:rPr lang="en-US" sz="1902" dirty="0"/>
              <a:t>Compute the </a:t>
            </a:r>
            <a:r>
              <a:rPr lang="en-US" sz="1902" b="1" dirty="0"/>
              <a:t>u vectors</a:t>
            </a:r>
            <a:endParaRPr lang="en-US" sz="1902" dirty="0"/>
          </a:p>
          <a:p>
            <a:pPr marL="3261236" lvl="3" indent="-362360">
              <a:buFont typeface="Arial" panose="020B0604020202020204" pitchFamily="34" charset="0"/>
              <a:buChar char="•"/>
            </a:pPr>
            <a:r>
              <a:rPr lang="en-US" sz="1902" dirty="0"/>
              <a:t>The new planes</a:t>
            </a:r>
          </a:p>
          <a:p>
            <a:pPr marL="2294944" lvl="2" indent="-362360">
              <a:buFont typeface="Arial" panose="020B0604020202020204" pitchFamily="34" charset="0"/>
              <a:buChar char="•"/>
            </a:pPr>
            <a:r>
              <a:rPr lang="en-US" sz="1902" dirty="0"/>
              <a:t>Need to compute the </a:t>
            </a:r>
            <a:r>
              <a:rPr lang="en-US" sz="1902" b="1" dirty="0"/>
              <a:t>z vectors</a:t>
            </a:r>
            <a:endParaRPr lang="en-US" sz="1902" dirty="0"/>
          </a:p>
          <a:p>
            <a:pPr marL="3261236" lvl="3" indent="-362360">
              <a:buFont typeface="Arial" panose="020B0604020202020204" pitchFamily="34" charset="0"/>
              <a:buChar char="•"/>
            </a:pPr>
            <a:r>
              <a:rPr lang="en-US" sz="1902" dirty="0"/>
              <a:t>z vectors are the new, lower dimensionality feature vectors</a:t>
            </a:r>
          </a:p>
          <a:p>
            <a:pPr marL="362360" indent="-362360">
              <a:buFont typeface="Arial" panose="020B0604020202020204" pitchFamily="34" charset="0"/>
              <a:buChar char="•"/>
            </a:pPr>
            <a:r>
              <a:rPr lang="en-US" sz="1902" dirty="0"/>
              <a:t>A mathematical derivation for the u vectors is very complicated</a:t>
            </a:r>
          </a:p>
          <a:p>
            <a:pPr marL="1328652" lvl="1" indent="-362360">
              <a:buFont typeface="Arial" panose="020B0604020202020204" pitchFamily="34" charset="0"/>
              <a:buChar char="•"/>
            </a:pPr>
            <a:r>
              <a:rPr lang="en-US" sz="1902" dirty="0"/>
              <a:t>But once you've done it, the procedure to find each u vector is not that hard</a:t>
            </a:r>
          </a:p>
          <a:p>
            <a:endParaRPr lang="en-IN" sz="1902" dirty="0"/>
          </a:p>
        </p:txBody>
      </p:sp>
    </p:spTree>
    <p:extLst>
      <p:ext uri="{BB962C8B-B14F-4D97-AF65-F5344CB8AC3E}">
        <p14:creationId xmlns:p14="http://schemas.microsoft.com/office/powerpoint/2010/main" val="2426227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pic>
        <p:nvPicPr>
          <p:cNvPr id="4" name="Picture 3">
            <a:extLst>
              <a:ext uri="{FF2B5EF4-FFF2-40B4-BE49-F238E27FC236}">
                <a16:creationId xmlns:a16="http://schemas.microsoft.com/office/drawing/2014/main" id="{E52C1242-28BD-497D-A471-77F72EBD91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1741"/>
          <a:stretch/>
        </p:blipFill>
        <p:spPr>
          <a:xfrm>
            <a:off x="1909675" y="184538"/>
            <a:ext cx="8372650" cy="2623755"/>
          </a:xfrm>
          <a:prstGeom prst="rect">
            <a:avLst/>
          </a:prstGeom>
        </p:spPr>
      </p:pic>
      <p:pic>
        <p:nvPicPr>
          <p:cNvPr id="5" name="Picture 4">
            <a:extLst>
              <a:ext uri="{FF2B5EF4-FFF2-40B4-BE49-F238E27FC236}">
                <a16:creationId xmlns:a16="http://schemas.microsoft.com/office/drawing/2014/main" id="{C599E9DE-B631-468B-94EB-D74B140E8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000"/>
          <a:stretch/>
        </p:blipFill>
        <p:spPr>
          <a:xfrm>
            <a:off x="1909675" y="3106903"/>
            <a:ext cx="8372650" cy="3429000"/>
          </a:xfrm>
          <a:prstGeom prst="rect">
            <a:avLst/>
          </a:prstGeom>
        </p:spPr>
      </p:pic>
    </p:spTree>
    <p:extLst>
      <p:ext uri="{BB962C8B-B14F-4D97-AF65-F5344CB8AC3E}">
        <p14:creationId xmlns:p14="http://schemas.microsoft.com/office/powerpoint/2010/main" val="33459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88A20-33B5-400A-A362-284567C26D0B}"/>
              </a:ext>
            </a:extLst>
          </p:cNvPr>
          <p:cNvSpPr>
            <a:spLocks noGrp="1"/>
          </p:cNvSpPr>
          <p:nvPr>
            <p:ph idx="1"/>
          </p:nvPr>
        </p:nvSpPr>
        <p:spPr>
          <a:xfrm>
            <a:off x="838200" y="280911"/>
            <a:ext cx="10515600" cy="6039990"/>
          </a:xfrm>
        </p:spPr>
        <p:txBody>
          <a:bodyPr>
            <a:normAutofit lnSpcReduction="10000"/>
          </a:bodyPr>
          <a:lstStyle/>
          <a:p>
            <a:pPr marL="0" indent="0">
              <a:buNone/>
            </a:pPr>
            <a:r>
              <a:rPr lang="en-IN" b="1" u="sng" dirty="0"/>
              <a:t>How to create a covariance matrix?</a:t>
            </a:r>
          </a:p>
          <a:p>
            <a:endParaRPr lang="en-IN" dirty="0"/>
          </a:p>
          <a:p>
            <a:r>
              <a:rPr lang="en-US" dirty="0"/>
              <a:t>The table below displays scores on math, English, and art tests for 5 students.</a:t>
            </a:r>
          </a:p>
          <a:p>
            <a:endParaRPr lang="en-US" dirty="0"/>
          </a:p>
          <a:p>
            <a:endParaRPr lang="en-US" dirty="0"/>
          </a:p>
          <a:p>
            <a:endParaRPr lang="en-US" dirty="0"/>
          </a:p>
          <a:p>
            <a:endParaRPr lang="en-US" dirty="0"/>
          </a:p>
          <a:p>
            <a:endParaRPr lang="en-US" dirty="0"/>
          </a:p>
          <a:p>
            <a:endParaRPr lang="en-US" dirty="0"/>
          </a:p>
          <a:p>
            <a:r>
              <a:rPr lang="en-US" dirty="0"/>
              <a:t>Note that data from the table can be represented in matrix </a:t>
            </a:r>
            <a:r>
              <a:rPr lang="en-US" b="1" dirty="0"/>
              <a:t>A</a:t>
            </a:r>
            <a:r>
              <a:rPr lang="en-US" dirty="0"/>
              <a:t>, where each column in the matrix shows scores on a test and each row shows scores for a student.</a:t>
            </a:r>
            <a:endParaRPr lang="en-IN" dirty="0"/>
          </a:p>
        </p:txBody>
      </p:sp>
      <p:pic>
        <p:nvPicPr>
          <p:cNvPr id="4" name="Picture 3">
            <a:extLst>
              <a:ext uri="{FF2B5EF4-FFF2-40B4-BE49-F238E27FC236}">
                <a16:creationId xmlns:a16="http://schemas.microsoft.com/office/drawing/2014/main" id="{3EFD3173-03C2-4821-9145-F2261ADAB19F}"/>
              </a:ext>
            </a:extLst>
          </p:cNvPr>
          <p:cNvPicPr>
            <a:picLocks noChangeAspect="1"/>
          </p:cNvPicPr>
          <p:nvPr/>
        </p:nvPicPr>
        <p:blipFill>
          <a:blip r:embed="rId2"/>
          <a:stretch>
            <a:fillRect/>
          </a:stretch>
        </p:blipFill>
        <p:spPr>
          <a:xfrm>
            <a:off x="1298917" y="2113938"/>
            <a:ext cx="3246036" cy="2403866"/>
          </a:xfrm>
          <a:prstGeom prst="rect">
            <a:avLst/>
          </a:prstGeom>
        </p:spPr>
      </p:pic>
      <p:pic>
        <p:nvPicPr>
          <p:cNvPr id="5" name="Picture 4">
            <a:extLst>
              <a:ext uri="{FF2B5EF4-FFF2-40B4-BE49-F238E27FC236}">
                <a16:creationId xmlns:a16="http://schemas.microsoft.com/office/drawing/2014/main" id="{724C9D68-1CB2-4215-9CEE-6966C7C731A0}"/>
              </a:ext>
            </a:extLst>
          </p:cNvPr>
          <p:cNvPicPr>
            <a:picLocks noChangeAspect="1"/>
          </p:cNvPicPr>
          <p:nvPr/>
        </p:nvPicPr>
        <p:blipFill>
          <a:blip r:embed="rId3"/>
          <a:stretch>
            <a:fillRect/>
          </a:stretch>
        </p:blipFill>
        <p:spPr>
          <a:xfrm>
            <a:off x="5976924" y="2281561"/>
            <a:ext cx="2466257" cy="2236243"/>
          </a:xfrm>
          <a:prstGeom prst="rect">
            <a:avLst/>
          </a:prstGeom>
        </p:spPr>
      </p:pic>
    </p:spTree>
    <p:extLst>
      <p:ext uri="{BB962C8B-B14F-4D97-AF65-F5344CB8AC3E}">
        <p14:creationId xmlns:p14="http://schemas.microsoft.com/office/powerpoint/2010/main" val="3168522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TextBox 2">
            <a:extLst>
              <a:ext uri="{FF2B5EF4-FFF2-40B4-BE49-F238E27FC236}">
                <a16:creationId xmlns:a16="http://schemas.microsoft.com/office/drawing/2014/main" id="{4497C264-8198-4556-983B-6CDF3EF4C784}"/>
              </a:ext>
            </a:extLst>
          </p:cNvPr>
          <p:cNvSpPr txBox="1"/>
          <p:nvPr/>
        </p:nvSpPr>
        <p:spPr>
          <a:xfrm>
            <a:off x="298239" y="46974"/>
            <a:ext cx="11434474" cy="6599242"/>
          </a:xfrm>
          <a:prstGeom prst="rect">
            <a:avLst/>
          </a:prstGeom>
          <a:noFill/>
        </p:spPr>
        <p:txBody>
          <a:bodyPr wrap="square" rtlCol="0">
            <a:spAutoFit/>
          </a:bodyPr>
          <a:lstStyle/>
          <a:p>
            <a:pPr marL="362360" indent="-362360">
              <a:buFont typeface="Arial" panose="020B0604020202020204" pitchFamily="34" charset="0"/>
              <a:buChar char="•"/>
            </a:pPr>
            <a:r>
              <a:rPr lang="en-US" sz="2114" dirty="0"/>
              <a:t>Next we need to find some way to change x (which is n dimensional) to z (which is k dimensional)</a:t>
            </a:r>
          </a:p>
          <a:p>
            <a:pPr lvl="1"/>
            <a:r>
              <a:rPr lang="en-US" sz="2114" dirty="0"/>
              <a:t>(reduce the dimensionality)</a:t>
            </a:r>
          </a:p>
          <a:p>
            <a:pPr marL="1328652" lvl="1" indent="-362360">
              <a:buFont typeface="Arial" panose="020B0604020202020204" pitchFamily="34" charset="0"/>
              <a:buChar char="•"/>
            </a:pPr>
            <a:r>
              <a:rPr lang="en-US" sz="2114" dirty="0"/>
              <a:t>Take first k columns of the u matrix and stack in columns</a:t>
            </a:r>
          </a:p>
          <a:p>
            <a:pPr marL="2294944" lvl="2" indent="-362360">
              <a:buFont typeface="Arial" panose="020B0604020202020204" pitchFamily="34" charset="0"/>
              <a:buChar char="•"/>
            </a:pPr>
            <a:r>
              <a:rPr lang="en-US" sz="2114" dirty="0"/>
              <a:t>n x k matrix - call this U</a:t>
            </a:r>
            <a:r>
              <a:rPr lang="en-US" sz="2114" baseline="-25000" dirty="0"/>
              <a:t>reduce</a:t>
            </a:r>
            <a:endParaRPr lang="en-US" sz="2114" dirty="0"/>
          </a:p>
          <a:p>
            <a:pPr marL="1328652" lvl="1" indent="-362360">
              <a:buFont typeface="Arial" panose="020B0604020202020204" pitchFamily="34" charset="0"/>
              <a:buChar char="•"/>
            </a:pPr>
            <a:r>
              <a:rPr lang="en-US" sz="2114" dirty="0"/>
              <a:t>We calculate z as follows</a:t>
            </a:r>
          </a:p>
          <a:p>
            <a:pPr marL="2294944" lvl="2" indent="-362360">
              <a:buFont typeface="Arial" panose="020B0604020202020204" pitchFamily="34" charset="0"/>
              <a:buChar char="•"/>
            </a:pPr>
            <a:r>
              <a:rPr lang="en-US" sz="2114" dirty="0"/>
              <a:t>z = (U</a:t>
            </a:r>
            <a:r>
              <a:rPr lang="en-US" sz="2114" baseline="-25000" dirty="0"/>
              <a:t>reduce</a:t>
            </a:r>
            <a:r>
              <a:rPr lang="en-US" sz="2114" dirty="0"/>
              <a:t>)</a:t>
            </a:r>
            <a:r>
              <a:rPr lang="en-US" sz="2114" i="1" baseline="30000" dirty="0"/>
              <a:t>T</a:t>
            </a:r>
            <a:r>
              <a:rPr lang="en-US" sz="2114" dirty="0"/>
              <a:t> * x</a:t>
            </a:r>
          </a:p>
          <a:p>
            <a:pPr marL="3261236" lvl="3" indent="-362360">
              <a:buFont typeface="Arial" panose="020B0604020202020204" pitchFamily="34" charset="0"/>
              <a:buChar char="•"/>
            </a:pPr>
            <a:r>
              <a:rPr lang="en-US" sz="2114" dirty="0"/>
              <a:t>So [k x n] * [n x 1]</a:t>
            </a:r>
          </a:p>
          <a:p>
            <a:pPr marL="3261236" lvl="3" indent="-362360">
              <a:buFont typeface="Arial" panose="020B0604020202020204" pitchFamily="34" charset="0"/>
              <a:buChar char="•"/>
            </a:pPr>
            <a:r>
              <a:rPr lang="en-US" sz="2114" dirty="0"/>
              <a:t>Generates a matrix which is</a:t>
            </a:r>
          </a:p>
          <a:p>
            <a:pPr lvl="4"/>
            <a:r>
              <a:rPr lang="en-US" sz="2114" dirty="0"/>
              <a:t>k * 1</a:t>
            </a:r>
          </a:p>
          <a:p>
            <a:pPr marL="362360" indent="-362360">
              <a:buFont typeface="Arial" panose="020B0604020202020204" pitchFamily="34" charset="0"/>
              <a:buChar char="•"/>
            </a:pPr>
            <a:r>
              <a:rPr lang="en-US" sz="2114" dirty="0"/>
              <a:t>So in summary</a:t>
            </a:r>
          </a:p>
          <a:p>
            <a:pPr marL="1449438" lvl="1" indent="-483146">
              <a:buFont typeface="+mj-lt"/>
              <a:buAutoNum type="arabicPeriod"/>
            </a:pPr>
            <a:r>
              <a:rPr lang="en-US" sz="2114" dirty="0"/>
              <a:t>Preprocessing</a:t>
            </a:r>
          </a:p>
          <a:p>
            <a:pPr marL="1449438" lvl="1" indent="-483146">
              <a:buFont typeface="+mj-lt"/>
              <a:buAutoNum type="arabicPeriod"/>
            </a:pPr>
            <a:r>
              <a:rPr lang="en-US" sz="2114" dirty="0"/>
              <a:t>Calculate sigma (covariance matrix)</a:t>
            </a:r>
          </a:p>
          <a:p>
            <a:pPr marL="1449438" lvl="1" indent="-483146">
              <a:buFont typeface="+mj-lt"/>
              <a:buAutoNum type="arabicPeriod"/>
            </a:pPr>
            <a:r>
              <a:rPr lang="en-US" sz="2114" dirty="0"/>
              <a:t>Calculate eigenvectors with </a:t>
            </a:r>
            <a:r>
              <a:rPr lang="en-US" sz="2114" b="1" dirty="0"/>
              <a:t>svd</a:t>
            </a:r>
            <a:endParaRPr lang="en-US" sz="2114" dirty="0"/>
          </a:p>
          <a:p>
            <a:pPr marL="1449438" lvl="1" indent="-483146">
              <a:buFont typeface="+mj-lt"/>
              <a:buAutoNum type="arabicPeriod"/>
            </a:pPr>
            <a:r>
              <a:rPr lang="en-US" sz="2114" dirty="0"/>
              <a:t>Take k vectors from U (U</a:t>
            </a:r>
            <a:r>
              <a:rPr lang="en-US" sz="2114" baseline="-25000" dirty="0"/>
              <a:t>reduce</a:t>
            </a:r>
            <a:r>
              <a:rPr lang="en-US" sz="2114" dirty="0"/>
              <a:t>= U(:,1:k);)</a:t>
            </a:r>
          </a:p>
          <a:p>
            <a:pPr marL="1449438" lvl="1" indent="-483146">
              <a:buFont typeface="+mj-lt"/>
              <a:buAutoNum type="arabicPeriod"/>
            </a:pPr>
            <a:r>
              <a:rPr lang="en-US" sz="2114" dirty="0"/>
              <a:t>Calculate z (z =U</a:t>
            </a:r>
            <a:r>
              <a:rPr lang="en-US" sz="2114" baseline="-25000" dirty="0"/>
              <a:t>reduce</a:t>
            </a:r>
            <a:r>
              <a:rPr lang="en-US" sz="2114" dirty="0"/>
              <a:t>' * x;)</a:t>
            </a:r>
          </a:p>
          <a:p>
            <a:endParaRPr lang="en-US" sz="2114" dirty="0"/>
          </a:p>
          <a:p>
            <a:pPr marL="362360" indent="-362360">
              <a:buFont typeface="Arial" panose="020B0604020202020204" pitchFamily="34" charset="0"/>
              <a:buChar char="•"/>
            </a:pPr>
            <a:r>
              <a:rPr lang="en-US" sz="2114" dirty="0"/>
              <a:t>No mathematical derivation</a:t>
            </a:r>
          </a:p>
          <a:p>
            <a:pPr marL="1449438" lvl="1" indent="-483146">
              <a:buFont typeface="+mj-lt"/>
              <a:buAutoNum type="arabicPeriod"/>
            </a:pPr>
            <a:r>
              <a:rPr lang="en-US" sz="2114" dirty="0"/>
              <a:t>Very complicated</a:t>
            </a:r>
          </a:p>
          <a:p>
            <a:pPr marL="1449438" lvl="1" indent="-483146">
              <a:buFont typeface="+mj-lt"/>
              <a:buAutoNum type="arabicPeriod"/>
            </a:pPr>
            <a:r>
              <a:rPr lang="en-US" sz="2114" dirty="0"/>
              <a:t>But it works</a:t>
            </a:r>
          </a:p>
          <a:p>
            <a:endParaRPr lang="en-IN" sz="2114" dirty="0"/>
          </a:p>
        </p:txBody>
      </p:sp>
    </p:spTree>
    <p:extLst>
      <p:ext uri="{BB962C8B-B14F-4D97-AF65-F5344CB8AC3E}">
        <p14:creationId xmlns:p14="http://schemas.microsoft.com/office/powerpoint/2010/main" val="25210251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TextBox 2">
            <a:extLst>
              <a:ext uri="{FF2B5EF4-FFF2-40B4-BE49-F238E27FC236}">
                <a16:creationId xmlns:a16="http://schemas.microsoft.com/office/drawing/2014/main" id="{683FF42C-5F3A-4F08-A472-65D1E87B6505}"/>
              </a:ext>
            </a:extLst>
          </p:cNvPr>
          <p:cNvSpPr txBox="1"/>
          <p:nvPr/>
        </p:nvSpPr>
        <p:spPr>
          <a:xfrm>
            <a:off x="459288" y="369070"/>
            <a:ext cx="11112376" cy="2596865"/>
          </a:xfrm>
          <a:prstGeom prst="rect">
            <a:avLst/>
          </a:prstGeom>
          <a:noFill/>
        </p:spPr>
        <p:txBody>
          <a:bodyPr wrap="square" rtlCol="0">
            <a:spAutoFit/>
          </a:bodyPr>
          <a:lstStyle/>
          <a:p>
            <a:r>
              <a:rPr lang="en-US" sz="2325" b="1" u="sng" dirty="0"/>
              <a:t>Reconstruction from Compressed Representation</a:t>
            </a:r>
            <a:endParaRPr lang="en-US" sz="2325" dirty="0"/>
          </a:p>
          <a:p>
            <a:r>
              <a:rPr lang="en-US" sz="2325" dirty="0"/>
              <a:t>We spoke about PCA as a compression algorithm</a:t>
            </a:r>
          </a:p>
          <a:p>
            <a:pPr marL="1328652" lvl="1" indent="-362360">
              <a:buFont typeface="Arial" panose="020B0604020202020204" pitchFamily="34" charset="0"/>
              <a:buChar char="•"/>
            </a:pPr>
            <a:r>
              <a:rPr lang="en-US" sz="2325" dirty="0"/>
              <a:t>If this is the case, is there a way to </a:t>
            </a:r>
            <a:r>
              <a:rPr lang="en-US" sz="2325" b="1" dirty="0"/>
              <a:t>decompress</a:t>
            </a:r>
            <a:r>
              <a:rPr lang="en-US" sz="2325" dirty="0"/>
              <a:t> the data from low dimensionality back to a higher dimensionality format?</a:t>
            </a:r>
          </a:p>
          <a:p>
            <a:pPr marL="362360" indent="-362360">
              <a:buFont typeface="Arial" panose="020B0604020202020204" pitchFamily="34" charset="0"/>
              <a:buChar char="•"/>
            </a:pPr>
            <a:r>
              <a:rPr lang="en-US" sz="2325" dirty="0"/>
              <a:t>Reconstruction</a:t>
            </a:r>
          </a:p>
          <a:p>
            <a:pPr lvl="1"/>
            <a:r>
              <a:rPr lang="en-US" sz="2325" dirty="0"/>
              <a:t>Say we have an example as follows</a:t>
            </a:r>
          </a:p>
          <a:p>
            <a:endParaRPr lang="en-IN" sz="2325" dirty="0"/>
          </a:p>
        </p:txBody>
      </p:sp>
      <p:pic>
        <p:nvPicPr>
          <p:cNvPr id="2050" name="Picture 2">
            <a:extLst>
              <a:ext uri="{FF2B5EF4-FFF2-40B4-BE49-F238E27FC236}">
                <a16:creationId xmlns:a16="http://schemas.microsoft.com/office/drawing/2014/main" id="{EAF84886-D025-4024-A863-804D38F3A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364" y="2746321"/>
            <a:ext cx="3709155" cy="394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56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TextBox 2">
            <a:extLst>
              <a:ext uri="{FF2B5EF4-FFF2-40B4-BE49-F238E27FC236}">
                <a16:creationId xmlns:a16="http://schemas.microsoft.com/office/drawing/2014/main" id="{5FEE001C-99E5-498A-9B1A-63F86DDD24C9}"/>
              </a:ext>
            </a:extLst>
          </p:cNvPr>
          <p:cNvSpPr txBox="1"/>
          <p:nvPr/>
        </p:nvSpPr>
        <p:spPr>
          <a:xfrm>
            <a:off x="459288" y="369071"/>
            <a:ext cx="6280908" cy="6174767"/>
          </a:xfrm>
          <a:prstGeom prst="rect">
            <a:avLst/>
          </a:prstGeom>
          <a:noFill/>
        </p:spPr>
        <p:txBody>
          <a:bodyPr wrap="square" rtlCol="0">
            <a:spAutoFit/>
          </a:bodyPr>
          <a:lstStyle/>
          <a:p>
            <a:endParaRPr lang="en-US" sz="2325" dirty="0"/>
          </a:p>
          <a:p>
            <a:pPr marL="1328652" lvl="1" indent="-362360">
              <a:buFont typeface="Arial" panose="020B0604020202020204" pitchFamily="34" charset="0"/>
              <a:buChar char="•"/>
            </a:pPr>
            <a:r>
              <a:rPr lang="en-US" sz="2325" dirty="0"/>
              <a:t>We have our examples (x</a:t>
            </a:r>
            <a:r>
              <a:rPr lang="en-US" sz="2325" baseline="30000" dirty="0"/>
              <a:t>1</a:t>
            </a:r>
            <a:r>
              <a:rPr lang="en-US" sz="2325" dirty="0"/>
              <a:t>, x</a:t>
            </a:r>
            <a:r>
              <a:rPr lang="en-US" sz="2325" baseline="30000" dirty="0"/>
              <a:t>2</a:t>
            </a:r>
            <a:r>
              <a:rPr lang="en-US" sz="2325" dirty="0"/>
              <a:t> etc.)</a:t>
            </a:r>
          </a:p>
          <a:p>
            <a:pPr marL="1328652" lvl="1" indent="-362360">
              <a:buFont typeface="Arial" panose="020B0604020202020204" pitchFamily="34" charset="0"/>
              <a:buChar char="•"/>
            </a:pPr>
            <a:r>
              <a:rPr lang="en-US" sz="2325" dirty="0"/>
              <a:t>Project onto z-surface</a:t>
            </a:r>
          </a:p>
          <a:p>
            <a:pPr marL="1328652" lvl="1" indent="-362360">
              <a:buFont typeface="Arial" panose="020B0604020202020204" pitchFamily="34" charset="0"/>
              <a:buChar char="•"/>
            </a:pPr>
            <a:r>
              <a:rPr lang="en-US" sz="2325" dirty="0"/>
              <a:t>Given a point z</a:t>
            </a:r>
            <a:r>
              <a:rPr lang="en-US" sz="2325" baseline="30000" dirty="0"/>
              <a:t>1</a:t>
            </a:r>
            <a:r>
              <a:rPr lang="en-US" sz="2325" dirty="0"/>
              <a:t>, how can we go back to the 2D space?</a:t>
            </a:r>
          </a:p>
          <a:p>
            <a:pPr marL="362360" indent="-362360">
              <a:buFont typeface="Arial" panose="020B0604020202020204" pitchFamily="34" charset="0"/>
              <a:buChar char="•"/>
            </a:pPr>
            <a:r>
              <a:rPr lang="en-US" sz="2325" dirty="0"/>
              <a:t>Considering </a:t>
            </a:r>
          </a:p>
          <a:p>
            <a:pPr lvl="1"/>
            <a:r>
              <a:rPr lang="en-US" sz="2325" dirty="0"/>
              <a:t>z (vector) = (U</a:t>
            </a:r>
            <a:r>
              <a:rPr lang="en-US" sz="2325" baseline="-25000" dirty="0"/>
              <a:t>reduce</a:t>
            </a:r>
            <a:r>
              <a:rPr lang="en-US" sz="2325" dirty="0"/>
              <a:t>)</a:t>
            </a:r>
            <a:r>
              <a:rPr lang="en-US" sz="2325" i="1" baseline="30000" dirty="0"/>
              <a:t>T</a:t>
            </a:r>
            <a:r>
              <a:rPr lang="en-US" sz="2325" dirty="0"/>
              <a:t> * x</a:t>
            </a:r>
          </a:p>
          <a:p>
            <a:pPr marL="362360" indent="-362360">
              <a:buFont typeface="Arial" panose="020B0604020202020204" pitchFamily="34" charset="0"/>
              <a:buChar char="•"/>
            </a:pPr>
            <a:r>
              <a:rPr lang="en-US" sz="2325" dirty="0"/>
              <a:t>To go in the opposite direction we must do</a:t>
            </a:r>
          </a:p>
          <a:p>
            <a:pPr lvl="1"/>
            <a:r>
              <a:rPr lang="en-US" sz="2325" dirty="0" err="1"/>
              <a:t>x</a:t>
            </a:r>
            <a:r>
              <a:rPr lang="en-US" sz="2325" baseline="-25000" dirty="0" err="1"/>
              <a:t>approx</a:t>
            </a:r>
            <a:r>
              <a:rPr lang="en-US" sz="2325" dirty="0"/>
              <a:t> = U</a:t>
            </a:r>
            <a:r>
              <a:rPr lang="en-US" sz="2325" baseline="-25000" dirty="0"/>
              <a:t>reduce</a:t>
            </a:r>
            <a:r>
              <a:rPr lang="en-US" sz="2325" i="1" dirty="0"/>
              <a:t> </a:t>
            </a:r>
            <a:r>
              <a:rPr lang="en-US" sz="2325" dirty="0"/>
              <a:t>* z</a:t>
            </a:r>
          </a:p>
          <a:p>
            <a:pPr marL="2294944" lvl="2" indent="-362360">
              <a:buFont typeface="Arial" panose="020B0604020202020204" pitchFamily="34" charset="0"/>
              <a:buChar char="•"/>
            </a:pPr>
            <a:r>
              <a:rPr lang="en-US" sz="2325" dirty="0"/>
              <a:t>To consider dimensions (and prove this really works)</a:t>
            </a:r>
          </a:p>
          <a:p>
            <a:pPr lvl="3"/>
            <a:r>
              <a:rPr lang="en-US" sz="2325" dirty="0"/>
              <a:t>U</a:t>
            </a:r>
            <a:r>
              <a:rPr lang="en-US" sz="2325" baseline="-25000" dirty="0"/>
              <a:t>reduce</a:t>
            </a:r>
            <a:r>
              <a:rPr lang="en-US" sz="2325" i="1" dirty="0"/>
              <a:t> </a:t>
            </a:r>
            <a:r>
              <a:rPr lang="en-US" sz="2325" dirty="0"/>
              <a:t>= [n x k]</a:t>
            </a:r>
          </a:p>
          <a:p>
            <a:pPr lvl="3"/>
            <a:r>
              <a:rPr lang="en-US" sz="2325" dirty="0"/>
              <a:t>z [k * 1]</a:t>
            </a:r>
          </a:p>
          <a:p>
            <a:pPr marL="2294944" lvl="2" indent="-362360">
              <a:buFont typeface="Arial" panose="020B0604020202020204" pitchFamily="34" charset="0"/>
              <a:buChar char="•"/>
            </a:pPr>
            <a:r>
              <a:rPr lang="en-US" sz="2325" dirty="0"/>
              <a:t>So</a:t>
            </a:r>
          </a:p>
          <a:p>
            <a:pPr lvl="3"/>
            <a:r>
              <a:rPr lang="en-US" sz="2325" dirty="0" err="1"/>
              <a:t>x</a:t>
            </a:r>
            <a:r>
              <a:rPr lang="en-US" sz="2325" baseline="-25000" dirty="0" err="1"/>
              <a:t>approx</a:t>
            </a:r>
            <a:r>
              <a:rPr lang="en-US" sz="2325" dirty="0"/>
              <a:t> = [n x 1]</a:t>
            </a:r>
          </a:p>
          <a:p>
            <a:pPr marL="362360" indent="-362360">
              <a:buFont typeface="Arial" panose="020B0604020202020204" pitchFamily="34" charset="0"/>
              <a:buChar char="•"/>
            </a:pPr>
            <a:r>
              <a:rPr lang="en-US" sz="2325" dirty="0"/>
              <a:t>So this creates the following representation</a:t>
            </a:r>
          </a:p>
          <a:p>
            <a:endParaRPr lang="en-IN" sz="2325" dirty="0"/>
          </a:p>
        </p:txBody>
      </p:sp>
    </p:spTree>
    <p:extLst>
      <p:ext uri="{BB962C8B-B14F-4D97-AF65-F5344CB8AC3E}">
        <p14:creationId xmlns:p14="http://schemas.microsoft.com/office/powerpoint/2010/main" val="16358909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3" name="TextBox 2">
            <a:extLst>
              <a:ext uri="{FF2B5EF4-FFF2-40B4-BE49-F238E27FC236}">
                <a16:creationId xmlns:a16="http://schemas.microsoft.com/office/drawing/2014/main" id="{5FEE001C-99E5-498A-9B1A-63F86DDD24C9}"/>
              </a:ext>
            </a:extLst>
          </p:cNvPr>
          <p:cNvSpPr txBox="1"/>
          <p:nvPr/>
        </p:nvSpPr>
        <p:spPr>
          <a:xfrm>
            <a:off x="459288" y="369071"/>
            <a:ext cx="6280908" cy="6174767"/>
          </a:xfrm>
          <a:prstGeom prst="rect">
            <a:avLst/>
          </a:prstGeom>
          <a:noFill/>
        </p:spPr>
        <p:txBody>
          <a:bodyPr wrap="square" rtlCol="0">
            <a:spAutoFit/>
          </a:bodyPr>
          <a:lstStyle/>
          <a:p>
            <a:endParaRPr lang="en-US" sz="2325" dirty="0"/>
          </a:p>
          <a:p>
            <a:pPr marL="1328652" lvl="1" indent="-362360">
              <a:buFont typeface="Arial" panose="020B0604020202020204" pitchFamily="34" charset="0"/>
              <a:buChar char="•"/>
            </a:pPr>
            <a:r>
              <a:rPr lang="en-US" sz="2325" dirty="0"/>
              <a:t>We have our examples (x</a:t>
            </a:r>
            <a:r>
              <a:rPr lang="en-US" sz="2325" baseline="30000" dirty="0"/>
              <a:t>1</a:t>
            </a:r>
            <a:r>
              <a:rPr lang="en-US" sz="2325" dirty="0"/>
              <a:t>, x</a:t>
            </a:r>
            <a:r>
              <a:rPr lang="en-US" sz="2325" baseline="30000" dirty="0"/>
              <a:t>2</a:t>
            </a:r>
            <a:r>
              <a:rPr lang="en-US" sz="2325" dirty="0"/>
              <a:t> etc.)</a:t>
            </a:r>
          </a:p>
          <a:p>
            <a:pPr marL="1328652" lvl="1" indent="-362360">
              <a:buFont typeface="Arial" panose="020B0604020202020204" pitchFamily="34" charset="0"/>
              <a:buChar char="•"/>
            </a:pPr>
            <a:r>
              <a:rPr lang="en-US" sz="2325" dirty="0"/>
              <a:t>Project onto z-surface</a:t>
            </a:r>
          </a:p>
          <a:p>
            <a:pPr marL="1328652" lvl="1" indent="-362360">
              <a:buFont typeface="Arial" panose="020B0604020202020204" pitchFamily="34" charset="0"/>
              <a:buChar char="•"/>
            </a:pPr>
            <a:r>
              <a:rPr lang="en-US" sz="2325" dirty="0"/>
              <a:t>Given a point z</a:t>
            </a:r>
            <a:r>
              <a:rPr lang="en-US" sz="2325" baseline="30000" dirty="0"/>
              <a:t>1</a:t>
            </a:r>
            <a:r>
              <a:rPr lang="en-US" sz="2325" dirty="0"/>
              <a:t>, how can we go back to the 2D space?</a:t>
            </a:r>
          </a:p>
          <a:p>
            <a:pPr marL="362360" indent="-362360">
              <a:buFont typeface="Arial" panose="020B0604020202020204" pitchFamily="34" charset="0"/>
              <a:buChar char="•"/>
            </a:pPr>
            <a:r>
              <a:rPr lang="en-US" sz="2325" dirty="0"/>
              <a:t>Considering </a:t>
            </a:r>
          </a:p>
          <a:p>
            <a:pPr lvl="1"/>
            <a:r>
              <a:rPr lang="en-US" sz="2325" dirty="0"/>
              <a:t>z (vector) = (U</a:t>
            </a:r>
            <a:r>
              <a:rPr lang="en-US" sz="2325" baseline="-25000" dirty="0"/>
              <a:t>reduce</a:t>
            </a:r>
            <a:r>
              <a:rPr lang="en-US" sz="2325" dirty="0"/>
              <a:t>)</a:t>
            </a:r>
            <a:r>
              <a:rPr lang="en-US" sz="2325" i="1" baseline="30000" dirty="0"/>
              <a:t>T</a:t>
            </a:r>
            <a:r>
              <a:rPr lang="en-US" sz="2325" dirty="0"/>
              <a:t> * x</a:t>
            </a:r>
          </a:p>
          <a:p>
            <a:pPr marL="362360" indent="-362360">
              <a:buFont typeface="Arial" panose="020B0604020202020204" pitchFamily="34" charset="0"/>
              <a:buChar char="•"/>
            </a:pPr>
            <a:r>
              <a:rPr lang="en-US" sz="2325" dirty="0"/>
              <a:t>To go in the opposite direction we must do</a:t>
            </a:r>
          </a:p>
          <a:p>
            <a:pPr lvl="1"/>
            <a:r>
              <a:rPr lang="en-US" sz="2325" dirty="0" err="1"/>
              <a:t>x</a:t>
            </a:r>
            <a:r>
              <a:rPr lang="en-US" sz="2325" baseline="-25000" dirty="0" err="1"/>
              <a:t>approx</a:t>
            </a:r>
            <a:r>
              <a:rPr lang="en-US" sz="2325" dirty="0"/>
              <a:t> = U</a:t>
            </a:r>
            <a:r>
              <a:rPr lang="en-US" sz="2325" baseline="-25000" dirty="0"/>
              <a:t>reduce</a:t>
            </a:r>
            <a:r>
              <a:rPr lang="en-US" sz="2325" i="1" dirty="0"/>
              <a:t> </a:t>
            </a:r>
            <a:r>
              <a:rPr lang="en-US" sz="2325" dirty="0"/>
              <a:t>* z</a:t>
            </a:r>
          </a:p>
          <a:p>
            <a:pPr marL="2294944" lvl="2" indent="-362360">
              <a:buFont typeface="Arial" panose="020B0604020202020204" pitchFamily="34" charset="0"/>
              <a:buChar char="•"/>
            </a:pPr>
            <a:r>
              <a:rPr lang="en-US" sz="2325" dirty="0"/>
              <a:t>To consider dimensions (and prove this really works)</a:t>
            </a:r>
          </a:p>
          <a:p>
            <a:pPr lvl="3"/>
            <a:r>
              <a:rPr lang="en-US" sz="2325" dirty="0"/>
              <a:t>U</a:t>
            </a:r>
            <a:r>
              <a:rPr lang="en-US" sz="2325" baseline="-25000" dirty="0"/>
              <a:t>reduce</a:t>
            </a:r>
            <a:r>
              <a:rPr lang="en-US" sz="2325" i="1" dirty="0"/>
              <a:t> </a:t>
            </a:r>
            <a:r>
              <a:rPr lang="en-US" sz="2325" dirty="0"/>
              <a:t>= [n x k]</a:t>
            </a:r>
          </a:p>
          <a:p>
            <a:pPr lvl="3"/>
            <a:r>
              <a:rPr lang="en-US" sz="2325" dirty="0"/>
              <a:t>z [k * 1]</a:t>
            </a:r>
          </a:p>
          <a:p>
            <a:pPr marL="2294944" lvl="2" indent="-362360">
              <a:buFont typeface="Arial" panose="020B0604020202020204" pitchFamily="34" charset="0"/>
              <a:buChar char="•"/>
            </a:pPr>
            <a:r>
              <a:rPr lang="en-US" sz="2325" dirty="0"/>
              <a:t>So</a:t>
            </a:r>
          </a:p>
          <a:p>
            <a:pPr lvl="3"/>
            <a:r>
              <a:rPr lang="en-US" sz="2325" dirty="0" err="1"/>
              <a:t>x</a:t>
            </a:r>
            <a:r>
              <a:rPr lang="en-US" sz="2325" baseline="-25000" dirty="0" err="1"/>
              <a:t>approx</a:t>
            </a:r>
            <a:r>
              <a:rPr lang="en-US" sz="2325" dirty="0"/>
              <a:t> = [n x 1]</a:t>
            </a:r>
          </a:p>
          <a:p>
            <a:pPr marL="362360" indent="-362360">
              <a:buFont typeface="Arial" panose="020B0604020202020204" pitchFamily="34" charset="0"/>
              <a:buChar char="•"/>
            </a:pPr>
            <a:r>
              <a:rPr lang="en-US" sz="2325" dirty="0"/>
              <a:t>So this creates the following representation</a:t>
            </a:r>
          </a:p>
          <a:p>
            <a:endParaRPr lang="en-IN" sz="2325" dirty="0"/>
          </a:p>
        </p:txBody>
      </p:sp>
      <p:pic>
        <p:nvPicPr>
          <p:cNvPr id="5122" name="Picture 2">
            <a:extLst>
              <a:ext uri="{FF2B5EF4-FFF2-40B4-BE49-F238E27FC236}">
                <a16:creationId xmlns:a16="http://schemas.microsoft.com/office/drawing/2014/main" id="{43D6EA34-A33D-4D6A-93E1-9E254ACE1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929" y="2140609"/>
            <a:ext cx="4894505" cy="367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76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1FF2F2-4EAD-4003-9312-7956AA623895}"/>
              </a:ext>
            </a:extLst>
          </p:cNvPr>
          <p:cNvSpPr txBox="1"/>
          <p:nvPr/>
        </p:nvSpPr>
        <p:spPr>
          <a:xfrm>
            <a:off x="727969" y="1349407"/>
            <a:ext cx="9765436" cy="535531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242729"/>
                </a:solidFill>
                <a:latin typeface="Georgia" panose="02040502050405020303" pitchFamily="18" charset="0"/>
              </a:rPr>
              <a:t>Consider the eigen decomposition </a:t>
            </a:r>
            <a:r>
              <a:rPr lang="en-US" altLang="en-US" dirty="0">
                <a:solidFill>
                  <a:srgbClr val="242729"/>
                </a:solidFill>
                <a:latin typeface="MathJax_Math-italic"/>
              </a:rPr>
              <a:t>A</a:t>
            </a:r>
            <a:r>
              <a:rPr lang="en-US" altLang="en-US" dirty="0">
                <a:solidFill>
                  <a:srgbClr val="242729"/>
                </a:solidFill>
                <a:latin typeface="MathJax_Main"/>
              </a:rPr>
              <a:t>=</a:t>
            </a:r>
            <a:r>
              <a:rPr lang="en-US" altLang="en-US" dirty="0">
                <a:solidFill>
                  <a:srgbClr val="242729"/>
                </a:solidFill>
                <a:latin typeface="MathJax_Math-italic"/>
              </a:rPr>
              <a:t>PDP</a:t>
            </a:r>
            <a:r>
              <a:rPr lang="en-US" altLang="en-US" baseline="30000" dirty="0">
                <a:solidFill>
                  <a:srgbClr val="242729"/>
                </a:solidFill>
                <a:latin typeface="MathJax_Main"/>
              </a:rPr>
              <a:t>−1 </a:t>
            </a:r>
            <a:r>
              <a:rPr lang="en-US" altLang="en-US" dirty="0">
                <a:solidFill>
                  <a:srgbClr val="242729"/>
                </a:solidFill>
                <a:latin typeface="Georgia" panose="02040502050405020303" pitchFamily="18" charset="0"/>
              </a:rPr>
              <a:t>and SVD </a:t>
            </a:r>
            <a:r>
              <a:rPr lang="en-US" altLang="en-US" dirty="0">
                <a:solidFill>
                  <a:srgbClr val="242729"/>
                </a:solidFill>
                <a:latin typeface="MathJax_Math-italic"/>
              </a:rPr>
              <a:t>A</a:t>
            </a:r>
            <a:r>
              <a:rPr lang="en-US" altLang="en-US" dirty="0">
                <a:solidFill>
                  <a:srgbClr val="242729"/>
                </a:solidFill>
                <a:latin typeface="MathJax_Main"/>
              </a:rPr>
              <a:t>=</a:t>
            </a:r>
            <a:r>
              <a:rPr lang="en-US" altLang="en-US" dirty="0">
                <a:solidFill>
                  <a:srgbClr val="242729"/>
                </a:solidFill>
                <a:latin typeface="MathJax_Math-italic"/>
              </a:rPr>
              <a:t>U</a:t>
            </a:r>
            <a:r>
              <a:rPr lang="en-US" altLang="en-US" dirty="0">
                <a:solidFill>
                  <a:srgbClr val="242729"/>
                </a:solidFill>
                <a:latin typeface="MathJax_Main"/>
              </a:rPr>
              <a:t>Σ</a:t>
            </a:r>
            <a:r>
              <a:rPr lang="en-US" altLang="en-US" dirty="0">
                <a:solidFill>
                  <a:srgbClr val="242729"/>
                </a:solidFill>
                <a:latin typeface="MathJax_Math-italic"/>
              </a:rPr>
              <a:t>V</a:t>
            </a:r>
            <a:r>
              <a:rPr lang="en-US" altLang="en-US" dirty="0">
                <a:solidFill>
                  <a:srgbClr val="242729"/>
                </a:solidFill>
                <a:latin typeface="Georgia" panose="02040502050405020303" pitchFamily="18" charset="0"/>
              </a:rPr>
              <a:t>. </a:t>
            </a:r>
          </a:p>
          <a:p>
            <a:pPr lvl="0" eaLnBrk="0" fontAlgn="base" hangingPunct="0">
              <a:spcBef>
                <a:spcPct val="0"/>
              </a:spcBef>
              <a:spcAft>
                <a:spcPct val="0"/>
              </a:spcAft>
            </a:pPr>
            <a:endParaRPr lang="en-US" altLang="en-US" dirty="0">
              <a:solidFill>
                <a:srgbClr val="242729"/>
              </a:solidFill>
              <a:latin typeface="Georgia" panose="02040502050405020303" pitchFamily="18" charset="0"/>
            </a:endParaRPr>
          </a:p>
          <a:p>
            <a:pPr lvl="0" eaLnBrk="0" fontAlgn="base" hangingPunct="0">
              <a:spcBef>
                <a:spcPct val="0"/>
              </a:spcBef>
              <a:spcAft>
                <a:spcPct val="0"/>
              </a:spcAft>
            </a:pPr>
            <a:r>
              <a:rPr lang="en-US" altLang="en-US" dirty="0">
                <a:solidFill>
                  <a:srgbClr val="242729"/>
                </a:solidFill>
                <a:latin typeface="Georgia" panose="02040502050405020303" pitchFamily="18" charset="0"/>
              </a:rPr>
              <a:t>Some key differences are as follows,</a:t>
            </a:r>
          </a:p>
          <a:p>
            <a:pPr lvl="0" eaLnBrk="0" fontAlgn="base" hangingPunct="0">
              <a:spcBef>
                <a:spcPct val="0"/>
              </a:spcBef>
              <a:spcAft>
                <a:spcPct val="0"/>
              </a:spcAft>
            </a:pPr>
            <a:endParaRPr lang="en-US" altLang="en-US" dirty="0"/>
          </a:p>
          <a:p>
            <a:pPr lvl="0" eaLnBrk="0" fontAlgn="base" hangingPunct="0">
              <a:spcBef>
                <a:spcPct val="0"/>
              </a:spcBef>
              <a:spcAft>
                <a:spcPct val="0"/>
              </a:spcAft>
              <a:buFontTx/>
              <a:buChar char="•"/>
            </a:pPr>
            <a:r>
              <a:rPr lang="en-US" altLang="en-US" dirty="0">
                <a:solidFill>
                  <a:srgbClr val="242729"/>
                </a:solidFill>
                <a:latin typeface="inherit"/>
              </a:rPr>
              <a:t>The vectors in the eigen decomposition matrix </a:t>
            </a:r>
            <a:r>
              <a:rPr lang="en-US" altLang="en-US" dirty="0">
                <a:solidFill>
                  <a:srgbClr val="242729"/>
                </a:solidFill>
                <a:latin typeface="MathJax_Math-italic"/>
              </a:rPr>
              <a:t>P</a:t>
            </a:r>
            <a:r>
              <a:rPr lang="en-US" altLang="en-US" dirty="0">
                <a:solidFill>
                  <a:srgbClr val="242729"/>
                </a:solidFill>
                <a:latin typeface="inherit"/>
              </a:rPr>
              <a:t> are not necessarily orthogonal, so the change of basis isn't a simple rotation. On the other hand, the vectors in the matrices </a:t>
            </a:r>
            <a:r>
              <a:rPr lang="en-US" altLang="en-US" dirty="0">
                <a:solidFill>
                  <a:srgbClr val="242729"/>
                </a:solidFill>
                <a:latin typeface="MathJax_Math-italic"/>
              </a:rPr>
              <a:t>U</a:t>
            </a:r>
            <a:r>
              <a:rPr lang="en-US" altLang="en-US" dirty="0">
                <a:solidFill>
                  <a:srgbClr val="242729"/>
                </a:solidFill>
                <a:latin typeface="inherit"/>
              </a:rPr>
              <a:t> and V in the SVD are orthonormal, so they do represent rotations (and possibly flips).</a:t>
            </a:r>
          </a:p>
          <a:p>
            <a:pPr lvl="0" eaLnBrk="0" fontAlgn="base" hangingPunct="0">
              <a:spcBef>
                <a:spcPct val="0"/>
              </a:spcBef>
              <a:spcAft>
                <a:spcPct val="0"/>
              </a:spcAft>
              <a:buFontTx/>
              <a:buChar char="•"/>
            </a:pPr>
            <a:endParaRPr lang="en-US" altLang="en-US" dirty="0">
              <a:solidFill>
                <a:srgbClr val="242729"/>
              </a:solidFill>
              <a:latin typeface="inherit"/>
            </a:endParaRPr>
          </a:p>
          <a:p>
            <a:pPr lvl="0" eaLnBrk="0" fontAlgn="base" hangingPunct="0">
              <a:spcBef>
                <a:spcPct val="0"/>
              </a:spcBef>
              <a:spcAft>
                <a:spcPct val="0"/>
              </a:spcAft>
              <a:buFontTx/>
              <a:buChar char="•"/>
            </a:pPr>
            <a:r>
              <a:rPr lang="en-US" altLang="en-US" dirty="0">
                <a:solidFill>
                  <a:srgbClr val="242729"/>
                </a:solidFill>
                <a:latin typeface="inherit"/>
              </a:rPr>
              <a:t>In the SVD, the nondiagonal matrices </a:t>
            </a:r>
            <a:r>
              <a:rPr lang="en-US" altLang="en-US" dirty="0">
                <a:solidFill>
                  <a:srgbClr val="242729"/>
                </a:solidFill>
                <a:latin typeface="MathJax_Math-italic"/>
              </a:rPr>
              <a:t>U</a:t>
            </a:r>
            <a:r>
              <a:rPr lang="en-US" altLang="en-US" dirty="0">
                <a:solidFill>
                  <a:srgbClr val="242729"/>
                </a:solidFill>
                <a:latin typeface="inherit"/>
              </a:rPr>
              <a:t> and </a:t>
            </a:r>
            <a:r>
              <a:rPr lang="en-US" altLang="en-US" dirty="0">
                <a:solidFill>
                  <a:srgbClr val="242729"/>
                </a:solidFill>
                <a:latin typeface="MathJax_Math-italic"/>
              </a:rPr>
              <a:t>V</a:t>
            </a:r>
            <a:r>
              <a:rPr lang="en-US" altLang="en-US" dirty="0">
                <a:solidFill>
                  <a:srgbClr val="242729"/>
                </a:solidFill>
                <a:latin typeface="inherit"/>
              </a:rPr>
              <a:t> are not necessarily the inverse of one another. They are usually not related to each other at all. In the eigen decomposition the nondiagonal matrices </a:t>
            </a:r>
            <a:r>
              <a:rPr lang="en-US" altLang="en-US" dirty="0">
                <a:solidFill>
                  <a:srgbClr val="242729"/>
                </a:solidFill>
                <a:latin typeface="MathJax_Math-italic"/>
              </a:rPr>
              <a:t>P</a:t>
            </a:r>
            <a:r>
              <a:rPr lang="en-US" altLang="en-US" dirty="0">
                <a:solidFill>
                  <a:srgbClr val="242729"/>
                </a:solidFill>
                <a:latin typeface="inherit"/>
              </a:rPr>
              <a:t> and </a:t>
            </a:r>
            <a:r>
              <a:rPr lang="en-US" altLang="en-US" dirty="0">
                <a:solidFill>
                  <a:srgbClr val="242729"/>
                </a:solidFill>
                <a:latin typeface="MathJax_Math-italic"/>
              </a:rPr>
              <a:t>P</a:t>
            </a:r>
            <a:r>
              <a:rPr lang="en-US" altLang="en-US" baseline="30000" dirty="0">
                <a:solidFill>
                  <a:srgbClr val="242729"/>
                </a:solidFill>
                <a:latin typeface="MathJax_Main"/>
              </a:rPr>
              <a:t>−1</a:t>
            </a:r>
            <a:r>
              <a:rPr lang="en-US" altLang="en-US" baseline="30000" dirty="0">
                <a:solidFill>
                  <a:srgbClr val="242729"/>
                </a:solidFill>
                <a:latin typeface="inherit"/>
              </a:rPr>
              <a:t> </a:t>
            </a:r>
            <a:r>
              <a:rPr lang="en-US" altLang="en-US" dirty="0">
                <a:solidFill>
                  <a:srgbClr val="242729"/>
                </a:solidFill>
                <a:latin typeface="inherit"/>
              </a:rPr>
              <a:t>are inverses of each other.</a:t>
            </a:r>
          </a:p>
          <a:p>
            <a:pPr lvl="0" eaLnBrk="0" fontAlgn="base" hangingPunct="0">
              <a:spcBef>
                <a:spcPct val="0"/>
              </a:spcBef>
              <a:spcAft>
                <a:spcPct val="0"/>
              </a:spcAft>
              <a:buFontTx/>
              <a:buChar char="•"/>
            </a:pPr>
            <a:endParaRPr lang="en-US" altLang="en-US" dirty="0">
              <a:solidFill>
                <a:srgbClr val="242729"/>
              </a:solidFill>
              <a:latin typeface="inherit"/>
            </a:endParaRPr>
          </a:p>
          <a:p>
            <a:pPr lvl="0" eaLnBrk="0" fontAlgn="base" hangingPunct="0">
              <a:spcBef>
                <a:spcPct val="0"/>
              </a:spcBef>
              <a:spcAft>
                <a:spcPct val="0"/>
              </a:spcAft>
              <a:buFontTx/>
              <a:buChar char="•"/>
            </a:pPr>
            <a:r>
              <a:rPr lang="en-US" altLang="en-US" dirty="0">
                <a:solidFill>
                  <a:srgbClr val="242729"/>
                </a:solidFill>
                <a:latin typeface="inherit"/>
              </a:rPr>
              <a:t>In the SVD the entries in the diagonal matrix </a:t>
            </a:r>
            <a:r>
              <a:rPr lang="en-US" altLang="en-US" dirty="0">
                <a:solidFill>
                  <a:srgbClr val="242729"/>
                </a:solidFill>
                <a:latin typeface="MathJax_Main"/>
              </a:rPr>
              <a:t>Σ</a:t>
            </a:r>
            <a:r>
              <a:rPr lang="en-US" altLang="en-US" dirty="0">
                <a:solidFill>
                  <a:srgbClr val="242729"/>
                </a:solidFill>
                <a:latin typeface="inherit"/>
              </a:rPr>
              <a:t> are all real and nonnegative. In the eigen decomposition, the entries of </a:t>
            </a:r>
            <a:r>
              <a:rPr lang="en-US" altLang="en-US" dirty="0">
                <a:solidFill>
                  <a:srgbClr val="242729"/>
                </a:solidFill>
                <a:latin typeface="MathJax_Math-italic"/>
              </a:rPr>
              <a:t>D</a:t>
            </a:r>
            <a:r>
              <a:rPr lang="en-US" altLang="en-US" dirty="0">
                <a:solidFill>
                  <a:srgbClr val="242729"/>
                </a:solidFill>
                <a:latin typeface="inherit"/>
              </a:rPr>
              <a:t> can be any complex number - negative, positive, imaginary, whatever.</a:t>
            </a:r>
          </a:p>
          <a:p>
            <a:pPr lvl="0" eaLnBrk="0" fontAlgn="base" hangingPunct="0">
              <a:spcBef>
                <a:spcPct val="0"/>
              </a:spcBef>
              <a:spcAft>
                <a:spcPct val="0"/>
              </a:spcAft>
              <a:buFontTx/>
              <a:buChar char="•"/>
            </a:pPr>
            <a:endParaRPr lang="en-US" altLang="en-US" dirty="0">
              <a:solidFill>
                <a:srgbClr val="242729"/>
              </a:solidFill>
              <a:latin typeface="inherit"/>
            </a:endParaRPr>
          </a:p>
          <a:p>
            <a:pPr lvl="0" eaLnBrk="0" fontAlgn="base" hangingPunct="0">
              <a:spcBef>
                <a:spcPct val="0"/>
              </a:spcBef>
              <a:spcAft>
                <a:spcPct val="0"/>
              </a:spcAft>
              <a:buFontTx/>
              <a:buChar char="•"/>
            </a:pPr>
            <a:r>
              <a:rPr lang="en-US" altLang="en-US" dirty="0">
                <a:solidFill>
                  <a:srgbClr val="242729"/>
                </a:solidFill>
                <a:latin typeface="inherit"/>
              </a:rPr>
              <a:t>The SVD always exists for any sort of rectangular or square matrix, whereas the eigen decomposition can only exists for square matrices, and even among square matrices sometimes it doesn't exist.</a:t>
            </a:r>
            <a:endParaRPr lang="en-US" altLang="en-US" dirty="0">
              <a:solidFill>
                <a:srgbClr val="242729"/>
              </a:solidFill>
              <a:latin typeface="Georgia" panose="02040502050405020303" pitchFamily="18" charset="0"/>
            </a:endParaRPr>
          </a:p>
          <a:p>
            <a:pPr lvl="0" eaLnBrk="0" fontAlgn="base" hangingPunct="0">
              <a:spcBef>
                <a:spcPct val="0"/>
              </a:spcBef>
              <a:spcAft>
                <a:spcPct val="0"/>
              </a:spcAft>
            </a:pPr>
            <a:endParaRPr lang="en-US" altLang="en-US" dirty="0"/>
          </a:p>
          <a:p>
            <a:endParaRPr lang="en-IN" dirty="0"/>
          </a:p>
        </p:txBody>
      </p:sp>
      <p:sp>
        <p:nvSpPr>
          <p:cNvPr id="5" name="TextBox 4">
            <a:extLst>
              <a:ext uri="{FF2B5EF4-FFF2-40B4-BE49-F238E27FC236}">
                <a16:creationId xmlns:a16="http://schemas.microsoft.com/office/drawing/2014/main" id="{C1E974B3-CF8A-4A5B-8195-3B1B582A988C}"/>
              </a:ext>
            </a:extLst>
          </p:cNvPr>
          <p:cNvSpPr txBox="1"/>
          <p:nvPr/>
        </p:nvSpPr>
        <p:spPr>
          <a:xfrm>
            <a:off x="727969" y="408373"/>
            <a:ext cx="6826928" cy="523220"/>
          </a:xfrm>
          <a:prstGeom prst="rect">
            <a:avLst/>
          </a:prstGeom>
          <a:noFill/>
        </p:spPr>
        <p:txBody>
          <a:bodyPr wrap="square" rtlCol="0">
            <a:spAutoFit/>
          </a:bodyPr>
          <a:lstStyle/>
          <a:p>
            <a:r>
              <a:rPr lang="en-IN" sz="2800" b="1" u="sng" dirty="0"/>
              <a:t>EVD vs SVD</a:t>
            </a:r>
          </a:p>
        </p:txBody>
      </p:sp>
    </p:spTree>
    <p:extLst>
      <p:ext uri="{BB962C8B-B14F-4D97-AF65-F5344CB8AC3E}">
        <p14:creationId xmlns:p14="http://schemas.microsoft.com/office/powerpoint/2010/main" val="1617734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sp>
        <p:nvSpPr>
          <p:cNvPr id="7" name="Rectangle 1">
            <a:extLst>
              <a:ext uri="{FF2B5EF4-FFF2-40B4-BE49-F238E27FC236}">
                <a16:creationId xmlns:a16="http://schemas.microsoft.com/office/drawing/2014/main" id="{58D284DF-41A2-4DF2-AEE4-EBD85525B55C}"/>
              </a:ext>
            </a:extLst>
          </p:cNvPr>
          <p:cNvSpPr>
            <a:spLocks noChangeArrowheads="1"/>
          </p:cNvSpPr>
          <p:nvPr/>
        </p:nvSpPr>
        <p:spPr bwMode="auto">
          <a:xfrm>
            <a:off x="137190" y="248764"/>
            <a:ext cx="11434474" cy="47499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59" tIns="96629" rIns="193259" bIns="96629" numCol="1" anchor="ctr" anchorCtr="0" compatLnSpc="1">
            <a:prstTxWarp prst="textNoShape">
              <a:avLst/>
            </a:prstTxWarp>
            <a:spAutoFit/>
          </a:bodyPr>
          <a:lstStyle/>
          <a:p>
            <a:pPr lvl="0" eaLnBrk="0" fontAlgn="base" hangingPunct="0">
              <a:spcBef>
                <a:spcPct val="0"/>
              </a:spcBef>
              <a:spcAft>
                <a:spcPct val="0"/>
              </a:spcAft>
            </a:pPr>
            <a:r>
              <a:rPr lang="en-US" altLang="en-US" sz="2114" dirty="0">
                <a:solidFill>
                  <a:srgbClr val="000000"/>
                </a:solidFill>
                <a:latin typeface="Georgia" panose="02040502050405020303" pitchFamily="18" charset="0"/>
              </a:rPr>
              <a:t> </a:t>
            </a:r>
            <a:r>
              <a:rPr lang="en-US" altLang="en-US" sz="2114" b="1" u="sng" dirty="0">
                <a:solidFill>
                  <a:srgbClr val="000000"/>
                </a:solidFill>
                <a:latin typeface="Georgia" panose="02040502050405020303" pitchFamily="18" charset="0"/>
              </a:rPr>
              <a:t>Choosing the number of Principle Components</a:t>
            </a:r>
            <a:endParaRPr lang="en-US" altLang="en-US" sz="2114" dirty="0"/>
          </a:p>
          <a:p>
            <a:pPr lvl="0"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How do we chose </a:t>
            </a:r>
            <a:r>
              <a:rPr lang="en-US" altLang="en-US" sz="2114" i="1" dirty="0">
                <a:solidFill>
                  <a:srgbClr val="000000"/>
                </a:solidFill>
                <a:latin typeface="Georgia" panose="02040502050405020303" pitchFamily="18" charset="0"/>
              </a:rPr>
              <a:t>k </a:t>
            </a:r>
            <a:r>
              <a:rPr lang="en-US" altLang="en-US" sz="2114" dirty="0">
                <a:solidFill>
                  <a:srgbClr val="000000"/>
                </a:solidFill>
                <a:latin typeface="Georgia" panose="02040502050405020303" pitchFamily="18" charset="0"/>
              </a:rPr>
              <a:t>?</a:t>
            </a:r>
          </a:p>
          <a:p>
            <a:pPr lvl="1"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k = number of </a:t>
            </a:r>
            <a:r>
              <a:rPr lang="en-US" altLang="en-US" sz="2114" b="1" dirty="0">
                <a:solidFill>
                  <a:srgbClr val="1C3387"/>
                </a:solidFill>
                <a:latin typeface="Georgia" panose="02040502050405020303" pitchFamily="18" charset="0"/>
              </a:rPr>
              <a:t>principle components</a:t>
            </a:r>
            <a:endParaRPr lang="en-US" altLang="en-US" sz="2114" dirty="0">
              <a:solidFill>
                <a:srgbClr val="000000"/>
              </a:solidFill>
              <a:latin typeface="Georgia" panose="02040502050405020303" pitchFamily="18" charset="0"/>
            </a:endParaRPr>
          </a:p>
          <a:p>
            <a:pPr lvl="1"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Guidelines about how to chose k for PCA</a:t>
            </a:r>
          </a:p>
          <a:p>
            <a:pPr lvl="0"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To chose k think about how PCA works</a:t>
            </a:r>
          </a:p>
          <a:p>
            <a:pPr lvl="1"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PCA tries to minimize averaged squared projection error</a:t>
            </a:r>
            <a:br>
              <a:rPr lang="en-US" altLang="en-US" sz="2114" dirty="0">
                <a:solidFill>
                  <a:srgbClr val="000000"/>
                </a:solidFill>
                <a:latin typeface="Georgia" panose="02040502050405020303" pitchFamily="18" charset="0"/>
              </a:rPr>
            </a:br>
            <a:r>
              <a:rPr lang="en-US" altLang="en-US" sz="2114" dirty="0">
                <a:solidFill>
                  <a:srgbClr val="000000"/>
                </a:solidFill>
                <a:latin typeface="Georgia" panose="02040502050405020303" pitchFamily="18" charset="0"/>
              </a:rPr>
              <a:t>                            </a:t>
            </a:r>
          </a:p>
          <a:p>
            <a:pPr lvl="1" eaLnBrk="0" fontAlgn="base" hangingPunct="0">
              <a:spcBef>
                <a:spcPct val="0"/>
              </a:spcBef>
              <a:spcAft>
                <a:spcPct val="0"/>
              </a:spcAft>
              <a:buFontTx/>
              <a:buChar char="•"/>
            </a:pPr>
            <a:endParaRPr lang="en-US" altLang="en-US" sz="2114" dirty="0">
              <a:solidFill>
                <a:srgbClr val="000000"/>
              </a:solidFill>
              <a:latin typeface="Georgia" panose="02040502050405020303" pitchFamily="18" charset="0"/>
            </a:endParaRPr>
          </a:p>
          <a:p>
            <a:pPr lvl="1" eaLnBrk="0" fontAlgn="base" hangingPunct="0">
              <a:spcBef>
                <a:spcPct val="0"/>
              </a:spcBef>
              <a:spcAft>
                <a:spcPct val="0"/>
              </a:spcAft>
              <a:buFontTx/>
              <a:buChar char="•"/>
            </a:pPr>
            <a:endParaRPr lang="en-US" altLang="en-US" sz="2114" dirty="0">
              <a:solidFill>
                <a:srgbClr val="000000"/>
              </a:solidFill>
              <a:latin typeface="Georgia" panose="02040502050405020303" pitchFamily="18" charset="0"/>
            </a:endParaRPr>
          </a:p>
          <a:p>
            <a:pPr lvl="1" eaLnBrk="0" fontAlgn="base" hangingPunct="0">
              <a:spcBef>
                <a:spcPct val="0"/>
              </a:spcBef>
              <a:spcAft>
                <a:spcPct val="0"/>
              </a:spcAft>
              <a:buFontTx/>
              <a:buChar char="•"/>
            </a:pPr>
            <a:endParaRPr lang="en-US" altLang="en-US" sz="2114" dirty="0">
              <a:solidFill>
                <a:srgbClr val="000000"/>
              </a:solidFill>
              <a:latin typeface="Georgia" panose="02040502050405020303" pitchFamily="18" charset="0"/>
            </a:endParaRPr>
          </a:p>
          <a:p>
            <a:pPr lvl="1" eaLnBrk="0" fontAlgn="base" hangingPunct="0">
              <a:spcBef>
                <a:spcPct val="0"/>
              </a:spcBef>
              <a:spcAft>
                <a:spcPct val="0"/>
              </a:spcAft>
            </a:pPr>
            <a:endParaRPr lang="en-US" altLang="en-US" sz="2114" dirty="0">
              <a:solidFill>
                <a:srgbClr val="000000"/>
              </a:solidFill>
              <a:latin typeface="Georgia" panose="02040502050405020303" pitchFamily="18" charset="0"/>
            </a:endParaRPr>
          </a:p>
          <a:p>
            <a:pPr lvl="1" eaLnBrk="0" fontAlgn="base" hangingPunct="0">
              <a:spcBef>
                <a:spcPct val="0"/>
              </a:spcBef>
              <a:spcAft>
                <a:spcPct val="0"/>
              </a:spcAft>
              <a:buFontTx/>
              <a:buChar char="•"/>
            </a:pPr>
            <a:r>
              <a:rPr lang="en-US" altLang="en-US" sz="2114" dirty="0">
                <a:solidFill>
                  <a:srgbClr val="000000"/>
                </a:solidFill>
                <a:latin typeface="Georgia" panose="02040502050405020303" pitchFamily="18" charset="0"/>
              </a:rPr>
              <a:t>Total variation in data can be defined as the average over data saying how far are the training examples from the origin</a:t>
            </a:r>
          </a:p>
          <a:p>
            <a:pPr defTabSz="1932584" eaLnBrk="0" fontAlgn="base" hangingPunct="0">
              <a:spcBef>
                <a:spcPct val="0"/>
              </a:spcBef>
              <a:spcAft>
                <a:spcPct val="0"/>
              </a:spcAft>
            </a:pPr>
            <a:endParaRPr lang="en-US" altLang="en-US" sz="2114" dirty="0">
              <a:latin typeface="Arial" panose="020B0604020202020204" pitchFamily="34" charset="0"/>
            </a:endParaRPr>
          </a:p>
        </p:txBody>
      </p:sp>
      <p:pic>
        <p:nvPicPr>
          <p:cNvPr id="8" name="Picture 7">
            <a:extLst>
              <a:ext uri="{FF2B5EF4-FFF2-40B4-BE49-F238E27FC236}">
                <a16:creationId xmlns:a16="http://schemas.microsoft.com/office/drawing/2014/main" id="{9CC08234-62A9-410D-82A1-83BECD9B1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777" y="2462708"/>
            <a:ext cx="6119859" cy="12481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0E4353A-E6C3-4B19-8B74-35901C1F7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007" y="4963200"/>
            <a:ext cx="3683994" cy="120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8936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9BD54-D2C4-43ED-955E-44F8C87B507D}"/>
              </a:ext>
            </a:extLst>
          </p:cNvPr>
          <p:cNvSpPr/>
          <p:nvPr/>
        </p:nvSpPr>
        <p:spPr>
          <a:xfrm>
            <a:off x="7867538" y="6327881"/>
            <a:ext cx="3543076" cy="161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804"/>
          </a:p>
        </p:txBody>
      </p:sp>
      <p:pic>
        <p:nvPicPr>
          <p:cNvPr id="5" name="Picture 4">
            <a:extLst>
              <a:ext uri="{FF2B5EF4-FFF2-40B4-BE49-F238E27FC236}">
                <a16:creationId xmlns:a16="http://schemas.microsoft.com/office/drawing/2014/main" id="{AFEE79FE-1AC9-4D18-8F05-94837D47B2BB}"/>
              </a:ext>
            </a:extLst>
          </p:cNvPr>
          <p:cNvPicPr>
            <a:picLocks noChangeAspect="1"/>
          </p:cNvPicPr>
          <p:nvPr/>
        </p:nvPicPr>
        <p:blipFill>
          <a:blip r:embed="rId3"/>
          <a:stretch>
            <a:fillRect/>
          </a:stretch>
        </p:blipFill>
        <p:spPr>
          <a:xfrm>
            <a:off x="2983" y="171261"/>
            <a:ext cx="12186035" cy="6515479"/>
          </a:xfrm>
          <a:prstGeom prst="rect">
            <a:avLst/>
          </a:prstGeom>
        </p:spPr>
      </p:pic>
    </p:spTree>
    <p:extLst>
      <p:ext uri="{BB962C8B-B14F-4D97-AF65-F5344CB8AC3E}">
        <p14:creationId xmlns:p14="http://schemas.microsoft.com/office/powerpoint/2010/main" val="191111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936B-418F-4962-925C-8FAEFC332578}"/>
              </a:ext>
            </a:extLst>
          </p:cNvPr>
          <p:cNvSpPr>
            <a:spLocks noGrp="1"/>
          </p:cNvSpPr>
          <p:nvPr>
            <p:ph idx="1"/>
          </p:nvPr>
        </p:nvSpPr>
        <p:spPr>
          <a:xfrm>
            <a:off x="838200" y="458463"/>
            <a:ext cx="10515600" cy="6128767"/>
          </a:xfrm>
        </p:spPr>
        <p:txBody>
          <a:bodyPr>
            <a:normAutofit/>
          </a:bodyPr>
          <a:lstStyle/>
          <a:p>
            <a:r>
              <a:rPr lang="en-US" sz="1800" dirty="0"/>
              <a:t>Given the data represented in matrix </a:t>
            </a:r>
            <a:r>
              <a:rPr lang="en-US" sz="1800" b="1" dirty="0"/>
              <a:t>A</a:t>
            </a:r>
            <a:r>
              <a:rPr lang="en-US" sz="1800" dirty="0"/>
              <a:t>, compute the variance of each test and the covariance between the tests.</a:t>
            </a:r>
          </a:p>
          <a:p>
            <a:endParaRPr lang="en-IN" dirty="0"/>
          </a:p>
        </p:txBody>
      </p:sp>
    </p:spTree>
    <p:extLst>
      <p:ext uri="{BB962C8B-B14F-4D97-AF65-F5344CB8AC3E}">
        <p14:creationId xmlns:p14="http://schemas.microsoft.com/office/powerpoint/2010/main" val="63091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936B-418F-4962-925C-8FAEFC332578}"/>
              </a:ext>
            </a:extLst>
          </p:cNvPr>
          <p:cNvSpPr>
            <a:spLocks noGrp="1"/>
          </p:cNvSpPr>
          <p:nvPr>
            <p:ph idx="1"/>
          </p:nvPr>
        </p:nvSpPr>
        <p:spPr>
          <a:xfrm>
            <a:off x="838200" y="458463"/>
            <a:ext cx="10515600" cy="6128767"/>
          </a:xfrm>
        </p:spPr>
        <p:txBody>
          <a:bodyPr>
            <a:normAutofit/>
          </a:bodyPr>
          <a:lstStyle/>
          <a:p>
            <a:r>
              <a:rPr lang="en-US" sz="1800" dirty="0"/>
              <a:t>Given the data represented in matrix </a:t>
            </a:r>
            <a:r>
              <a:rPr lang="en-US" sz="1800" b="1" dirty="0"/>
              <a:t>A</a:t>
            </a:r>
            <a:r>
              <a:rPr lang="en-US" sz="1800" dirty="0"/>
              <a:t>, compute the variance of each test and the covariance between the tests.</a:t>
            </a:r>
          </a:p>
          <a:p>
            <a:pPr marL="0" indent="0">
              <a:buNone/>
            </a:pPr>
            <a:r>
              <a:rPr lang="en-US" sz="1800" b="1" dirty="0"/>
              <a:t>Solution</a:t>
            </a:r>
            <a:endParaRPr lang="en-US" sz="1800" dirty="0"/>
          </a:p>
          <a:p>
            <a:r>
              <a:rPr lang="en-US" sz="1800" dirty="0"/>
              <a:t>The solution involves a three-step process.</a:t>
            </a:r>
          </a:p>
          <a:p>
            <a:endParaRPr lang="en-IN" dirty="0"/>
          </a:p>
        </p:txBody>
      </p:sp>
    </p:spTree>
    <p:extLst>
      <p:ext uri="{BB962C8B-B14F-4D97-AF65-F5344CB8AC3E}">
        <p14:creationId xmlns:p14="http://schemas.microsoft.com/office/powerpoint/2010/main" val="2373674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6534</Words>
  <Application>Microsoft Office PowerPoint</Application>
  <PresentationFormat>Widescreen</PresentationFormat>
  <Paragraphs>429</Paragraphs>
  <Slides>76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Calibri Light</vt:lpstr>
      <vt:lpstr>Georgia</vt:lpstr>
      <vt:lpstr>inherit</vt:lpstr>
      <vt:lpstr>MathJax_Main</vt:lpstr>
      <vt:lpstr>MathJax_Math-italic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Rank of a matrix</vt:lpstr>
      <vt:lpstr>Rank of a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Singular Value Decomposition (SVD)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SVD formal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Singular Value Decomposition (SVD)</dc:title>
  <dc:creator>Shyam Parmar</dc:creator>
  <cp:lastModifiedBy>Shyam Parmar</cp:lastModifiedBy>
  <cp:revision>29</cp:revision>
  <dcterms:created xsi:type="dcterms:W3CDTF">2019-11-09T04:55:18Z</dcterms:created>
  <dcterms:modified xsi:type="dcterms:W3CDTF">2019-11-10T08:10:28Z</dcterms:modified>
</cp:coreProperties>
</file>