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60" r:id="rId4"/>
    <p:sldId id="269" r:id="rId5"/>
    <p:sldId id="270" r:id="rId6"/>
    <p:sldId id="257" r:id="rId7"/>
    <p:sldId id="258" r:id="rId8"/>
    <p:sldId id="259"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61" r:id="rId23"/>
    <p:sldId id="262" r:id="rId24"/>
    <p:sldId id="263" r:id="rId25"/>
    <p:sldId id="264" r:id="rId26"/>
    <p:sldId id="265"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git</a:t>
            </a:r>
            <a:r>
              <a:rPr lang="zh-CN" altLang="en-US"/>
              <a:t>仓库</a:t>
            </a:r>
            <a:br>
              <a:rPr lang="en-US" altLang="zh-CN"/>
            </a:br>
            <a:endParaRPr lang="en-US" altLang="zh-CN"/>
          </a:p>
        </p:txBody>
      </p:sp>
      <p:sp>
        <p:nvSpPr>
          <p:cNvPr id="3" name="副标题 2"/>
          <p:cNvSpPr>
            <a:spLocks noGrp="1"/>
          </p:cNvSpPr>
          <p:nvPr>
            <p:ph type="subTitle" idx="1"/>
          </p:nvPr>
        </p:nvSpPr>
        <p:spPr/>
        <p:txBody>
          <a:bodyPr/>
          <a:p>
            <a:pPr algn="r"/>
            <a:r>
              <a:rPr lang="en-US" altLang="zh-CN">
                <a:sym typeface="+mn-ea"/>
              </a:rPr>
              <a:t>--</a:t>
            </a:r>
            <a:r>
              <a:rPr lang="zh-CN" altLang="en-US">
                <a:sym typeface="+mn-ea"/>
              </a:rPr>
              <a:t>未来之光：谭友林</a:t>
            </a:r>
            <a:endParaRPr lang="zh-CN" altLang="en-US">
              <a:sym typeface="+mn-ea"/>
            </a:endParaRPr>
          </a:p>
          <a:p>
            <a:pPr algn="r"/>
            <a:r>
              <a:rPr lang="en-US" altLang="zh-CN"/>
              <a:t>qq:</a:t>
            </a:r>
            <a:r>
              <a:rPr lang="en-US" altLang="zh-CN"/>
              <a:t>1712853213</a:t>
            </a:r>
            <a:endParaRPr lang="en-US" altLang="zh-CN"/>
          </a:p>
        </p:txBody>
      </p:sp>
      <p:sp>
        <p:nvSpPr>
          <p:cNvPr id="5" name="文本框 4"/>
          <p:cNvSpPr txBox="1"/>
          <p:nvPr/>
        </p:nvSpPr>
        <p:spPr>
          <a:xfrm>
            <a:off x="17145" y="341630"/>
            <a:ext cx="12123420" cy="365760"/>
          </a:xfrm>
          <a:prstGeom prst="rect">
            <a:avLst/>
          </a:prstGeom>
          <a:noFill/>
        </p:spPr>
        <p:txBody>
          <a:bodyPr wrap="square" rtlCol="0">
            <a:spAutoFit/>
          </a:bodyPr>
          <a:p>
            <a:pPr algn="ctr"/>
            <a:r>
              <a:rPr lang="zh-CN" altLang="en-US"/>
              <a:t>前端开发课程</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课程博客</a:t>
            </a:r>
            <a:endParaRPr lang="zh-CN" altLang="en-US"/>
          </a:p>
        </p:txBody>
      </p:sp>
      <p:sp>
        <p:nvSpPr>
          <p:cNvPr id="3" name="内容占位符 2"/>
          <p:cNvSpPr>
            <a:spLocks noGrp="1"/>
          </p:cNvSpPr>
          <p:nvPr>
            <p:ph idx="1"/>
          </p:nvPr>
        </p:nvSpPr>
        <p:spPr/>
        <p:txBody>
          <a:bodyPr/>
          <a:p>
            <a:r>
              <a:rPr lang="zh-CN" altLang="en-US"/>
              <a:t>https://github.com/tjlightfuture/lecture</a:t>
            </a:r>
            <a:endParaRPr lang="zh-CN" altLang="en-US"/>
          </a:p>
          <a:p>
            <a:endParaRPr lang="zh-CN" altLang="en-US"/>
          </a:p>
        </p:txBody>
      </p:sp>
      <p:pic>
        <p:nvPicPr>
          <p:cNvPr id="4" name="图片 3"/>
          <p:cNvPicPr>
            <a:picLocks noChangeAspect="1"/>
          </p:cNvPicPr>
          <p:nvPr/>
        </p:nvPicPr>
        <p:blipFill>
          <a:blip r:embed="rId1"/>
          <a:stretch>
            <a:fillRect/>
          </a:stretch>
        </p:blipFill>
        <p:spPr>
          <a:xfrm>
            <a:off x="6949440" y="180340"/>
            <a:ext cx="5153660" cy="65239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怎么把</a:t>
            </a:r>
            <a:r>
              <a:rPr lang="en-US" altLang="zh-CN"/>
              <a:t>git</a:t>
            </a:r>
            <a:r>
              <a:rPr lang="zh-CN" altLang="en-US"/>
              <a:t>上面的项目复制（克隆</a:t>
            </a:r>
            <a:r>
              <a:rPr lang="zh-CN" altLang="en-US"/>
              <a:t>）到本地</a:t>
            </a:r>
            <a:endParaRPr lang="zh-CN" altLang="en-US"/>
          </a:p>
        </p:txBody>
      </p:sp>
      <p:pic>
        <p:nvPicPr>
          <p:cNvPr id="4" name="内容占位符 3"/>
          <p:cNvPicPr>
            <a:picLocks noChangeAspect="1"/>
          </p:cNvPicPr>
          <p:nvPr>
            <p:ph idx="1"/>
          </p:nvPr>
        </p:nvPicPr>
        <p:blipFill>
          <a:blip r:embed="rId1"/>
          <a:stretch>
            <a:fillRect/>
          </a:stretch>
        </p:blipFill>
        <p:spPr>
          <a:xfrm>
            <a:off x="780415" y="1517650"/>
            <a:ext cx="9556115" cy="44888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正在</a:t>
            </a:r>
            <a:r>
              <a:rPr lang="zh-CN" altLang="en-US"/>
              <a:t>克隆</a:t>
            </a:r>
            <a:endParaRPr lang="zh-CN" altLang="en-US"/>
          </a:p>
        </p:txBody>
      </p:sp>
      <p:pic>
        <p:nvPicPr>
          <p:cNvPr id="4" name="内容占位符 3"/>
          <p:cNvPicPr>
            <a:picLocks noChangeAspect="1"/>
          </p:cNvPicPr>
          <p:nvPr>
            <p:ph idx="1"/>
          </p:nvPr>
        </p:nvPicPr>
        <p:blipFill>
          <a:blip r:embed="rId1"/>
          <a:stretch>
            <a:fillRect/>
          </a:stretch>
        </p:blipFill>
        <p:spPr>
          <a:xfrm>
            <a:off x="-38735" y="2077085"/>
            <a:ext cx="10844530" cy="34016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克隆成功</a:t>
            </a:r>
            <a:endParaRPr lang="zh-CN" altLang="en-US"/>
          </a:p>
        </p:txBody>
      </p:sp>
      <p:pic>
        <p:nvPicPr>
          <p:cNvPr id="4" name="内容占位符 3"/>
          <p:cNvPicPr>
            <a:picLocks noChangeAspect="1"/>
          </p:cNvPicPr>
          <p:nvPr>
            <p:ph idx="1"/>
          </p:nvPr>
        </p:nvPicPr>
        <p:blipFill>
          <a:blip r:embed="rId1"/>
          <a:stretch>
            <a:fillRect/>
          </a:stretch>
        </p:blipFill>
        <p:spPr>
          <a:xfrm>
            <a:off x="-340995" y="1999615"/>
            <a:ext cx="12444730" cy="34169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打开本地克隆的效果</a:t>
            </a:r>
            <a:endParaRPr lang="zh-CN" altLang="en-US"/>
          </a:p>
        </p:txBody>
      </p:sp>
      <p:pic>
        <p:nvPicPr>
          <p:cNvPr id="4" name="内容占位符 3"/>
          <p:cNvPicPr>
            <a:picLocks noChangeAspect="1"/>
          </p:cNvPicPr>
          <p:nvPr>
            <p:ph idx="1"/>
          </p:nvPr>
        </p:nvPicPr>
        <p:blipFill>
          <a:blip r:embed="rId1"/>
          <a:stretch>
            <a:fillRect/>
          </a:stretch>
        </p:blipFill>
        <p:spPr>
          <a:xfrm>
            <a:off x="317500" y="1880235"/>
            <a:ext cx="10078720" cy="59416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git status</a:t>
            </a:r>
            <a:r>
              <a:rPr lang="zh-CN" altLang="en-US"/>
              <a:t>陈列未上传的项目</a:t>
            </a:r>
            <a:endParaRPr lang="zh-CN" altLang="en-US"/>
          </a:p>
        </p:txBody>
      </p:sp>
      <p:pic>
        <p:nvPicPr>
          <p:cNvPr id="4" name="内容占位符 3"/>
          <p:cNvPicPr>
            <a:picLocks noChangeAspect="1"/>
          </p:cNvPicPr>
          <p:nvPr>
            <p:ph idx="1"/>
          </p:nvPr>
        </p:nvPicPr>
        <p:blipFill>
          <a:blip r:embed="rId1"/>
          <a:stretch>
            <a:fillRect/>
          </a:stretch>
        </p:blipFill>
        <p:spPr>
          <a:xfrm>
            <a:off x="251460" y="2104390"/>
            <a:ext cx="11523980" cy="37395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git commit -m “,”</a:t>
            </a:r>
            <a:endParaRPr lang="en-US" altLang="zh-CN"/>
          </a:p>
        </p:txBody>
      </p:sp>
      <p:pic>
        <p:nvPicPr>
          <p:cNvPr id="4" name="内容占位符 3"/>
          <p:cNvPicPr>
            <a:picLocks noChangeAspect="1"/>
          </p:cNvPicPr>
          <p:nvPr>
            <p:ph idx="1"/>
          </p:nvPr>
        </p:nvPicPr>
        <p:blipFill>
          <a:blip r:embed="rId1"/>
          <a:stretch>
            <a:fillRect/>
          </a:stretch>
        </p:blipFill>
        <p:spPr>
          <a:xfrm>
            <a:off x="95250" y="2252345"/>
            <a:ext cx="12699365" cy="29825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一定要在英文状态下</a:t>
            </a:r>
            <a:endParaRPr lang="zh-CN" altLang="en-US"/>
          </a:p>
        </p:txBody>
      </p:sp>
      <p:pic>
        <p:nvPicPr>
          <p:cNvPr id="4" name="内容占位符 3"/>
          <p:cNvPicPr>
            <a:picLocks noChangeAspect="1"/>
          </p:cNvPicPr>
          <p:nvPr>
            <p:ph idx="1"/>
          </p:nvPr>
        </p:nvPicPr>
        <p:blipFill>
          <a:blip r:embed="rId1"/>
          <a:stretch>
            <a:fillRect/>
          </a:stretch>
        </p:blipFill>
        <p:spPr>
          <a:xfrm>
            <a:off x="1475105" y="2633980"/>
            <a:ext cx="5425440" cy="16052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git  push </a:t>
            </a:r>
            <a:r>
              <a:rPr lang="zh-CN" altLang="en-US"/>
              <a:t>上传项目到我们的</a:t>
            </a:r>
            <a:r>
              <a:rPr lang="en-US" altLang="zh-CN"/>
              <a:t>git</a:t>
            </a:r>
            <a:r>
              <a:rPr lang="zh-CN" altLang="en-US"/>
              <a:t>上面</a:t>
            </a:r>
            <a:endParaRPr lang="zh-CN" altLang="en-US"/>
          </a:p>
        </p:txBody>
      </p:sp>
      <p:pic>
        <p:nvPicPr>
          <p:cNvPr id="4" name="内容占位符 3"/>
          <p:cNvPicPr>
            <a:picLocks noChangeAspect="1"/>
          </p:cNvPicPr>
          <p:nvPr>
            <p:ph idx="1"/>
          </p:nvPr>
        </p:nvPicPr>
        <p:blipFill>
          <a:blip r:embed="rId1"/>
          <a:stretch>
            <a:fillRect/>
          </a:stretch>
        </p:blipFill>
        <p:spPr>
          <a:xfrm>
            <a:off x="1273175" y="2759075"/>
            <a:ext cx="9760585" cy="19138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验证：</a:t>
            </a:r>
            <a:r>
              <a:rPr lang="zh-CN" altLang="en-US"/>
              <a:t>输入用户和密码</a:t>
            </a:r>
            <a:endParaRPr lang="zh-CN" altLang="en-US"/>
          </a:p>
        </p:txBody>
      </p:sp>
      <p:pic>
        <p:nvPicPr>
          <p:cNvPr id="4" name="内容占位符 3"/>
          <p:cNvPicPr>
            <a:picLocks noChangeAspect="1"/>
          </p:cNvPicPr>
          <p:nvPr>
            <p:ph idx="1"/>
          </p:nvPr>
        </p:nvPicPr>
        <p:blipFill>
          <a:blip r:embed="rId1"/>
          <a:stretch>
            <a:fillRect/>
          </a:stretch>
        </p:blipFill>
        <p:spPr>
          <a:xfrm>
            <a:off x="735330" y="2741295"/>
            <a:ext cx="11014075" cy="19107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为什么学习</a:t>
            </a:r>
            <a:r>
              <a:rPr lang="en-US" altLang="zh-CN"/>
              <a:t>git</a:t>
            </a:r>
            <a:endParaRPr lang="en-US" altLang="zh-CN"/>
          </a:p>
        </p:txBody>
      </p:sp>
      <p:sp>
        <p:nvSpPr>
          <p:cNvPr id="3" name="内容占位符 2"/>
          <p:cNvSpPr>
            <a:spLocks noGrp="1"/>
          </p:cNvSpPr>
          <p:nvPr>
            <p:ph idx="1"/>
          </p:nvPr>
        </p:nvSpPr>
        <p:spPr/>
        <p:txBody>
          <a:bodyPr/>
          <a:p>
            <a:r>
              <a:rPr lang="en-US" altLang="zh-CN"/>
              <a:t>1.</a:t>
            </a:r>
            <a:r>
              <a:rPr lang="zh-CN" altLang="en-US"/>
              <a:t>百分之八十以上的公司管理项目都会用到</a:t>
            </a:r>
            <a:r>
              <a:rPr lang="en-US" altLang="zh-CN"/>
              <a:t>git</a:t>
            </a:r>
            <a:r>
              <a:rPr lang="zh-CN" altLang="en-US"/>
              <a:t>；</a:t>
            </a:r>
            <a:endParaRPr lang="zh-CN" altLang="en-US"/>
          </a:p>
          <a:p>
            <a:r>
              <a:rPr lang="en-US" altLang="zh-CN"/>
              <a:t>2.</a:t>
            </a:r>
            <a:r>
              <a:rPr lang="zh-CN" altLang="en-US"/>
              <a:t>招聘要求上很多公司都会有这个要求；</a:t>
            </a:r>
            <a:endParaRPr lang="zh-CN" altLang="en-US"/>
          </a:p>
          <a:p>
            <a:r>
              <a:rPr lang="en-US" altLang="zh-CN"/>
              <a:t>3.git</a:t>
            </a:r>
            <a:r>
              <a:rPr lang="zh-CN" altLang="en-US"/>
              <a:t>是目前最活跃的版本管理库</a:t>
            </a:r>
            <a:endParaRPr lang="zh-CN" altLang="en-US"/>
          </a:p>
          <a:p>
            <a:r>
              <a:rPr lang="en-US" altLang="zh-CN"/>
              <a:t>4.</a:t>
            </a:r>
            <a:r>
              <a:rPr lang="zh-CN" altLang="en-US"/>
              <a:t>管理方便</a:t>
            </a:r>
            <a:endParaRPr lang="zh-CN" altLang="en-US"/>
          </a:p>
          <a:p>
            <a:r>
              <a:rPr lang="en-US" altLang="zh-CN"/>
              <a:t>5.</a:t>
            </a:r>
            <a:r>
              <a:rPr lang="zh-CN" altLang="en-US"/>
              <a:t>其他</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上传成功</a:t>
            </a:r>
            <a:endParaRPr lang="zh-CN" altLang="en-US"/>
          </a:p>
        </p:txBody>
      </p:sp>
      <p:pic>
        <p:nvPicPr>
          <p:cNvPr id="4" name="内容占位符 3"/>
          <p:cNvPicPr>
            <a:picLocks noChangeAspect="1"/>
          </p:cNvPicPr>
          <p:nvPr>
            <p:ph idx="1"/>
          </p:nvPr>
        </p:nvPicPr>
        <p:blipFill>
          <a:blip r:embed="rId1"/>
          <a:stretch>
            <a:fillRect/>
          </a:stretch>
        </p:blipFill>
        <p:spPr>
          <a:xfrm>
            <a:off x="3700145" y="270510"/>
            <a:ext cx="8075930" cy="2973070"/>
          </a:xfrm>
          <a:prstGeom prst="rect">
            <a:avLst/>
          </a:prstGeom>
        </p:spPr>
      </p:pic>
      <p:pic>
        <p:nvPicPr>
          <p:cNvPr id="5" name="图片 4"/>
          <p:cNvPicPr>
            <a:picLocks noChangeAspect="1"/>
          </p:cNvPicPr>
          <p:nvPr/>
        </p:nvPicPr>
        <p:blipFill>
          <a:blip r:embed="rId2"/>
          <a:stretch>
            <a:fillRect/>
          </a:stretch>
        </p:blipFill>
        <p:spPr>
          <a:xfrm>
            <a:off x="257175" y="3042920"/>
            <a:ext cx="9168130" cy="46443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git</a:t>
            </a:r>
            <a:r>
              <a:rPr lang="zh-CN" altLang="en-US"/>
              <a:t>本地环境搭建</a:t>
            </a:r>
            <a:endParaRPr lang="zh-CN" altLang="en-US"/>
          </a:p>
        </p:txBody>
      </p:sp>
      <p:sp>
        <p:nvSpPr>
          <p:cNvPr id="3" name="内容占位符 2"/>
          <p:cNvSpPr>
            <a:spLocks noGrp="1"/>
          </p:cNvSpPr>
          <p:nvPr>
            <p:ph idx="1"/>
          </p:nvPr>
        </p:nvSpPr>
        <p:spPr/>
        <p:txBody>
          <a:bodyPr/>
          <a:p>
            <a:r>
              <a:rPr lang="en-US" altLang="zh-CN"/>
              <a:t>1.</a:t>
            </a:r>
            <a:r>
              <a:rPr lang="zh-CN" altLang="en-US"/>
              <a:t>安装</a:t>
            </a:r>
            <a:r>
              <a:rPr lang="en-US" altLang="zh-CN"/>
              <a:t>git  windows</a:t>
            </a:r>
            <a:r>
              <a:rPr lang="zh-CN" altLang="en-US"/>
              <a:t>版本</a:t>
            </a:r>
            <a:endParaRPr lang="zh-CN" altLang="en-US"/>
          </a:p>
          <a:p>
            <a:r>
              <a:rPr lang="en-US" altLang="zh-CN"/>
              <a:t>2.git</a:t>
            </a:r>
            <a:r>
              <a:rPr lang="zh-CN" altLang="en-US"/>
              <a:t>环境配置</a:t>
            </a:r>
            <a:endParaRPr lang="zh-CN" altLang="en-US"/>
          </a:p>
          <a:p>
            <a:r>
              <a:rPr lang="en-US" altLang="zh-CN"/>
              <a:t>3.</a:t>
            </a:r>
            <a:r>
              <a:rPr lang="zh-CN" altLang="en-US"/>
              <a:t>建立本地与网上仓库的连接</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git</a:t>
            </a:r>
            <a:r>
              <a:rPr lang="zh-CN" altLang="en-US"/>
              <a:t>建立本地项目</a:t>
            </a:r>
            <a:endParaRPr lang="zh-CN" altLang="en-US"/>
          </a:p>
        </p:txBody>
      </p:sp>
      <p:sp>
        <p:nvSpPr>
          <p:cNvPr id="3" name="内容占位符 2"/>
          <p:cNvSpPr>
            <a:spLocks noGrp="1"/>
          </p:cNvSpPr>
          <p:nvPr>
            <p:ph idx="1"/>
          </p:nvPr>
        </p:nvSpPr>
        <p:spPr/>
        <p:txBody>
          <a:bodyPr/>
          <a:p>
            <a:r>
              <a:rPr lang="en-US" altLang="zh-CN"/>
              <a:t>1.</a:t>
            </a:r>
            <a:r>
              <a:rPr lang="zh-CN" altLang="en-US"/>
              <a:t>打开</a:t>
            </a:r>
            <a:r>
              <a:rPr lang="en-US" altLang="zh-CN"/>
              <a:t>webstorm</a:t>
            </a:r>
            <a:endParaRPr lang="en-US" altLang="zh-CN"/>
          </a:p>
          <a:p>
            <a:r>
              <a:rPr lang="en-US" altLang="zh-CN"/>
              <a:t>2.</a:t>
            </a:r>
            <a:r>
              <a:rPr lang="zh-CN" altLang="en-US"/>
              <a:t>设置中打开</a:t>
            </a:r>
            <a:r>
              <a:rPr lang="en-US" altLang="zh-CN"/>
              <a:t>git</a:t>
            </a:r>
            <a:r>
              <a:rPr lang="zh-CN" altLang="en-US"/>
              <a:t>插件</a:t>
            </a:r>
            <a:endParaRPr lang="zh-CN" altLang="en-US"/>
          </a:p>
          <a:p>
            <a:r>
              <a:rPr lang="en-US" altLang="zh-CN"/>
              <a:t>3.</a:t>
            </a:r>
            <a:r>
              <a:rPr lang="zh-CN" altLang="en-US"/>
              <a:t>建立连接，上传项目</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git</a:t>
            </a:r>
            <a:r>
              <a:rPr lang="zh-CN" altLang="en-US"/>
              <a:t>上传项目</a:t>
            </a:r>
            <a:endParaRPr lang="zh-CN" altLang="en-US"/>
          </a:p>
        </p:txBody>
      </p:sp>
      <p:sp>
        <p:nvSpPr>
          <p:cNvPr id="3" name="内容占位符 2"/>
          <p:cNvSpPr>
            <a:spLocks noGrp="1"/>
          </p:cNvSpPr>
          <p:nvPr>
            <p:ph idx="1"/>
          </p:nvPr>
        </p:nvSpPr>
        <p:spPr/>
        <p:txBody>
          <a:bodyPr/>
          <a:p>
            <a:r>
              <a:rPr lang="en-US" altLang="zh-CN"/>
              <a:t>1.</a:t>
            </a:r>
            <a:r>
              <a:rPr lang="zh-CN" altLang="en-US"/>
              <a:t>点击右键；</a:t>
            </a:r>
            <a:endParaRPr lang="zh-CN" altLang="en-US"/>
          </a:p>
          <a:p>
            <a:r>
              <a:rPr lang="en-US" altLang="zh-CN"/>
              <a:t>2.</a:t>
            </a:r>
            <a:r>
              <a:rPr lang="zh-CN" altLang="en-US"/>
              <a:t>或者打开命令提示符  </a:t>
            </a:r>
            <a:r>
              <a:rPr lang="en-US" altLang="zh-CN"/>
              <a:t>windows+r   </a:t>
            </a:r>
            <a:r>
              <a:rPr lang="zh-CN" altLang="en-US"/>
              <a:t>输入</a:t>
            </a:r>
            <a:r>
              <a:rPr lang="en-US" altLang="zh-CN"/>
              <a:t>cmd</a:t>
            </a:r>
            <a:r>
              <a:rPr lang="zh-CN" altLang="en-US"/>
              <a:t>进入项目目录</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git</a:t>
            </a:r>
            <a:r>
              <a:rPr lang="zh-CN" altLang="en-US"/>
              <a:t>复制远程项目</a:t>
            </a:r>
            <a:endParaRPr lang="zh-CN" altLang="en-US"/>
          </a:p>
        </p:txBody>
      </p:sp>
      <p:sp>
        <p:nvSpPr>
          <p:cNvPr id="3" name="内容占位符 2"/>
          <p:cNvSpPr>
            <a:spLocks noGrp="1"/>
          </p:cNvSpPr>
          <p:nvPr>
            <p:ph idx="1"/>
          </p:nvPr>
        </p:nvSpPr>
        <p:spPr/>
        <p:txBody>
          <a:bodyPr/>
          <a:p>
            <a:r>
              <a:rPr lang="en-US" altLang="zh-CN"/>
              <a:t>1.</a:t>
            </a:r>
            <a:r>
              <a:rPr lang="zh-CN" altLang="en-US"/>
              <a:t>先复制你想复制的远程</a:t>
            </a:r>
            <a:r>
              <a:rPr lang="en-US" altLang="zh-CN"/>
              <a:t>git</a:t>
            </a:r>
            <a:r>
              <a:rPr lang="zh-CN" altLang="en-US"/>
              <a:t>地址</a:t>
            </a:r>
            <a:endParaRPr lang="zh-CN" altLang="en-US"/>
          </a:p>
          <a:p>
            <a:r>
              <a:rPr lang="en-US" altLang="zh-CN"/>
              <a:t>2.git clone  </a:t>
            </a:r>
            <a:r>
              <a:rPr lang="zh-CN" altLang="en-US"/>
              <a:t>地址 命令复制到你想要的目录</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git</a:t>
            </a:r>
            <a:r>
              <a:rPr lang="zh-CN" altLang="en-US"/>
              <a:t>常用命令</a:t>
            </a:r>
            <a:endParaRPr lang="zh-CN" altLang="en-US"/>
          </a:p>
        </p:txBody>
      </p:sp>
      <p:sp>
        <p:nvSpPr>
          <p:cNvPr id="3" name="内容占位符 2"/>
          <p:cNvSpPr>
            <a:spLocks noGrp="1"/>
          </p:cNvSpPr>
          <p:nvPr>
            <p:ph idx="1"/>
          </p:nvPr>
        </p:nvSpPr>
        <p:spPr/>
        <p:txBody>
          <a:bodyPr/>
          <a:p>
            <a:r>
              <a:rPr lang="zh-CN" altLang="en-US"/>
              <a:t>$ mkdir git_repo  </a:t>
            </a:r>
            <a:endParaRPr lang="zh-CN" altLang="en-US"/>
          </a:p>
          <a:p>
            <a:r>
              <a:rPr lang="zh-CN" altLang="en-US"/>
              <a:t>$ cd git_repo  </a:t>
            </a:r>
            <a:endParaRPr lang="zh-CN" altLang="en-US"/>
          </a:p>
          <a:p>
            <a:r>
              <a:rPr lang="zh-CN" altLang="en-US"/>
              <a:t>$ git init  </a:t>
            </a:r>
            <a:endParaRPr lang="zh-CN" altLang="en-US"/>
          </a:p>
          <a:p>
            <a:r>
              <a:rPr lang="zh-CN" altLang="en-US"/>
              <a:t>$ echo "test" &gt; README.mkd  </a:t>
            </a:r>
            <a:endParaRPr lang="zh-CN" altLang="en-US"/>
          </a:p>
          <a:p>
            <a:r>
              <a:rPr lang="zh-CN" altLang="en-US"/>
              <a:t>$ git add README.mkd  </a:t>
            </a:r>
            <a:endParaRPr lang="zh-CN" altLang="en-US"/>
          </a:p>
          <a:p>
            <a:r>
              <a:rPr lang="zh-CN" altLang="en-US"/>
              <a:t>$ git commit -m "add README.mkd file"  </a:t>
            </a:r>
            <a:endParaRPr lang="zh-CN" altLang="en-US"/>
          </a:p>
          <a:p>
            <a:r>
              <a:rPr lang="zh-CN" altLang="en-US"/>
              <a:t>$ git remote add origin git@github.com:username/test.git  </a:t>
            </a:r>
            <a:endParaRPr lang="zh-CN" altLang="en-US"/>
          </a:p>
          <a:p>
            <a:r>
              <a:rPr lang="zh-CN" altLang="en-US"/>
              <a:t>$ git push -u origin master </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git</a:t>
            </a:r>
            <a:r>
              <a:rPr lang="zh-CN" altLang="en-US"/>
              <a:t>是什么</a:t>
            </a:r>
            <a:endParaRPr lang="zh-CN" altLang="en-US"/>
          </a:p>
        </p:txBody>
      </p:sp>
      <p:sp>
        <p:nvSpPr>
          <p:cNvPr id="3" name="内容占位符 2"/>
          <p:cNvSpPr>
            <a:spLocks noGrp="1"/>
          </p:cNvSpPr>
          <p:nvPr>
            <p:ph idx="1"/>
          </p:nvPr>
        </p:nvSpPr>
        <p:spPr/>
        <p:txBody>
          <a:bodyPr>
            <a:normAutofit/>
          </a:bodyPr>
          <a:p>
            <a:r>
              <a:rPr lang="zh-CN" altLang="en-US"/>
              <a:t>Git是一个分布式的版本控制系统，最初由Linus Torvalds编写，用作Linux内核代码的管理。在推出后，Git在其它项目中也取得了很大成功，尤其是在Ruby社区中。目前，包括Rubinius、Merb和Bitcoin在内的很多知名项目都使用了Git。Git同样可以被诸如Capistrano和Vlad the Deployer这样的部署工具所使用。</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基本功能</a:t>
            </a:r>
            <a:endParaRPr lang="zh-CN" altLang="en-US"/>
          </a:p>
        </p:txBody>
      </p:sp>
      <p:sp>
        <p:nvSpPr>
          <p:cNvPr id="3" name="内容占位符 2"/>
          <p:cNvSpPr>
            <a:spLocks noGrp="1"/>
          </p:cNvSpPr>
          <p:nvPr>
            <p:ph idx="1"/>
          </p:nvPr>
        </p:nvSpPr>
        <p:spPr/>
        <p:txBody>
          <a:bodyPr>
            <a:normAutofit fontScale="50000"/>
          </a:bodyPr>
          <a:p>
            <a:r>
              <a:rPr lang="zh-CN" altLang="en-US"/>
              <a:t>作为开源代码库以及版本控制系统，Github拥有140多万开发者用户。随着越来越多的应用程序转移到了云上，Github已经成为了管理软件开发以及发现已有代码的首选方法[2]  。</a:t>
            </a:r>
            <a:endParaRPr lang="zh-CN" altLang="en-US"/>
          </a:p>
          <a:p>
            <a:r>
              <a:rPr lang="zh-CN" altLang="en-US"/>
              <a:t>如前所述，作为一个分布式的版本控制系统，在Git中并不存在主库这样的概念，每一份复制出的库都可以独立使用，任何两个库之间的不一致之处都可以进行合并。</a:t>
            </a:r>
            <a:endParaRPr lang="zh-CN" altLang="en-US"/>
          </a:p>
          <a:p>
            <a:r>
              <a:rPr lang="zh-CN" altLang="en-US"/>
              <a:t>GitHub可以托管各种git库，并提供一个web界面，但与其它像 SourceForge或Google Code这样的服务不同，GitHub的独特卖点在于从另外一个项目进行分支的简易性。为一个项目贡献代码非常简单：首先点击项目站点的“fork”的按钮，然后将代码检出并将修改加入到刚才分出的代码库中，最后通过内建的“pull request”机制向项目负责人申请代码合并。已经有人将GitHub称为代码玩家的MySpace。</a:t>
            </a:r>
            <a:endParaRPr lang="zh-CN" altLang="en-US"/>
          </a:p>
          <a:p>
            <a:r>
              <a:rPr lang="zh-CN" altLang="en-US"/>
              <a:t>在GitHub进行分支就像在Myspace（或Facebook…）进行交友一样，在社会关系图的节点中不断的连线。</a:t>
            </a:r>
            <a:endParaRPr lang="zh-CN" altLang="en-US"/>
          </a:p>
          <a:p>
            <a:r>
              <a:rPr lang="zh-CN" altLang="en-US"/>
              <a:t>GitHub项目本身自然而然的也在GitHub上进行托管，只不过在一个私</a:t>
            </a:r>
            <a:endParaRPr lang="zh-CN" altLang="en-US"/>
          </a:p>
          <a:p>
            <a:r>
              <a:rPr lang="zh-CN" altLang="en-US"/>
              <a:t>有的，公共视图不可见的库中。开源项目可以免费托管，但私有库则并不如此。Chris Wanstrath，GitHub的开发者之一，肯定了通过付费的私有库来在财务上支持免费库的托管这一计划。</a:t>
            </a:r>
            <a:endParaRPr lang="zh-CN" altLang="en-US"/>
          </a:p>
          <a:p>
            <a:r>
              <a:rPr lang="zh-CN" altLang="en-US"/>
              <a:t>是的，我们正是这么计划的。通过与客户的接洽，开发FamSpam，甚至是开发GitHub本身，GitHub的私有库已经被证明了物有所值。任何希望节省时间并希望和团队其它成员一样远离页面频繁转换之苦的人士都会从GitHub中获得他们真正想要的价值。</a:t>
            </a:r>
            <a:endParaRPr lang="zh-CN" altLang="en-US"/>
          </a:p>
          <a:p>
            <a:r>
              <a:rPr lang="zh-CN" altLang="en-US"/>
              <a:t>在GitHub，用户可以十分轻易地找到海量的开源代码。</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git</a:t>
            </a:r>
            <a:r>
              <a:rPr lang="zh-CN" altLang="en-US"/>
              <a:t>网址</a:t>
            </a:r>
            <a:endParaRPr lang="zh-CN" altLang="en-US"/>
          </a:p>
        </p:txBody>
      </p:sp>
      <p:sp>
        <p:nvSpPr>
          <p:cNvPr id="3" name="内容占位符 2"/>
          <p:cNvSpPr>
            <a:spLocks noGrp="1"/>
          </p:cNvSpPr>
          <p:nvPr>
            <p:ph idx="1"/>
          </p:nvPr>
        </p:nvSpPr>
        <p:spPr/>
        <p:txBody>
          <a:bodyPr/>
          <a:p>
            <a:r>
              <a:rPr lang="en-US" altLang="zh-CN"/>
              <a:t>1.www.github.com</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git</a:t>
            </a:r>
            <a:r>
              <a:rPr lang="zh-CN" altLang="en-US"/>
              <a:t>账号注册</a:t>
            </a:r>
            <a:endParaRPr lang="zh-CN" altLang="en-US"/>
          </a:p>
        </p:txBody>
      </p:sp>
      <p:sp>
        <p:nvSpPr>
          <p:cNvPr id="3" name="内容占位符 2"/>
          <p:cNvSpPr>
            <a:spLocks noGrp="1"/>
          </p:cNvSpPr>
          <p:nvPr>
            <p:ph idx="1"/>
          </p:nvPr>
        </p:nvSpPr>
        <p:spPr/>
        <p:txBody>
          <a:bodyPr/>
          <a:p>
            <a:pPr marL="0" indent="0">
              <a:buNone/>
            </a:pPr>
            <a:r>
              <a:rPr lang="en-US" altLang="zh-CN"/>
              <a:t>1.</a:t>
            </a:r>
            <a:r>
              <a:rPr lang="zh-CN" altLang="en-US"/>
              <a:t>和注册</a:t>
            </a:r>
            <a:r>
              <a:rPr lang="en-US" altLang="zh-CN"/>
              <a:t>qq</a:t>
            </a:r>
            <a:r>
              <a:rPr lang="zh-CN" altLang="en-US"/>
              <a:t>类似   https://github.com/</a:t>
            </a:r>
            <a:endParaRPr lang="zh-CN" altLang="en-US"/>
          </a:p>
          <a:p>
            <a:pPr marL="0" indent="0">
              <a:buNone/>
            </a:pPr>
            <a:r>
              <a:rPr lang="en-US" altLang="zh-CN"/>
              <a:t>2.</a:t>
            </a:r>
            <a:r>
              <a:rPr lang="zh-CN" altLang="en-US"/>
              <a:t>上传项目</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git</a:t>
            </a:r>
            <a:r>
              <a:rPr lang="zh-CN" altLang="en-US"/>
              <a:t>网上仓库建立</a:t>
            </a:r>
            <a:endParaRPr lang="zh-CN" altLang="en-US"/>
          </a:p>
        </p:txBody>
      </p:sp>
      <p:sp>
        <p:nvSpPr>
          <p:cNvPr id="3" name="内容占位符 2"/>
          <p:cNvSpPr>
            <a:spLocks noGrp="1"/>
          </p:cNvSpPr>
          <p:nvPr>
            <p:ph idx="1"/>
          </p:nvPr>
        </p:nvSpPr>
        <p:spPr/>
        <p:txBody>
          <a:bodyPr/>
          <a:p>
            <a:r>
              <a:rPr lang="en-US" altLang="zh-CN"/>
              <a:t>1.</a:t>
            </a:r>
            <a:r>
              <a:rPr lang="zh-CN" altLang="en-US"/>
              <a:t>点击添加按钮进行添加</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git</a:t>
            </a:r>
            <a:r>
              <a:rPr lang="zh-CN" altLang="en-US"/>
              <a:t>创建</a:t>
            </a:r>
            <a:endParaRPr lang="zh-CN" altLang="en-US"/>
          </a:p>
        </p:txBody>
      </p:sp>
      <p:pic>
        <p:nvPicPr>
          <p:cNvPr id="4" name="内容占位符 3"/>
          <p:cNvPicPr>
            <a:picLocks noChangeAspect="1"/>
          </p:cNvPicPr>
          <p:nvPr>
            <p:ph idx="1"/>
          </p:nvPr>
        </p:nvPicPr>
        <p:blipFill>
          <a:blip r:embed="rId1"/>
          <a:stretch>
            <a:fillRect/>
          </a:stretch>
        </p:blipFill>
        <p:spPr>
          <a:xfrm>
            <a:off x="3872230" y="2310130"/>
            <a:ext cx="4362450" cy="33813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注册错误提示</a:t>
            </a:r>
            <a:endParaRPr lang="zh-CN" altLang="en-US"/>
          </a:p>
        </p:txBody>
      </p:sp>
      <p:pic>
        <p:nvPicPr>
          <p:cNvPr id="4" name="内容占位符 3"/>
          <p:cNvPicPr>
            <a:picLocks noChangeAspect="1"/>
          </p:cNvPicPr>
          <p:nvPr>
            <p:ph idx="1"/>
          </p:nvPr>
        </p:nvPicPr>
        <p:blipFill>
          <a:blip r:embed="rId1"/>
          <a:stretch>
            <a:fillRect/>
          </a:stretch>
        </p:blipFill>
        <p:spPr>
          <a:xfrm>
            <a:off x="3161665" y="2096135"/>
            <a:ext cx="5867400" cy="381000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1695</Words>
  <Application>WPS 演示</Application>
  <PresentationFormat>宽屏</PresentationFormat>
  <Paragraphs>105</Paragraphs>
  <Slides>25</Slides>
  <Notes>0</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git仓库 </vt:lpstr>
      <vt:lpstr>为什么学习git</vt:lpstr>
      <vt:lpstr>PowerPoint 演示文稿</vt:lpstr>
      <vt:lpstr>PowerPoint 演示文稿</vt:lpstr>
      <vt:lpstr>git网址</vt:lpstr>
      <vt:lpstr>git账号注册</vt:lpstr>
      <vt:lpstr>git网上仓库建立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git本地环境搭建</vt:lpstr>
      <vt:lpstr>git建立本地项目</vt:lpstr>
      <vt:lpstr>git上传项目</vt:lpstr>
      <vt:lpstr>git复制远程项目</vt:lpstr>
      <vt:lpstr>git常用命令</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tt</cp:lastModifiedBy>
  <cp:revision>73</cp:revision>
  <dcterms:created xsi:type="dcterms:W3CDTF">2015-05-05T08:02:00Z</dcterms:created>
  <dcterms:modified xsi:type="dcterms:W3CDTF">2016-07-12T12:28:57Z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