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  <p:sldMasterId id="2147483687" r:id="rId4"/>
    <p:sldMasterId id="2147483688" r:id="rId5"/>
    <p:sldMasterId id="2147483689" r:id="rId6"/>
    <p:sldMasterId id="2147483690" r:id="rId7"/>
    <p:sldMasterId id="2147483691" r:id="rId8"/>
    <p:sldMasterId id="2147483692" r:id="rId9"/>
    <p:sldMasterId id="2147483693" r:id="rId10"/>
    <p:sldMasterId id="2147483694" r:id="rId11"/>
    <p:sldMasterId id="2147483695" r:id="rId12"/>
    <p:sldMasterId id="2147483696" r:id="rId13"/>
    <p:sldMasterId id="2147483697" r:id="rId14"/>
    <p:sldMasterId id="2147483698" r:id="rId15"/>
    <p:sldMasterId id="2147483699" r:id="rId16"/>
    <p:sldMasterId id="2147483700" r:id="rId17"/>
    <p:sldMasterId id="2147483702" r:id="rId18"/>
    <p:sldMasterId id="2147483703" r:id="rId19"/>
    <p:sldMasterId id="2147483704" r:id="rId20"/>
    <p:sldMasterId id="2147483705" r:id="rId21"/>
  </p:sldMasterIdLst>
  <p:notesMasterIdLst>
    <p:notesMasterId r:id="rId33"/>
  </p:notesMasterIdLst>
  <p:sldIdLst>
    <p:sldId id="256" r:id="rId22"/>
    <p:sldId id="373" r:id="rId23"/>
    <p:sldId id="374" r:id="rId24"/>
    <p:sldId id="468" r:id="rId25"/>
    <p:sldId id="469" r:id="rId26"/>
    <p:sldId id="470" r:id="rId27"/>
    <p:sldId id="472" r:id="rId28"/>
    <p:sldId id="473" r:id="rId29"/>
    <p:sldId id="474" r:id="rId30"/>
    <p:sldId id="471" r:id="rId31"/>
    <p:sldId id="464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05E"/>
    <a:srgbClr val="148CD6"/>
    <a:srgbClr val="106FAA"/>
    <a:srgbClr val="093F5D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9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E2B7-A5C6-4AD3-8876-51508C5DCAB6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E9667-FEEF-48FA-84AE-0DCB0220E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95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18058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06E4F-7602-4CF4-89BB-B8E3A5BC97B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D2EC2-254D-4E1E-A4C9-5ACD0992A7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940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0D6D-C6EE-416C-A967-6CE4AE27865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C7A1D-D4FA-411F-96F2-6867289789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506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3764E-2A94-4C1D-B078-D9ED2671649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61EB7-98FC-46D8-B8D2-DA8961C11B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488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1633-C132-49B1-9874-E222DABBB5D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9152B-5497-48D1-83C7-1BD37CC403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054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8E79B-7FD0-47DA-8BF4-5CD0AAFE852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C34FA-5F95-41F9-A3CA-42707E57B5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523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3B0E-7626-499D-81A1-462334B6F84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1D38E-066F-4ADE-814D-914DB25E53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974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91BC1-2A6C-48C1-A5A1-0F411A509C2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4F23D-D3FB-420C-B5D7-5C03DA5C0E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942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DCC-B0EA-4DA1-928E-24A94A38788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9DE3D-69FC-4B2E-B063-4F55BBEE30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827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18884-FC31-4DC9-8374-D495880931E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C2160-86D5-4DA3-AD74-1C512D22DC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776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DB4E0-2195-44C4-9DD5-D9430706B8A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9A371-B834-45DC-9F4F-5FBDA234C6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344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BCEF-6D68-4447-B8C6-9CDF888A190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07B79-CE7E-4A30-A5D5-B1A9A4BDF2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1988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67CC2-18B5-44E4-8F10-F55CDE6BFED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B8731-40FF-4A7C-AD07-7EAC77F0FE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116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9CC9-A438-49E8-B0E1-66F95A25D3E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BB651-9225-4F1A-BF50-54EBC7DEB1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6408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392BB-42FE-4D13-935B-8F73D5C7B4A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B49E1-FF30-42DE-A6C4-923EACCB3A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184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1B3EA-EA53-4E74-B0A8-5E60F6E8230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11960-3017-492C-AE8A-6054FB0266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9985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2F93E-FB15-4DCF-8B12-725597B580D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846EF-E365-47D4-B753-205E4C46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238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D0F3A-E857-41EC-A415-054A854B76E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671DA-4E90-41ED-9461-52DC00EBF6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985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5AAB2-19C1-41B2-8F88-25D0702EA33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050D9-EB25-41F4-AAEE-8695BF71CA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1672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006BD-0D5F-4B07-8D3B-38E023D72F1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E7D84-0603-4DD7-BEC5-6025CC787D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2760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1A60-0500-4AD6-BFE4-25FE3AFFA3D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5E9EB-A918-407C-ABAD-65491A5601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24A2E-DAC8-4DA1-8018-20B478D9537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03B1A-683E-46B8-A311-FB06ED160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623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8A3DB-59D4-4F2C-9C01-BA3FD3868B5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3A242-3B15-4570-A651-A6EBF21A6A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917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CDEB4-6536-41F9-BDF3-EBC037D88DF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F7399-A265-4676-A2EB-716B6D0976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061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EB59-B5BB-4D91-8B03-76F2B3B760F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17BCE-2B6E-40D1-A61E-9D1EA9FF78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7214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5FF5-7C17-431C-A670-0B74E552687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04BA4-6C97-4497-9129-A4AA2F577F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25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98D0-2A3B-4E88-A6A9-64528362EBF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5C3DF-A26B-4236-BD49-A215FECE6C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916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B37B3-9144-4051-B9B2-0685F2A9555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D049E-0F17-4EF0-A8B1-BED298A76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3160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C469E-43CC-4264-B397-2DF2CEF1B3A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ACC29-44D8-496D-A469-F908635C20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18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0974-DA7D-417F-958B-6AB1558E314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211C1-19A6-4D0D-BABC-0823C6CF13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879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D98F-D159-422C-92B8-7CE2F764240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83B7-AC46-4B1E-B718-2A6E0918BE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29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794F1-B8DC-4FF1-A414-67454431425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93EF6-BAF1-4353-929F-272B02AC5F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0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145B-16EE-4D03-8873-5D2599A9402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21180-2790-4DBC-A3B5-8D8D2ECC96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356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C5D9-A34B-42D9-A458-0DBDCDA7CAC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FBD9F-FEAE-4536-90D5-5F72B3D4DE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385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B073A-BF15-4806-953E-E9DFEA653C6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B4ACC-3619-4108-9B15-63A9809CA6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191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FCD6E-9900-4D97-A127-F4093E89168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E71E8-5493-4435-ADF9-E11C28F3AB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5057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56131-7FD4-4580-B7D0-4E1B4E009B5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430DD-0829-4601-90B1-790DC138A0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202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7A66A-E386-4AFF-AEAD-00034168012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01EF6-C5EA-47D3-9908-586B59B985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82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407B6-8638-4102-82ED-9D8375ADC0F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5EA21-972D-4F61-9E93-5C8A8B4562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098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CECD-10CD-4EF5-BB52-91A66EDD0C0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3D82A-C424-4A93-B6D6-7231A896D7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982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1179A-0BE8-4016-9FFF-7BC7707EAB7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BC85B-E623-455B-A1AC-EF14744856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279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8E0AE-71A9-40C6-BC8B-7FAB886D721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63982-DDF3-43BE-B8AC-F951DD6305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458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2C1BB-0E6C-4F68-9FB4-24D6BDF6E3A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E4E0E-B103-4C0D-BC75-D266277A15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5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1E15-72FF-400E-B207-51A7C5D44C3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AF74A-22CA-4003-8C56-3183D7664B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972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DAF1-E5EB-43C2-8839-81BF8D85547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C994F-DA88-49F8-B634-20E9CF901C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782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5EB56-069B-4CA9-B4A8-3C8F22F9141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3A006-1C2C-4F95-A1BF-952E3647CF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3896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EE1D1-9114-487A-9D7C-D96AF82FBE0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C4DA3-9A88-4C30-A8F9-906EFB428B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723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78246-9D3B-4B7F-B393-AEA9AB96F3B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47C9C-AB1E-4F8D-AA9B-F86BB8A567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793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D9A2-0998-4658-B8BE-02841C5C68F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E5178-34E6-4817-8B16-57F89BA990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710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E6091-00F3-4F67-B7CE-777AF59D293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8ED78-CB38-465C-9B25-7595D46E0A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502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99E43-4DC2-4FEF-8F53-5E14FC9BAE0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4BFF9-6645-4CC4-B3E8-4CABB22655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233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EA611-8963-430E-ADBC-E05807198B9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78690-8464-44FC-BFD1-FAD69F43DE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8679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0C9A-15E7-49ED-A81C-9F9CFCD71A8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165CD-4E42-4420-B4AE-9562B92FD8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3026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2F72C-98A2-4CF5-AD29-F1359675A59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6E0C9-CC68-4D41-88B6-F8B4371FF2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3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19287-A608-49B9-9A7C-729102B2D4C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F325F-3E70-4477-91CF-AE8226774A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7779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E60BF-06E5-45FD-987E-BEF1E368B5E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A0AB2-DF30-49F0-A9B9-6C51728F9C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0553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11A3A-6E68-4E4F-8F8F-D5C310F4C40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53238-53A5-4E59-B738-4833CFC2E3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9151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EAB2C-1FD5-4561-B06E-C34355A2C79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AED93-A99C-45B7-A0A7-7519A01D28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0988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235CB-C868-47F5-8E04-5994FD5A5C0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08821-93BF-4D8A-BA24-7ED7B89154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8257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13A8B-C5EF-4A83-8E27-4232BCE0DEE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BE8F0-DF35-4E71-BDA5-BBA9BA41B0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7857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44ED8-4D0C-4AA9-987A-BA3CA892065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0F761-C9A2-4352-891C-8261809689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480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E8030-5366-4A81-A384-12F2560CEF6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F16C6-F0CA-4914-858E-30DA5DF94F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3135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2C4C0-A408-40CF-95FC-A5679AB7D31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DD3F9-1273-4832-A1B2-AC1DAC1AD3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0385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5CF74-35FC-4FF3-AB36-82E13CA0838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71F52-5D0C-44C2-BF71-EC8831FF84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741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EEAC2-0759-4907-BD86-6EFA402A818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CBEFD-F8AC-4C70-900D-1EB5DC4F93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3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114BA-0302-4121-99A7-181AEF451FD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D57E3-7DCF-443F-A82F-A4790F61C1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8148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D14-A1BB-4919-BD40-6B38DF9E622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DFD8E-941A-4658-BE43-F15FA48EC3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2077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3C0-E5CF-40CB-AA41-F5E2B1E9128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E063F-96C8-4BD7-8D4E-8A6B1A524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937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30B50-8E1F-4AC5-945E-89A0A59AAA0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1EBE8-D033-4614-ABBC-7863DBC1D8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0933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B46FC-14E6-45EF-8D57-F9CB7104284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21FA9-6895-4CA2-8B2B-DF542F6870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23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D2F7B-770B-4B37-8BB6-C83A41CBDCF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0FF0C-0F35-4C4D-9110-D6759144A5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1364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C37CC-9D39-44C4-B7EC-DFAC6958C24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B881A-F71C-46ED-BBE6-D8C73FD909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3465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2D669-B5B8-4E7E-9F34-53FB11181AF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62814-6F12-4B8A-A07F-698574948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112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B8560-021B-4A75-82D6-A38787E7E33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C070A-1D12-4496-A744-BA0219C5D3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8242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E164-1F7B-4264-B954-A5848231B44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64C98-DA4B-45C2-A4EA-2AF22716FE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79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3B2C4-5C52-4494-93AB-4AB67D98215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F80DB-3F3C-4F5D-92C8-BFC8A55BD4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61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C8544-FBD0-4BF5-9310-F860DAFBAC2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B7BE3-CD0B-4754-B339-B56E2CD049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9357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E8EBD-2E62-4338-9593-7D54C366401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A4460-92D8-426C-A464-B80725BC03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269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55C23-4E95-4EAF-B0EC-A658999B316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26F45-9381-4A2F-8E37-C98DE72710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6571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6A4E-6C0D-4664-823A-4166209661C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309D21-4D98-4948-BD8D-667B921E72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2925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D4198-9D3C-4775-A25D-393641BBE2A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65C02-4E95-4A09-AB71-8DBD923364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4893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DBFAA-671D-4008-BF7B-9E86C073595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5A05C-F207-4D5E-A5C4-289DA80E93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9125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BFAA5-06C9-4621-B6D9-4434BC00A39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12AA0-ACCE-441B-96E7-96DD6D82A2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0948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E2E18-49C1-430D-8676-D5B08CE9785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9D49C-462C-4931-B45E-B94A16AFB6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1570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D2719-7294-4218-B879-F509B2790A8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65B13-8077-4D08-BE06-4D2BE76C33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0864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480AA-088B-4705-B4C0-74B706DD416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8E1A4-A47F-4565-A508-830A45805C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9299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D20FC-9A12-4261-8446-3FF6C5138EE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D7CEA-C1F7-418C-BA2A-8A0D404694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78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A5F84-1AAA-48DE-B80D-B7003B2C7C1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465934-9891-4C9B-854E-46FAE2E96E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985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14067-3E95-4315-826B-5915C361496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97422-21B6-43EF-9A8F-E274B49AA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4442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703BB-636F-4BFC-BC60-BDB072AD5B5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06C83-5651-482B-8B38-6AAE324961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9985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87C7C-0820-4916-A606-BBF979F54FD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4B614-6249-41F5-B0EB-1693A39483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050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3D816-23B1-419E-9214-EA70B0B8A52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4C4D2-08C3-48C6-AF31-7F203B877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0807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F0A9E-0032-43D4-9A12-6723E4FFA45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CE321-121D-40BA-8EA8-1A5AA3B4E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6293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4FA7C-F49C-4055-98CC-46E10684C4A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67409-24B8-424B-BD95-82470F654F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2216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5E1BD-DA59-4865-A4E2-E723474539C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94F0D-D212-4673-BB22-8B6634EF52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4216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B6836-B0E9-4184-8D19-498032D02D2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031A8-AFCB-4EAC-8DE8-04D372B13B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488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A6FDF-442B-421E-B4E5-77C35ED1402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D913F-79D6-4D67-B024-B4FA44FF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5961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B219B-B85A-4721-8D9F-C8A52BEFEDC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7A91D-C306-4E07-AE95-5F6C37B2EF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17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C4F08-E0BD-4C84-B869-54DB8F8D9CB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21B15-3AF9-41F5-A10F-BC1C7C158B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3216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55262-8A5D-4C68-B50E-98AD9B694D7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196AA-187C-4779-BFC1-175B60721B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4983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C5307-301C-4DFD-B496-8C1319D1EE4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C3FBF-FDB1-4377-9595-6AA4EB025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7906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2A83F-BC7B-44D5-B338-E69B6AC707D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9C005-3C40-4DC8-88CA-44B6513612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1330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538A7-C63F-401E-9393-64729CF3844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7E93C-1D3C-4C8F-8518-25BC56F2D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7909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53714-CA2B-416C-A5AE-5280314B38E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B272E-0807-4026-BBDD-C45C1817E1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7628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3B97F-04B0-4D6E-ADFA-54E1A32E3E4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87E60-3A02-4EDA-B8C3-137E4D64D5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279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4EEF-7D70-4F87-A29D-8A46534C245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BB914-A940-4A6A-BE2B-BC32AD8827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6769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ED0F2-799C-4880-9377-C74220FFE50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D60F2-9F4D-40E9-9ED8-E1E0B595A7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9334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5BB1-B7A4-4CAA-BBC9-660834AB734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921C8-8B1E-44AA-8790-FB4990B22A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509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DF6BF-FA9B-4A0B-8A4C-B6A5F8F3447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D558C-37AA-4CF4-A497-F8D9DCD7EB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623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FBB8-DD51-4D14-9CCC-9E27DF06066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838EB-52A6-4842-9F39-D027DD8602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3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C7BC1-C20C-4244-8FCD-EECD32D705B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AD912-C392-4CA6-B4EE-7F02ACC016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108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CFC15-6733-4361-A9C6-4C95C0319C6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D392C-B8C6-43D6-8A21-1595C7EBC0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6522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D78F0-6DF0-4509-820D-139BFD652EB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0B720-2E6E-457B-BECF-021519C111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7064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EF0E6-303D-41CF-8183-EA8A232DC08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6658C-59D5-49B0-BC74-9F081EFE57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2668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5C987-AD79-4AFB-93E1-5318CBAB9B6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3634F-D4F4-4573-9DE3-3D6AB14EDB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716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EB090-B795-4D98-BE1E-E334A807162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9F1BC-0BAC-42FF-86FC-CF7F670636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1181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BBC03-75C6-41DC-8C44-DC30443B968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80FB4-932F-4105-BB33-D325CED655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6689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78F0-F4CA-4892-A066-D6DD2A7F29E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909E4-46B5-4B0F-99F1-C95EA143A9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6511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9921-ED35-441A-ACC5-64D0AF79ECF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91E6-FA0C-48C8-971C-2C557334EC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3462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FA8A1-8A0D-4F2D-A53E-9E0DCAC4E2B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DF2A8-AEFE-4534-87AE-28EEADD80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88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FB93-C554-41DC-B2E1-E77A1C38873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5C096-889F-40B2-B938-A0A91CF7FF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5391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EF9C8-76CA-4A7B-8F14-3C274BAB7B9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BEFDF-1557-402B-9B59-31F756A3F4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5670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71AD4-FB07-4DBF-8709-E2B2CA427FC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D071D-4D22-4765-8837-6E058A8172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435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3F25C-D3D8-425D-A2B3-22EDE6381BB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DD34B-E612-44B5-B9DD-AD654537D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637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83DF8-A447-40A0-8A4A-FE316DF1D2A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65903-91E3-4DCC-8442-8FABA9E3C6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3676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D918F-AF11-48C7-8F27-7591A832288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CD272-ACB0-4FD2-8080-D24AE7155A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7018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3B61A-D8C0-4CEC-BC5C-0EFC4B99DA7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EBEC4-6A56-4C4D-9937-84F04955A4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088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C53C8-1041-42C6-971F-08561EDBD20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707F6-FC6C-4819-9D8B-731AACB365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1452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1575-8D26-4D52-9674-880D9E813BA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129B7-BB9D-46A2-9ECB-8A75BCF925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2453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EED0-3932-4260-A198-BF3EC1D2163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5DB95-42AE-4893-9DD1-EA3FBFDE23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8856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F7EE5-5DB6-4EEC-92ED-52D7CDD8C9D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A6D35-CDEB-428B-857F-EADB68F267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23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98228-72EF-4C73-AA80-AD222874C22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4CE28-5A88-4F80-BBE9-DE1DD276C6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4332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E4597-D2C8-426D-9B6C-A11F596A330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2661A-CFEA-4319-AA2C-65896B344C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3001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20D69-DD07-4787-9600-E9BE7EB85EA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78741-4648-4DF2-A4F7-3F853DFDFB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730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DA006-37AC-403C-9E7B-7B40D8123FA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3DA3F-6FB0-4AF6-825F-3EFAC8FEC6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086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A1CA7-DCAE-4ED8-9DA0-0AFEF92CCEB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0941D-62C0-4F32-9FA8-5AF119ACB6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678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17334-7B07-4E08-B9B5-C49FDC65440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F416E-1D80-461C-A6CF-D27AF521A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8731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90FAF-5E30-46B1-AD60-C19ED219920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B3C55-728E-45D8-A96D-AE13EEA422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3226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9720-F959-4299-A1F7-90DDE9BAE5C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8F640-0DC8-486D-B1D6-50E7A3C5CC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564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F102C-5315-4E32-811A-CAB5A03CB84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5D48C-85D2-4486-9FA8-F412D0638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9012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DCE0E-4321-4C28-BB26-FDB7B43BE8B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B5CC3-3058-4C86-BF77-4AE789C66A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83134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5C466-34AF-4D71-9B2A-61E0FEA91DA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2E1D7-D15B-4090-A58D-C48ED0A559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51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245133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BFB7-AB39-45A5-A151-9A47FFBC9F7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56320-B6EA-4CF7-B004-1E14A7CE47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313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4A88E-FE0D-40B3-B917-EF20C974AE2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5D1CD-9229-470E-A02A-27346924AC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7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831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7643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5899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0987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429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0238" y="1147763"/>
            <a:ext cx="4849812" cy="313372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zh-CN" altLang="en-US" sz="1600" kern="1200" dirty="0" smtClean="0">
                <a:solidFill>
                  <a:srgbClr val="09405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defRPr>
            </a:lvl1pPr>
            <a:lvl2pPr marL="457200" indent="0">
              <a:buFont typeface="Arial" panose="020B0604020202020204" pitchFamily="34" charset="0"/>
              <a:buChar char="•"/>
              <a:defRPr lang="zh-CN" altLang="en-US" sz="1600" kern="1200" dirty="0" smtClean="0">
                <a:solidFill>
                  <a:srgbClr val="09405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5400675" cy="39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493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035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02429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9979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6493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7532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06E41-12B7-4757-8F84-FE80B987286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16AD9-D719-4C45-B6DC-BBE904F5D4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92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00C73-F1FE-4A91-8B17-DD8795D1C12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B18F0-4E11-4E83-A3D1-055E449B88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53C9B-58FB-4BB2-A6AD-512E43BADFC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052B2-F473-4831-A57D-2183300B62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22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1B240-8795-4F4C-BCEF-CAC5F1B3EB6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31BE0-B1AE-4B8C-B049-2535D03BA7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9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5CCD2-A6E3-464E-AAE0-0879CAB5EF9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F2A4F-B6AB-40D8-914B-704D32842D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085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1264-0F5F-4910-8113-7D5627B24F3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79ED7-C147-4B14-8F5B-4CD32FC8B1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9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5067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FD660-20FD-4746-84A4-F84B12ECC11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4A1BE-CC51-4CEC-8EA7-C964C34A8E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55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69D98-EC81-43AC-9150-B89F73FA3C4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8C381-0544-4874-8BBE-9A8AB7C596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03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0129-3ECA-4422-A8D8-575FF9A301D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F4AAC-DE97-497B-8C9C-EE122A25B5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968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F5138-B88D-4AF6-A6A7-9D0B0F3AA53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8D9BC-200F-4DEF-8A5A-7C74514AA4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2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31D70-19B3-4613-8E2F-33365E4F67C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4CFB2-E2B6-4F55-A198-70EF697FD2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055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DD3A9-7613-4B90-B1CA-55A1000B540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6C5EB-8664-4E09-85D3-4AF513392B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76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0CE58-06A3-4982-9749-36E055AF16D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0BE4C-F598-4D56-959D-D71478DC3B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94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F9348-311E-48C9-B399-458ECF280AA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42CDF-1DDD-4FE1-A46E-E4F8310B9A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678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9A7DD-A9B4-40EB-AE59-CEBC9646DAB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05879-6116-45BF-9AE7-AA91A318CA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501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3F265-C998-4269-B1FC-559A521AD28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285C0-E74E-4F60-BCD5-15566F6ACE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7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13474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1A506-EC82-4C98-819A-613EAEC2768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79D60-8EA4-414B-A12C-4865A1B847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659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AD9AD-1F8B-484F-9386-17C9EF9977C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6000D-35A3-4895-9622-AE7C235EC2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665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333A-DD4A-49D2-9F0A-6F03E217DE8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0CD39-ED64-4EFC-8248-69C4AB314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196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BC635-9FC5-4A82-9FD9-D83F1153AF6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54B17-3ED9-4A98-A124-C78C4F82D1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760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33E5-9B69-434F-A96A-7EA0D85D326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B4379-2A10-443B-A239-2524A25D2C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578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D230D-97B7-43CA-B7D8-60CFF279B86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3E1D3-B3C9-4446-B474-30666E876D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18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E0EEC-34F1-44A5-B791-92359B208DD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88753-048D-4A9C-9EB0-C2AFF58292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98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00A98-7FBD-4B36-8891-144F462755A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06C90-42B2-4597-95B0-5C202BADFE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024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0B8A9-CC42-46C6-968B-32B655CD692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7F2C4-F0EB-4379-B20A-6C65689C90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186C-31B1-4E0D-B328-B535A092D72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51DA4-F48F-4DF3-A528-DBFCC5CD0B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48005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55E6F-F085-4F27-903C-56229661C7E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91633-D2D3-415C-8083-A1978E7511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242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E7F2-AB7D-4A80-9CB5-93C4FAEF0DE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033C3-7C14-41A0-941B-4FECFABAF1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823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F0645-7B18-4C9F-B738-D9E423046EE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8ED0F-51EB-4EF4-B450-E8D2A5F89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489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13D1F-AD40-4FA6-AC53-CB2FF96B499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7453B-33DC-491B-A230-B9F5811AD3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455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F98D-0C94-410E-A353-C177E105D98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BEA61-5CB7-44AC-AAA9-000A02CFDC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158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53836-29DF-4093-8898-6CC88F8D604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5BF7F-A953-4DF4-8D07-33942CC58E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389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4C317-6AFA-490E-99CF-2846A75E1B4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5BAE2-9DA8-4A21-A076-C3882B6334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35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032BE-1E5E-4EAA-883C-6F3BFA7C476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C3C0E-594A-43A9-9A64-A5897777B9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636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12F90-5E85-4851-9248-C0B1AD7A16F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5A4F8-499C-4FD1-9FBF-5533FB9F0E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454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DB120-5E8F-43A7-AEDA-12D41E0A8C9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F7640-268C-4AE5-9811-F65E4964CF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558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230EB-4433-46DB-9D33-560431B9CB7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BC418-4AC3-47DE-81CA-56DDFDEEE0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476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BC002-E7DE-4A11-9836-828FC15372B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7D186-B7E4-4B85-A543-C1B0865D01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557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18D9-BF44-449E-8B14-F37702E392D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A81E9-7825-4366-9BE7-FBE162E510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781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C9F01-4B23-485B-ABFE-1AE1FB83716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33566-4F4C-49B4-98C6-B65F9995E3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21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E39E8-0538-4DCD-B714-EBD4F18CEA8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2517A-068F-4E26-AC80-E963EAB282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678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E2D5B-552D-494F-A11D-E789AA58B0D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71C2F-A59B-4217-BC6D-A0A067283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272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CA1A9-3812-4311-9B73-34C5CACDAB7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99F9F-8E0E-4AEE-95CC-EDAEF9E2B8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972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11EAC-7CD3-4879-825A-5463A4C42AC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1FF37-8344-4048-85DC-95BA708CDA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862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DC833-27C8-4C3E-8CF5-D8E0E3C8655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BE386-8341-4485-8188-9890A70F97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762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7464-0B4D-4735-A2E2-518F87D0C50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48628-8373-4A26-A629-A69040B074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42774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4E52-D665-4AF7-B5E3-3E5D56E9F6D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C34A4-9843-451C-A7AB-87C0961118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71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62BE-9F9E-435F-A778-55BF8BD62C6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BFC2-F419-49F6-9BD7-7666198CF6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913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69502-D7DC-4981-8197-72B3FC001A0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3ACA5-DBC1-4F25-9062-2C9866248E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088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8CF72-75F8-47BE-ACEF-78C905ABFAC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4861-2EA0-49B6-B171-35683A90B0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113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F2CE0-9589-4DF1-9813-2C5318BD563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BDD4D-67A8-445B-9794-24A1F02850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231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BB63-D076-47CA-8763-BEDDB710647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58DBF-55C2-4DC8-99D7-18C1D649CA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087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4DAD8-181D-4B84-AF87-920CBC592DD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759D3-7F41-4898-B570-DE3363DD0F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796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1936A-7FD5-4E73-B363-7DAE8211637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5E1C8-BABC-4B4A-8163-C7E7976351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636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CB917-6EC5-411A-8A95-D2D7874E9B8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E690B-C4CD-475F-92AB-788FD58A5B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81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5E4AD-E11D-4602-AA97-D2ABBB39255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C1602-CDC6-4481-A404-FE6BD239DD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8308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B999D-D45F-4620-BD91-E7AC65F186D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53675-D50D-49D2-A65C-EF059FBBA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261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8919E-3E76-4C59-9EB2-ADE08998CEC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F8057-3479-4253-82AF-D1E3C49FF5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660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FE33E-510D-41E3-8C2F-B47A6C62ABF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8D447-B61A-4594-8468-BADD62CC7C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25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5FD83-210F-4427-9711-EB098B0B791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C2DDC-B523-46BC-93CE-F6B2E4C6F4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8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1B83F-D58E-481A-9440-FB604D5A523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154FB-8793-472F-BB3D-E255F049E5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090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D4924-8F61-4325-8F9C-874AC4CA835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4195E-E65A-45BE-8242-214ACC08AA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374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77F7C-CF17-4DC2-B1EC-570464BDCB5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48AA8-25E5-43AC-B7BE-73CCE7EAD3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1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0DA1A-7054-40FD-AA63-722C60B1709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EC360-E491-48CA-A4FD-F64BCE6205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094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73B01-E2FE-4635-B0DA-D8796222539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52B01-9402-4F7C-8B6F-9331FEE86A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634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A5423-CFC4-4298-A008-BE9FC0B8E6E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31FA6-D94E-4FE7-9805-D23A42D676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5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5048081B-7F2F-4E15-8BA0-1B58DA6C553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0D3840D-76EC-4903-A749-6BC76C07C7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矩形 2"/>
          <p:cNvSpPr>
            <a:spLocks/>
          </p:cNvSpPr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6251577 w 9144000"/>
              <a:gd name="T3" fmla="*/ 121640 h 986547"/>
              <a:gd name="T4" fmla="*/ 16268704 w 9144000"/>
              <a:gd name="T5" fmla="*/ 1652931 h 986547"/>
              <a:gd name="T6" fmla="*/ 0 w 9144000"/>
              <a:gd name="T7" fmla="*/ 1652931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7" name="矩形 2"/>
          <p:cNvSpPr>
            <a:spLocks/>
          </p:cNvSpPr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6247346 w 9144000"/>
              <a:gd name="T3" fmla="*/ 121038 h 915566"/>
              <a:gd name="T4" fmla="*/ 16264468 w 9144000"/>
              <a:gd name="T5" fmla="*/ 1644740 h 915566"/>
              <a:gd name="T6" fmla="*/ 0 w 9144000"/>
              <a:gd name="T7" fmla="*/ 1644740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矩形 2"/>
          <p:cNvSpPr>
            <a:spLocks/>
          </p:cNvSpPr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6251577 w 9144000"/>
              <a:gd name="T3" fmla="*/ 121038 h 915566"/>
              <a:gd name="T4" fmla="*/ 16268704 w 9144000"/>
              <a:gd name="T5" fmla="*/ 1644737 h 915566"/>
              <a:gd name="T6" fmla="*/ 0 w 9144000"/>
              <a:gd name="T7" fmla="*/ 16447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矩形 2"/>
          <p:cNvSpPr>
            <a:spLocks/>
          </p:cNvSpPr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6268704 w 9144000"/>
              <a:gd name="T3" fmla="*/ 0 h 915566"/>
              <a:gd name="T4" fmla="*/ 16268704 w 9144000"/>
              <a:gd name="T5" fmla="*/ 1653259 h 915566"/>
              <a:gd name="T6" fmla="*/ 0 w 9144000"/>
              <a:gd name="T7" fmla="*/ 1653259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矩形 2"/>
          <p:cNvSpPr>
            <a:spLocks/>
          </p:cNvSpPr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396 h 917126"/>
              <a:gd name="T2" fmla="*/ 16264468 w 9144000"/>
              <a:gd name="T3" fmla="*/ 396 h 917126"/>
              <a:gd name="T4" fmla="*/ 16264468 w 9144000"/>
              <a:gd name="T5" fmla="*/ 232694 h 917126"/>
              <a:gd name="T6" fmla="*/ 0 w 9144000"/>
              <a:gd name="T7" fmla="*/ 232694 h 917126"/>
              <a:gd name="T8" fmla="*/ 0 w 9144000"/>
              <a:gd name="T9" fmla="*/ 39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3321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EA8252-5BF8-419D-A786-B811EDBC3CD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</a:defRPr>
            </a:lvl1pPr>
          </a:lstStyle>
          <a:p>
            <a:fld id="{4B0DCF76-F407-4D93-8007-228681D1AAD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B859613-89B8-4BFF-A7E3-E50746BB082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BAEDA71-CFF3-460D-B69F-E042C0A593B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97AE3E2-3D66-4805-9EE5-EFA200863AD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B38BA02-BFE2-4B5B-8AC0-4FC50F6641E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7C991C-77FB-4E8B-9E18-38A6BEBBFA3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7B652A1-30AB-49E0-A178-61DAFADB96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24357F-E2C0-449D-8082-9E2F90AAB94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FD3545B-07FF-498D-9506-2C2DE2E0CC5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30F6C-348C-4817-8180-37B08895F66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CB6109F-2788-45AE-969E-778CB5671D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FE91F7-79BB-48FC-8A7A-A911AC6BB1F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57F02B7-0BE2-4DA6-8FF6-D6CC1E8AFA0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7D8FF70-A49D-405B-9C25-BA9B577FA76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DB9539E-96BB-42E9-B7CA-3B368A48C7B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150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70ECA0-6F57-47C1-8AFF-8A31C196536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A52A2BB-A5A5-4308-AD59-387AB2B915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0271BD2-8D83-4ADB-A8F8-839A3963F7C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66EDCAD-EEA6-47E2-B99D-F854873FBAC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1D16FC-74DA-4D61-89F2-70DF2C2F301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04788D8-92D7-4BA1-BE35-F310C929619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BD6E4D-4DE1-4F24-B895-998A179BBE8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B2F7DB6-3A2D-4990-8BBE-E955851A16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DBCC4EAF-0CD9-409D-B5C9-23DFE81938F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3828D84-3FE4-438F-9CD0-5587E5495E4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7E4D9130-D76B-490B-B29B-7DF6D7B7156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1978462-358D-48C5-8A09-40E4A34DD6D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52BC4EAC-2F28-406E-8F1E-8F92010C7222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E121C2-1E29-4E0A-AA97-212B5875904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7D379FA5-6EE0-492B-8614-AF940C90464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8E40821-C266-4CC2-826E-0388984782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0C51D9AD-5206-406E-A3C7-86C60995304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D4433F1-532B-4F88-8BB5-708F2D205AC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851916BA-FAF8-463B-83B3-3BD731E9437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AE9BC1E-1391-4677-AD91-A674C7D914F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本框 10"/>
          <p:cNvSpPr txBox="1">
            <a:spLocks noChangeArrowheads="1"/>
          </p:cNvSpPr>
          <p:nvPr/>
        </p:nvSpPr>
        <p:spPr bwMode="auto">
          <a:xfrm>
            <a:off x="3617913" y="3906098"/>
            <a:ext cx="49561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cs typeface="Segoe UI" pitchFamily="34" charset="0"/>
              </a:rPr>
              <a:t>Xiaokai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cs typeface="Segoe UI" pitchFamily="34" charset="0"/>
              </a:rPr>
              <a:t> Chen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cs typeface="Segoe UI" pitchFamily="34" charset="0"/>
              </a:rPr>
              <a:t>2018-05-03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652" name="文本框 12"/>
          <p:cNvSpPr txBox="1">
            <a:spLocks noChangeArrowheads="1"/>
          </p:cNvSpPr>
          <p:nvPr/>
        </p:nvSpPr>
        <p:spPr bwMode="auto">
          <a:xfrm>
            <a:off x="1105504" y="2354776"/>
            <a:ext cx="102228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cs typeface="Segoe UI" pitchFamily="34" charset="0"/>
              </a:rPr>
              <a:t>A closer look at the local module in</a:t>
            </a:r>
          </a:p>
          <a:p>
            <a:pPr algn="ctr" eaLnBrk="1" hangingPunct="1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cs typeface="Segoe UI" pitchFamily="34" charset="0"/>
              </a:rPr>
              <a:t>《Iterative Visual Reasoning Beyond Convolutions》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11169935" cy="5018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整体结构</a:t>
            </a:r>
            <a:endParaRPr lang="en-US" altLang="zh-CN" dirty="0"/>
          </a:p>
        </p:txBody>
      </p:sp>
      <p:pic>
        <p:nvPicPr>
          <p:cNvPr id="5" name="Picture 5" descr="C:\Users\skychen\Desktop\res\1_d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6" y="1297999"/>
            <a:ext cx="3135089" cy="23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/>
          <p:nvPr>
            <p:extLst>
              <p:ext uri="{D42A27DB-BD31-4B8C-83A1-F6EECF244321}">
                <p14:modId xmlns:p14="http://schemas.microsoft.com/office/powerpoint/2010/main" val="283461421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101057" y="1717779"/>
            <a:ext cx="828675" cy="1495425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 bwMode="auto">
          <a:xfrm>
            <a:off x="5133702" y="1578851"/>
            <a:ext cx="627018" cy="1789611"/>
          </a:xfrm>
          <a:prstGeom prst="leftBrace">
            <a:avLst>
              <a:gd name="adj1" fmla="val 35416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2" name="图片 11"/>
          <p:cNvPicPr/>
          <p:nvPr>
            <p:extLst>
              <p:ext uri="{D42A27DB-BD31-4B8C-83A1-F6EECF244321}">
                <p14:modId xmlns:p14="http://schemas.microsoft.com/office/powerpoint/2010/main" val="500471376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4134" y="1297999"/>
            <a:ext cx="922565" cy="738052"/>
          </a:xfrm>
          <a:prstGeom prst="rect">
            <a:avLst/>
          </a:prstGeom>
        </p:spPr>
      </p:pic>
      <p:pic>
        <p:nvPicPr>
          <p:cNvPr id="4" name="图片 3"/>
          <p:cNvPicPr/>
          <p:nvPr>
            <p:extLst>
              <p:ext uri="{D42A27DB-BD31-4B8C-83A1-F6EECF244321}">
                <p14:modId xmlns:p14="http://schemas.microsoft.com/office/powerpoint/2010/main" val="2200918249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65359" y="2911262"/>
            <a:ext cx="1637555" cy="7380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03714" y="139418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注意力权重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03714" y="228899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预测得分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56333" y="3040103"/>
            <a:ext cx="133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Rois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的特征</a:t>
            </a:r>
            <a:endParaRPr lang="zh-CN" altLang="en-US" b="1" dirty="0"/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3077178" y="5420589"/>
            <a:ext cx="1603214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2082641" y="5048298"/>
            <a:ext cx="757645" cy="74458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S</a:t>
            </a:r>
            <a:r>
              <a:rPr kumimoji="0" lang="en-US" altLang="zh-CN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t-1</a:t>
            </a:r>
            <a:endParaRPr kumimoji="0" lang="zh-CN" altLang="en-US" sz="2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>
            <p:extLst>
              <p:ext uri="{D42A27DB-BD31-4B8C-83A1-F6EECF244321}">
                <p14:modId xmlns:p14="http://schemas.microsoft.com/office/powerpoint/2010/main" val="340609146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43" y="4807008"/>
            <a:ext cx="1301683" cy="58708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矩形 26"/>
          <p:cNvSpPr/>
          <p:nvPr/>
        </p:nvSpPr>
        <p:spPr bwMode="auto">
          <a:xfrm>
            <a:off x="4773589" y="5048297"/>
            <a:ext cx="757645" cy="74458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S</a:t>
            </a:r>
            <a:r>
              <a:rPr kumimoji="0" lang="en-US" altLang="zh-CN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t</a:t>
            </a:r>
            <a:endParaRPr kumimoji="0" lang="zh-CN" altLang="en-US" sz="2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768125" y="5420588"/>
            <a:ext cx="801607" cy="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49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29" y="4507682"/>
            <a:ext cx="3125554" cy="182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921656" y="5023439"/>
            <a:ext cx="636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···</a:t>
            </a:r>
            <a:endParaRPr lang="zh-CN" altLang="en-US" sz="4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523841" y="4924466"/>
            <a:ext cx="636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···</a:t>
            </a:r>
            <a:endParaRPr lang="zh-CN" altLang="en-US" sz="4400" b="1" dirty="0"/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1616522" y="5422641"/>
            <a:ext cx="400804" cy="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9972813" y="5335313"/>
            <a:ext cx="40080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/>
          <p:nvPr>
            <p:extLst>
              <p:ext uri="{D42A27DB-BD31-4B8C-83A1-F6EECF244321}">
                <p14:modId xmlns:p14="http://schemas.microsoft.com/office/powerpoint/2010/main" val="251903849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85843" y="2085915"/>
            <a:ext cx="1002013" cy="801610"/>
          </a:xfrm>
          <a:prstGeom prst="rect">
            <a:avLst/>
          </a:prstGeom>
        </p:spPr>
      </p:pic>
      <p:pic>
        <p:nvPicPr>
          <p:cNvPr id="11" name="图片 10"/>
          <p:cNvPicPr/>
          <p:nvPr>
            <p:extLst>
              <p:ext uri="{D42A27DB-BD31-4B8C-83A1-F6EECF244321}">
                <p14:modId xmlns:p14="http://schemas.microsoft.com/office/powerpoint/2010/main" val="353945418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502206" y="5491618"/>
            <a:ext cx="753158" cy="60252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006970" y="327917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backbone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 bwMode="auto">
          <a:xfrm>
            <a:off x="1740877" y="4765431"/>
            <a:ext cx="4334608" cy="13540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4" grpId="0"/>
      <p:bldP spid="15" grpId="0"/>
      <p:bldP spid="16" grpId="0"/>
      <p:bldP spid="20" grpId="0" animBg="1"/>
      <p:bldP spid="27" grpId="0" animBg="1"/>
      <p:bldP spid="33" grpId="0"/>
      <p:bldP spid="34" grpId="0"/>
      <p:bldP spid="41" grpId="0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2647088"/>
            <a:ext cx="6410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UI" pitchFamily="34" charset="0"/>
                <a:ea typeface="微软雅黑" pitchFamily="34" charset="-122"/>
                <a:cs typeface="+mn-cs"/>
              </a:rPr>
              <a:t>The </a:t>
            </a: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UI" pitchFamily="34" charset="0"/>
                <a:ea typeface="微软雅黑" pitchFamily="34" charset="-122"/>
                <a:cs typeface="+mn-cs"/>
              </a:rPr>
              <a:t>End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5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Thanks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4454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746124" y="962466"/>
            <a:ext cx="10894897" cy="177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903288" lvl="1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具体任务：区域识别</a:t>
            </a:r>
            <a:endParaRPr lang="en-US" altLang="zh-CN" sz="2400" dirty="0" smtClean="0"/>
          </a:p>
          <a:p>
            <a:pPr marL="1303338" lvl="2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9405E"/>
                </a:solidFill>
                <a:latin typeface="Times New Roman" panose="02020603050405020304" pitchFamily="18" charset="0"/>
                <a:cs typeface="Times New Roman" pitchFamily="18" charset="0"/>
              </a:rPr>
              <a:t>系统输入：图片，相应的</a:t>
            </a:r>
            <a:r>
              <a:rPr lang="en-US" altLang="zh-CN" sz="2400" dirty="0" smtClean="0">
                <a:solidFill>
                  <a:srgbClr val="09405E"/>
                </a:solidFill>
                <a:latin typeface="Times New Roman" panose="02020603050405020304" pitchFamily="18" charset="0"/>
                <a:cs typeface="Times New Roman" pitchFamily="18" charset="0"/>
              </a:rPr>
              <a:t>bounding boxes</a:t>
            </a:r>
            <a:endParaRPr lang="en-US" altLang="zh-CN" sz="2400" dirty="0">
              <a:solidFill>
                <a:srgbClr val="09405E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1303338" lvl="2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9405E"/>
                </a:solidFill>
                <a:latin typeface="Times New Roman" panose="02020603050405020304" pitchFamily="18" charset="0"/>
                <a:cs typeface="Times New Roman" pitchFamily="18" charset="0"/>
              </a:rPr>
              <a:t>系统输出：各</a:t>
            </a:r>
            <a:r>
              <a:rPr lang="en-US" altLang="zh-CN" sz="2400" dirty="0" smtClean="0">
                <a:solidFill>
                  <a:srgbClr val="09405E"/>
                </a:solidFill>
                <a:latin typeface="Times New Roman" panose="02020603050405020304" pitchFamily="18" charset="0"/>
                <a:cs typeface="Times New Roman" pitchFamily="18" charset="0"/>
              </a:rPr>
              <a:t>bounding boxes</a:t>
            </a:r>
            <a:r>
              <a:rPr lang="zh-CN" altLang="en-US" sz="2400" dirty="0" smtClean="0">
                <a:solidFill>
                  <a:srgbClr val="09405E"/>
                </a:solidFill>
                <a:latin typeface="Times New Roman" panose="02020603050405020304" pitchFamily="18" charset="0"/>
                <a:cs typeface="Times New Roman" pitchFamily="18" charset="0"/>
              </a:rPr>
              <a:t>的类别</a:t>
            </a:r>
            <a:endParaRPr lang="en-US" altLang="zh-CN" sz="2400" dirty="0" smtClean="0">
              <a:solidFill>
                <a:srgbClr val="09405E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916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理解：局部推理模块（先不管和全局模块的交互）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5" descr="C:\Users\skychen\Desktop\res\1_d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6" y="2798522"/>
            <a:ext cx="5096783" cy="38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11169935" cy="5018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一种直接的思路</a:t>
            </a:r>
            <a:endParaRPr lang="en-US" altLang="zh-CN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7631453" y="1946223"/>
            <a:ext cx="1873924" cy="49244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7189" y="1649522"/>
            <a:ext cx="125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Roi</a:t>
            </a:r>
            <a:r>
              <a:rPr lang="en-US" altLang="zh-CN" b="1" dirty="0" smtClean="0"/>
              <a:t> Pooling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26709" y="2276744"/>
            <a:ext cx="125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或</a:t>
            </a:r>
            <a:r>
              <a:rPr lang="en-US" altLang="zh-CN" b="1" dirty="0" err="1" smtClean="0"/>
              <a:t>Roi</a:t>
            </a:r>
            <a:r>
              <a:rPr lang="en-US" altLang="zh-CN" b="1" dirty="0" smtClean="0"/>
              <a:t> Align</a:t>
            </a:r>
            <a:endParaRPr lang="zh-CN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09" y="1443073"/>
            <a:ext cx="1123337" cy="19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287381" y="4498151"/>
            <a:ext cx="10894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903288" lvl="1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这其实是文章中的</a:t>
            </a:r>
            <a:r>
              <a:rPr lang="en-US" altLang="zh-CN" sz="2400" dirty="0" smtClean="0"/>
              <a:t>baseline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903288" lvl="1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不足：实体识别是</a:t>
            </a:r>
            <a:r>
              <a:rPr lang="zh-CN" altLang="en-US" sz="2400" b="1" dirty="0" smtClean="0"/>
              <a:t>互相独立</a:t>
            </a:r>
            <a:r>
              <a:rPr lang="zh-CN" altLang="en-US" sz="2400" dirty="0" smtClean="0"/>
              <a:t>的</a:t>
            </a:r>
            <a:r>
              <a:rPr lang="en-US" altLang="zh-CN" sz="2400" baseline="30000" dirty="0" smtClean="0"/>
              <a:t>[1]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然而实际上它们之间可能有关联。</a:t>
            </a:r>
            <a:endParaRPr lang="en-US" altLang="zh-CN" sz="2400" dirty="0" smtClean="0"/>
          </a:p>
        </p:txBody>
      </p: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287381" y="6174545"/>
            <a:ext cx="106650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lnSpc>
                <a:spcPct val="150000"/>
              </a:lnSpc>
            </a:pPr>
            <a:r>
              <a:rPr lang="en-US" altLang="zh-CN" sz="2000" b="1" dirty="0" smtClean="0"/>
              <a:t>[1]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 Spatial Memory for Context Reasoning in Object Detection</a:t>
            </a:r>
            <a:endParaRPr lang="en-US" altLang="zh-CN" sz="2000" dirty="0" smtClean="0"/>
          </a:p>
        </p:txBody>
      </p:sp>
      <p:pic>
        <p:nvPicPr>
          <p:cNvPr id="2053" name="Picture 5" descr="C:\Users\skychen\Desktop\res\1_d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1" y="1059596"/>
            <a:ext cx="3566161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/>
          <p:nvPr>
            <p:extLst>
              <p:ext uri="{D42A27DB-BD31-4B8C-83A1-F6EECF244321}">
                <p14:modId xmlns:p14="http://schemas.microsoft.com/office/powerpoint/2010/main" val="408556435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8806" y="1713697"/>
            <a:ext cx="828675" cy="1495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98324" y="3381633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Pool5_feat</a:t>
            </a:r>
            <a:endParaRPr lang="zh-CN" altLang="en-US" b="1" dirty="0"/>
          </a:p>
        </p:txBody>
      </p:sp>
      <p:pic>
        <p:nvPicPr>
          <p:cNvPr id="2111" name="Picture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49" y="1430010"/>
            <a:ext cx="2550313" cy="226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3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/>
      <p:bldP spid="15" grpId="0"/>
      <p:bldP spid="19" grpId="0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11169935" cy="501876"/>
          </a:xfrm>
        </p:spPr>
        <p:txBody>
          <a:bodyPr/>
          <a:lstStyle/>
          <a:p>
            <a:pPr eaLnBrk="1" hangingPunct="1"/>
            <a:r>
              <a:rPr lang="zh-CN" altLang="en-US" dirty="0"/>
              <a:t>显</a:t>
            </a:r>
            <a:r>
              <a:rPr lang="zh-CN" altLang="en-US" dirty="0" smtClean="0"/>
              <a:t>式记忆：</a:t>
            </a:r>
            <a:r>
              <a:rPr lang="en-US" altLang="zh-CN" dirty="0" smtClean="0"/>
              <a:t>Spatial Memory</a:t>
            </a:r>
            <a:endParaRPr lang="en-US" altLang="zh-CN" dirty="0"/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412428" y="917843"/>
            <a:ext cx="1089489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303338" lvl="2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使用显式的记忆存储之前所有区域的预测结果，用于下一次迭代。</a:t>
            </a:r>
            <a:endParaRPr lang="en-US" altLang="zh-CN" sz="2400" dirty="0" smtClean="0"/>
          </a:p>
          <a:p>
            <a:pPr marL="1303338" lvl="2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疑问：</a:t>
            </a:r>
            <a:endParaRPr lang="en-US" altLang="zh-CN" sz="2400" dirty="0" smtClean="0"/>
          </a:p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显</a:t>
            </a:r>
            <a:r>
              <a:rPr lang="zh-CN" altLang="en-US" sz="2400" dirty="0" smtClean="0"/>
              <a:t>式记忆什么样子？存储的是什么？</a:t>
            </a:r>
            <a:endParaRPr lang="en-US" altLang="zh-CN" sz="2400" dirty="0" smtClean="0"/>
          </a:p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如何更新它？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620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11169935" cy="5018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显式记忆什么样子？存储的是什么？</a:t>
            </a:r>
            <a:endParaRPr lang="en-US" altLang="zh-CN" dirty="0"/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412428" y="917843"/>
            <a:ext cx="1089489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303338" lvl="2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H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 和</a:t>
            </a:r>
            <a:r>
              <a:rPr lang="zh-CN" altLang="en-US" sz="2400" dirty="0"/>
              <a:t>特征</a:t>
            </a:r>
            <a:r>
              <a:rPr lang="zh-CN" altLang="en-US" sz="2400" dirty="0" smtClean="0"/>
              <a:t>图的结构类似</a:t>
            </a:r>
            <a:endParaRPr lang="en-US" altLang="zh-CN" sz="2400" dirty="0" smtClean="0"/>
          </a:p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论文中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输入图像尺寸的</a:t>
            </a:r>
            <a:r>
              <a:rPr lang="en-US" altLang="zh-CN" sz="2400" dirty="0" smtClean="0"/>
              <a:t>1/16 (4</a:t>
            </a:r>
            <a:r>
              <a:rPr lang="zh-CN" altLang="en-US" sz="2400" dirty="0" smtClean="0"/>
              <a:t>次</a:t>
            </a:r>
            <a:r>
              <a:rPr lang="en-US" altLang="zh-CN" sz="2400" dirty="0" smtClean="0"/>
              <a:t>pooling)</a:t>
            </a:r>
          </a:p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好处，可以保留原图中各区域的布局，没有破坏空间结构</a:t>
            </a:r>
            <a:endParaRPr lang="en-US" altLang="zh-CN" sz="2400" dirty="0"/>
          </a:p>
          <a:p>
            <a:pPr marL="1303338" lvl="2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存储内容：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各个区域</a:t>
            </a:r>
            <a:r>
              <a:rPr lang="zh-CN" altLang="en-US" sz="2400" dirty="0" smtClean="0"/>
              <a:t>的局部特征以及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高层</a:t>
            </a:r>
            <a:r>
              <a:rPr lang="zh-CN" altLang="en-US" sz="2400" dirty="0" smtClean="0"/>
              <a:t>特征。</a:t>
            </a:r>
            <a:endParaRPr lang="en-US" altLang="zh-CN" sz="2400" dirty="0" smtClean="0"/>
          </a:p>
          <a:p>
            <a:pPr marL="1303338" lvl="2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83" y="3289798"/>
            <a:ext cx="3771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3500846" y="2952206"/>
            <a:ext cx="5512525" cy="2612571"/>
          </a:xfrm>
          <a:custGeom>
            <a:avLst/>
            <a:gdLst>
              <a:gd name="connsiteX0" fmla="*/ 4310743 w 5512525"/>
              <a:gd name="connsiteY0" fmla="*/ 326571 h 2612571"/>
              <a:gd name="connsiteX1" fmla="*/ 4232365 w 5512525"/>
              <a:gd name="connsiteY1" fmla="*/ 0 h 2612571"/>
              <a:gd name="connsiteX2" fmla="*/ 4376057 w 5512525"/>
              <a:gd name="connsiteY2" fmla="*/ 300445 h 2612571"/>
              <a:gd name="connsiteX3" fmla="*/ 4637314 w 5512525"/>
              <a:gd name="connsiteY3" fmla="*/ 679268 h 2612571"/>
              <a:gd name="connsiteX4" fmla="*/ 4728754 w 5512525"/>
              <a:gd name="connsiteY4" fmla="*/ 757645 h 2612571"/>
              <a:gd name="connsiteX5" fmla="*/ 4820194 w 5512525"/>
              <a:gd name="connsiteY5" fmla="*/ 875211 h 2612571"/>
              <a:gd name="connsiteX6" fmla="*/ 4846320 w 5512525"/>
              <a:gd name="connsiteY6" fmla="*/ 914400 h 2612571"/>
              <a:gd name="connsiteX7" fmla="*/ 4963885 w 5512525"/>
              <a:gd name="connsiteY7" fmla="*/ 1018903 h 2612571"/>
              <a:gd name="connsiteX8" fmla="*/ 4976948 w 5512525"/>
              <a:gd name="connsiteY8" fmla="*/ 1045028 h 2612571"/>
              <a:gd name="connsiteX9" fmla="*/ 4572000 w 5512525"/>
              <a:gd name="connsiteY9" fmla="*/ 287383 h 2612571"/>
              <a:gd name="connsiteX10" fmla="*/ 4689565 w 5512525"/>
              <a:gd name="connsiteY10" fmla="*/ 457200 h 2612571"/>
              <a:gd name="connsiteX11" fmla="*/ 4781005 w 5512525"/>
              <a:gd name="connsiteY11" fmla="*/ 496388 h 2612571"/>
              <a:gd name="connsiteX12" fmla="*/ 4976948 w 5512525"/>
              <a:gd name="connsiteY12" fmla="*/ 627017 h 2612571"/>
              <a:gd name="connsiteX13" fmla="*/ 5172891 w 5512525"/>
              <a:gd name="connsiteY13" fmla="*/ 783771 h 2612571"/>
              <a:gd name="connsiteX14" fmla="*/ 5238205 w 5512525"/>
              <a:gd name="connsiteY14" fmla="*/ 809897 h 2612571"/>
              <a:gd name="connsiteX15" fmla="*/ 5421085 w 5512525"/>
              <a:gd name="connsiteY15" fmla="*/ 862148 h 2612571"/>
              <a:gd name="connsiteX16" fmla="*/ 5512525 w 5512525"/>
              <a:gd name="connsiteY16" fmla="*/ 901337 h 2612571"/>
              <a:gd name="connsiteX17" fmla="*/ 0 w 5512525"/>
              <a:gd name="connsiteY17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12525" h="2612571">
                <a:moveTo>
                  <a:pt x="4310743" y="326571"/>
                </a:moveTo>
                <a:lnTo>
                  <a:pt x="4232365" y="0"/>
                </a:lnTo>
                <a:cubicBezTo>
                  <a:pt x="4319708" y="305697"/>
                  <a:pt x="4228895" y="74042"/>
                  <a:pt x="4376057" y="300445"/>
                </a:cubicBezTo>
                <a:cubicBezTo>
                  <a:pt x="4481694" y="462963"/>
                  <a:pt x="4457858" y="525449"/>
                  <a:pt x="4637314" y="679268"/>
                </a:cubicBezTo>
                <a:cubicBezTo>
                  <a:pt x="4667794" y="705394"/>
                  <a:pt x="4701363" y="728297"/>
                  <a:pt x="4728754" y="757645"/>
                </a:cubicBezTo>
                <a:cubicBezTo>
                  <a:pt x="4762629" y="793939"/>
                  <a:pt x="4790406" y="835494"/>
                  <a:pt x="4820194" y="875211"/>
                </a:cubicBezTo>
                <a:cubicBezTo>
                  <a:pt x="4829614" y="887771"/>
                  <a:pt x="4835219" y="903299"/>
                  <a:pt x="4846320" y="914400"/>
                </a:cubicBezTo>
                <a:cubicBezTo>
                  <a:pt x="4933965" y="1002045"/>
                  <a:pt x="4889183" y="929261"/>
                  <a:pt x="4963885" y="1018903"/>
                </a:cubicBezTo>
                <a:cubicBezTo>
                  <a:pt x="4970118" y="1026383"/>
                  <a:pt x="4972594" y="1036320"/>
                  <a:pt x="4976948" y="1045028"/>
                </a:cubicBezTo>
                <a:lnTo>
                  <a:pt x="4572000" y="287383"/>
                </a:lnTo>
                <a:cubicBezTo>
                  <a:pt x="4611188" y="343989"/>
                  <a:pt x="4640883" y="408518"/>
                  <a:pt x="4689565" y="457200"/>
                </a:cubicBezTo>
                <a:cubicBezTo>
                  <a:pt x="4713013" y="480648"/>
                  <a:pt x="4753413" y="477994"/>
                  <a:pt x="4781005" y="496388"/>
                </a:cubicBezTo>
                <a:cubicBezTo>
                  <a:pt x="5023747" y="658215"/>
                  <a:pt x="4761805" y="534812"/>
                  <a:pt x="4976948" y="627017"/>
                </a:cubicBezTo>
                <a:cubicBezTo>
                  <a:pt x="5038012" y="680448"/>
                  <a:pt x="5101750" y="742272"/>
                  <a:pt x="5172891" y="783771"/>
                </a:cubicBezTo>
                <a:cubicBezTo>
                  <a:pt x="5193145" y="795586"/>
                  <a:pt x="5216123" y="802010"/>
                  <a:pt x="5238205" y="809897"/>
                </a:cubicBezTo>
                <a:cubicBezTo>
                  <a:pt x="5355826" y="851904"/>
                  <a:pt x="5326557" y="843242"/>
                  <a:pt x="5421085" y="862148"/>
                </a:cubicBezTo>
                <a:cubicBezTo>
                  <a:pt x="5493867" y="905817"/>
                  <a:pt x="5461010" y="901337"/>
                  <a:pt x="5512525" y="901337"/>
                </a:cubicBezTo>
                <a:lnTo>
                  <a:pt x="0" y="261257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981406" y="2991394"/>
            <a:ext cx="1188720" cy="1188720"/>
          </a:xfrm>
          <a:custGeom>
            <a:avLst/>
            <a:gdLst>
              <a:gd name="connsiteX0" fmla="*/ 352697 w 1188720"/>
              <a:gd name="connsiteY0" fmla="*/ 235132 h 1188720"/>
              <a:gd name="connsiteX1" fmla="*/ 0 w 1188720"/>
              <a:gd name="connsiteY1" fmla="*/ 0 h 1188720"/>
              <a:gd name="connsiteX2" fmla="*/ 195943 w 1188720"/>
              <a:gd name="connsiteY2" fmla="*/ 248195 h 1188720"/>
              <a:gd name="connsiteX3" fmla="*/ 352697 w 1188720"/>
              <a:gd name="connsiteY3" fmla="*/ 391886 h 1188720"/>
              <a:gd name="connsiteX4" fmla="*/ 444137 w 1188720"/>
              <a:gd name="connsiteY4" fmla="*/ 509452 h 1188720"/>
              <a:gd name="connsiteX5" fmla="*/ 679268 w 1188720"/>
              <a:gd name="connsiteY5" fmla="*/ 744583 h 1188720"/>
              <a:gd name="connsiteX6" fmla="*/ 770708 w 1188720"/>
              <a:gd name="connsiteY6" fmla="*/ 836023 h 1188720"/>
              <a:gd name="connsiteX7" fmla="*/ 888274 w 1188720"/>
              <a:gd name="connsiteY7" fmla="*/ 953589 h 1188720"/>
              <a:gd name="connsiteX8" fmla="*/ 940525 w 1188720"/>
              <a:gd name="connsiteY8" fmla="*/ 992777 h 1188720"/>
              <a:gd name="connsiteX9" fmla="*/ 1018903 w 1188720"/>
              <a:gd name="connsiteY9" fmla="*/ 1071155 h 1188720"/>
              <a:gd name="connsiteX10" fmla="*/ 1123405 w 1188720"/>
              <a:gd name="connsiteY10" fmla="*/ 1149532 h 1188720"/>
              <a:gd name="connsiteX11" fmla="*/ 1188720 w 1188720"/>
              <a:gd name="connsiteY11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" h="1188720">
                <a:moveTo>
                  <a:pt x="352697" y="235132"/>
                </a:moveTo>
                <a:lnTo>
                  <a:pt x="0" y="0"/>
                </a:lnTo>
                <a:cubicBezTo>
                  <a:pt x="43324" y="57767"/>
                  <a:pt x="135494" y="187747"/>
                  <a:pt x="195943" y="248195"/>
                </a:cubicBezTo>
                <a:cubicBezTo>
                  <a:pt x="246065" y="298316"/>
                  <a:pt x="303877" y="340496"/>
                  <a:pt x="352697" y="391886"/>
                </a:cubicBezTo>
                <a:cubicBezTo>
                  <a:pt x="386891" y="427880"/>
                  <a:pt x="410407" y="473023"/>
                  <a:pt x="444137" y="509452"/>
                </a:cubicBezTo>
                <a:cubicBezTo>
                  <a:pt x="519444" y="590783"/>
                  <a:pt x="600891" y="666206"/>
                  <a:pt x="679268" y="744583"/>
                </a:cubicBezTo>
                <a:lnTo>
                  <a:pt x="770708" y="836023"/>
                </a:lnTo>
                <a:cubicBezTo>
                  <a:pt x="809897" y="875212"/>
                  <a:pt x="843937" y="920336"/>
                  <a:pt x="888274" y="953589"/>
                </a:cubicBezTo>
                <a:cubicBezTo>
                  <a:pt x="905691" y="966652"/>
                  <a:pt x="924343" y="978213"/>
                  <a:pt x="940525" y="992777"/>
                </a:cubicBezTo>
                <a:cubicBezTo>
                  <a:pt x="967988" y="1017494"/>
                  <a:pt x="990850" y="1047110"/>
                  <a:pt x="1018903" y="1071155"/>
                </a:cubicBezTo>
                <a:cubicBezTo>
                  <a:pt x="1051963" y="1099492"/>
                  <a:pt x="1086067" y="1127130"/>
                  <a:pt x="1123405" y="1149532"/>
                </a:cubicBezTo>
                <a:lnTo>
                  <a:pt x="1188720" y="118872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300754" y="2612571"/>
            <a:ext cx="1358586" cy="1397726"/>
          </a:xfrm>
          <a:custGeom>
            <a:avLst/>
            <a:gdLst>
              <a:gd name="connsiteX0" fmla="*/ 0 w 1358586"/>
              <a:gd name="connsiteY0" fmla="*/ 0 h 1397726"/>
              <a:gd name="connsiteX1" fmla="*/ 0 w 1358586"/>
              <a:gd name="connsiteY1" fmla="*/ 0 h 1397726"/>
              <a:gd name="connsiteX2" fmla="*/ 169817 w 1358586"/>
              <a:gd name="connsiteY2" fmla="*/ 65315 h 1397726"/>
              <a:gd name="connsiteX3" fmla="*/ 287383 w 1358586"/>
              <a:gd name="connsiteY3" fmla="*/ 209006 h 1397726"/>
              <a:gd name="connsiteX4" fmla="*/ 352697 w 1358586"/>
              <a:gd name="connsiteY4" fmla="*/ 287383 h 1397726"/>
              <a:gd name="connsiteX5" fmla="*/ 378823 w 1358586"/>
              <a:gd name="connsiteY5" fmla="*/ 326572 h 1397726"/>
              <a:gd name="connsiteX6" fmla="*/ 470263 w 1358586"/>
              <a:gd name="connsiteY6" fmla="*/ 404949 h 1397726"/>
              <a:gd name="connsiteX7" fmla="*/ 548640 w 1358586"/>
              <a:gd name="connsiteY7" fmla="*/ 496389 h 1397726"/>
              <a:gd name="connsiteX8" fmla="*/ 809897 w 1358586"/>
              <a:gd name="connsiteY8" fmla="*/ 757646 h 1397726"/>
              <a:gd name="connsiteX9" fmla="*/ 953589 w 1358586"/>
              <a:gd name="connsiteY9" fmla="*/ 901338 h 1397726"/>
              <a:gd name="connsiteX10" fmla="*/ 992777 w 1358586"/>
              <a:gd name="connsiteY10" fmla="*/ 940526 h 1397726"/>
              <a:gd name="connsiteX11" fmla="*/ 1045029 w 1358586"/>
              <a:gd name="connsiteY11" fmla="*/ 966652 h 1397726"/>
              <a:gd name="connsiteX12" fmla="*/ 1162595 w 1358586"/>
              <a:gd name="connsiteY12" fmla="*/ 1149532 h 1397726"/>
              <a:gd name="connsiteX13" fmla="*/ 1319349 w 1358586"/>
              <a:gd name="connsiteY13" fmla="*/ 1345475 h 1397726"/>
              <a:gd name="connsiteX14" fmla="*/ 1358537 w 1358586"/>
              <a:gd name="connsiteY14" fmla="*/ 1397726 h 1397726"/>
              <a:gd name="connsiteX15" fmla="*/ 653143 w 1358586"/>
              <a:gd name="connsiteY15" fmla="*/ 365760 h 13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8586" h="1397726">
                <a:moveTo>
                  <a:pt x="0" y="0"/>
                </a:moveTo>
                <a:lnTo>
                  <a:pt x="0" y="0"/>
                </a:lnTo>
                <a:cubicBezTo>
                  <a:pt x="56606" y="21772"/>
                  <a:pt x="120769" y="29643"/>
                  <a:pt x="169817" y="65315"/>
                </a:cubicBezTo>
                <a:cubicBezTo>
                  <a:pt x="219866" y="101715"/>
                  <a:pt x="248042" y="161234"/>
                  <a:pt x="287383" y="209006"/>
                </a:cubicBezTo>
                <a:cubicBezTo>
                  <a:pt x="309002" y="235258"/>
                  <a:pt x="333833" y="259087"/>
                  <a:pt x="352697" y="287383"/>
                </a:cubicBezTo>
                <a:cubicBezTo>
                  <a:pt x="361406" y="300446"/>
                  <a:pt x="367722" y="315471"/>
                  <a:pt x="378823" y="326572"/>
                </a:cubicBezTo>
                <a:cubicBezTo>
                  <a:pt x="407209" y="354958"/>
                  <a:pt x="441877" y="376563"/>
                  <a:pt x="470263" y="404949"/>
                </a:cubicBezTo>
                <a:cubicBezTo>
                  <a:pt x="498649" y="433335"/>
                  <a:pt x="520891" y="467379"/>
                  <a:pt x="548640" y="496389"/>
                </a:cubicBezTo>
                <a:cubicBezTo>
                  <a:pt x="633769" y="585388"/>
                  <a:pt x="722811" y="670560"/>
                  <a:pt x="809897" y="757646"/>
                </a:cubicBezTo>
                <a:lnTo>
                  <a:pt x="953589" y="901338"/>
                </a:lnTo>
                <a:cubicBezTo>
                  <a:pt x="966652" y="914401"/>
                  <a:pt x="976254" y="932264"/>
                  <a:pt x="992777" y="940526"/>
                </a:cubicBezTo>
                <a:lnTo>
                  <a:pt x="1045029" y="966652"/>
                </a:lnTo>
                <a:cubicBezTo>
                  <a:pt x="1107635" y="1123167"/>
                  <a:pt x="1060660" y="1067984"/>
                  <a:pt x="1162595" y="1149532"/>
                </a:cubicBezTo>
                <a:cubicBezTo>
                  <a:pt x="1250755" y="1290588"/>
                  <a:pt x="1198862" y="1224988"/>
                  <a:pt x="1319349" y="1345475"/>
                </a:cubicBezTo>
                <a:cubicBezTo>
                  <a:pt x="1361616" y="1387742"/>
                  <a:pt x="1358537" y="1366190"/>
                  <a:pt x="1358537" y="1397726"/>
                </a:cubicBezTo>
                <a:lnTo>
                  <a:pt x="653143" y="36576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6642463" y="3361259"/>
            <a:ext cx="1985554" cy="886968"/>
          </a:xfrm>
          <a:prstGeom prst="wedgeRoundRectCallout">
            <a:avLst>
              <a:gd name="adj1" fmla="val -23690"/>
              <a:gd name="adj2" fmla="val -76093"/>
              <a:gd name="adj3" fmla="val 16667"/>
            </a:avLst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Softmax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之前的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得分向量</a:t>
            </a:r>
          </a:p>
        </p:txBody>
      </p:sp>
    </p:spTree>
    <p:extLst>
      <p:ext uri="{BB962C8B-B14F-4D97-AF65-F5344CB8AC3E}">
        <p14:creationId xmlns:p14="http://schemas.microsoft.com/office/powerpoint/2010/main" val="24077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11169935" cy="5018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如何更新显式记忆？</a:t>
            </a:r>
            <a:endParaRPr lang="en-US" altLang="zh-CN" dirty="0"/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412428" y="917843"/>
            <a:ext cx="10894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303338" lvl="2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以区域为单位更新，</a:t>
            </a:r>
            <a:r>
              <a:rPr lang="zh-CN" altLang="en-US" sz="2400" dirty="0"/>
              <a:t>对于</a:t>
            </a:r>
            <a:r>
              <a:rPr lang="zh-CN" altLang="en-US" sz="2400" dirty="0" smtClean="0"/>
              <a:t>每个区域，我们需要：</a:t>
            </a:r>
            <a:endParaRPr lang="en-US" altLang="zh-CN" sz="2400" dirty="0" smtClean="0"/>
          </a:p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获取“旧”记忆</a:t>
            </a:r>
            <a:endParaRPr lang="en-US" altLang="zh-CN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35" y="2610604"/>
            <a:ext cx="3013710" cy="264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右箭头 15"/>
          <p:cNvSpPr/>
          <p:nvPr/>
        </p:nvSpPr>
        <p:spPr bwMode="auto">
          <a:xfrm>
            <a:off x="4339614" y="3480630"/>
            <a:ext cx="1873924" cy="49244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6342" y="3183929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Crop and resize</a:t>
            </a:r>
            <a:endParaRPr lang="zh-CN" altLang="en-US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31" y="3192910"/>
            <a:ext cx="11239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84457" y="4815359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Old memory </a:t>
            </a:r>
            <a:endParaRPr lang="zh-CN" altLang="en-US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32" y="3172093"/>
            <a:ext cx="15525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5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11169935" cy="5018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如何更新显式记忆？</a:t>
            </a:r>
            <a:endParaRPr lang="en-US" altLang="zh-CN" dirty="0"/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412428" y="917843"/>
            <a:ext cx="10894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确定输入，</a:t>
            </a:r>
            <a:r>
              <a:rPr lang="en-US" altLang="zh-CN" sz="2400" dirty="0" err="1" smtClean="0"/>
              <a:t>pool5_feat</a:t>
            </a:r>
            <a:r>
              <a:rPr lang="zh-CN" altLang="en-US" sz="2400" dirty="0" smtClean="0"/>
              <a:t>与分类得分向量</a:t>
            </a:r>
            <a:r>
              <a:rPr lang="en-US" altLang="zh-CN" sz="2400" dirty="0" err="1" smtClean="0"/>
              <a:t>logit</a:t>
            </a:r>
            <a:r>
              <a:rPr lang="zh-CN" altLang="en-US" sz="2400" dirty="0" smtClean="0"/>
              <a:t>融合</a:t>
            </a:r>
            <a:endParaRPr lang="en-US" altLang="zh-CN" sz="2400" dirty="0" smtClean="0"/>
          </a:p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一个样本的迭代过程中，</a:t>
            </a:r>
            <a:r>
              <a:rPr lang="en-US" altLang="zh-CN" sz="2400" dirty="0" err="1" smtClean="0"/>
              <a:t>Pool5_feat</a:t>
            </a:r>
            <a:r>
              <a:rPr lang="zh-CN" altLang="en-US" sz="2400" dirty="0" smtClean="0"/>
              <a:t>不动，改变的是</a:t>
            </a:r>
            <a:r>
              <a:rPr lang="en-US" altLang="zh-CN" sz="2400" dirty="0" err="1" smtClean="0"/>
              <a:t>Logit_feat</a:t>
            </a:r>
            <a:endParaRPr lang="en-US" altLang="zh-CN" sz="24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1" y="3309680"/>
            <a:ext cx="15525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36" y="3388058"/>
            <a:ext cx="762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98367" y="410650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1*1*n</a:t>
            </a:r>
            <a:endParaRPr lang="zh-CN" altLang="en-US" b="1" dirty="0"/>
          </a:p>
        </p:txBody>
      </p:sp>
      <p:pic>
        <p:nvPicPr>
          <p:cNvPr id="2" name="图片 1"/>
          <p:cNvPicPr/>
          <p:nvPr>
            <p:extLst>
              <p:ext uri="{D42A27DB-BD31-4B8C-83A1-F6EECF244321}">
                <p14:modId xmlns:p14="http://schemas.microsoft.com/office/powerpoint/2010/main" val="3030955538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0382" y="3262485"/>
            <a:ext cx="923365" cy="1213348"/>
          </a:xfrm>
          <a:prstGeom prst="rect">
            <a:avLst/>
          </a:prstGeom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49" y="2953446"/>
            <a:ext cx="23622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02566" y="4652705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Pool5_feat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76479" y="4652705"/>
            <a:ext cx="11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Logit_feat</a:t>
            </a:r>
            <a:endParaRPr lang="zh-CN" altLang="en-US" b="1" dirty="0"/>
          </a:p>
        </p:txBody>
      </p:sp>
      <p:sp>
        <p:nvSpPr>
          <p:cNvPr id="14" name="右箭头 13"/>
          <p:cNvSpPr/>
          <p:nvPr/>
        </p:nvSpPr>
        <p:spPr bwMode="auto">
          <a:xfrm>
            <a:off x="7695949" y="3783481"/>
            <a:ext cx="1873924" cy="49244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6856" y="3460772"/>
            <a:ext cx="11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1*1 </a:t>
            </a:r>
            <a:r>
              <a:rPr lang="en-US" altLang="zh-CN" b="1" dirty="0" err="1" smtClean="0"/>
              <a:t>Convs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09256" y="427426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特征融合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107280" y="474593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Input</a:t>
            </a:r>
            <a:endParaRPr lang="zh-CN" altLang="en-US" b="1" dirty="0"/>
          </a:p>
        </p:txBody>
      </p:sp>
      <p:pic>
        <p:nvPicPr>
          <p:cNvPr id="6172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994" y="3335806"/>
            <a:ext cx="1609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/>
          <p:nvPr>
            <p:extLst>
              <p:ext uri="{D42A27DB-BD31-4B8C-83A1-F6EECF244321}">
                <p14:modId xmlns:p14="http://schemas.microsoft.com/office/powerpoint/2010/main" val="376155360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458358" y="3356542"/>
            <a:ext cx="813883" cy="1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4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 animBg="1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11169935" cy="5018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如何更新显式记忆？</a:t>
            </a:r>
            <a:endParaRPr lang="en-US" altLang="zh-CN" dirty="0"/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412428" y="917843"/>
            <a:ext cx="10894897" cy="58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确定更新规则，参考</a:t>
            </a:r>
            <a:r>
              <a:rPr lang="en-US" altLang="zh-CN" sz="2400" dirty="0" err="1" smtClean="0"/>
              <a:t>GRU</a:t>
            </a:r>
            <a:r>
              <a:rPr lang="zh-CN" altLang="en-US" sz="2400" dirty="0" smtClean="0"/>
              <a:t>方程，卷积替代矩阵乘法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86887" y="3129778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Old memory </a:t>
            </a:r>
            <a:endParaRPr lang="zh-CN" altLang="en-US" b="1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49" y="2646044"/>
            <a:ext cx="15525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29166" y="502202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Input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661955" y="3785454"/>
            <a:ext cx="1254034" cy="828255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GRU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规则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获得输</a:t>
            </a:r>
            <a:r>
              <a:rPr lang="zh-CN" altLang="en-US" dirty="0"/>
              <a:t>出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右大括号 8"/>
          <p:cNvSpPr/>
          <p:nvPr/>
        </p:nvSpPr>
        <p:spPr bwMode="auto">
          <a:xfrm>
            <a:off x="5021875" y="3132903"/>
            <a:ext cx="574765" cy="2133359"/>
          </a:xfrm>
          <a:prstGeom prst="rightBrace">
            <a:avLst>
              <a:gd name="adj1" fmla="val 33788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7033556" y="4199582"/>
            <a:ext cx="46062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8050906" y="48969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Output</a:t>
            </a:r>
            <a:endParaRPr lang="zh-CN" altLang="en-US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99" y="4649376"/>
            <a:ext cx="1609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18" y="3488590"/>
            <a:ext cx="1609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1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 animBg="1"/>
      <p:bldP spid="9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11169935" cy="5018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如何更新显式记忆？</a:t>
            </a:r>
            <a:endParaRPr lang="en-US" altLang="zh-CN" dirty="0"/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412428" y="917843"/>
            <a:ext cx="10894897" cy="58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60538" lvl="3" indent="-446088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填回去</a:t>
            </a:r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39" y="2830480"/>
            <a:ext cx="17049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3514" y="42283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Output</a:t>
            </a:r>
            <a:endParaRPr lang="zh-CN" alt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05" y="2427816"/>
            <a:ext cx="3013710" cy="264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01" y="3010122"/>
            <a:ext cx="11239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4160360" y="3255770"/>
            <a:ext cx="1873924" cy="49244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7088" y="2959069"/>
            <a:ext cx="87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r>
              <a:rPr lang="en-US" altLang="zh-CN" b="1" dirty="0" smtClean="0"/>
              <a:t>nverse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119708" y="3619080"/>
            <a:ext cx="1643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Crop and resize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805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16825</TotalTime>
  <Pages>0</Pages>
  <Words>336</Words>
  <Characters>0</Characters>
  <Application>Microsoft Office PowerPoint</Application>
  <DocSecurity>0</DocSecurity>
  <PresentationFormat>自定义</PresentationFormat>
  <Lines>0</Lines>
  <Paragraphs>64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Office 主题</vt:lpstr>
      <vt:lpstr>1_自定义设计方案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陈潇凯</dc:creator>
  <cp:lastModifiedBy>skychen</cp:lastModifiedBy>
  <cp:revision>495</cp:revision>
  <dcterms:created xsi:type="dcterms:W3CDTF">2014-06-29T11:45:14Z</dcterms:created>
  <dcterms:modified xsi:type="dcterms:W3CDTF">2018-05-07T06:18:43Z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