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Bukhari Script" charset="1" panose="00000500000000000000"/>
      <p:regular r:id="rId14"/>
    </p:embeddedFont>
    <p:embeddedFont>
      <p:font typeface="Barlow Condensed" charset="1" panose="00000506000000000000"/>
      <p:regular r:id="rId15"/>
    </p:embeddedFont>
    <p:embeddedFont>
      <p:font typeface="Barlow Condensed Bold" charset="1" panose="00000806000000000000"/>
      <p:regular r:id="rId16"/>
    </p:embeddedFont>
    <p:embeddedFont>
      <p:font typeface="Barlow Condensed Italics" charset="1" panose="00000506000000000000"/>
      <p:regular r:id="rId17"/>
    </p:embeddedFont>
    <p:embeddedFont>
      <p:font typeface="Barlow Condensed Bold Italics" charset="1" panose="00000806000000000000"/>
      <p:regular r:id="rId18"/>
    </p:embeddedFont>
    <p:embeddedFont>
      <p:font typeface="Barlow Condensed Thin" charset="1" panose="00000306000000000000"/>
      <p:regular r:id="rId19"/>
    </p:embeddedFont>
    <p:embeddedFont>
      <p:font typeface="Barlow Condensed Thin Italics" charset="1" panose="00000306000000000000"/>
      <p:regular r:id="rId20"/>
    </p:embeddedFont>
    <p:embeddedFont>
      <p:font typeface="Barlow Condensed Medium" charset="1" panose="00000606000000000000"/>
      <p:regular r:id="rId21"/>
    </p:embeddedFont>
    <p:embeddedFont>
      <p:font typeface="Barlow Condensed Medium Italics" charset="1" panose="00000606000000000000"/>
      <p:regular r:id="rId22"/>
    </p:embeddedFont>
    <p:embeddedFont>
      <p:font typeface="Barlow Condensed Semi-Bold" charset="1" panose="00000706000000000000"/>
      <p:regular r:id="rId23"/>
    </p:embeddedFont>
    <p:embeddedFont>
      <p:font typeface="Barlow Condensed Semi-Bold Italics" charset="1" panose="00000706000000000000"/>
      <p:regular r:id="rId24"/>
    </p:embeddedFont>
    <p:embeddedFont>
      <p:font typeface="Barlow Condensed Heavy" charset="1" panose="00000A06000000000000"/>
      <p:regular r:id="rId25"/>
    </p:embeddedFont>
    <p:embeddedFont>
      <p:font typeface="Barlow Condensed Heavy Italics" charset="1" panose="00000A06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techtarget.com/whatis/definition/Snowden-effec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45388" y="3247609"/>
            <a:ext cx="14197223" cy="7267332"/>
          </a:xfrm>
          <a:prstGeom prst="rect">
            <a:avLst/>
          </a:prstGeom>
        </p:spPr>
        <p:txBody>
          <a:bodyPr anchor="t" rtlCol="false" tIns="0" lIns="0" bIns="0" rIns="0">
            <a:spAutoFit/>
          </a:bodyPr>
          <a:lstStyle/>
          <a:p>
            <a:pPr algn="ctr">
              <a:lnSpc>
                <a:spcPts val="18621"/>
              </a:lnSpc>
            </a:pPr>
            <a:r>
              <a:rPr lang="en-US" sz="18621" spc="-372">
                <a:solidFill>
                  <a:srgbClr val="FF5757"/>
                </a:solidFill>
                <a:latin typeface="Barlow Condensed Bold"/>
              </a:rPr>
              <a:t>CYBERWARFARE</a:t>
            </a:r>
          </a:p>
          <a:p>
            <a:pPr algn="ctr">
              <a:lnSpc>
                <a:spcPts val="18858"/>
              </a:lnSpc>
            </a:pPr>
          </a:p>
          <a:p>
            <a:pPr algn="ctr">
              <a:lnSpc>
                <a:spcPts val="18858"/>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705153"/>
            <a:ext cx="18288000" cy="7666191"/>
          </a:xfrm>
          <a:prstGeom prst="rect">
            <a:avLst/>
          </a:prstGeom>
        </p:spPr>
        <p:txBody>
          <a:bodyPr anchor="t" rtlCol="false" tIns="0" lIns="0" bIns="0" rIns="0">
            <a:spAutoFit/>
          </a:bodyPr>
          <a:lstStyle/>
          <a:p>
            <a:pPr algn="ctr">
              <a:lnSpc>
                <a:spcPts val="4418"/>
              </a:lnSpc>
            </a:pPr>
            <a:r>
              <a:rPr lang="en-US" sz="4418" spc="-88">
                <a:solidFill>
                  <a:srgbClr val="000000"/>
                </a:solidFill>
                <a:latin typeface="Barlow Condensed Bold"/>
              </a:rPr>
              <a:t>Definition</a:t>
            </a:r>
          </a:p>
          <a:p>
            <a:pPr algn="ctr">
              <a:lnSpc>
                <a:spcPts val="4418"/>
              </a:lnSpc>
            </a:pPr>
          </a:p>
          <a:p>
            <a:pPr algn="ctr">
              <a:lnSpc>
                <a:spcPts val="3718"/>
              </a:lnSpc>
            </a:pPr>
            <a:r>
              <a:rPr lang="en-US" sz="3718" spc="-78">
                <a:solidFill>
                  <a:srgbClr val="000000"/>
                </a:solidFill>
                <a:latin typeface="Roboto Condensed Bold"/>
              </a:rPr>
              <a:t> </a:t>
            </a:r>
            <a:r>
              <a:rPr lang="en-US" sz="3718" spc="-78">
                <a:solidFill>
                  <a:srgbClr val="000000"/>
                </a:solidFill>
                <a:latin typeface="Roboto Condensed"/>
              </a:rPr>
              <a:t>The generally accepted definition of cyberwarfare is the use of cyber attacks against a nation-state, causing it significant harm, up to and including physical warfare, disruption of vital computer systems and loss of life.</a:t>
            </a:r>
          </a:p>
          <a:p>
            <a:pPr algn="ctr">
              <a:lnSpc>
                <a:spcPts val="3718"/>
              </a:lnSpc>
            </a:pPr>
          </a:p>
          <a:p>
            <a:pPr algn="ctr">
              <a:lnSpc>
                <a:spcPts val="3718"/>
              </a:lnSpc>
            </a:pPr>
            <a:r>
              <a:rPr lang="en-US" sz="3718" spc="-78">
                <a:solidFill>
                  <a:srgbClr val="000000"/>
                </a:solidFill>
                <a:latin typeface="Roboto Condensed"/>
              </a:rPr>
              <a:t>However, there has been some debate among experts regarding what acts specifically qualify as cyberwarfare. While the United States Department of Defense (DOD) states that the use of computers and the internet to conduct warfare in cyberspace is a threat to national security, why certain activities qualify as warfare, while others are simply cybercrime, is unclear.</a:t>
            </a:r>
          </a:p>
          <a:p>
            <a:pPr algn="ctr">
              <a:lnSpc>
                <a:spcPts val="3718"/>
              </a:lnSpc>
            </a:pPr>
          </a:p>
          <a:p>
            <a:pPr algn="ctr">
              <a:lnSpc>
                <a:spcPts val="3718"/>
              </a:lnSpc>
            </a:pPr>
            <a:r>
              <a:rPr lang="en-US" sz="3718" spc="-78">
                <a:solidFill>
                  <a:srgbClr val="000000"/>
                </a:solidFill>
                <a:latin typeface="Roboto Condensed"/>
              </a:rPr>
              <a:t>Although cyberwarfare generally refers to cyber attacks perpetrated by one nation-state on another, it can also describe attacks by terrorist groups or hacker groups aimed at furthering the goals of particular nations. While there are a number of examples of suspected cyberwarfare attacks in recent history, there has been no formal, agreed-upon definition for a cyber act of war, which experts generally agree would be a cyber attack that directly leads to loss of life.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8062" y="583518"/>
            <a:ext cx="18288000" cy="7932420"/>
          </a:xfrm>
          <a:prstGeom prst="rect">
            <a:avLst/>
          </a:prstGeom>
        </p:spPr>
        <p:txBody>
          <a:bodyPr anchor="t" rtlCol="false" tIns="0" lIns="0" bIns="0" rIns="0">
            <a:spAutoFit/>
          </a:bodyPr>
          <a:lstStyle/>
          <a:p>
            <a:pPr>
              <a:lnSpc>
                <a:spcPts val="4830"/>
              </a:lnSpc>
            </a:pPr>
            <a:r>
              <a:rPr lang="en-US" sz="4200" spc="-84">
                <a:solidFill>
                  <a:srgbClr val="000000"/>
                </a:solidFill>
                <a:latin typeface="Barlow Condensed Bold"/>
              </a:rPr>
              <a:t>What kinds of cyber weapons are used in warfare?</a:t>
            </a:r>
          </a:p>
          <a:p>
            <a:pPr>
              <a:lnSpc>
                <a:spcPts val="4830"/>
              </a:lnSpc>
            </a:pPr>
          </a:p>
          <a:p>
            <a:pPr>
              <a:lnSpc>
                <a:spcPts val="4830"/>
              </a:lnSpc>
            </a:pPr>
            <a:r>
              <a:rPr lang="en-US" sz="4200" spc="-84">
                <a:solidFill>
                  <a:srgbClr val="000000"/>
                </a:solidFill>
                <a:latin typeface="Barlow Condensed"/>
              </a:rPr>
              <a:t>Examples of acts that might qualify as cyberwarfare include the following:</a:t>
            </a:r>
          </a:p>
          <a:p>
            <a:pPr>
              <a:lnSpc>
                <a:spcPts val="4830"/>
              </a:lnSpc>
            </a:pPr>
          </a:p>
          <a:p>
            <a:pPr marL="906780" indent="-453390" lvl="1">
              <a:lnSpc>
                <a:spcPts val="4830"/>
              </a:lnSpc>
              <a:buFont typeface="Arial"/>
              <a:buChar char="•"/>
            </a:pPr>
            <a:r>
              <a:rPr lang="en-US" sz="4200" spc="-84">
                <a:solidFill>
                  <a:srgbClr val="000000"/>
                </a:solidFill>
                <a:latin typeface="Barlow Condensed"/>
              </a:rPr>
              <a:t>viruses, phishing, computer worms and malware that can take down critical infrastructure;</a:t>
            </a:r>
          </a:p>
          <a:p>
            <a:pPr marL="906780" indent="-453390" lvl="1">
              <a:lnSpc>
                <a:spcPts val="4830"/>
              </a:lnSpc>
              <a:buFont typeface="Arial"/>
              <a:buChar char="•"/>
            </a:pPr>
            <a:r>
              <a:rPr lang="en-US" sz="4200" spc="-84">
                <a:solidFill>
                  <a:srgbClr val="000000"/>
                </a:solidFill>
                <a:latin typeface="Barlow Condensed"/>
              </a:rPr>
              <a:t>distributed denial-of-service (DDoS) attacks that prevent legitimate users from accessing targeted computer networks or devices;</a:t>
            </a:r>
          </a:p>
          <a:p>
            <a:pPr marL="906780" indent="-453390" lvl="1">
              <a:lnSpc>
                <a:spcPts val="4830"/>
              </a:lnSpc>
              <a:buFont typeface="Arial"/>
              <a:buChar char="•"/>
            </a:pPr>
            <a:r>
              <a:rPr lang="en-US" sz="4200" spc="-84">
                <a:solidFill>
                  <a:srgbClr val="000000"/>
                </a:solidFill>
                <a:latin typeface="Barlow Condensed"/>
              </a:rPr>
              <a:t>hacking and theft of critical data from institutions, governments and businesses;</a:t>
            </a:r>
          </a:p>
          <a:p>
            <a:pPr marL="906780" indent="-453390" lvl="1">
              <a:lnSpc>
                <a:spcPts val="4830"/>
              </a:lnSpc>
              <a:buFont typeface="Arial"/>
              <a:buChar char="•"/>
            </a:pPr>
            <a:r>
              <a:rPr lang="en-US" sz="4200" spc="-84">
                <a:solidFill>
                  <a:srgbClr val="000000"/>
                </a:solidFill>
                <a:latin typeface="Barlow Condensed"/>
              </a:rPr>
              <a:t>spyware or cyber espionage that results in the theft of information that compromises national security and stability;</a:t>
            </a:r>
          </a:p>
          <a:p>
            <a:pPr marL="906780" indent="-453390" lvl="1">
              <a:lnSpc>
                <a:spcPts val="4830"/>
              </a:lnSpc>
              <a:buFont typeface="Arial"/>
              <a:buChar char="•"/>
            </a:pPr>
            <a:r>
              <a:rPr lang="en-US" sz="4200" spc="-84">
                <a:solidFill>
                  <a:srgbClr val="000000"/>
                </a:solidFill>
                <a:latin typeface="Barlow Condensed"/>
              </a:rPr>
              <a:t>ransomware that holds control systems or data hostage; and</a:t>
            </a:r>
          </a:p>
          <a:p>
            <a:pPr marL="906780" indent="-453390" lvl="1">
              <a:lnSpc>
                <a:spcPts val="4830"/>
              </a:lnSpc>
              <a:buFont typeface="Arial"/>
              <a:buChar char="•"/>
            </a:pPr>
            <a:r>
              <a:rPr lang="en-US" sz="4200" spc="-84">
                <a:solidFill>
                  <a:srgbClr val="000000"/>
                </a:solidFill>
                <a:latin typeface="Barlow Condensed"/>
              </a:rPr>
              <a:t>propaganda or disinformation campaigns used to cause serious disruption or chaos.</a:t>
            </a:r>
          </a:p>
          <a:p>
            <a:pPr>
              <a:lnSpc>
                <a:spcPts val="483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7464" y="434407"/>
            <a:ext cx="18288000" cy="9042146"/>
          </a:xfrm>
          <a:prstGeom prst="rect">
            <a:avLst/>
          </a:prstGeom>
        </p:spPr>
        <p:txBody>
          <a:bodyPr anchor="t" rtlCol="false" tIns="0" lIns="0" bIns="0" rIns="0">
            <a:spAutoFit/>
          </a:bodyPr>
          <a:lstStyle/>
          <a:p>
            <a:pPr>
              <a:lnSpc>
                <a:spcPts val="4200"/>
              </a:lnSpc>
              <a:spcBef>
                <a:spcPct val="0"/>
              </a:spcBef>
            </a:pPr>
            <a:r>
              <a:rPr lang="en-US" sz="4200" spc="-84">
                <a:solidFill>
                  <a:srgbClr val="000000"/>
                </a:solidFill>
                <a:latin typeface="Barlow Condensed Bold"/>
              </a:rPr>
              <a:t>What are the goals of cyberwarfare?</a:t>
            </a:r>
          </a:p>
          <a:p>
            <a:pPr>
              <a:lnSpc>
                <a:spcPts val="4200"/>
              </a:lnSpc>
              <a:spcBef>
                <a:spcPct val="0"/>
              </a:spcBef>
            </a:pPr>
          </a:p>
          <a:p>
            <a:pPr>
              <a:lnSpc>
                <a:spcPts val="5323"/>
              </a:lnSpc>
            </a:pPr>
            <a:r>
              <a:rPr lang="en-US" sz="4399" spc="-79">
                <a:solidFill>
                  <a:srgbClr val="000000"/>
                </a:solidFill>
                <a:latin typeface="Barlow Condensed"/>
              </a:rPr>
              <a:t>According to the Cybersecurity and Infrastructure Security Agency, the goal of cyberwarfare is to "weaken, disrupt or destroy" another nation. To achieve their goals, cyberwarfare programs target a wide spectrum of objectives that might harm national interests. These threats range from propaganda to espionage and serious disruption with extensive infrastructure disruption and loss of life to the citizens of the nation under attack.</a:t>
            </a:r>
          </a:p>
          <a:p>
            <a:pPr>
              <a:lnSpc>
                <a:spcPts val="5323"/>
              </a:lnSpc>
            </a:pPr>
          </a:p>
          <a:p>
            <a:pPr>
              <a:lnSpc>
                <a:spcPts val="5323"/>
              </a:lnSpc>
            </a:pPr>
            <a:r>
              <a:rPr lang="en-US" sz="4399" spc="-79">
                <a:solidFill>
                  <a:srgbClr val="000000"/>
                </a:solidFill>
                <a:latin typeface="Barlow Condensed"/>
              </a:rPr>
              <a:t>Cyberwarfare is similar to cyber espionage, and the two terms are sometimes confused. The biggest difference is that the primary goal of a cyberwarfare attack is to disrupt the activities of a nation-state, while the primary goal of a cyber espionage attack is for the attacker to remain hidden for as long as possible in order to gather intelligence. The two activities are often used together. For example, cyber espionage can be used to build intelligence that helps a nation-state prepare for declaring a physical or cyber war.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1196" y="66675"/>
            <a:ext cx="18006804" cy="10324465"/>
          </a:xfrm>
          <a:prstGeom prst="rect">
            <a:avLst/>
          </a:prstGeom>
        </p:spPr>
        <p:txBody>
          <a:bodyPr anchor="t" rtlCol="false" tIns="0" lIns="0" bIns="0" rIns="0">
            <a:spAutoFit/>
          </a:bodyPr>
          <a:lstStyle/>
          <a:p>
            <a:pPr algn="ctr">
              <a:lnSpc>
                <a:spcPts val="4100"/>
              </a:lnSpc>
              <a:spcBef>
                <a:spcPct val="0"/>
              </a:spcBef>
            </a:pPr>
            <a:r>
              <a:rPr lang="en-US" sz="4100" spc="-82">
                <a:solidFill>
                  <a:srgbClr val="000000"/>
                </a:solidFill>
                <a:latin typeface="Barlow Condensed Bold"/>
              </a:rPr>
              <a:t>Historical examples of cyberwarfare attacks</a:t>
            </a:r>
          </a:p>
          <a:p>
            <a:pPr>
              <a:lnSpc>
                <a:spcPts val="4100"/>
              </a:lnSpc>
            </a:pPr>
            <a:r>
              <a:rPr lang="en-US" sz="4100" spc="-82">
                <a:solidFill>
                  <a:srgbClr val="000000"/>
                </a:solidFill>
                <a:latin typeface="Barlow Condensed"/>
              </a:rPr>
              <a:t>Bronze Soldier -- 2007</a:t>
            </a:r>
          </a:p>
          <a:p>
            <a:pPr>
              <a:lnSpc>
                <a:spcPts val="4100"/>
              </a:lnSpc>
            </a:pPr>
            <a:r>
              <a:rPr lang="en-US" sz="4100" spc="-82">
                <a:solidFill>
                  <a:srgbClr val="000000"/>
                </a:solidFill>
                <a:latin typeface="Barlow Condensed"/>
              </a:rPr>
              <a:t>In 2007, the Estonian government moved a Bronze Soldier, a painful symbol of Soviet oppression, from the center of Tallinn, the capital of Estonia, to a military cemetery on the outskirts of the city.</a:t>
            </a:r>
          </a:p>
          <a:p>
            <a:pPr>
              <a:lnSpc>
                <a:spcPts val="4100"/>
              </a:lnSpc>
            </a:pPr>
          </a:p>
          <a:p>
            <a:pPr>
              <a:lnSpc>
                <a:spcPts val="4100"/>
              </a:lnSpc>
            </a:pPr>
            <a:r>
              <a:rPr lang="en-US" sz="4100" spc="-82">
                <a:solidFill>
                  <a:srgbClr val="000000"/>
                </a:solidFill>
                <a:latin typeface="Barlow Condensed"/>
              </a:rPr>
              <a:t>In the following months, Estonia was hit by several major cyber attacks. This resulted in many Estonian banks, media outlets and government sites being taken offline due to unprecedented levels of traffic.</a:t>
            </a:r>
          </a:p>
          <a:p>
            <a:pPr>
              <a:lnSpc>
                <a:spcPts val="4100"/>
              </a:lnSpc>
            </a:pPr>
          </a:p>
          <a:p>
            <a:pPr>
              <a:lnSpc>
                <a:spcPts val="4100"/>
              </a:lnSpc>
            </a:pPr>
            <a:r>
              <a:rPr lang="en-US" sz="4100" spc="-82">
                <a:solidFill>
                  <a:srgbClr val="000000"/>
                </a:solidFill>
                <a:latin typeface="Barlow Condensed"/>
              </a:rPr>
              <a:t>The Stuxnet worm -- 2010</a:t>
            </a:r>
          </a:p>
          <a:p>
            <a:pPr>
              <a:lnSpc>
                <a:spcPts val="4100"/>
              </a:lnSpc>
            </a:pPr>
            <a:r>
              <a:rPr lang="en-US" sz="4100" spc="-82">
                <a:solidFill>
                  <a:srgbClr val="000000"/>
                </a:solidFill>
                <a:latin typeface="Barlow Condensed"/>
              </a:rPr>
              <a:t>The Stuxnet worm was used to attack Iran's nuclear program in what is considered one of the most sophisticated malware attacks in history. The malware targeted Iranian supervisory control and data acquisition systems and was spread with infected Universal Serial Bus devices.</a:t>
            </a:r>
          </a:p>
          <a:p>
            <a:pPr>
              <a:lnSpc>
                <a:spcPts val="4100"/>
              </a:lnSpc>
            </a:pPr>
          </a:p>
          <a:p>
            <a:pPr>
              <a:lnSpc>
                <a:spcPts val="4100"/>
              </a:lnSpc>
            </a:pPr>
            <a:r>
              <a:rPr lang="en-US" sz="4100" spc="-82">
                <a:solidFill>
                  <a:srgbClr val="000000"/>
                </a:solidFill>
                <a:latin typeface="Barlow Condensed"/>
              </a:rPr>
              <a:t>Edward Snowden -- 2013</a:t>
            </a:r>
          </a:p>
          <a:p>
            <a:pPr>
              <a:lnSpc>
                <a:spcPts val="4100"/>
              </a:lnSpc>
            </a:pPr>
            <a:r>
              <a:rPr lang="en-US" sz="4100" spc="-82">
                <a:solidFill>
                  <a:srgbClr val="000000"/>
                </a:solidFill>
                <a:latin typeface="Barlow Condensed"/>
              </a:rPr>
              <a:t>Edward Snowden, a former Central Intelligence Agency consultant, leaked details of the U.S. National Security Agency's cyber surveillance system. He attributed this act to ethical concerns about the programs he was involved with, which he says were ignored. The incident raised corporate and public awareness about how the advance of technology infringes on personal privacy and coined the term the </a:t>
            </a:r>
            <a:r>
              <a:rPr lang="en-US" sz="4100" spc="-82">
                <a:solidFill>
                  <a:srgbClr val="000000"/>
                </a:solidFill>
                <a:latin typeface="Barlow Condensed"/>
                <a:hlinkClick r:id="rId2" tooltip="https://www.techtarget.com/whatis/definition/Snowden-effect"/>
              </a:rPr>
              <a:t>Snowden effect</a:t>
            </a:r>
            <a:r>
              <a:rPr lang="en-US" sz="4100" spc="-82">
                <a:solidFill>
                  <a:srgbClr val="000000"/>
                </a:solidFill>
                <a:latin typeface="Barlow Condensed"/>
              </a:rPr>
              <a:t>.</a:t>
            </a:r>
          </a:p>
          <a:p>
            <a:pPr algn="ctr">
              <a:lnSpc>
                <a:spcPts val="410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42291" y="1028700"/>
            <a:ext cx="10828489" cy="7329165"/>
            <a:chOff x="0" y="0"/>
            <a:chExt cx="14437985" cy="9772219"/>
          </a:xfrm>
        </p:grpSpPr>
        <p:sp>
          <p:nvSpPr>
            <p:cNvPr name="TextBox 3" id="3"/>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4" id="4"/>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DAFIPS1MoeE</dc:identifier>
  <dcterms:modified xsi:type="dcterms:W3CDTF">2011-08-01T06:04:30Z</dcterms:modified>
  <cp:revision>1</cp:revision>
  <dc:title>cyberwarfare</dc:title>
</cp:coreProperties>
</file>