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bhinav%20Tripathi\Downloads\res1.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bhinav%20Tripathi\Downloads\batq2.csv"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bhinav%20Tripathi\Downloads\boundaryper.csv"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bhinav%20Tripathi\Downloads\bowleconomyq1.csv"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bhinav%20Tripathi\Downloads\bowlingstrikeq2.csv"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bhinav%20Tripathi\Downloads\allrounder.csv"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Abhinav%20Tripathi\Downloads\wicketing.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3"/>
    </mc:Choice>
    <mc:Fallback>
      <c:style val="43"/>
    </mc:Fallback>
  </mc:AlternateContent>
  <c:chart>
    <c:title>
      <c:layout/>
      <c:overlay val="0"/>
      <c:txPr>
        <a:bodyPr/>
        <a:lstStyle/>
        <a:p>
          <a:pPr>
            <a:defRPr sz="2000" b="1"/>
          </a:pPr>
          <a:endParaRPr lang="en-US"/>
        </a:p>
      </c:txPr>
    </c:title>
    <c:autoTitleDeleted val="0"/>
    <c:plotArea>
      <c:layout/>
      <c:barChart>
        <c:barDir val="bar"/>
        <c:grouping val="clustered"/>
        <c:varyColors val="0"/>
        <c:ser>
          <c:idx val="2"/>
          <c:order val="0"/>
          <c:tx>
            <c:v>Strike Rate</c:v>
          </c:tx>
          <c:spPr>
            <a:solidFill>
              <a:schemeClr val="accent1"/>
            </a:solidFill>
            <a:ln>
              <a:solidFill>
                <a:schemeClr val="tx2"/>
              </a:solidFill>
            </a:ln>
          </c:spPr>
          <c:invertIfNegative val="0"/>
          <c:dLbls>
            <c:showLegendKey val="0"/>
            <c:showVal val="1"/>
            <c:showCatName val="0"/>
            <c:showSerName val="0"/>
            <c:showPercent val="0"/>
            <c:showBubbleSize val="0"/>
            <c:showLeaderLines val="0"/>
          </c:dLbls>
          <c:cat>
            <c:strRef>
              <c:f>'res1'!$A$2:$A$11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'res1'!$B$2:$B$11</c:f>
              <c:numCache>
                <c:formatCode>General</c:formatCode>
                <c:ptCount val="10"/>
                <c:pt idx="0">
                  <c:v>182.3</c:v>
                </c:pt>
                <c:pt idx="1">
                  <c:v>164.3</c:v>
                </c:pt>
                <c:pt idx="2">
                  <c:v>159.30000000000001</c:v>
                </c:pt>
                <c:pt idx="3">
                  <c:v>155.4</c:v>
                </c:pt>
                <c:pt idx="4">
                  <c:v>154.69999999999999</c:v>
                </c:pt>
                <c:pt idx="5">
                  <c:v>152</c:v>
                </c:pt>
                <c:pt idx="6">
                  <c:v>151.9</c:v>
                </c:pt>
                <c:pt idx="7">
                  <c:v>150.1</c:v>
                </c:pt>
                <c:pt idx="8">
                  <c:v>149.9</c:v>
                </c:pt>
                <c:pt idx="9">
                  <c:v>149.6</c:v>
                </c:pt>
              </c:numCache>
            </c:numRef>
          </c:val>
        </c:ser>
        <c:dLbls>
          <c:showLegendKey val="0"/>
          <c:showVal val="0"/>
          <c:showCatName val="0"/>
          <c:showSerName val="0"/>
          <c:showPercent val="0"/>
          <c:showBubbleSize val="0"/>
        </c:dLbls>
        <c:gapWidth val="150"/>
        <c:axId val="84192640"/>
        <c:axId val="99483648"/>
      </c:barChart>
      <c:catAx>
        <c:axId val="84192640"/>
        <c:scaling>
          <c:orientation val="minMax"/>
        </c:scaling>
        <c:delete val="0"/>
        <c:axPos val="l"/>
        <c:title>
          <c:tx>
            <c:rich>
              <a:bodyPr/>
              <a:lstStyle/>
              <a:p>
                <a:pPr>
                  <a:defRPr sz="1200"/>
                </a:pPr>
                <a:r>
                  <a:rPr lang="en-IN" sz="1200" dirty="0" smtClean="0"/>
                  <a:t>Batsman</a:t>
                </a:r>
                <a:endParaRPr lang="en-IN" sz="1200" dirty="0"/>
              </a:p>
            </c:rich>
          </c:tx>
          <c:layout/>
          <c:overlay val="0"/>
        </c:title>
        <c:numFmt formatCode="General" sourceLinked="1"/>
        <c:majorTickMark val="none"/>
        <c:minorTickMark val="none"/>
        <c:tickLblPos val="nextTo"/>
        <c:txPr>
          <a:bodyPr/>
          <a:lstStyle/>
          <a:p>
            <a:pPr>
              <a:defRPr sz="1400"/>
            </a:pPr>
            <a:endParaRPr lang="en-US"/>
          </a:p>
        </c:txPr>
        <c:crossAx val="99483648"/>
        <c:crosses val="autoZero"/>
        <c:auto val="1"/>
        <c:lblAlgn val="ctr"/>
        <c:lblOffset val="100"/>
        <c:noMultiLvlLbl val="0"/>
      </c:catAx>
      <c:valAx>
        <c:axId val="99483648"/>
        <c:scaling>
          <c:orientation val="minMax"/>
          <c:max val="250"/>
          <c:min val="0"/>
        </c:scaling>
        <c:delete val="0"/>
        <c:axPos val="b"/>
        <c:title>
          <c:tx>
            <c:rich>
              <a:bodyPr/>
              <a:lstStyle/>
              <a:p>
                <a:pPr>
                  <a:defRPr/>
                </a:pPr>
                <a:r>
                  <a:rPr lang="en-IN" dirty="0" smtClean="0"/>
                  <a:t>Strike</a:t>
                </a:r>
                <a:r>
                  <a:rPr lang="en-IN" baseline="0" dirty="0" smtClean="0"/>
                  <a:t> Rate </a:t>
                </a:r>
                <a:endParaRPr lang="en-IN" dirty="0"/>
              </a:p>
            </c:rich>
          </c:tx>
          <c:layout/>
          <c:overlay val="0"/>
        </c:title>
        <c:numFmt formatCode="General" sourceLinked="1"/>
        <c:majorTickMark val="out"/>
        <c:minorTickMark val="none"/>
        <c:tickLblPos val="nextTo"/>
        <c:crossAx val="84192640"/>
        <c:crosses val="autoZero"/>
        <c:crossBetween val="between"/>
        <c:majorUnit val="20"/>
      </c:valAx>
    </c:plotArea>
    <c:legend>
      <c:legendPos val="r"/>
      <c:layout/>
      <c:overlay val="0"/>
      <c:txPr>
        <a:bodyPr/>
        <a:lstStyle/>
        <a:p>
          <a:pPr>
            <a:defRPr sz="12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sz="2400"/>
            </a:pPr>
            <a:r>
              <a:rPr lang="en-US" sz="2400" dirty="0"/>
              <a:t>Batting Average</a:t>
            </a:r>
          </a:p>
        </c:rich>
      </c:tx>
      <c:layout/>
      <c:overlay val="0"/>
    </c:title>
    <c:autoTitleDeleted val="0"/>
    <c:plotArea>
      <c:layout>
        <c:manualLayout>
          <c:layoutTarget val="inner"/>
          <c:xMode val="edge"/>
          <c:yMode val="edge"/>
          <c:x val="0.22214408767507277"/>
          <c:y val="0.15109805388797243"/>
          <c:w val="0.6194037513857702"/>
          <c:h val="0.7085368457177631"/>
        </c:manualLayout>
      </c:layout>
      <c:barChart>
        <c:barDir val="bar"/>
        <c:grouping val="clustered"/>
        <c:varyColors val="0"/>
        <c:ser>
          <c:idx val="0"/>
          <c:order val="0"/>
          <c:tx>
            <c:strRef>
              <c:f>batq2!$B$1</c:f>
              <c:strCache>
                <c:ptCount val="1"/>
                <c:pt idx="0">
                  <c:v>batting_average</c:v>
                </c:pt>
              </c:strCache>
            </c:strRef>
          </c:tx>
          <c:invertIfNegative val="0"/>
          <c:dLbls>
            <c:txPr>
              <a:bodyPr/>
              <a:lstStyle/>
              <a:p>
                <a:pPr>
                  <a:defRPr sz="1400"/>
                </a:pPr>
                <a:endParaRPr lang="en-US"/>
              </a:p>
            </c:txPr>
            <c:showLegendKey val="0"/>
            <c:showVal val="1"/>
            <c:showCatName val="0"/>
            <c:showSerName val="0"/>
            <c:showPercent val="0"/>
            <c:showBubbleSize val="0"/>
            <c:showLeaderLines val="0"/>
          </c:dLbls>
          <c:cat>
            <c:strRef>
              <c:f>batq2!$A$2:$A$11</c:f>
              <c:strCache>
                <c:ptCount val="10"/>
                <c:pt idx="0">
                  <c:v>Iqbal Abdulla</c:v>
                </c:pt>
                <c:pt idx="1">
                  <c:v>KL Rahul</c:v>
                </c:pt>
                <c:pt idx="2">
                  <c:v>DA Warner</c:v>
                </c:pt>
                <c:pt idx="3">
                  <c:v>AB de Villiers</c:v>
                </c:pt>
                <c:pt idx="4">
                  <c:v>JP Duminy</c:v>
                </c:pt>
                <c:pt idx="5">
                  <c:v>OA Shah</c:v>
                </c:pt>
                <c:pt idx="6">
                  <c:v>MS Dhoni</c:v>
                </c:pt>
                <c:pt idx="7">
                  <c:v>LMP Simmons</c:v>
                </c:pt>
                <c:pt idx="8">
                  <c:v>CH Gayle</c:v>
                </c:pt>
                <c:pt idx="9">
                  <c:v>ML Hayden</c:v>
                </c:pt>
              </c:strCache>
            </c:strRef>
          </c:cat>
          <c:val>
            <c:numRef>
              <c:f>batq2!$B$2:$B$11</c:f>
              <c:numCache>
                <c:formatCode>General</c:formatCode>
                <c:ptCount val="10"/>
                <c:pt idx="0">
                  <c:v>88</c:v>
                </c:pt>
                <c:pt idx="1">
                  <c:v>44.9</c:v>
                </c:pt>
                <c:pt idx="2">
                  <c:v>43.8</c:v>
                </c:pt>
                <c:pt idx="3">
                  <c:v>43.3</c:v>
                </c:pt>
                <c:pt idx="4">
                  <c:v>42.3</c:v>
                </c:pt>
                <c:pt idx="5">
                  <c:v>42.2</c:v>
                </c:pt>
                <c:pt idx="6">
                  <c:v>42.1</c:v>
                </c:pt>
                <c:pt idx="7">
                  <c:v>41.5</c:v>
                </c:pt>
                <c:pt idx="8">
                  <c:v>41.5</c:v>
                </c:pt>
                <c:pt idx="9">
                  <c:v>41</c:v>
                </c:pt>
              </c:numCache>
            </c:numRef>
          </c:val>
        </c:ser>
        <c:dLbls>
          <c:showLegendKey val="0"/>
          <c:showVal val="0"/>
          <c:showCatName val="0"/>
          <c:showSerName val="0"/>
          <c:showPercent val="0"/>
          <c:showBubbleSize val="0"/>
        </c:dLbls>
        <c:gapWidth val="150"/>
        <c:axId val="46398848"/>
        <c:axId val="46921600"/>
      </c:barChart>
      <c:catAx>
        <c:axId val="46398848"/>
        <c:scaling>
          <c:orientation val="minMax"/>
        </c:scaling>
        <c:delete val="0"/>
        <c:axPos val="l"/>
        <c:title>
          <c:tx>
            <c:rich>
              <a:bodyPr/>
              <a:lstStyle/>
              <a:p>
                <a:pPr>
                  <a:defRPr sz="1800"/>
                </a:pPr>
                <a:r>
                  <a:rPr lang="en-IN" sz="1800" dirty="0"/>
                  <a:t>Batsman</a:t>
                </a:r>
              </a:p>
            </c:rich>
          </c:tx>
          <c:layout/>
          <c:overlay val="0"/>
        </c:title>
        <c:majorTickMark val="none"/>
        <c:minorTickMark val="none"/>
        <c:tickLblPos val="nextTo"/>
        <c:txPr>
          <a:bodyPr/>
          <a:lstStyle/>
          <a:p>
            <a:pPr>
              <a:defRPr sz="1400" b="1"/>
            </a:pPr>
            <a:endParaRPr lang="en-US"/>
          </a:p>
        </c:txPr>
        <c:crossAx val="46921600"/>
        <c:crosses val="autoZero"/>
        <c:auto val="1"/>
        <c:lblAlgn val="ctr"/>
        <c:lblOffset val="100"/>
        <c:noMultiLvlLbl val="0"/>
      </c:catAx>
      <c:valAx>
        <c:axId val="46921600"/>
        <c:scaling>
          <c:orientation val="minMax"/>
        </c:scaling>
        <c:delete val="0"/>
        <c:axPos val="b"/>
        <c:title>
          <c:tx>
            <c:rich>
              <a:bodyPr/>
              <a:lstStyle/>
              <a:p>
                <a:pPr>
                  <a:defRPr sz="1600"/>
                </a:pPr>
                <a:r>
                  <a:rPr lang="en-IN" sz="1600" dirty="0"/>
                  <a:t>Average</a:t>
                </a:r>
              </a:p>
            </c:rich>
          </c:tx>
          <c:layout/>
          <c:overlay val="0"/>
        </c:title>
        <c:numFmt formatCode="General" sourceLinked="1"/>
        <c:majorTickMark val="out"/>
        <c:minorTickMark val="none"/>
        <c:tickLblPos val="nextTo"/>
        <c:txPr>
          <a:bodyPr/>
          <a:lstStyle/>
          <a:p>
            <a:pPr>
              <a:defRPr sz="1400"/>
            </a:pPr>
            <a:endParaRPr lang="en-US"/>
          </a:p>
        </c:txPr>
        <c:crossAx val="46398848"/>
        <c:crosses val="autoZero"/>
        <c:crossBetween val="between"/>
      </c:valAx>
    </c:plotArea>
    <c:legend>
      <c:legendPos val="r"/>
      <c:layout/>
      <c:overlay val="0"/>
      <c:txPr>
        <a:bodyPr/>
        <a:lstStyle/>
        <a:p>
          <a:pPr>
            <a:defRPr sz="1200"/>
          </a:pPr>
          <a:endParaRPr lang="en-US"/>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2"/>
    </mc:Choice>
    <mc:Fallback>
      <c:style val="42"/>
    </mc:Fallback>
  </mc:AlternateContent>
  <c:chart>
    <c:title>
      <c:tx>
        <c:rich>
          <a:bodyPr/>
          <a:lstStyle/>
          <a:p>
            <a:pPr>
              <a:defRPr sz="2400"/>
            </a:pPr>
            <a:r>
              <a:rPr lang="en-US" sz="2400" dirty="0"/>
              <a:t>Boundary</a:t>
            </a:r>
            <a:r>
              <a:rPr lang="en-US" sz="2400" baseline="0" dirty="0"/>
              <a:t> Percentage</a:t>
            </a:r>
            <a:endParaRPr lang="en-US" sz="2400" dirty="0"/>
          </a:p>
        </c:rich>
      </c:tx>
      <c:layout/>
      <c:overlay val="0"/>
    </c:title>
    <c:autoTitleDeleted val="0"/>
    <c:plotArea>
      <c:layout>
        <c:manualLayout>
          <c:layoutTarget val="inner"/>
          <c:xMode val="edge"/>
          <c:yMode val="edge"/>
          <c:x val="0.23106122461748302"/>
          <c:y val="0.14484140569385348"/>
          <c:w val="0.55834433189573363"/>
          <c:h val="0.69554267673062609"/>
        </c:manualLayout>
      </c:layout>
      <c:barChart>
        <c:barDir val="bar"/>
        <c:grouping val="clustered"/>
        <c:varyColors val="0"/>
        <c:ser>
          <c:idx val="0"/>
          <c:order val="0"/>
          <c:tx>
            <c:strRef>
              <c:f>boundaryper!$B$1</c:f>
              <c:strCache>
                <c:ptCount val="1"/>
                <c:pt idx="0">
                  <c:v>boundary_percentage</c:v>
                </c:pt>
              </c:strCache>
            </c:strRef>
          </c:tx>
          <c:invertIfNegative val="0"/>
          <c:dLbls>
            <c:txPr>
              <a:bodyPr/>
              <a:lstStyle/>
              <a:p>
                <a:pPr>
                  <a:defRPr sz="1200"/>
                </a:pPr>
                <a:endParaRPr lang="en-US"/>
              </a:p>
            </c:txPr>
            <c:showLegendKey val="0"/>
            <c:showVal val="1"/>
            <c:showCatName val="0"/>
            <c:showSerName val="0"/>
            <c:showPercent val="0"/>
            <c:showBubbleSize val="0"/>
            <c:showLeaderLines val="0"/>
          </c:dLbls>
          <c:cat>
            <c:strRef>
              <c:f>boundaryper!$A$2:$A$11</c:f>
              <c:strCache>
                <c:ptCount val="10"/>
                <c:pt idx="0">
                  <c:v>SP Narine</c:v>
                </c:pt>
                <c:pt idx="1">
                  <c:v>AD Russell</c:v>
                </c:pt>
                <c:pt idx="2">
                  <c:v>CH Gayle</c:v>
                </c:pt>
                <c:pt idx="3">
                  <c:v>CR Brathwaite</c:v>
                </c:pt>
                <c:pt idx="4">
                  <c:v>ST Jayasuriya</c:v>
                </c:pt>
                <c:pt idx="5">
                  <c:v>BCJ Cutting</c:v>
                </c:pt>
                <c:pt idx="6">
                  <c:v>MJ McClenaghan</c:v>
                </c:pt>
                <c:pt idx="7">
                  <c:v>AC Gilchrist</c:v>
                </c:pt>
                <c:pt idx="8">
                  <c:v>MS Gony</c:v>
                </c:pt>
                <c:pt idx="9">
                  <c:v>Mujeeb Ur Rahman</c:v>
                </c:pt>
              </c:strCache>
            </c:strRef>
          </c:cat>
          <c:val>
            <c:numRef>
              <c:f>boundaryper!$B$2:$B$11</c:f>
              <c:numCache>
                <c:formatCode>General</c:formatCode>
                <c:ptCount val="10"/>
                <c:pt idx="0">
                  <c:v>81.2</c:v>
                </c:pt>
                <c:pt idx="1">
                  <c:v>78.7</c:v>
                </c:pt>
                <c:pt idx="2">
                  <c:v>76.099999999999994</c:v>
                </c:pt>
                <c:pt idx="3">
                  <c:v>75.099999999999994</c:v>
                </c:pt>
                <c:pt idx="4">
                  <c:v>74.2</c:v>
                </c:pt>
                <c:pt idx="5">
                  <c:v>73.099999999999994</c:v>
                </c:pt>
                <c:pt idx="6">
                  <c:v>72.900000000000006</c:v>
                </c:pt>
                <c:pt idx="7">
                  <c:v>72.900000000000006</c:v>
                </c:pt>
                <c:pt idx="8">
                  <c:v>72.7</c:v>
                </c:pt>
                <c:pt idx="9">
                  <c:v>72.7</c:v>
                </c:pt>
              </c:numCache>
            </c:numRef>
          </c:val>
        </c:ser>
        <c:dLbls>
          <c:showLegendKey val="0"/>
          <c:showVal val="0"/>
          <c:showCatName val="0"/>
          <c:showSerName val="0"/>
          <c:showPercent val="0"/>
          <c:showBubbleSize val="0"/>
        </c:dLbls>
        <c:gapWidth val="150"/>
        <c:axId val="47092096"/>
        <c:axId val="47094016"/>
      </c:barChart>
      <c:catAx>
        <c:axId val="47092096"/>
        <c:scaling>
          <c:orientation val="minMax"/>
        </c:scaling>
        <c:delete val="0"/>
        <c:axPos val="l"/>
        <c:title>
          <c:tx>
            <c:rich>
              <a:bodyPr/>
              <a:lstStyle/>
              <a:p>
                <a:pPr>
                  <a:defRPr sz="1400"/>
                </a:pPr>
                <a:r>
                  <a:rPr lang="en-IN" sz="1400" dirty="0"/>
                  <a:t>Batsman</a:t>
                </a:r>
              </a:p>
            </c:rich>
          </c:tx>
          <c:layout/>
          <c:overlay val="0"/>
        </c:title>
        <c:majorTickMark val="none"/>
        <c:minorTickMark val="none"/>
        <c:tickLblPos val="nextTo"/>
        <c:txPr>
          <a:bodyPr/>
          <a:lstStyle/>
          <a:p>
            <a:pPr>
              <a:defRPr sz="1400" b="1"/>
            </a:pPr>
            <a:endParaRPr lang="en-US"/>
          </a:p>
        </c:txPr>
        <c:crossAx val="47094016"/>
        <c:crosses val="autoZero"/>
        <c:auto val="1"/>
        <c:lblAlgn val="ctr"/>
        <c:lblOffset val="100"/>
        <c:noMultiLvlLbl val="0"/>
      </c:catAx>
      <c:valAx>
        <c:axId val="47094016"/>
        <c:scaling>
          <c:orientation val="minMax"/>
          <c:min val="0"/>
        </c:scaling>
        <c:delete val="0"/>
        <c:axPos val="b"/>
        <c:title>
          <c:tx>
            <c:rich>
              <a:bodyPr/>
              <a:lstStyle/>
              <a:p>
                <a:pPr>
                  <a:defRPr sz="1600"/>
                </a:pPr>
                <a:r>
                  <a:rPr lang="en-IN" sz="1600" dirty="0"/>
                  <a:t>Boundary</a:t>
                </a:r>
                <a:r>
                  <a:rPr lang="en-IN" sz="1600" baseline="0" dirty="0"/>
                  <a:t> Percentage</a:t>
                </a:r>
                <a:endParaRPr lang="en-IN" sz="1600" dirty="0"/>
              </a:p>
            </c:rich>
          </c:tx>
          <c:layout/>
          <c:overlay val="0"/>
        </c:title>
        <c:numFmt formatCode="General" sourceLinked="1"/>
        <c:majorTickMark val="out"/>
        <c:minorTickMark val="none"/>
        <c:tickLblPos val="nextTo"/>
        <c:txPr>
          <a:bodyPr/>
          <a:lstStyle/>
          <a:p>
            <a:pPr>
              <a:defRPr sz="1400"/>
            </a:pPr>
            <a:endParaRPr lang="en-US"/>
          </a:p>
        </c:txPr>
        <c:crossAx val="47092096"/>
        <c:crosses val="autoZero"/>
        <c:crossBetween val="between"/>
      </c:valAx>
    </c:plotArea>
    <c:legend>
      <c:legendPos val="r"/>
      <c:layout/>
      <c:overlay val="0"/>
      <c:txPr>
        <a:bodyPr/>
        <a:lstStyle/>
        <a:p>
          <a:pPr>
            <a:defRPr sz="1200"/>
          </a:pPr>
          <a:endParaRPr lang="en-US"/>
        </a:p>
      </c:txPr>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3"/>
    </mc:Choice>
    <mc:Fallback>
      <c:style val="43"/>
    </mc:Fallback>
  </mc:AlternateContent>
  <c:chart>
    <c:title>
      <c:tx>
        <c:rich>
          <a:bodyPr/>
          <a:lstStyle/>
          <a:p>
            <a:pPr>
              <a:defRPr/>
            </a:pPr>
            <a:r>
              <a:rPr lang="en-US" dirty="0"/>
              <a:t>Economy</a:t>
            </a:r>
          </a:p>
        </c:rich>
      </c:tx>
      <c:layout/>
      <c:overlay val="0"/>
    </c:title>
    <c:autoTitleDeleted val="0"/>
    <c:plotArea>
      <c:layout/>
      <c:barChart>
        <c:barDir val="bar"/>
        <c:grouping val="clustered"/>
        <c:varyColors val="0"/>
        <c:ser>
          <c:idx val="0"/>
          <c:order val="0"/>
          <c:tx>
            <c:strRef>
              <c:f>bowleconomyq1!$B$1</c:f>
              <c:strCache>
                <c:ptCount val="1"/>
                <c:pt idx="0">
                  <c:v>economy</c:v>
                </c:pt>
              </c:strCache>
            </c:strRef>
          </c:tx>
          <c:invertIfNegative val="0"/>
          <c:dLbls>
            <c:txPr>
              <a:bodyPr/>
              <a:lstStyle/>
              <a:p>
                <a:pPr>
                  <a:defRPr sz="1400"/>
                </a:pPr>
                <a:endParaRPr lang="en-US"/>
              </a:p>
            </c:txPr>
            <c:showLegendKey val="0"/>
            <c:showVal val="1"/>
            <c:showCatName val="0"/>
            <c:showSerName val="0"/>
            <c:showPercent val="0"/>
            <c:showBubbleSize val="0"/>
            <c:showLeaderLines val="0"/>
          </c:dLbls>
          <c:cat>
            <c:strRef>
              <c:f>bowleconomyq1!$A$2:$A$11</c:f>
              <c:strCache>
                <c:ptCount val="10"/>
                <c:pt idx="0">
                  <c:v>Rashid Khan</c:v>
                </c:pt>
                <c:pt idx="1">
                  <c:v>A Kumble</c:v>
                </c:pt>
                <c:pt idx="2">
                  <c:v>M Muralitharan</c:v>
                </c:pt>
                <c:pt idx="3">
                  <c:v>DW Steyn</c:v>
                </c:pt>
                <c:pt idx="4">
                  <c:v>R Ashwin</c:v>
                </c:pt>
                <c:pt idx="5">
                  <c:v>SP Narine</c:v>
                </c:pt>
                <c:pt idx="6">
                  <c:v>DL Vettori</c:v>
                </c:pt>
                <c:pt idx="7">
                  <c:v>Washington Sundar</c:v>
                </c:pt>
                <c:pt idx="8">
                  <c:v>J Botha</c:v>
                </c:pt>
                <c:pt idx="9">
                  <c:v>R Tewatia</c:v>
                </c:pt>
              </c:strCache>
            </c:strRef>
          </c:cat>
          <c:val>
            <c:numRef>
              <c:f>bowleconomyq1!$B$2:$B$11</c:f>
              <c:numCache>
                <c:formatCode>General</c:formatCode>
                <c:ptCount val="10"/>
                <c:pt idx="0">
                  <c:v>6.33</c:v>
                </c:pt>
                <c:pt idx="1">
                  <c:v>6.65</c:v>
                </c:pt>
                <c:pt idx="2">
                  <c:v>6.68</c:v>
                </c:pt>
                <c:pt idx="3">
                  <c:v>6.77</c:v>
                </c:pt>
                <c:pt idx="4">
                  <c:v>6.77</c:v>
                </c:pt>
                <c:pt idx="5">
                  <c:v>6.82</c:v>
                </c:pt>
                <c:pt idx="6">
                  <c:v>6.83</c:v>
                </c:pt>
                <c:pt idx="7">
                  <c:v>6.89</c:v>
                </c:pt>
                <c:pt idx="8">
                  <c:v>6.92</c:v>
                </c:pt>
                <c:pt idx="9">
                  <c:v>6.99</c:v>
                </c:pt>
              </c:numCache>
            </c:numRef>
          </c:val>
        </c:ser>
        <c:dLbls>
          <c:showLegendKey val="0"/>
          <c:showVal val="0"/>
          <c:showCatName val="0"/>
          <c:showSerName val="0"/>
          <c:showPercent val="0"/>
          <c:showBubbleSize val="0"/>
        </c:dLbls>
        <c:gapWidth val="150"/>
        <c:axId val="47120384"/>
        <c:axId val="47136768"/>
      </c:barChart>
      <c:catAx>
        <c:axId val="47120384"/>
        <c:scaling>
          <c:orientation val="minMax"/>
        </c:scaling>
        <c:delete val="0"/>
        <c:axPos val="l"/>
        <c:title>
          <c:tx>
            <c:rich>
              <a:bodyPr/>
              <a:lstStyle/>
              <a:p>
                <a:pPr>
                  <a:defRPr sz="2000"/>
                </a:pPr>
                <a:r>
                  <a:rPr lang="en-IN" sz="2000" b="0" dirty="0"/>
                  <a:t>Bowlers</a:t>
                </a:r>
              </a:p>
            </c:rich>
          </c:tx>
          <c:layout/>
          <c:overlay val="0"/>
        </c:title>
        <c:majorTickMark val="none"/>
        <c:minorTickMark val="none"/>
        <c:tickLblPos val="nextTo"/>
        <c:txPr>
          <a:bodyPr/>
          <a:lstStyle/>
          <a:p>
            <a:pPr>
              <a:defRPr sz="1400" b="1"/>
            </a:pPr>
            <a:endParaRPr lang="en-US"/>
          </a:p>
        </c:txPr>
        <c:crossAx val="47136768"/>
        <c:crosses val="autoZero"/>
        <c:auto val="1"/>
        <c:lblAlgn val="ctr"/>
        <c:lblOffset val="100"/>
        <c:noMultiLvlLbl val="0"/>
      </c:catAx>
      <c:valAx>
        <c:axId val="47136768"/>
        <c:scaling>
          <c:orientation val="minMax"/>
          <c:min val="0"/>
        </c:scaling>
        <c:delete val="0"/>
        <c:axPos val="b"/>
        <c:title>
          <c:tx>
            <c:rich>
              <a:bodyPr/>
              <a:lstStyle/>
              <a:p>
                <a:pPr>
                  <a:defRPr sz="1400"/>
                </a:pPr>
                <a:r>
                  <a:rPr lang="en-IN" sz="1400" dirty="0"/>
                  <a:t>Economy</a:t>
                </a:r>
                <a:r>
                  <a:rPr lang="en-IN" sz="1400" baseline="0" dirty="0"/>
                  <a:t> rate</a:t>
                </a:r>
                <a:endParaRPr lang="en-IN" sz="1400" dirty="0"/>
              </a:p>
            </c:rich>
          </c:tx>
          <c:layout/>
          <c:overlay val="0"/>
        </c:title>
        <c:numFmt formatCode="General" sourceLinked="1"/>
        <c:majorTickMark val="out"/>
        <c:minorTickMark val="none"/>
        <c:tickLblPos val="nextTo"/>
        <c:txPr>
          <a:bodyPr/>
          <a:lstStyle/>
          <a:p>
            <a:pPr>
              <a:defRPr sz="1200"/>
            </a:pPr>
            <a:endParaRPr lang="en-US"/>
          </a:p>
        </c:txPr>
        <c:crossAx val="47120384"/>
        <c:crosses val="autoZero"/>
        <c:crossBetween val="between"/>
        <c:majorUnit val="1"/>
      </c:valAx>
    </c:plotArea>
    <c:legend>
      <c:legendPos val="r"/>
      <c:layout/>
      <c:overlay val="0"/>
      <c:txPr>
        <a:bodyPr/>
        <a:lstStyle/>
        <a:p>
          <a:pPr>
            <a:defRPr sz="1400"/>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3"/>
    </mc:Choice>
    <mc:Fallback>
      <c:style val="43"/>
    </mc:Fallback>
  </mc:AlternateContent>
  <c:chart>
    <c:title>
      <c:tx>
        <c:rich>
          <a:bodyPr/>
          <a:lstStyle/>
          <a:p>
            <a:pPr>
              <a:defRPr sz="2000"/>
            </a:pPr>
            <a:r>
              <a:rPr lang="en-US" sz="2000" dirty="0"/>
              <a:t>Bowling</a:t>
            </a:r>
            <a:r>
              <a:rPr lang="en-US" sz="2000" baseline="0" dirty="0"/>
              <a:t> Strike Rate </a:t>
            </a:r>
            <a:endParaRPr lang="en-US" sz="2000" dirty="0"/>
          </a:p>
        </c:rich>
      </c:tx>
      <c:layout/>
      <c:overlay val="0"/>
    </c:title>
    <c:autoTitleDeleted val="0"/>
    <c:plotArea>
      <c:layout>
        <c:manualLayout>
          <c:layoutTarget val="inner"/>
          <c:xMode val="edge"/>
          <c:yMode val="edge"/>
          <c:x val="0.21620114418321823"/>
          <c:y val="0.10132995605357313"/>
          <c:w val="0.60847745830036193"/>
          <c:h val="0.75293376835488057"/>
        </c:manualLayout>
      </c:layout>
      <c:barChart>
        <c:barDir val="bar"/>
        <c:grouping val="clustered"/>
        <c:varyColors val="0"/>
        <c:ser>
          <c:idx val="0"/>
          <c:order val="0"/>
          <c:tx>
            <c:strRef>
              <c:f>bowlingstrikeq2!$B$1</c:f>
              <c:strCache>
                <c:ptCount val="1"/>
                <c:pt idx="0">
                  <c:v>bowling_strike_rate</c:v>
                </c:pt>
              </c:strCache>
            </c:strRef>
          </c:tx>
          <c:invertIfNegative val="0"/>
          <c:dLbls>
            <c:txPr>
              <a:bodyPr/>
              <a:lstStyle/>
              <a:p>
                <a:pPr>
                  <a:defRPr sz="1400"/>
                </a:pPr>
                <a:endParaRPr lang="en-US"/>
              </a:p>
            </c:txPr>
            <c:showLegendKey val="0"/>
            <c:showVal val="1"/>
            <c:showCatName val="0"/>
            <c:showSerName val="0"/>
            <c:showPercent val="0"/>
            <c:showBubbleSize val="0"/>
            <c:showLeaderLines val="0"/>
          </c:dLbls>
          <c:cat>
            <c:strRef>
              <c:f>bowlingstrikeq2!$A$2:$A$11</c:f>
              <c:strCache>
                <c:ptCount val="10"/>
                <c:pt idx="0">
                  <c:v>K Rabada</c:v>
                </c:pt>
                <c:pt idx="1">
                  <c:v>DE Bollinger</c:v>
                </c:pt>
                <c:pt idx="2">
                  <c:v>AJ Tye</c:v>
                </c:pt>
                <c:pt idx="3">
                  <c:v>Imran Tahir</c:v>
                </c:pt>
                <c:pt idx="4">
                  <c:v>SL Malinga</c:v>
                </c:pt>
                <c:pt idx="5">
                  <c:v>S Aravind</c:v>
                </c:pt>
                <c:pt idx="6">
                  <c:v>MA Starc</c:v>
                </c:pt>
                <c:pt idx="7">
                  <c:v>YS Chahal</c:v>
                </c:pt>
                <c:pt idx="8">
                  <c:v>KK Cooper</c:v>
                </c:pt>
                <c:pt idx="9">
                  <c:v>TA Boult</c:v>
                </c:pt>
              </c:strCache>
            </c:strRef>
          </c:cat>
          <c:val>
            <c:numRef>
              <c:f>bowlingstrikeq2!$B$2:$B$11</c:f>
              <c:numCache>
                <c:formatCode>General</c:formatCode>
                <c:ptCount val="10"/>
                <c:pt idx="0">
                  <c:v>13.8</c:v>
                </c:pt>
                <c:pt idx="1">
                  <c:v>15.8</c:v>
                </c:pt>
                <c:pt idx="2">
                  <c:v>16.100000000000001</c:v>
                </c:pt>
                <c:pt idx="3">
                  <c:v>16.399999999999999</c:v>
                </c:pt>
                <c:pt idx="4">
                  <c:v>17.5</c:v>
                </c:pt>
                <c:pt idx="5">
                  <c:v>17.5</c:v>
                </c:pt>
                <c:pt idx="6">
                  <c:v>18</c:v>
                </c:pt>
                <c:pt idx="7">
                  <c:v>18.100000000000001</c:v>
                </c:pt>
                <c:pt idx="8">
                  <c:v>18.2</c:v>
                </c:pt>
                <c:pt idx="9">
                  <c:v>18.3</c:v>
                </c:pt>
              </c:numCache>
            </c:numRef>
          </c:val>
        </c:ser>
        <c:dLbls>
          <c:showLegendKey val="0"/>
          <c:showVal val="0"/>
          <c:showCatName val="0"/>
          <c:showSerName val="0"/>
          <c:showPercent val="0"/>
          <c:showBubbleSize val="0"/>
        </c:dLbls>
        <c:gapWidth val="150"/>
        <c:axId val="47219072"/>
        <c:axId val="47221760"/>
      </c:barChart>
      <c:catAx>
        <c:axId val="47219072"/>
        <c:scaling>
          <c:orientation val="minMax"/>
        </c:scaling>
        <c:delete val="0"/>
        <c:axPos val="l"/>
        <c:title>
          <c:tx>
            <c:rich>
              <a:bodyPr/>
              <a:lstStyle/>
              <a:p>
                <a:pPr>
                  <a:defRPr sz="1600"/>
                </a:pPr>
                <a:r>
                  <a:rPr lang="en-IN" sz="1600" dirty="0"/>
                  <a:t>Bowler</a:t>
                </a:r>
              </a:p>
            </c:rich>
          </c:tx>
          <c:layout/>
          <c:overlay val="0"/>
        </c:title>
        <c:majorTickMark val="none"/>
        <c:minorTickMark val="none"/>
        <c:tickLblPos val="nextTo"/>
        <c:txPr>
          <a:bodyPr/>
          <a:lstStyle/>
          <a:p>
            <a:pPr>
              <a:defRPr sz="1400" b="1"/>
            </a:pPr>
            <a:endParaRPr lang="en-US"/>
          </a:p>
        </c:txPr>
        <c:crossAx val="47221760"/>
        <c:crosses val="autoZero"/>
        <c:auto val="1"/>
        <c:lblAlgn val="ctr"/>
        <c:lblOffset val="100"/>
        <c:noMultiLvlLbl val="0"/>
      </c:catAx>
      <c:valAx>
        <c:axId val="47221760"/>
        <c:scaling>
          <c:orientation val="minMax"/>
        </c:scaling>
        <c:delete val="0"/>
        <c:axPos val="b"/>
        <c:title>
          <c:tx>
            <c:rich>
              <a:bodyPr/>
              <a:lstStyle/>
              <a:p>
                <a:pPr>
                  <a:defRPr sz="1400"/>
                </a:pPr>
                <a:r>
                  <a:rPr lang="en-IN" sz="1400" dirty="0"/>
                  <a:t>Strike</a:t>
                </a:r>
                <a:r>
                  <a:rPr lang="en-IN" sz="1400" baseline="0" dirty="0"/>
                  <a:t> Rate</a:t>
                </a:r>
                <a:endParaRPr lang="en-IN" sz="1400" dirty="0"/>
              </a:p>
            </c:rich>
          </c:tx>
          <c:layout/>
          <c:overlay val="0"/>
        </c:title>
        <c:numFmt formatCode="General" sourceLinked="1"/>
        <c:majorTickMark val="out"/>
        <c:minorTickMark val="none"/>
        <c:tickLblPos val="nextTo"/>
        <c:crossAx val="47219072"/>
        <c:crosses val="autoZero"/>
        <c:crossBetween val="between"/>
      </c:valAx>
    </c:plotArea>
    <c:legend>
      <c:legendPos val="r"/>
      <c:layout/>
      <c:overlay val="0"/>
      <c:txPr>
        <a:bodyPr/>
        <a:lstStyle/>
        <a:p>
          <a:pPr>
            <a:defRPr sz="1100"/>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3"/>
    </mc:Choice>
    <mc:Fallback>
      <c:style val="43"/>
    </mc:Fallback>
  </mc:AlternateContent>
  <c:chart>
    <c:title>
      <c:tx>
        <c:rich>
          <a:bodyPr/>
          <a:lstStyle/>
          <a:p>
            <a:pPr>
              <a:defRPr/>
            </a:pPr>
            <a:r>
              <a:rPr lang="en-IN" dirty="0"/>
              <a:t>Strike</a:t>
            </a:r>
            <a:r>
              <a:rPr lang="en-IN" baseline="0" dirty="0"/>
              <a:t> Rate</a:t>
            </a:r>
            <a:endParaRPr lang="en-IN" dirty="0"/>
          </a:p>
        </c:rich>
      </c:tx>
      <c:layout/>
      <c:overlay val="0"/>
    </c:title>
    <c:autoTitleDeleted val="0"/>
    <c:plotArea>
      <c:layout>
        <c:manualLayout>
          <c:layoutTarget val="inner"/>
          <c:xMode val="edge"/>
          <c:yMode val="edge"/>
          <c:x val="0.27997278979903251"/>
          <c:y val="0.21749890575773598"/>
          <c:w val="0.6825965509885632"/>
          <c:h val="0.61199064154965477"/>
        </c:manualLayout>
      </c:layout>
      <c:barChart>
        <c:barDir val="bar"/>
        <c:grouping val="clustered"/>
        <c:varyColors val="0"/>
        <c:ser>
          <c:idx val="0"/>
          <c:order val="0"/>
          <c:tx>
            <c:strRef>
              <c:f>allrounder!$B$1</c:f>
              <c:strCache>
                <c:ptCount val="1"/>
                <c:pt idx="0">
                  <c:v>batting_strike_rate</c:v>
                </c:pt>
              </c:strCache>
            </c:strRef>
          </c:tx>
          <c:invertIfNegative val="0"/>
          <c:dLbls>
            <c:showLegendKey val="0"/>
            <c:showVal val="1"/>
            <c:showCatName val="0"/>
            <c:showSerName val="0"/>
            <c:showPercent val="0"/>
            <c:showBubbleSize val="0"/>
            <c:showLeaderLines val="0"/>
          </c:dLbls>
          <c:cat>
            <c:strRef>
              <c:f>allrounder!$A$2:$A$11</c:f>
              <c:strCache>
                <c:ptCount val="10"/>
                <c:pt idx="0">
                  <c:v>AD Russell</c:v>
                </c:pt>
                <c:pt idx="1">
                  <c:v>SP Narine</c:v>
                </c:pt>
                <c:pt idx="2">
                  <c:v>HH Pandya</c:v>
                </c:pt>
                <c:pt idx="3">
                  <c:v>KA Pollard</c:v>
                </c:pt>
                <c:pt idx="4">
                  <c:v>ST Jayasuriya</c:v>
                </c:pt>
                <c:pt idx="5">
                  <c:v>JA Morkel</c:v>
                </c:pt>
                <c:pt idx="6">
                  <c:v>Harbhajan Singh</c:v>
                </c:pt>
                <c:pt idx="7">
                  <c:v>SR Watson</c:v>
                </c:pt>
                <c:pt idx="8">
                  <c:v>MP Stoinis</c:v>
                </c:pt>
                <c:pt idx="9">
                  <c:v>DR Smith</c:v>
                </c:pt>
              </c:strCache>
            </c:strRef>
          </c:cat>
          <c:val>
            <c:numRef>
              <c:f>allrounder!$B$2:$B$11</c:f>
              <c:numCache>
                <c:formatCode>General</c:formatCode>
                <c:ptCount val="10"/>
                <c:pt idx="0">
                  <c:v>182.3</c:v>
                </c:pt>
                <c:pt idx="1">
                  <c:v>164.3</c:v>
                </c:pt>
                <c:pt idx="2">
                  <c:v>159.30000000000001</c:v>
                </c:pt>
                <c:pt idx="3">
                  <c:v>149.9</c:v>
                </c:pt>
                <c:pt idx="4">
                  <c:v>144.4</c:v>
                </c:pt>
                <c:pt idx="5">
                  <c:v>142</c:v>
                </c:pt>
                <c:pt idx="6">
                  <c:v>138.19999999999999</c:v>
                </c:pt>
                <c:pt idx="7">
                  <c:v>137.9</c:v>
                </c:pt>
                <c:pt idx="8">
                  <c:v>137.30000000000001</c:v>
                </c:pt>
                <c:pt idx="9">
                  <c:v>135.19999999999999</c:v>
                </c:pt>
              </c:numCache>
            </c:numRef>
          </c:val>
        </c:ser>
        <c:ser>
          <c:idx val="1"/>
          <c:order val="1"/>
          <c:tx>
            <c:strRef>
              <c:f>allrounder!$C$1</c:f>
              <c:strCache>
                <c:ptCount val="1"/>
                <c:pt idx="0">
                  <c:v>bowling_strike_rate</c:v>
                </c:pt>
              </c:strCache>
            </c:strRef>
          </c:tx>
          <c:invertIfNegative val="0"/>
          <c:dLbls>
            <c:showLegendKey val="0"/>
            <c:showVal val="1"/>
            <c:showCatName val="0"/>
            <c:showSerName val="0"/>
            <c:showPercent val="0"/>
            <c:showBubbleSize val="0"/>
            <c:showLeaderLines val="0"/>
          </c:dLbls>
          <c:cat>
            <c:strRef>
              <c:f>allrounder!$A$2:$A$11</c:f>
              <c:strCache>
                <c:ptCount val="10"/>
                <c:pt idx="0">
                  <c:v>AD Russell</c:v>
                </c:pt>
                <c:pt idx="1">
                  <c:v>SP Narine</c:v>
                </c:pt>
                <c:pt idx="2">
                  <c:v>HH Pandya</c:v>
                </c:pt>
                <c:pt idx="3">
                  <c:v>KA Pollard</c:v>
                </c:pt>
                <c:pt idx="4">
                  <c:v>ST Jayasuriya</c:v>
                </c:pt>
                <c:pt idx="5">
                  <c:v>JA Morkel</c:v>
                </c:pt>
                <c:pt idx="6">
                  <c:v>Harbhajan Singh</c:v>
                </c:pt>
                <c:pt idx="7">
                  <c:v>SR Watson</c:v>
                </c:pt>
                <c:pt idx="8">
                  <c:v>MP Stoinis</c:v>
                </c:pt>
                <c:pt idx="9">
                  <c:v>DR Smith</c:v>
                </c:pt>
              </c:strCache>
            </c:strRef>
          </c:cat>
          <c:val>
            <c:numRef>
              <c:f>allrounder!$C$2:$C$11</c:f>
              <c:numCache>
                <c:formatCode>General</c:formatCode>
                <c:ptCount val="10"/>
                <c:pt idx="0">
                  <c:v>19.399999999999999</c:v>
                </c:pt>
                <c:pt idx="1">
                  <c:v>22.2</c:v>
                </c:pt>
                <c:pt idx="2">
                  <c:v>21.8</c:v>
                </c:pt>
                <c:pt idx="3">
                  <c:v>23.6</c:v>
                </c:pt>
                <c:pt idx="4">
                  <c:v>23.2</c:v>
                </c:pt>
                <c:pt idx="5">
                  <c:v>21.3</c:v>
                </c:pt>
                <c:pt idx="6">
                  <c:v>23</c:v>
                </c:pt>
                <c:pt idx="7">
                  <c:v>23.2</c:v>
                </c:pt>
                <c:pt idx="8">
                  <c:v>20.100000000000001</c:v>
                </c:pt>
                <c:pt idx="9">
                  <c:v>21.4</c:v>
                </c:pt>
              </c:numCache>
            </c:numRef>
          </c:val>
        </c:ser>
        <c:dLbls>
          <c:showLegendKey val="0"/>
          <c:showVal val="0"/>
          <c:showCatName val="0"/>
          <c:showSerName val="0"/>
          <c:showPercent val="0"/>
          <c:showBubbleSize val="0"/>
        </c:dLbls>
        <c:gapWidth val="150"/>
        <c:axId val="47310336"/>
        <c:axId val="47382528"/>
      </c:barChart>
      <c:catAx>
        <c:axId val="47310336"/>
        <c:scaling>
          <c:orientation val="minMax"/>
        </c:scaling>
        <c:delete val="0"/>
        <c:axPos val="l"/>
        <c:title>
          <c:tx>
            <c:rich>
              <a:bodyPr/>
              <a:lstStyle/>
              <a:p>
                <a:pPr>
                  <a:defRPr/>
                </a:pPr>
                <a:r>
                  <a:rPr lang="en-IN" dirty="0"/>
                  <a:t>All</a:t>
                </a:r>
                <a:r>
                  <a:rPr lang="en-IN" baseline="0" dirty="0"/>
                  <a:t> Rounder</a:t>
                </a:r>
                <a:endParaRPr lang="en-IN" dirty="0"/>
              </a:p>
            </c:rich>
          </c:tx>
          <c:layout/>
          <c:overlay val="0"/>
        </c:title>
        <c:majorTickMark val="none"/>
        <c:minorTickMark val="none"/>
        <c:tickLblPos val="nextTo"/>
        <c:crossAx val="47382528"/>
        <c:crosses val="autoZero"/>
        <c:auto val="1"/>
        <c:lblAlgn val="ctr"/>
        <c:lblOffset val="100"/>
        <c:noMultiLvlLbl val="0"/>
      </c:catAx>
      <c:valAx>
        <c:axId val="47382528"/>
        <c:scaling>
          <c:orientation val="minMax"/>
        </c:scaling>
        <c:delete val="0"/>
        <c:axPos val="b"/>
        <c:title>
          <c:tx>
            <c:rich>
              <a:bodyPr/>
              <a:lstStyle/>
              <a:p>
                <a:pPr>
                  <a:defRPr/>
                </a:pPr>
                <a:r>
                  <a:rPr lang="en-IN" dirty="0"/>
                  <a:t>Strike</a:t>
                </a:r>
                <a:r>
                  <a:rPr lang="en-IN" baseline="0" dirty="0"/>
                  <a:t> Rate </a:t>
                </a:r>
                <a:endParaRPr lang="en-IN" dirty="0"/>
              </a:p>
            </c:rich>
          </c:tx>
          <c:layout>
            <c:manualLayout>
              <c:xMode val="edge"/>
              <c:yMode val="edge"/>
              <c:x val="0.49841887255199124"/>
              <c:y val="0.90539737068111248"/>
            </c:manualLayout>
          </c:layout>
          <c:overlay val="0"/>
        </c:title>
        <c:numFmt formatCode="General" sourceLinked="1"/>
        <c:majorTickMark val="out"/>
        <c:minorTickMark val="none"/>
        <c:tickLblPos val="nextTo"/>
        <c:crossAx val="47310336"/>
        <c:crosses val="autoZero"/>
        <c:crossBetween val="between"/>
      </c:valAx>
    </c:plotArea>
    <c:legend>
      <c:legendPos val="r"/>
      <c:layout>
        <c:manualLayout>
          <c:xMode val="edge"/>
          <c:yMode val="edge"/>
          <c:x val="0.36448974484302749"/>
          <c:y val="0.10267870064337688"/>
          <c:w val="0.26220608070088802"/>
          <c:h val="0.1014824911295121"/>
        </c:manualLayout>
      </c:layout>
      <c:overlay val="0"/>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3"/>
    </mc:Choice>
    <mc:Fallback>
      <c:style val="43"/>
    </mc:Fallback>
  </mc:AlternateContent>
  <c:chart>
    <c:title>
      <c:tx>
        <c:rich>
          <a:bodyPr/>
          <a:lstStyle/>
          <a:p>
            <a:pPr>
              <a:defRPr/>
            </a:pPr>
            <a:r>
              <a:rPr lang="en-IN" dirty="0"/>
              <a:t>Wicket</a:t>
            </a:r>
            <a:r>
              <a:rPr lang="en-IN" baseline="0" dirty="0"/>
              <a:t> Keepers</a:t>
            </a:r>
            <a:endParaRPr lang="en-IN" dirty="0"/>
          </a:p>
        </c:rich>
      </c:tx>
      <c:layout>
        <c:manualLayout>
          <c:xMode val="edge"/>
          <c:yMode val="edge"/>
          <c:x val="0.40171296296296294"/>
          <c:y val="0"/>
        </c:manualLayout>
      </c:layout>
      <c:overlay val="0"/>
    </c:title>
    <c:autoTitleDeleted val="0"/>
    <c:plotArea>
      <c:layout>
        <c:manualLayout>
          <c:layoutTarget val="inner"/>
          <c:xMode val="edge"/>
          <c:yMode val="edge"/>
          <c:x val="0.18408112180421893"/>
          <c:y val="0.11199955055498884"/>
          <c:w val="0.66520304753572468"/>
          <c:h val="0.79723370383088743"/>
        </c:manualLayout>
      </c:layout>
      <c:barChart>
        <c:barDir val="bar"/>
        <c:grouping val="clustered"/>
        <c:varyColors val="0"/>
        <c:ser>
          <c:idx val="0"/>
          <c:order val="0"/>
          <c:tx>
            <c:strRef>
              <c:f>wicketing!$B$1</c:f>
              <c:strCache>
                <c:ptCount val="1"/>
                <c:pt idx="0">
                  <c:v>strike_rate</c:v>
                </c:pt>
              </c:strCache>
            </c:strRef>
          </c:tx>
          <c:invertIfNegative val="0"/>
          <c:dLbls>
            <c:txPr>
              <a:bodyPr/>
              <a:lstStyle/>
              <a:p>
                <a:pPr>
                  <a:defRPr sz="1050" b="1"/>
                </a:pPr>
                <a:endParaRPr lang="en-US"/>
              </a:p>
            </c:txPr>
            <c:showLegendKey val="0"/>
            <c:showVal val="1"/>
            <c:showCatName val="0"/>
            <c:showSerName val="0"/>
            <c:showPercent val="0"/>
            <c:showBubbleSize val="0"/>
            <c:showLeaderLines val="0"/>
          </c:dLbls>
          <c:cat>
            <c:strRef>
              <c:f>wicketing!$A$2:$A$11</c:f>
              <c:strCache>
                <c:ptCount val="10"/>
                <c:pt idx="0">
                  <c:v>RR Pant</c:v>
                </c:pt>
                <c:pt idx="1">
                  <c:v>AB de Villiers</c:v>
                </c:pt>
                <c:pt idx="2">
                  <c:v>AC Gilchrist</c:v>
                </c:pt>
                <c:pt idx="3">
                  <c:v>MS Dhoni</c:v>
                </c:pt>
                <c:pt idx="4">
                  <c:v>SV Samson</c:v>
                </c:pt>
                <c:pt idx="5">
                  <c:v>Q de Kock</c:v>
                </c:pt>
                <c:pt idx="6">
                  <c:v>WP Saha</c:v>
                </c:pt>
                <c:pt idx="7">
                  <c:v>RV Uthappa</c:v>
                </c:pt>
                <c:pt idx="8">
                  <c:v>KD Karthik</c:v>
                </c:pt>
                <c:pt idx="9">
                  <c:v>KC Sangakkara</c:v>
                </c:pt>
              </c:strCache>
            </c:strRef>
          </c:cat>
          <c:val>
            <c:numRef>
              <c:f>wicketing!$B$2:$B$11</c:f>
              <c:numCache>
                <c:formatCode>General</c:formatCode>
                <c:ptCount val="10"/>
                <c:pt idx="0">
                  <c:v>152</c:v>
                </c:pt>
                <c:pt idx="1">
                  <c:v>151.9</c:v>
                </c:pt>
                <c:pt idx="2">
                  <c:v>138.4</c:v>
                </c:pt>
                <c:pt idx="3">
                  <c:v>136.80000000000001</c:v>
                </c:pt>
                <c:pt idx="4">
                  <c:v>133.69999999999999</c:v>
                </c:pt>
                <c:pt idx="5">
                  <c:v>133.5</c:v>
                </c:pt>
                <c:pt idx="6">
                  <c:v>132</c:v>
                </c:pt>
                <c:pt idx="7">
                  <c:v>130</c:v>
                </c:pt>
                <c:pt idx="8">
                  <c:v>129.6</c:v>
                </c:pt>
                <c:pt idx="9">
                  <c:v>121.2</c:v>
                </c:pt>
              </c:numCache>
            </c:numRef>
          </c:val>
        </c:ser>
        <c:ser>
          <c:idx val="1"/>
          <c:order val="1"/>
          <c:tx>
            <c:strRef>
              <c:f>wicketing!$C$1</c:f>
              <c:strCache>
                <c:ptCount val="1"/>
                <c:pt idx="0">
                  <c:v>catches_taken</c:v>
                </c:pt>
              </c:strCache>
            </c:strRef>
          </c:tx>
          <c:invertIfNegative val="0"/>
          <c:dLbls>
            <c:txPr>
              <a:bodyPr/>
              <a:lstStyle/>
              <a:p>
                <a:pPr>
                  <a:defRPr sz="1050" b="1"/>
                </a:pPr>
                <a:endParaRPr lang="en-US"/>
              </a:p>
            </c:txPr>
            <c:showLegendKey val="0"/>
            <c:showVal val="1"/>
            <c:showCatName val="0"/>
            <c:showSerName val="0"/>
            <c:showPercent val="0"/>
            <c:showBubbleSize val="0"/>
            <c:showLeaderLines val="0"/>
          </c:dLbls>
          <c:cat>
            <c:strRef>
              <c:f>wicketing!$A$2:$A$11</c:f>
              <c:strCache>
                <c:ptCount val="10"/>
                <c:pt idx="0">
                  <c:v>RR Pant</c:v>
                </c:pt>
                <c:pt idx="1">
                  <c:v>AB de Villiers</c:v>
                </c:pt>
                <c:pt idx="2">
                  <c:v>AC Gilchrist</c:v>
                </c:pt>
                <c:pt idx="3">
                  <c:v>MS Dhoni</c:v>
                </c:pt>
                <c:pt idx="4">
                  <c:v>SV Samson</c:v>
                </c:pt>
                <c:pt idx="5">
                  <c:v>Q de Kock</c:v>
                </c:pt>
                <c:pt idx="6">
                  <c:v>WP Saha</c:v>
                </c:pt>
                <c:pt idx="7">
                  <c:v>RV Uthappa</c:v>
                </c:pt>
                <c:pt idx="8">
                  <c:v>KD Karthik</c:v>
                </c:pt>
                <c:pt idx="9">
                  <c:v>KC Sangakkara</c:v>
                </c:pt>
              </c:strCache>
            </c:strRef>
          </c:cat>
          <c:val>
            <c:numRef>
              <c:f>wicketing!$C$2:$C$11</c:f>
              <c:numCache>
                <c:formatCode>General</c:formatCode>
                <c:ptCount val="10"/>
                <c:pt idx="0">
                  <c:v>46</c:v>
                </c:pt>
                <c:pt idx="1">
                  <c:v>103</c:v>
                </c:pt>
                <c:pt idx="2">
                  <c:v>51</c:v>
                </c:pt>
                <c:pt idx="3">
                  <c:v>113</c:v>
                </c:pt>
                <c:pt idx="4">
                  <c:v>52</c:v>
                </c:pt>
                <c:pt idx="5">
                  <c:v>49</c:v>
                </c:pt>
                <c:pt idx="6">
                  <c:v>62</c:v>
                </c:pt>
                <c:pt idx="7">
                  <c:v>87</c:v>
                </c:pt>
                <c:pt idx="8">
                  <c:v>118</c:v>
                </c:pt>
                <c:pt idx="9">
                  <c:v>45</c:v>
                </c:pt>
              </c:numCache>
            </c:numRef>
          </c:val>
        </c:ser>
        <c:dLbls>
          <c:showLegendKey val="0"/>
          <c:showVal val="0"/>
          <c:showCatName val="0"/>
          <c:showSerName val="0"/>
          <c:showPercent val="0"/>
          <c:showBubbleSize val="0"/>
        </c:dLbls>
        <c:gapWidth val="150"/>
        <c:axId val="47762816"/>
        <c:axId val="47819008"/>
      </c:barChart>
      <c:catAx>
        <c:axId val="47762816"/>
        <c:scaling>
          <c:orientation val="minMax"/>
        </c:scaling>
        <c:delete val="0"/>
        <c:axPos val="l"/>
        <c:title>
          <c:tx>
            <c:rich>
              <a:bodyPr/>
              <a:lstStyle/>
              <a:p>
                <a:pPr>
                  <a:defRPr/>
                </a:pPr>
                <a:r>
                  <a:rPr lang="en-IN" dirty="0"/>
                  <a:t>Wicket</a:t>
                </a:r>
                <a:r>
                  <a:rPr lang="en-IN" baseline="0" dirty="0"/>
                  <a:t> Keepers</a:t>
                </a:r>
                <a:endParaRPr lang="en-IN" dirty="0"/>
              </a:p>
            </c:rich>
          </c:tx>
          <c:layout>
            <c:manualLayout>
              <c:xMode val="edge"/>
              <c:yMode val="edge"/>
              <c:x val="3.5846335180324679E-2"/>
              <c:y val="0.38886146488773976"/>
            </c:manualLayout>
          </c:layout>
          <c:overlay val="0"/>
        </c:title>
        <c:majorTickMark val="none"/>
        <c:minorTickMark val="none"/>
        <c:tickLblPos val="nextTo"/>
        <c:txPr>
          <a:bodyPr/>
          <a:lstStyle/>
          <a:p>
            <a:pPr>
              <a:defRPr sz="1050" b="1"/>
            </a:pPr>
            <a:endParaRPr lang="en-US"/>
          </a:p>
        </c:txPr>
        <c:crossAx val="47819008"/>
        <c:crosses val="autoZero"/>
        <c:auto val="1"/>
        <c:lblAlgn val="ctr"/>
        <c:lblOffset val="100"/>
        <c:noMultiLvlLbl val="0"/>
      </c:catAx>
      <c:valAx>
        <c:axId val="47819008"/>
        <c:scaling>
          <c:orientation val="minMax"/>
        </c:scaling>
        <c:delete val="0"/>
        <c:axPos val="b"/>
        <c:numFmt formatCode="General" sourceLinked="1"/>
        <c:majorTickMark val="out"/>
        <c:minorTickMark val="none"/>
        <c:tickLblPos val="nextTo"/>
        <c:crossAx val="47762816"/>
        <c:crosses val="autoZero"/>
        <c:crossBetween val="between"/>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A7CE99-53CF-4AE9-89A7-9C417E94009D}" type="slidenum">
              <a:rPr lang="en-IN" smtClean="0"/>
              <a:t>‹#›</a:t>
            </a:fld>
            <a:endParaRPr lang="en-IN" dirty="0"/>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A7CE99-53CF-4AE9-89A7-9C417E94009D}" type="slidenum">
              <a:rPr lang="en-IN" smtClean="0"/>
              <a:t>‹#›</a:t>
            </a:fld>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A7CE99-53CF-4AE9-89A7-9C417E94009D}" type="slidenum">
              <a:rPr lang="en-IN" smtClean="0"/>
              <a:t>‹#›</a:t>
            </a:fld>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A7CE99-53CF-4AE9-89A7-9C417E94009D}" type="slidenum">
              <a:rPr lang="en-IN" smtClean="0"/>
              <a:t>‹#›</a:t>
            </a:fld>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91" name="Footer Placeholder 90"/>
          <p:cNvSpPr>
            <a:spLocks noGrp="1"/>
          </p:cNvSpPr>
          <p:nvPr>
            <p:ph type="ftr" sz="quarter" idx="11"/>
          </p:nvPr>
        </p:nvSpPr>
        <p:spPr/>
        <p:txBody>
          <a:bodyPr/>
          <a:lstStyle/>
          <a:p>
            <a:endParaRPr lang="en-IN" dirty="0"/>
          </a:p>
        </p:txBody>
      </p:sp>
      <p:sp>
        <p:nvSpPr>
          <p:cNvPr id="92" name="Slide Number Placeholder 91"/>
          <p:cNvSpPr>
            <a:spLocks noGrp="1"/>
          </p:cNvSpPr>
          <p:nvPr>
            <p:ph type="sldNum" sz="quarter" idx="12"/>
          </p:nvPr>
        </p:nvSpPr>
        <p:spPr/>
        <p:txBody>
          <a:bodyPr/>
          <a:lstStyle/>
          <a:p>
            <a:fld id="{14A7CE99-53CF-4AE9-89A7-9C417E94009D}"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4A7CE99-53CF-4AE9-89A7-9C417E94009D}" type="slidenum">
              <a:rPr lang="en-IN" smtClean="0"/>
              <a:t>‹#›</a:t>
            </a:fld>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4A7CE99-53CF-4AE9-89A7-9C417E94009D}" type="slidenum">
              <a:rPr lang="en-IN" smtClean="0"/>
              <a:t>‹#›</a:t>
            </a:fld>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4A7CE99-53CF-4AE9-89A7-9C417E94009D}" type="slidenum">
              <a:rPr lang="en-IN" smtClean="0"/>
              <a:t>‹#›</a:t>
            </a:fld>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4A7CE99-53CF-4AE9-89A7-9C417E94009D}" type="slidenum">
              <a:rPr lang="en-IN" smtClean="0"/>
              <a:t>‹#›</a:t>
            </a:fld>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4A7CE99-53CF-4AE9-89A7-9C417E94009D}" type="slidenum">
              <a:rPr lang="en-IN" smtClean="0"/>
              <a:t>‹#›</a:t>
            </a:fld>
            <a:endParaRPr lang="en-IN" dirty="0"/>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8829C556-66D7-471E-A040-9709C358BDAB}" type="datetimeFigureOut">
              <a:rPr lang="en-IN" smtClean="0"/>
              <a:t>11-05-2024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4A7CE99-53CF-4AE9-89A7-9C417E94009D}" type="slidenum">
              <a:rPr lang="en-IN" smtClean="0"/>
              <a:t>‹#›</a:t>
            </a:fld>
            <a:endParaRPr lang="en-IN" dirty="0"/>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8829C556-66D7-471E-A040-9709C358BDAB}" type="datetimeFigureOut">
              <a:rPr lang="en-IN" smtClean="0"/>
              <a:t>11-05-2024</a:t>
            </a:fld>
            <a:endParaRPr lang="en-IN" dirty="0"/>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IN" dirty="0"/>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14A7CE99-53CF-4AE9-89A7-9C417E94009D}"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348880"/>
            <a:ext cx="4013200" cy="1031240"/>
          </a:xfrm>
        </p:spPr>
        <p:txBody>
          <a:bodyPr anchor="ctr">
            <a:normAutofit/>
          </a:bodyPr>
          <a:lstStyle/>
          <a:p>
            <a:r>
              <a:rPr lang="en-IN" sz="3600" dirty="0" smtClean="0">
                <a:latin typeface="Cooper Black" pitchFamily="18" charset="0"/>
              </a:rPr>
              <a:t>SQL PROJECT</a:t>
            </a:r>
            <a:endParaRPr lang="en-IN" sz="3600" dirty="0">
              <a:latin typeface="Cooper Black" pitchFamily="18" charset="0"/>
            </a:endParaRPr>
          </a:p>
        </p:txBody>
      </p:sp>
      <p:sp>
        <p:nvSpPr>
          <p:cNvPr id="3" name="Subtitle 2"/>
          <p:cNvSpPr>
            <a:spLocks noGrp="1"/>
          </p:cNvSpPr>
          <p:nvPr>
            <p:ph type="subTitle" idx="1"/>
          </p:nvPr>
        </p:nvSpPr>
        <p:spPr>
          <a:xfrm>
            <a:off x="323528" y="3356992"/>
            <a:ext cx="3878808" cy="743580"/>
          </a:xfrm>
        </p:spPr>
        <p:txBody>
          <a:bodyPr anchor="ctr">
            <a:normAutofit/>
          </a:bodyPr>
          <a:lstStyle/>
          <a:p>
            <a:r>
              <a:rPr lang="en-IN" sz="2800" b="1" dirty="0" smtClean="0">
                <a:solidFill>
                  <a:schemeClr val="tx1"/>
                </a:solidFill>
                <a:latin typeface="Monotype Corsiva" pitchFamily="66" charset="0"/>
              </a:rPr>
              <a:t>     IPL Auction Strategy</a:t>
            </a:r>
            <a:endParaRPr lang="en-IN" sz="2800" b="1" dirty="0">
              <a:solidFill>
                <a:schemeClr val="tx1"/>
              </a:solidFill>
              <a:latin typeface="Monotype Corsiva" pitchFamily="66" charset="0"/>
            </a:endParaRPr>
          </a:p>
        </p:txBody>
      </p:sp>
    </p:spTree>
    <p:extLst>
      <p:ext uri="{BB962C8B-B14F-4D97-AF65-F5344CB8AC3E}">
        <p14:creationId xmlns:p14="http://schemas.microsoft.com/office/powerpoint/2010/main" val="1881226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1">
            <a:schemeClr val="accent1"/>
          </a:lnRef>
          <a:fillRef idx="3">
            <a:schemeClr val="accent1"/>
          </a:fillRef>
          <a:effectRef idx="2">
            <a:schemeClr val="accent1"/>
          </a:effectRef>
          <a:fontRef idx="minor">
            <a:schemeClr val="lt1"/>
          </a:fontRef>
        </p:style>
        <p:txBody>
          <a:bodyPr>
            <a:normAutofit/>
          </a:bodyPr>
          <a:lstStyle/>
          <a:p>
            <a:r>
              <a:rPr lang="en-IN" sz="2800" b="1" dirty="0" smtClean="0"/>
              <a:t>Top 10 bowlers with best economy rate:</a:t>
            </a:r>
            <a:endParaRPr lang="en-IN" sz="28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440050850"/>
              </p:ext>
            </p:extLst>
          </p:nvPr>
        </p:nvGraphicFramePr>
        <p:xfrm>
          <a:off x="457200" y="1268760"/>
          <a:ext cx="8229600" cy="504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995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10081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2.</a:t>
            </a:r>
            <a:r>
              <a:rPr lang="en-US" sz="1500" dirty="0" smtClean="0"/>
              <a:t> Now you need to get 2-3 bowlers with the best strike rate and who have bowled at least 500 balls in IPL so far.To do that you have to make a list of 10 players you want to bid in the auction so that when you try to grab them in auction you should not pay the amount greater than you have in the purse for a particular player. </a:t>
            </a:r>
            <a:endParaRPr lang="en-IN" sz="1500" dirty="0"/>
          </a:p>
        </p:txBody>
      </p:sp>
      <p:sp>
        <p:nvSpPr>
          <p:cNvPr id="5" name="Rectangle 4"/>
          <p:cNvSpPr/>
          <p:nvPr/>
        </p:nvSpPr>
        <p:spPr>
          <a:xfrm>
            <a:off x="530875" y="1484784"/>
            <a:ext cx="7992888" cy="1584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t>Query : </a:t>
            </a:r>
            <a:r>
              <a:rPr lang="en-US" sz="1500" dirty="0" smtClean="0"/>
              <a:t>select bowler,bowling_strike_rate,dense_rank()over(order by bowling_strike_rate asc)</a:t>
            </a:r>
          </a:p>
          <a:p>
            <a:r>
              <a:rPr lang="en-US" sz="1500" dirty="0" smtClean="0"/>
              <a:t>from(select bowler,round(avg(((total_balls::float /times_dismissed::float)))::decimal,1) as bowling_strike_rate</a:t>
            </a:r>
            <a:r>
              <a:rPr lang="en-US" sz="1500" dirty="0"/>
              <a:t> </a:t>
            </a:r>
            <a:r>
              <a:rPr lang="en-US" sz="1500" dirty="0" smtClean="0"/>
              <a:t>from( select bowler,count(ball) as total_balls,sum(player_out) as times_dismissed from(select bowler,ball,is_wicket,case when is_wicket=1 and not dismissal_kind='run out' then 1 else 0 end as player_out from  player_data ) as t1 group by bowler) as t2 group by bowler,total_balls,times_dismissed having times_dismissed&gt;0 and total_balls&gt;=500 order by bowling_strike_rate asc)as t3 limit 10;</a:t>
            </a:r>
            <a:endParaRPr lang="en-IN" sz="1500" dirty="0"/>
          </a:p>
        </p:txBody>
      </p:sp>
      <p:sp>
        <p:nvSpPr>
          <p:cNvPr id="7" name="Rectangle 6"/>
          <p:cNvSpPr/>
          <p:nvPr/>
        </p:nvSpPr>
        <p:spPr>
          <a:xfrm>
            <a:off x="530875" y="3140968"/>
            <a:ext cx="79928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NOTE : While calculating the total number of wickets taken by a bowler run out is not counted as wicket clinched by the bowler hence run outs has to be excluded in our calculation.</a:t>
            </a:r>
            <a:endParaRPr lang="en-IN" sz="15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717032"/>
            <a:ext cx="4202406" cy="2784963"/>
          </a:xfrm>
          <a:prstGeom prst="rect">
            <a:avLst/>
          </a:prstGeom>
        </p:spPr>
      </p:pic>
    </p:spTree>
    <p:extLst>
      <p:ext uri="{BB962C8B-B14F-4D97-AF65-F5344CB8AC3E}">
        <p14:creationId xmlns:p14="http://schemas.microsoft.com/office/powerpoint/2010/main" val="2572224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1">
            <a:schemeClr val="accent1"/>
          </a:lnRef>
          <a:fillRef idx="3">
            <a:schemeClr val="accent1"/>
          </a:fillRef>
          <a:effectRef idx="2">
            <a:schemeClr val="accent1"/>
          </a:effectRef>
          <a:fontRef idx="minor">
            <a:schemeClr val="lt1"/>
          </a:fontRef>
        </p:style>
        <p:txBody>
          <a:bodyPr>
            <a:normAutofit/>
          </a:bodyPr>
          <a:lstStyle/>
          <a:p>
            <a:r>
              <a:rPr lang="en-IN" sz="2800" b="1" dirty="0" smtClean="0"/>
              <a:t>Top 10 bowlers with best strike rate:</a:t>
            </a:r>
            <a:endParaRPr lang="en-IN" sz="28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60754460"/>
              </p:ext>
            </p:extLst>
          </p:nvPr>
        </p:nvGraphicFramePr>
        <p:xfrm>
          <a:off x="467544" y="1196752"/>
          <a:ext cx="8208912" cy="504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9821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Autofit/>
          </a:bodyPr>
          <a:lstStyle/>
          <a:p>
            <a:r>
              <a:rPr lang="en-IN" sz="2000" dirty="0" smtClean="0"/>
              <a:t>Bidding on All Rounders</a:t>
            </a:r>
            <a:endParaRPr lang="en-IN" sz="2000" dirty="0"/>
          </a:p>
        </p:txBody>
      </p:sp>
      <p:sp>
        <p:nvSpPr>
          <p:cNvPr id="3" name="Content Placeholder 2"/>
          <p:cNvSpPr>
            <a:spLocks noGrp="1"/>
          </p:cNvSpPr>
          <p:nvPr>
            <p:ph idx="1"/>
          </p:nvPr>
        </p:nvSpPr>
        <p:spPr>
          <a:xfrm>
            <a:off x="457200" y="692696"/>
            <a:ext cx="8229600" cy="5688632"/>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9552" y="764704"/>
            <a:ext cx="7992888" cy="122413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1.</a:t>
            </a:r>
            <a:r>
              <a:rPr lang="en-US" sz="1500" dirty="0" smtClean="0"/>
              <a:t> Now you need to get 2-3 All_rounders with the best batting as well as bowling strike rate and who have faced at least 500 balls in IPL so far and have bowled minimum 300 balls.To do that you have to make a list of 10 players you want to bid in the auction so that when you try to grab them in auction you should not pay the amount greater than you have in the purse for a particular player.</a:t>
            </a:r>
            <a:endParaRPr lang="en-IN" sz="1500" dirty="0"/>
          </a:p>
        </p:txBody>
      </p:sp>
      <p:sp>
        <p:nvSpPr>
          <p:cNvPr id="7" name="Rectangle 6"/>
          <p:cNvSpPr/>
          <p:nvPr/>
        </p:nvSpPr>
        <p:spPr>
          <a:xfrm>
            <a:off x="539552" y="2060848"/>
            <a:ext cx="7992888" cy="2664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Query</a:t>
            </a:r>
            <a:r>
              <a:rPr lang="en-IN" sz="1500" dirty="0" smtClean="0"/>
              <a:t> : </a:t>
            </a:r>
            <a:r>
              <a:rPr lang="en-US" sz="1500" dirty="0" smtClean="0"/>
              <a:t>select a.batsman as all_rounder,a.batting_strike_rate,b.bowling_strike_rate</a:t>
            </a:r>
          </a:p>
          <a:p>
            <a:r>
              <a:rPr lang="en-US" sz="1500" dirty="0" smtClean="0"/>
              <a:t>from (select batsman,round(((sum(batsman_runs)::float /count(ball)::float)*100)::decimal,1) as batting_strike_rate from player_data where not extras_type ='wides' group by batsman having  count(ball)&gt;500  order by batting_strike_rate desc) as a inner join (select bowler,round(avg(((total_balls::float /times_dismissed::float)))::decimal,1) as bowling_strike_rate</a:t>
            </a:r>
          </a:p>
          <a:p>
            <a:r>
              <a:rPr lang="en-US" sz="1500" dirty="0" smtClean="0"/>
              <a:t>from( select bowler,count(ball) as total_balls,sum(player_out) as times_dismissed</a:t>
            </a:r>
          </a:p>
          <a:p>
            <a:r>
              <a:rPr lang="en-US" sz="1500" dirty="0" smtClean="0"/>
              <a:t>from(select bowler,ball,is_wicket,case when is_wicket=1 and not dismissal_kind='run out' then 1 else 0 end as player_out from player_data ) as t1 group by bowler) as t2 group by bowler,total_balls,times_dismissed having times_dismissed&gt;0 and total_balls&gt;=300 order by bowling_strike_rate asc) as b on a.batsman=b.bowler where batting_strike_rate&gt;=130 and bowling_strike_rate&lt;=24 limit 10;</a:t>
            </a:r>
            <a:endParaRPr lang="en-IN" sz="1500" dirty="0"/>
          </a:p>
        </p:txBody>
      </p:sp>
      <p:sp>
        <p:nvSpPr>
          <p:cNvPr id="5" name="Rectangle 4"/>
          <p:cNvSpPr/>
          <p:nvPr/>
        </p:nvSpPr>
        <p:spPr>
          <a:xfrm>
            <a:off x="539552" y="4797152"/>
            <a:ext cx="79928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NOTE : While calculating sum of balls faced ,wides is not considered for a batsman and also in case of run out wicket is not counted in bowler’s account so we have to be very careful with these cricketing constraints .</a:t>
            </a:r>
            <a:endParaRPr lang="en-IN" sz="1500" dirty="0"/>
          </a:p>
        </p:txBody>
      </p:sp>
    </p:spTree>
    <p:extLst>
      <p:ext uri="{BB962C8B-B14F-4D97-AF65-F5344CB8AC3E}">
        <p14:creationId xmlns:p14="http://schemas.microsoft.com/office/powerpoint/2010/main" val="17082925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IN" sz="2800" b="1" dirty="0" smtClean="0"/>
              <a:t>Top 10 All rounders with best bowling and batting S/R:</a:t>
            </a:r>
            <a:endParaRPr lang="en-IN" sz="28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39308931"/>
              </p:ext>
            </p:extLst>
          </p:nvPr>
        </p:nvGraphicFramePr>
        <p:xfrm>
          <a:off x="4211960" y="1600200"/>
          <a:ext cx="4474840" cy="4525963"/>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0" y="2132856"/>
            <a:ext cx="3960442" cy="3672408"/>
          </a:xfrm>
          <a:prstGeom prst="rect">
            <a:avLst/>
          </a:prstGeom>
        </p:spPr>
      </p:pic>
    </p:spTree>
    <p:extLst>
      <p:ext uri="{BB962C8B-B14F-4D97-AF65-F5344CB8AC3E}">
        <p14:creationId xmlns:p14="http://schemas.microsoft.com/office/powerpoint/2010/main" val="231297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Autofit/>
          </a:bodyPr>
          <a:lstStyle/>
          <a:p>
            <a:r>
              <a:rPr lang="en-IN" sz="2000" dirty="0" smtClean="0"/>
              <a:t>Bidding on Wicket Keepers</a:t>
            </a:r>
            <a:endParaRPr lang="en-IN" sz="2000" dirty="0"/>
          </a:p>
        </p:txBody>
      </p:sp>
      <p:sp>
        <p:nvSpPr>
          <p:cNvPr id="3" name="Content Placeholder 2"/>
          <p:cNvSpPr>
            <a:spLocks noGrp="1"/>
          </p:cNvSpPr>
          <p:nvPr>
            <p:ph idx="1"/>
          </p:nvPr>
        </p:nvSpPr>
        <p:spPr>
          <a:xfrm>
            <a:off x="457200" y="692696"/>
            <a:ext cx="8229600" cy="5688632"/>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9552" y="764704"/>
            <a:ext cx="7992888" cy="122413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CRITERIA :    1. He should have played more than 2 ipl seasons.</a:t>
            </a:r>
          </a:p>
          <a:p>
            <a:r>
              <a:rPr lang="en-IN" sz="1500" dirty="0"/>
              <a:t> </a:t>
            </a:r>
            <a:r>
              <a:rPr lang="en-IN" sz="1500" dirty="0" smtClean="0"/>
              <a:t>                  2. He should have a good batting strike rate.</a:t>
            </a:r>
          </a:p>
          <a:p>
            <a:r>
              <a:rPr lang="en-IN" sz="1500" dirty="0"/>
              <a:t> </a:t>
            </a:r>
            <a:r>
              <a:rPr lang="en-IN" sz="1500" dirty="0" smtClean="0"/>
              <a:t>                  3. He should have done more than 5 stumpings in the ipl.</a:t>
            </a:r>
          </a:p>
          <a:p>
            <a:r>
              <a:rPr lang="en-IN" sz="1500" dirty="0"/>
              <a:t> </a:t>
            </a:r>
            <a:r>
              <a:rPr lang="en-IN" sz="1500" dirty="0" smtClean="0"/>
              <a:t>                  4. He should have taken more than 40 catches in his ipl career.</a:t>
            </a:r>
            <a:endParaRPr lang="en-IN" sz="1500" dirty="0"/>
          </a:p>
        </p:txBody>
      </p:sp>
      <p:sp>
        <p:nvSpPr>
          <p:cNvPr id="7" name="Rectangle 6"/>
          <p:cNvSpPr/>
          <p:nvPr/>
        </p:nvSpPr>
        <p:spPr>
          <a:xfrm>
            <a:off x="539552" y="2060848"/>
            <a:ext cx="7992888"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Query</a:t>
            </a:r>
            <a:r>
              <a:rPr lang="en-IN" sz="1500" dirty="0" smtClean="0"/>
              <a:t> : </a:t>
            </a:r>
            <a:r>
              <a:rPr lang="en-US" sz="1500" dirty="0" smtClean="0"/>
              <a:t>select a.batsman as wicket_keeper,a.strike_rate,b.catches_taken,dense_rank()over(order by a.strike_rate desc)as ranking from (select batsman,round(((sum(batsman_runs)::float /count(ball)::float)*100)::decimal,1) as strike_rate from player_data where not extras_type ='wides' group by batsman having  count(ball)&gt;500  order by strike_rate desc)as a</a:t>
            </a:r>
          </a:p>
          <a:p>
            <a:r>
              <a:rPr lang="en-US" sz="1500" dirty="0" smtClean="0"/>
              <a:t>inner join(select t1.fielder,sum(t1.stumping_count) as stumped_count,sum(t1.catches_taken)as catches_taken,count(distinct (right(t1.date,4)))as seasons_played</a:t>
            </a:r>
          </a:p>
          <a:p>
            <a:r>
              <a:rPr lang="en-US" sz="1500" dirty="0" smtClean="0"/>
              <a:t>from(select match_data.date,player_data.fielder,case when dismissal_kind='stumped' then 1 else 0 end as stumping_count,case when dismissal_kind='caught' then 1 else 0 end as catches_taken </a:t>
            </a:r>
          </a:p>
          <a:p>
            <a:r>
              <a:rPr lang="en-US" sz="1500" dirty="0" smtClean="0"/>
              <a:t>from player_data full join match_data on player_data.id=match_data.id ) as t1  group by fielder</a:t>
            </a:r>
          </a:p>
          <a:p>
            <a:r>
              <a:rPr lang="en-US" sz="1500" dirty="0" smtClean="0"/>
              <a:t>having count(distinct (right(t1.date,4)))&gt;2 and sum(t1.stumping_count)&gt;5 and sum(t1.catches_taken)&gt;40 order by catches_taken desc ,stumped_count desc)as b on a.batsman=b.fielder order by a.strike_rate desc limit 10;</a:t>
            </a:r>
          </a:p>
          <a:p>
            <a:endParaRPr lang="en-IN" sz="1500" dirty="0"/>
          </a:p>
        </p:txBody>
      </p:sp>
      <p:sp>
        <p:nvSpPr>
          <p:cNvPr id="5" name="Rectangle 4"/>
          <p:cNvSpPr/>
          <p:nvPr/>
        </p:nvSpPr>
        <p:spPr>
          <a:xfrm>
            <a:off x="539552" y="5085184"/>
            <a:ext cx="7992888" cy="842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NOTE : While analyzing wicket keepers the important thing is that he should have done wicket keeping before which can only be confirmed by counting the number of stumpings the player has done ,following which he or she should have good batting strike rate because wicket keepers hardly bowl.</a:t>
            </a:r>
            <a:endParaRPr lang="en-IN" sz="1500" dirty="0"/>
          </a:p>
        </p:txBody>
      </p:sp>
    </p:spTree>
    <p:extLst>
      <p:ext uri="{BB962C8B-B14F-4D97-AF65-F5344CB8AC3E}">
        <p14:creationId xmlns:p14="http://schemas.microsoft.com/office/powerpoint/2010/main" val="4085565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IN" sz="2800" b="1" dirty="0" smtClean="0"/>
              <a:t>Top 10 Wicket Keepers with good batting S/R:</a:t>
            </a:r>
            <a:endParaRPr lang="en-IN" sz="28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5068910"/>
              </p:ext>
            </p:extLst>
          </p:nvPr>
        </p:nvGraphicFramePr>
        <p:xfrm>
          <a:off x="467544" y="836712"/>
          <a:ext cx="8229600" cy="3168352"/>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4005064"/>
            <a:ext cx="4896544" cy="2671430"/>
          </a:xfrm>
          <a:prstGeom prst="rect">
            <a:avLst/>
          </a:prstGeom>
        </p:spPr>
      </p:pic>
    </p:spTree>
    <p:extLst>
      <p:ext uri="{BB962C8B-B14F-4D97-AF65-F5344CB8AC3E}">
        <p14:creationId xmlns:p14="http://schemas.microsoft.com/office/powerpoint/2010/main" val="11619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90066"/>
          </a:xfrm>
        </p:spPr>
        <p:txBody>
          <a:bodyPr>
            <a:noAutofit/>
          </a:bodyPr>
          <a:lstStyle/>
          <a:p>
            <a:r>
              <a:rPr lang="en-IN" sz="2800" dirty="0" smtClean="0"/>
              <a:t>Additional Questions</a:t>
            </a:r>
            <a:endParaRPr lang="en-IN" sz="2800" dirty="0"/>
          </a:p>
        </p:txBody>
      </p:sp>
      <p:sp>
        <p:nvSpPr>
          <p:cNvPr id="2" name="Content Placeholder 1"/>
          <p:cNvSpPr>
            <a:spLocks noGrp="1"/>
          </p:cNvSpPr>
          <p:nvPr>
            <p:ph idx="1"/>
          </p:nvPr>
        </p:nvSpPr>
        <p:spPr>
          <a:xfrm>
            <a:off x="457200" y="908720"/>
            <a:ext cx="8229600" cy="5217443"/>
          </a:xfrm>
        </p:spPr>
        <p:txBody>
          <a:bodyPr>
            <a:normAutofit/>
          </a:bodyPr>
          <a:lstStyle/>
          <a:p>
            <a:pPr marL="0" indent="0">
              <a:buNone/>
            </a:pPr>
            <a:r>
              <a:rPr lang="en-IN" sz="1800" dirty="0" smtClean="0"/>
              <a:t>1. Creation of deliveries table to import data from IPL_Ball CSV file.</a:t>
            </a:r>
          </a:p>
          <a:p>
            <a:pPr marL="0" indent="0">
              <a:buNone/>
            </a:pPr>
            <a:r>
              <a:rPr lang="en-IN" sz="1600" b="1" dirty="0" smtClean="0"/>
              <a:t>QUERY : </a:t>
            </a:r>
            <a:r>
              <a:rPr lang="en-IN" sz="1500" dirty="0" smtClean="0"/>
              <a:t>CREATE TABLE deliveries(id int,inning int,over int,ball int,batsman varchar(250),non_strike varchar(250),bowler varchar(250),batsman_runs int,extra_runs int,total_runs int,is_wicket int,dismissal_kind varchar(250),player_dismissed varchar(250),fielder varchar(250),extras_type varchar(250),batting_team varchar(250),bowling_team varchar(250));</a:t>
            </a:r>
          </a:p>
          <a:p>
            <a:pPr marL="0" indent="0">
              <a:buNone/>
            </a:pPr>
            <a:r>
              <a:rPr lang="en-IN" sz="1800" dirty="0" smtClean="0"/>
              <a:t>2. Importing IPL Ball Data from the IPL_Ball CSV file to player_data table in pgadmin.</a:t>
            </a:r>
          </a:p>
          <a:p>
            <a:pPr marL="0" indent="0">
              <a:buNone/>
            </a:pPr>
            <a:r>
              <a:rPr lang="en-IN" sz="1600" b="1" dirty="0" smtClean="0"/>
              <a:t>QUERY : </a:t>
            </a:r>
            <a:r>
              <a:rPr lang="en-IN" sz="1500" dirty="0" smtClean="0"/>
              <a:t>COPY deliveries FROM ‘C:\Program Files\PostgreSQL\16\data\Data_copy\IPL_Ball.csv ‘DELIMITER ‘,’CSV HEADER;</a:t>
            </a:r>
          </a:p>
          <a:p>
            <a:pPr marL="0" indent="0">
              <a:buNone/>
            </a:pPr>
            <a:r>
              <a:rPr lang="en-IN" sz="1800" dirty="0" smtClean="0"/>
              <a:t>3. Creation of matches table to import data from IPL_matches CSV file.</a:t>
            </a:r>
          </a:p>
          <a:p>
            <a:pPr marL="0" indent="0">
              <a:buNone/>
            </a:pPr>
            <a:r>
              <a:rPr lang="en-IN" sz="1600" b="1" dirty="0" smtClean="0"/>
              <a:t>QUERY : </a:t>
            </a:r>
            <a:r>
              <a:rPr lang="en-IN" sz="1500" dirty="0" smtClean="0"/>
              <a:t>CREATE TABLE matches(id int,city varchar(255),date varchar(255),player_of_match varchar(255),venue varchar(255),neutral_venue varchar(255),team1 varchar(255),team2 varchar(255),toss_winner varchar(255),toss_decision varchar(255),winner varchar(255),result varchar(255),result_margin int,eliminator varchar(255),method varchar(255),umpire1 varchar(255),umpire2 varchar(255));</a:t>
            </a:r>
          </a:p>
          <a:p>
            <a:pPr marL="0" indent="0">
              <a:buNone/>
            </a:pPr>
            <a:r>
              <a:rPr lang="en-IN" sz="1800" dirty="0" smtClean="0"/>
              <a:t>4.Importing IPL match data from the IPL_matches</a:t>
            </a:r>
            <a:r>
              <a:rPr lang="en-IN" sz="1800" dirty="0"/>
              <a:t> </a:t>
            </a:r>
            <a:r>
              <a:rPr lang="en-IN" sz="1800" dirty="0" smtClean="0"/>
              <a:t>CSV file to match_data table in pgadmin</a:t>
            </a:r>
          </a:p>
          <a:p>
            <a:pPr marL="0" indent="0">
              <a:buNone/>
            </a:pPr>
            <a:r>
              <a:rPr lang="en-IN" sz="1600" b="1" dirty="0" smtClean="0"/>
              <a:t>QUERY : </a:t>
            </a:r>
            <a:r>
              <a:rPr lang="en-IN" sz="1500" dirty="0" smtClean="0"/>
              <a:t>COPY matches FROM ‘C:\Program Files\PostgreSQL\16\data\Data_copy\IPL_matches.csv’</a:t>
            </a:r>
          </a:p>
          <a:p>
            <a:pPr marL="0" indent="0">
              <a:buNone/>
            </a:pPr>
            <a:r>
              <a:rPr lang="en-IN" sz="1500" dirty="0" smtClean="0"/>
              <a:t>DELIMITER ‘,’CSV HEADER;</a:t>
            </a:r>
          </a:p>
        </p:txBody>
      </p:sp>
    </p:spTree>
    <p:extLst>
      <p:ext uri="{BB962C8B-B14F-4D97-AF65-F5344CB8AC3E}">
        <p14:creationId xmlns:p14="http://schemas.microsoft.com/office/powerpoint/2010/main" val="2703832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10081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Q 1.</a:t>
            </a:r>
            <a:r>
              <a:rPr lang="en-US" sz="1600" dirty="0" smtClean="0"/>
              <a:t> Get the count of cities that have hosted an IPL match .</a:t>
            </a:r>
            <a:endParaRPr lang="en-IN" sz="1600" dirty="0"/>
          </a:p>
        </p:txBody>
      </p:sp>
      <p:sp>
        <p:nvSpPr>
          <p:cNvPr id="5" name="Rectangle 4"/>
          <p:cNvSpPr/>
          <p:nvPr/>
        </p:nvSpPr>
        <p:spPr>
          <a:xfrm>
            <a:off x="530875" y="1484784"/>
            <a:ext cx="79928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a:t>
            </a:r>
            <a:r>
              <a:rPr lang="en-IN" sz="1600" dirty="0" smtClean="0"/>
              <a:t> : select count(city) from matches; </a:t>
            </a:r>
            <a:endParaRPr lang="en-IN" sz="1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904" y="2348880"/>
            <a:ext cx="1728192" cy="792088"/>
          </a:xfrm>
          <a:prstGeom prst="rect">
            <a:avLst/>
          </a:prstGeom>
        </p:spPr>
      </p:pic>
      <p:sp>
        <p:nvSpPr>
          <p:cNvPr id="7" name="Rectangle 6"/>
          <p:cNvSpPr/>
          <p:nvPr/>
        </p:nvSpPr>
        <p:spPr>
          <a:xfrm>
            <a:off x="530875" y="3501008"/>
            <a:ext cx="79928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count(distinct city )from matches;</a:t>
            </a:r>
            <a:endParaRPr lang="en-IN" sz="16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904" y="4365104"/>
            <a:ext cx="1728192" cy="866577"/>
          </a:xfrm>
          <a:prstGeom prst="rect">
            <a:avLst/>
          </a:prstGeom>
        </p:spPr>
      </p:pic>
    </p:spTree>
    <p:extLst>
      <p:ext uri="{BB962C8B-B14F-4D97-AF65-F5344CB8AC3E}">
        <p14:creationId xmlns:p14="http://schemas.microsoft.com/office/powerpoint/2010/main" val="1996504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158417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Q 2.</a:t>
            </a:r>
            <a:r>
              <a:rPr lang="en-US" sz="1600" dirty="0" smtClean="0"/>
              <a:t> Create table deliveries_v02 with all the columns of the table ‘deliveries’ and an additional column ball_result containing values boundary, dot or other depending on the total_run (boundary for &gt;= 4, dot for 0 and other for any other number) (Hint 1 : CASE WHEN statement is used to get condition based results) (Hint 2: To convert the output data of the select statement into a table, you can use a subquery. Create table table_name as [entire select statement]. </a:t>
            </a:r>
            <a:endParaRPr lang="en-IN" sz="1600" dirty="0"/>
          </a:p>
        </p:txBody>
      </p:sp>
      <p:sp>
        <p:nvSpPr>
          <p:cNvPr id="7" name="Rectangle 6"/>
          <p:cNvSpPr/>
          <p:nvPr/>
        </p:nvSpPr>
        <p:spPr>
          <a:xfrm>
            <a:off x="530875" y="2060848"/>
            <a:ext cx="79928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create table deliveries_v02 as(select *,case when total_runs&gt;=4 then 'boundary' when total_runs=0 then 'dot' else 'other' end as ball_result from deliveries);</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948" y="2852936"/>
            <a:ext cx="8568951" cy="3372216"/>
          </a:xfrm>
          <a:prstGeom prst="rect">
            <a:avLst/>
          </a:prstGeom>
        </p:spPr>
      </p:pic>
    </p:spTree>
    <p:extLst>
      <p:ext uri="{BB962C8B-B14F-4D97-AF65-F5344CB8AC3E}">
        <p14:creationId xmlns:p14="http://schemas.microsoft.com/office/powerpoint/2010/main" val="871196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90066"/>
          </a:xfrm>
        </p:spPr>
        <p:txBody>
          <a:bodyPr>
            <a:noAutofit/>
          </a:bodyPr>
          <a:lstStyle/>
          <a:p>
            <a:r>
              <a:rPr lang="en-IN" sz="2800" dirty="0" smtClean="0"/>
              <a:t>Data Importing and Table Creation</a:t>
            </a:r>
            <a:endParaRPr lang="en-IN" sz="2800" dirty="0"/>
          </a:p>
        </p:txBody>
      </p:sp>
      <p:sp>
        <p:nvSpPr>
          <p:cNvPr id="2" name="Content Placeholder 1"/>
          <p:cNvSpPr>
            <a:spLocks noGrp="1"/>
          </p:cNvSpPr>
          <p:nvPr>
            <p:ph idx="1"/>
          </p:nvPr>
        </p:nvSpPr>
        <p:spPr>
          <a:xfrm>
            <a:off x="457200" y="908720"/>
            <a:ext cx="8229600" cy="5217443"/>
          </a:xfrm>
        </p:spPr>
        <p:txBody>
          <a:bodyPr>
            <a:normAutofit/>
          </a:bodyPr>
          <a:lstStyle/>
          <a:p>
            <a:pPr marL="0" indent="0">
              <a:buNone/>
            </a:pPr>
            <a:r>
              <a:rPr lang="en-IN" sz="1800" dirty="0" smtClean="0"/>
              <a:t>1. Creation of player_data table to import data from IPL_Ball CSV file.</a:t>
            </a:r>
          </a:p>
          <a:p>
            <a:pPr marL="0" indent="0">
              <a:buNone/>
            </a:pPr>
            <a:r>
              <a:rPr lang="en-IN" sz="1600" b="1" dirty="0" smtClean="0"/>
              <a:t>QUERY : </a:t>
            </a:r>
            <a:r>
              <a:rPr lang="en-IN" sz="1500" dirty="0" smtClean="0"/>
              <a:t>CREATE TABLE player_data(id int,inning int,over int,ball int,batsman varchar(250),non_strike varchar(250),bowler varchar(250),batsman_runs int,extra_runs int,total_runs int,is_wicket int,dismissal_kind varchar(250),player_dismissed varchar(250),fielder varchar(250),extras_type varchar(250),batting_team varchar(250),bowling_team varchar(250));</a:t>
            </a:r>
          </a:p>
          <a:p>
            <a:pPr marL="0" indent="0">
              <a:buNone/>
            </a:pPr>
            <a:r>
              <a:rPr lang="en-IN" sz="1800" dirty="0" smtClean="0"/>
              <a:t>2. Importing IPL Ball Data from the IPL_Ball CSV file to player_data table in pgadmin.</a:t>
            </a:r>
          </a:p>
          <a:p>
            <a:pPr marL="0" indent="0">
              <a:buNone/>
            </a:pPr>
            <a:r>
              <a:rPr lang="en-IN" sz="1600" b="1" dirty="0" smtClean="0"/>
              <a:t>QUERY : </a:t>
            </a:r>
            <a:r>
              <a:rPr lang="en-IN" sz="1500" dirty="0" smtClean="0"/>
              <a:t>COPY player_data</a:t>
            </a:r>
            <a:r>
              <a:rPr lang="en-IN" sz="1500" dirty="0"/>
              <a:t> </a:t>
            </a:r>
            <a:r>
              <a:rPr lang="en-IN" sz="1500" dirty="0" smtClean="0"/>
              <a:t>FROM ‘C:\Program Files\PostgreSQL\16\data\Data_copy\IPL_Ball.csv ‘DELIMITER ‘,’CSV HEADER;</a:t>
            </a:r>
          </a:p>
          <a:p>
            <a:pPr marL="0" indent="0">
              <a:buNone/>
            </a:pPr>
            <a:r>
              <a:rPr lang="en-IN" sz="1800" dirty="0" smtClean="0"/>
              <a:t>3. Creation of match_data table to import data from IPL_matches CSV file.</a:t>
            </a:r>
          </a:p>
          <a:p>
            <a:pPr marL="0" indent="0">
              <a:buNone/>
            </a:pPr>
            <a:r>
              <a:rPr lang="en-IN" sz="1600" b="1" dirty="0" smtClean="0"/>
              <a:t>QUERY : </a:t>
            </a:r>
            <a:r>
              <a:rPr lang="en-IN" sz="1500" dirty="0" smtClean="0"/>
              <a:t>CREATE TABLE match_data(id int,city varchar(255),date varchar(255),player_of_match varchar(255),venue varchar(255),neutral_venue varchar(255),team1 varchar(255),team2 varchar(255),toss_winner varchar(255),toss_decision varchar(255),winner varchar(255),result varchar(255),result_margin int,eliminator varchar(255),method varchar(255),umpire1 varchar(255),umpire2 varchar(255));</a:t>
            </a:r>
          </a:p>
          <a:p>
            <a:pPr marL="0" indent="0">
              <a:buNone/>
            </a:pPr>
            <a:r>
              <a:rPr lang="en-IN" sz="1800" dirty="0" smtClean="0"/>
              <a:t>4.Importing IPL match data from the IPL_matches</a:t>
            </a:r>
            <a:r>
              <a:rPr lang="en-IN" sz="1800" dirty="0"/>
              <a:t> </a:t>
            </a:r>
            <a:r>
              <a:rPr lang="en-IN" sz="1800" dirty="0" smtClean="0"/>
              <a:t>CSV file to match_data table in pgadmin</a:t>
            </a:r>
          </a:p>
          <a:p>
            <a:pPr marL="0" indent="0">
              <a:buNone/>
            </a:pPr>
            <a:r>
              <a:rPr lang="en-IN" sz="1600" b="1" dirty="0" smtClean="0"/>
              <a:t>QUERY : </a:t>
            </a:r>
            <a:r>
              <a:rPr lang="en-IN" sz="1500" dirty="0" smtClean="0"/>
              <a:t>COPY match_data</a:t>
            </a:r>
            <a:r>
              <a:rPr lang="en-IN" sz="1500" dirty="0"/>
              <a:t> </a:t>
            </a:r>
            <a:r>
              <a:rPr lang="en-IN" sz="1500" dirty="0" smtClean="0"/>
              <a:t>FROM ‘C:\Program Files\PostgreSQL\16\data\Data_copy\IPL_matches.csv’</a:t>
            </a:r>
          </a:p>
          <a:p>
            <a:pPr marL="0" indent="0">
              <a:buNone/>
            </a:pPr>
            <a:r>
              <a:rPr lang="en-IN" sz="1500" dirty="0" smtClean="0"/>
              <a:t>DELIMITER ‘,’CSV HEADER;</a:t>
            </a:r>
          </a:p>
        </p:txBody>
      </p:sp>
    </p:spTree>
    <p:extLst>
      <p:ext uri="{BB962C8B-B14F-4D97-AF65-F5344CB8AC3E}">
        <p14:creationId xmlns:p14="http://schemas.microsoft.com/office/powerpoint/2010/main" val="16964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7200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smtClean="0"/>
              <a:t>Q 3.</a:t>
            </a:r>
            <a:r>
              <a:rPr lang="en-US" sz="1600" dirty="0" smtClean="0"/>
              <a:t> Write a query to fetch the total number of boundaries and dot balls from the deliveries_v02 table.</a:t>
            </a:r>
            <a:endParaRPr lang="en-IN" sz="1600" dirty="0"/>
          </a:p>
        </p:txBody>
      </p:sp>
      <p:sp>
        <p:nvSpPr>
          <p:cNvPr id="7" name="Rectangle 6"/>
          <p:cNvSpPr/>
          <p:nvPr/>
        </p:nvSpPr>
        <p:spPr>
          <a:xfrm>
            <a:off x="530875" y="1196752"/>
            <a:ext cx="799288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ball_result,count(ball_result) from deliveries_v02 where ball_result='boundary' or ball_result='dot' group by ball_result;</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039" y="2636912"/>
            <a:ext cx="4248472" cy="1584176"/>
          </a:xfrm>
          <a:prstGeom prst="rect">
            <a:avLst/>
          </a:prstGeom>
        </p:spPr>
      </p:pic>
    </p:spTree>
    <p:extLst>
      <p:ext uri="{BB962C8B-B14F-4D97-AF65-F5344CB8AC3E}">
        <p14:creationId xmlns:p14="http://schemas.microsoft.com/office/powerpoint/2010/main" val="2711939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4.</a:t>
            </a:r>
            <a:r>
              <a:rPr lang="en-US" sz="1500" dirty="0" smtClean="0"/>
              <a:t> </a:t>
            </a:r>
            <a:r>
              <a:rPr lang="en-US" sz="1600" dirty="0" smtClean="0"/>
              <a:t>Write a query to fetch the total number of boundaries scored by each team from the deliveries_v02 table and order it in descending order of the number of boundaries scored. </a:t>
            </a:r>
            <a:endParaRPr lang="en-IN" sz="1500" dirty="0"/>
          </a:p>
        </p:txBody>
      </p:sp>
      <p:sp>
        <p:nvSpPr>
          <p:cNvPr id="7" name="Rectangle 6"/>
          <p:cNvSpPr/>
          <p:nvPr/>
        </p:nvSpPr>
        <p:spPr>
          <a:xfrm>
            <a:off x="530875" y="1171194"/>
            <a:ext cx="79928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batting_team,count(ball_result) as boundary_count from deliveries_v02 where ball_result='boundary' group by batting_team order by boundary_count desc;</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844824"/>
            <a:ext cx="4032448" cy="4608512"/>
          </a:xfrm>
          <a:prstGeom prst="rect">
            <a:avLst/>
          </a:prstGeom>
        </p:spPr>
      </p:pic>
    </p:spTree>
    <p:extLst>
      <p:ext uri="{BB962C8B-B14F-4D97-AF65-F5344CB8AC3E}">
        <p14:creationId xmlns:p14="http://schemas.microsoft.com/office/powerpoint/2010/main" val="479457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5.</a:t>
            </a:r>
            <a:r>
              <a:rPr lang="en-US" sz="1500" dirty="0" smtClean="0"/>
              <a:t> </a:t>
            </a:r>
            <a:r>
              <a:rPr lang="en-US" sz="1600" dirty="0" smtClean="0"/>
              <a:t>Write a query to fetch the total number of dot balls bowled by each team and order it in descending order of the total number of dot balls bowled. </a:t>
            </a:r>
            <a:endParaRPr lang="en-IN" sz="1500" dirty="0"/>
          </a:p>
        </p:txBody>
      </p:sp>
      <p:sp>
        <p:nvSpPr>
          <p:cNvPr id="7" name="Rectangle 6"/>
          <p:cNvSpPr/>
          <p:nvPr/>
        </p:nvSpPr>
        <p:spPr>
          <a:xfrm>
            <a:off x="530875" y="1171194"/>
            <a:ext cx="79928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bowling_team,count(ball_result) as count_of_dot_balls from deliveries_v02 where ball_result='dot' group by bowling_team order by count_of_dot_balls desc;</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844824"/>
            <a:ext cx="4176464" cy="4608512"/>
          </a:xfrm>
          <a:prstGeom prst="rect">
            <a:avLst/>
          </a:prstGeom>
        </p:spPr>
      </p:pic>
    </p:spTree>
    <p:extLst>
      <p:ext uri="{BB962C8B-B14F-4D97-AF65-F5344CB8AC3E}">
        <p14:creationId xmlns:p14="http://schemas.microsoft.com/office/powerpoint/2010/main" val="26820814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6.</a:t>
            </a:r>
            <a:r>
              <a:rPr lang="en-US" sz="1500" dirty="0" smtClean="0"/>
              <a:t> </a:t>
            </a:r>
            <a:r>
              <a:rPr lang="en-US" sz="1600" dirty="0" smtClean="0"/>
              <a:t>Write a query to fetch the total number of dismissals by dismissal kinds where dismissal kind is not NA.</a:t>
            </a:r>
            <a:endParaRPr lang="en-IN" sz="1500" dirty="0"/>
          </a:p>
        </p:txBody>
      </p:sp>
      <p:sp>
        <p:nvSpPr>
          <p:cNvPr id="7" name="Rectangle 6"/>
          <p:cNvSpPr/>
          <p:nvPr/>
        </p:nvSpPr>
        <p:spPr>
          <a:xfrm>
            <a:off x="530875" y="1171194"/>
            <a:ext cx="79928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dismissal_kind,count(dismissal_kind)as count_of_dismissals from deliveries_v02 where not dismissal_kind='NA' group by dismissal_kind;</a:t>
            </a:r>
            <a:r>
              <a:rPr lang="en-IN" sz="1600" dirty="0" smtClean="0"/>
              <a:t> </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060848"/>
            <a:ext cx="4464496" cy="3888432"/>
          </a:xfrm>
          <a:prstGeom prst="rect">
            <a:avLst/>
          </a:prstGeom>
        </p:spPr>
      </p:pic>
    </p:spTree>
    <p:extLst>
      <p:ext uri="{BB962C8B-B14F-4D97-AF65-F5344CB8AC3E}">
        <p14:creationId xmlns:p14="http://schemas.microsoft.com/office/powerpoint/2010/main" val="2128337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64807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7.</a:t>
            </a:r>
            <a:r>
              <a:rPr lang="en-US" sz="1500" dirty="0" smtClean="0"/>
              <a:t> </a:t>
            </a:r>
            <a:r>
              <a:rPr lang="en-US" sz="1600" dirty="0" smtClean="0"/>
              <a:t>Write a query to get the top 5 bowlers who conceded maximum extra runs from the deliveries table.</a:t>
            </a:r>
            <a:endParaRPr lang="en-IN" sz="1500" dirty="0"/>
          </a:p>
        </p:txBody>
      </p:sp>
      <p:sp>
        <p:nvSpPr>
          <p:cNvPr id="7" name="Rectangle 6"/>
          <p:cNvSpPr/>
          <p:nvPr/>
        </p:nvSpPr>
        <p:spPr>
          <a:xfrm>
            <a:off x="530875" y="1171194"/>
            <a:ext cx="79928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bowler,sum(extra_runs) as extras_conceeded from deliveries_v02 group by bowler order by extras_conceeded desc limit 5;</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057" y="1988841"/>
            <a:ext cx="4320479" cy="2520280"/>
          </a:xfrm>
          <a:prstGeom prst="rect">
            <a:avLst/>
          </a:prstGeom>
        </p:spPr>
      </p:pic>
    </p:spTree>
    <p:extLst>
      <p:ext uri="{BB962C8B-B14F-4D97-AF65-F5344CB8AC3E}">
        <p14:creationId xmlns:p14="http://schemas.microsoft.com/office/powerpoint/2010/main" val="12378028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86409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8.</a:t>
            </a:r>
            <a:r>
              <a:rPr lang="en-US" sz="1500" dirty="0" smtClean="0"/>
              <a:t> </a:t>
            </a:r>
            <a:r>
              <a:rPr lang="en-US" sz="1600" dirty="0" smtClean="0"/>
              <a:t>Write a query to create a table named deliveries_v03 with all the columns of deliveries_v02 table and two additional column (named venue and match_date) of venue and date from table matches .</a:t>
            </a:r>
            <a:endParaRPr lang="en-IN" sz="1500" dirty="0"/>
          </a:p>
        </p:txBody>
      </p:sp>
      <p:sp>
        <p:nvSpPr>
          <p:cNvPr id="7" name="Rectangle 6"/>
          <p:cNvSpPr/>
          <p:nvPr/>
        </p:nvSpPr>
        <p:spPr>
          <a:xfrm>
            <a:off x="530875" y="1340768"/>
            <a:ext cx="79928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create table deliveries_v03 as(select deliveries_v02.*,matches.venue,matches.date as match_date from deliveries_v02 full join matches on deliveries_v02.id=matches.id);</a:t>
            </a:r>
            <a:endParaRPr lang="en-IN"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420888"/>
            <a:ext cx="8280920" cy="3312368"/>
          </a:xfrm>
          <a:prstGeom prst="rect">
            <a:avLst/>
          </a:prstGeom>
        </p:spPr>
      </p:pic>
    </p:spTree>
    <p:extLst>
      <p:ext uri="{BB962C8B-B14F-4D97-AF65-F5344CB8AC3E}">
        <p14:creationId xmlns:p14="http://schemas.microsoft.com/office/powerpoint/2010/main" val="2552626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86409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9.</a:t>
            </a:r>
            <a:r>
              <a:rPr lang="en-US" sz="1500" dirty="0" smtClean="0"/>
              <a:t> </a:t>
            </a:r>
            <a:r>
              <a:rPr lang="en-US" sz="1600" dirty="0" smtClean="0"/>
              <a:t>Write a query to fetch the total runs scored for each venue and order it in the descending order of total runs scored. </a:t>
            </a:r>
            <a:endParaRPr lang="en-IN" sz="1500" dirty="0"/>
          </a:p>
        </p:txBody>
      </p:sp>
      <p:sp>
        <p:nvSpPr>
          <p:cNvPr id="7" name="Rectangle 6"/>
          <p:cNvSpPr/>
          <p:nvPr/>
        </p:nvSpPr>
        <p:spPr>
          <a:xfrm>
            <a:off x="530875" y="1340768"/>
            <a:ext cx="799288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venue,sum(total_runs) as total_runs_scored from deliveries_v03 group by venue order by total_runs_scored desc;</a:t>
            </a:r>
            <a:endParaRPr lang="en-IN"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992262"/>
            <a:ext cx="3888432" cy="446570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992261"/>
            <a:ext cx="4176464" cy="4534293"/>
          </a:xfrm>
          <a:prstGeom prst="rect">
            <a:avLst/>
          </a:prstGeom>
        </p:spPr>
      </p:pic>
    </p:spTree>
    <p:extLst>
      <p:ext uri="{BB962C8B-B14F-4D97-AF65-F5344CB8AC3E}">
        <p14:creationId xmlns:p14="http://schemas.microsoft.com/office/powerpoint/2010/main" val="30942842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7200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10.</a:t>
            </a:r>
            <a:r>
              <a:rPr lang="en-US" sz="1500" dirty="0" smtClean="0"/>
              <a:t> </a:t>
            </a:r>
            <a:r>
              <a:rPr lang="en-US" sz="1600" dirty="0" smtClean="0"/>
              <a:t>Write a query to fetch the year-wise total runs scored at Eden Gardens and order it in the descending order of total runs scored.</a:t>
            </a:r>
            <a:endParaRPr lang="en-IN" sz="1500" dirty="0"/>
          </a:p>
        </p:txBody>
      </p:sp>
      <p:sp>
        <p:nvSpPr>
          <p:cNvPr id="7" name="Rectangle 6"/>
          <p:cNvSpPr/>
          <p:nvPr/>
        </p:nvSpPr>
        <p:spPr>
          <a:xfrm>
            <a:off x="530875" y="1196752"/>
            <a:ext cx="79928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smtClean="0"/>
              <a:t>Query : </a:t>
            </a:r>
            <a:r>
              <a:rPr lang="en-US" sz="1600" dirty="0" smtClean="0"/>
              <a:t>select extract(year from (to_date(match_date,'DD-MM-YYYY'))) as year,sum(total_runs) as total_runs_scored from deliveries_v03 where venue='Eden Gardens' group by year order by total_runs_scored desc;</a:t>
            </a:r>
            <a:endParaRPr lang="en-IN"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132856"/>
            <a:ext cx="3528392" cy="4032448"/>
          </a:xfrm>
          <a:prstGeom prst="rect">
            <a:avLst/>
          </a:prstGeom>
        </p:spPr>
      </p:pic>
    </p:spTree>
    <p:extLst>
      <p:ext uri="{BB962C8B-B14F-4D97-AF65-F5344CB8AC3E}">
        <p14:creationId xmlns:p14="http://schemas.microsoft.com/office/powerpoint/2010/main" val="1303352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Autofit/>
          </a:bodyPr>
          <a:lstStyle/>
          <a:p>
            <a:r>
              <a:rPr lang="en-IN" sz="2000" dirty="0" smtClean="0"/>
              <a:t>Bidding on Batsman</a:t>
            </a:r>
            <a:endParaRPr lang="en-IN" sz="2000" dirty="0"/>
          </a:p>
        </p:txBody>
      </p:sp>
      <p:sp>
        <p:nvSpPr>
          <p:cNvPr id="3" name="Content Placeholder 2"/>
          <p:cNvSpPr>
            <a:spLocks noGrp="1"/>
          </p:cNvSpPr>
          <p:nvPr>
            <p:ph idx="1"/>
          </p:nvPr>
        </p:nvSpPr>
        <p:spPr>
          <a:xfrm>
            <a:off x="457200" y="692696"/>
            <a:ext cx="8229600" cy="5688632"/>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9552" y="764704"/>
            <a:ext cx="7992888" cy="10081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1.</a:t>
            </a:r>
            <a:r>
              <a:rPr lang="en-US" sz="1500" dirty="0" smtClean="0"/>
              <a:t>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 </a:t>
            </a:r>
            <a:endParaRPr lang="en-IN" sz="1500" dirty="0"/>
          </a:p>
        </p:txBody>
      </p:sp>
      <p:sp>
        <p:nvSpPr>
          <p:cNvPr id="5" name="Rectangle 4"/>
          <p:cNvSpPr/>
          <p:nvPr/>
        </p:nvSpPr>
        <p:spPr>
          <a:xfrm>
            <a:off x="530875" y="1844824"/>
            <a:ext cx="799288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Query</a:t>
            </a:r>
            <a:r>
              <a:rPr lang="en-IN" sz="1500" dirty="0" smtClean="0"/>
              <a:t> : </a:t>
            </a:r>
            <a:r>
              <a:rPr lang="en-US" sz="1500" dirty="0" smtClean="0"/>
              <a:t>select batsman,strike_rate,dense_rank()over(order by a.strike_rate desc) as ranking</a:t>
            </a:r>
          </a:p>
          <a:p>
            <a:r>
              <a:rPr lang="en-US" sz="1500" dirty="0" smtClean="0"/>
              <a:t>from (select batsman,round(((sum(batsman_runs)::float /count(ball)::float)*100)::decimal,1) as strike_rate from player_data where not extras_type ='wides' group by batsman having  count(ball)&gt;500  order by strike_rate desc limit 10) as a;</a:t>
            </a:r>
            <a:endParaRPr lang="en-IN" sz="1500" dirty="0"/>
          </a:p>
        </p:txBody>
      </p:sp>
      <p:sp>
        <p:nvSpPr>
          <p:cNvPr id="7" name="Rectangle 6"/>
          <p:cNvSpPr/>
          <p:nvPr/>
        </p:nvSpPr>
        <p:spPr>
          <a:xfrm>
            <a:off x="539552" y="2852936"/>
            <a:ext cx="799288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NOTE : </a:t>
            </a:r>
            <a:r>
              <a:rPr lang="en-IN" sz="1500" dirty="0" smtClean="0"/>
              <a:t>While calculating Strike Rate of a batsman a wide ball is not counted as a ball faced neither the run is counted into the batsman’s score.</a:t>
            </a:r>
            <a:endParaRPr lang="en-IN" sz="15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501008"/>
            <a:ext cx="4248472" cy="2952328"/>
          </a:xfrm>
          <a:prstGeom prst="rect">
            <a:avLst/>
          </a:prstGeom>
        </p:spPr>
      </p:pic>
    </p:spTree>
    <p:extLst>
      <p:ext uri="{BB962C8B-B14F-4D97-AF65-F5344CB8AC3E}">
        <p14:creationId xmlns:p14="http://schemas.microsoft.com/office/powerpoint/2010/main" val="392614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1">
            <a:schemeClr val="accent1"/>
          </a:lnRef>
          <a:fillRef idx="3">
            <a:schemeClr val="accent1"/>
          </a:fillRef>
          <a:effectRef idx="2">
            <a:schemeClr val="accent1"/>
          </a:effectRef>
          <a:fontRef idx="minor">
            <a:schemeClr val="lt1"/>
          </a:fontRef>
        </p:style>
        <p:txBody>
          <a:bodyPr>
            <a:normAutofit/>
          </a:bodyPr>
          <a:lstStyle/>
          <a:p>
            <a:r>
              <a:rPr lang="en-IN" sz="2800" b="1" dirty="0" smtClean="0"/>
              <a:t>Top 10 fast run getters to aim for in the auction:</a:t>
            </a: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6956285"/>
              </p:ext>
            </p:extLst>
          </p:nvPr>
        </p:nvGraphicFramePr>
        <p:xfrm>
          <a:off x="467544" y="1268760"/>
          <a:ext cx="8219256" cy="504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7372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86409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2.</a:t>
            </a:r>
            <a:r>
              <a:rPr lang="en-US" sz="1500" dirty="0" smtClean="0"/>
              <a:t> Now you need to get 2-3 players with good Average who have played more than 2 ipl seasons. And to do that you have to make a list of 10 players you want to bid in the auction so that when you try to grab them in auction you should not pay the amount greater than you have in the purse for a particular player. </a:t>
            </a:r>
            <a:endParaRPr lang="en-IN" sz="1500" dirty="0"/>
          </a:p>
        </p:txBody>
      </p:sp>
      <p:sp>
        <p:nvSpPr>
          <p:cNvPr id="5" name="Rectangle 4"/>
          <p:cNvSpPr/>
          <p:nvPr/>
        </p:nvSpPr>
        <p:spPr>
          <a:xfrm>
            <a:off x="530875" y="1340768"/>
            <a:ext cx="7992888"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Query</a:t>
            </a:r>
            <a:r>
              <a:rPr lang="en-IN" sz="1500" dirty="0" smtClean="0"/>
              <a:t> : </a:t>
            </a:r>
            <a:r>
              <a:rPr lang="en-US" sz="1500" dirty="0" smtClean="0"/>
              <a:t>select batsman,batting_average,dense_rank()over(order by batting_average desc)</a:t>
            </a:r>
          </a:p>
          <a:p>
            <a:r>
              <a:rPr lang="en-US" sz="1500" dirty="0" smtClean="0"/>
              <a:t>from(select batsman,round(avg(((total_runs::float /times_dismissed::float)))::decimal,1) as batting_average</a:t>
            </a:r>
            <a:r>
              <a:rPr lang="en-US" sz="1500" dirty="0"/>
              <a:t> </a:t>
            </a:r>
            <a:r>
              <a:rPr lang="en-US" sz="1500" dirty="0" smtClean="0"/>
              <a:t>from( select batsman,sum(batsman_runs) as total_runs,sum(player_out) as times_dismissed,count(distinct (right(date,4)))as seasons_played</a:t>
            </a:r>
            <a:r>
              <a:rPr lang="en-US" sz="1500" dirty="0"/>
              <a:t> </a:t>
            </a:r>
            <a:r>
              <a:rPr lang="en-US" sz="1500" dirty="0" smtClean="0"/>
              <a:t>from(select match_data.date,player_data.batsman,player_data.batsman_runs,player_data.is_wicket,case when is_wicket=1 and player_data.batsman=player_data.player_dismissed then 1 else 0 end as player_out from player_data full join match_data on player_data.id=match_data.id) as t1 group by batsman) as t2 group by batsman,total_runs,times_dismissed,seasons_played having times_dismissed&gt;=1 and seasons_played&gt;2 order by batting_average desc)as t3 limit 10;</a:t>
            </a:r>
            <a:endParaRPr lang="en-IN" sz="1500" dirty="0"/>
          </a:p>
        </p:txBody>
      </p:sp>
      <p:sp>
        <p:nvSpPr>
          <p:cNvPr id="7" name="Rectangle 6"/>
          <p:cNvSpPr/>
          <p:nvPr/>
        </p:nvSpPr>
        <p:spPr>
          <a:xfrm>
            <a:off x="530875" y="3573016"/>
            <a:ext cx="79928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NOTE : </a:t>
            </a:r>
            <a:r>
              <a:rPr lang="en-IN" sz="1500" dirty="0" smtClean="0"/>
              <a:t>While calculating the total number of times a batsman has been dismissed we have to be careful with “run outs” because even if the player is on strike and there is a wicket it is not certain he is out maybe the non striker has been run out.</a:t>
            </a:r>
            <a:endParaRPr lang="en-IN" sz="1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4365105"/>
            <a:ext cx="3456384" cy="2265302"/>
          </a:xfrm>
          <a:prstGeom prst="rect">
            <a:avLst/>
          </a:prstGeom>
        </p:spPr>
      </p:pic>
    </p:spTree>
    <p:extLst>
      <p:ext uri="{BB962C8B-B14F-4D97-AF65-F5344CB8AC3E}">
        <p14:creationId xmlns:p14="http://schemas.microsoft.com/office/powerpoint/2010/main" val="3626403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1">
            <a:schemeClr val="accent1"/>
          </a:lnRef>
          <a:fillRef idx="3">
            <a:schemeClr val="accent1"/>
          </a:fillRef>
          <a:effectRef idx="2">
            <a:schemeClr val="accent1"/>
          </a:effectRef>
          <a:fontRef idx="minor">
            <a:schemeClr val="lt1"/>
          </a:fontRef>
        </p:style>
        <p:txBody>
          <a:bodyPr>
            <a:normAutofit/>
          </a:bodyPr>
          <a:lstStyle/>
          <a:p>
            <a:r>
              <a:rPr lang="en-IN" sz="2800" b="1" dirty="0" smtClean="0"/>
              <a:t>Top 10 batsman with good batting average:</a:t>
            </a:r>
            <a:endParaRPr lang="en-IN" sz="2800"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7407738"/>
              </p:ext>
            </p:extLst>
          </p:nvPr>
        </p:nvGraphicFramePr>
        <p:xfrm>
          <a:off x="457200" y="1268760"/>
          <a:ext cx="8219256" cy="504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6737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317750" y="692150"/>
            <a:ext cx="6826250" cy="433388"/>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0875" y="404664"/>
            <a:ext cx="7992888" cy="10081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2.</a:t>
            </a:r>
            <a:r>
              <a:rPr lang="en-US" sz="1500" dirty="0" smtClean="0"/>
              <a:t> 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 </a:t>
            </a:r>
            <a:endParaRPr lang="en-IN" sz="1500" dirty="0"/>
          </a:p>
        </p:txBody>
      </p:sp>
      <p:sp>
        <p:nvSpPr>
          <p:cNvPr id="5" name="Rectangle 4"/>
          <p:cNvSpPr/>
          <p:nvPr/>
        </p:nvSpPr>
        <p:spPr>
          <a:xfrm>
            <a:off x="530875" y="1484784"/>
            <a:ext cx="7992888" cy="21602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Query</a:t>
            </a:r>
            <a:r>
              <a:rPr lang="en-IN" sz="1500" dirty="0" smtClean="0"/>
              <a:t> : </a:t>
            </a:r>
            <a:r>
              <a:rPr lang="en-US" sz="1500" dirty="0" smtClean="0"/>
              <a:t>select batsman,boundary_percentage,dense_rank()over(order by boundary_percentage desc) from(select batsman,round(((runs_in_boundary::float/total_runs::float)*100)::decimal,1) as boundary_percentage</a:t>
            </a:r>
            <a:r>
              <a:rPr lang="en-US" sz="1500" dirty="0"/>
              <a:t> </a:t>
            </a:r>
            <a:r>
              <a:rPr lang="en-US" sz="1500" dirty="0" smtClean="0"/>
              <a:t>from(select batsman,sum(batsman_runs) as total_runs,sum(boundary_runs)as runs_in_boundary,count(distinct (right(date,4)))as seasons_played</a:t>
            </a:r>
          </a:p>
          <a:p>
            <a:r>
              <a:rPr lang="en-US" sz="1500" dirty="0" smtClean="0"/>
              <a:t>from(select match_data.date,player_data.batsman,player_data.batsman_runs,case when player_data.batsman_runs=4 then 4 when player_data.batsman_runs=6 then 6 else 0 end as boundary_runs from player_data full join match_data on player_data.id=match_data.id) as t1 group by batsman)as t2 group by batsman,total_runs,runs_in_boundary,seasons_played having seasons_played&gt;2 order by boundary_percentage desc)as t3 limit 10;</a:t>
            </a:r>
            <a:endParaRPr lang="en-IN" sz="15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3717032"/>
            <a:ext cx="4032448" cy="2808311"/>
          </a:xfrm>
          <a:prstGeom prst="rect">
            <a:avLst/>
          </a:prstGeom>
        </p:spPr>
      </p:pic>
    </p:spTree>
    <p:extLst>
      <p:ext uri="{BB962C8B-B14F-4D97-AF65-F5344CB8AC3E}">
        <p14:creationId xmlns:p14="http://schemas.microsoft.com/office/powerpoint/2010/main" val="695229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style>
          <a:lnRef idx="1">
            <a:schemeClr val="accent1"/>
          </a:lnRef>
          <a:fillRef idx="3">
            <a:schemeClr val="accent1"/>
          </a:fillRef>
          <a:effectRef idx="2">
            <a:schemeClr val="accent1"/>
          </a:effectRef>
          <a:fontRef idx="minor">
            <a:schemeClr val="lt1"/>
          </a:fontRef>
        </p:style>
        <p:txBody>
          <a:bodyPr>
            <a:normAutofit/>
          </a:bodyPr>
          <a:lstStyle/>
          <a:p>
            <a:r>
              <a:rPr lang="en-IN" sz="2800" b="1" dirty="0" smtClean="0"/>
              <a:t>Top 10 batsman with best boundary percentage:</a:t>
            </a:r>
            <a:endParaRPr lang="en-IN" sz="28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90997578"/>
              </p:ext>
            </p:extLst>
          </p:nvPr>
        </p:nvGraphicFramePr>
        <p:xfrm>
          <a:off x="457200" y="1268760"/>
          <a:ext cx="8219256" cy="51125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2615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Autofit/>
          </a:bodyPr>
          <a:lstStyle/>
          <a:p>
            <a:r>
              <a:rPr lang="en-IN" sz="2000" dirty="0" smtClean="0"/>
              <a:t>Bidding on Bowlers</a:t>
            </a:r>
            <a:endParaRPr lang="en-IN" sz="2000" dirty="0"/>
          </a:p>
        </p:txBody>
      </p:sp>
      <p:sp>
        <p:nvSpPr>
          <p:cNvPr id="3" name="Content Placeholder 2"/>
          <p:cNvSpPr>
            <a:spLocks noGrp="1"/>
          </p:cNvSpPr>
          <p:nvPr>
            <p:ph idx="1"/>
          </p:nvPr>
        </p:nvSpPr>
        <p:spPr>
          <a:xfrm>
            <a:off x="457200" y="692696"/>
            <a:ext cx="8229600" cy="5688632"/>
          </a:xfrm>
        </p:spPr>
        <p:txBody>
          <a:bodyPr/>
          <a:lstStyle/>
          <a:p>
            <a:pPr marL="0" indent="0">
              <a:buNone/>
            </a:pPr>
            <a:endParaRPr lang="en-IN" sz="1400" dirty="0" smtClean="0"/>
          </a:p>
          <a:p>
            <a:pPr marL="0" indent="0">
              <a:buNone/>
            </a:pPr>
            <a:endParaRPr lang="en-IN" dirty="0"/>
          </a:p>
        </p:txBody>
      </p:sp>
      <p:sp>
        <p:nvSpPr>
          <p:cNvPr id="4" name="Rectangle 3"/>
          <p:cNvSpPr/>
          <p:nvPr/>
        </p:nvSpPr>
        <p:spPr>
          <a:xfrm>
            <a:off x="539552" y="764704"/>
            <a:ext cx="7992888" cy="1008112"/>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dirty="0" smtClean="0"/>
              <a:t>Q 1.</a:t>
            </a:r>
            <a:r>
              <a:rPr lang="en-US" sz="1500" dirty="0" smtClean="0"/>
              <a:t> 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a:t>
            </a:r>
            <a:endParaRPr lang="en-IN" sz="1500" dirty="0"/>
          </a:p>
        </p:txBody>
      </p:sp>
      <p:sp>
        <p:nvSpPr>
          <p:cNvPr id="7" name="Rectangle 6"/>
          <p:cNvSpPr/>
          <p:nvPr/>
        </p:nvSpPr>
        <p:spPr>
          <a:xfrm>
            <a:off x="539552" y="1844824"/>
            <a:ext cx="7992888"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500" b="1" dirty="0" smtClean="0"/>
              <a:t>Query</a:t>
            </a:r>
            <a:r>
              <a:rPr lang="en-IN" sz="1500" dirty="0" smtClean="0"/>
              <a:t> : </a:t>
            </a:r>
            <a:r>
              <a:rPr lang="en-US" sz="1500" dirty="0" smtClean="0"/>
              <a:t>select bowler,economy,dense_rank()over(order by a.economy asc)as ranking</a:t>
            </a:r>
          </a:p>
          <a:p>
            <a:r>
              <a:rPr lang="en-US" sz="1500" dirty="0" smtClean="0"/>
              <a:t>from(select bowler,round((sum(total_runs)::float/(count(ball)::float/6))::decimal,2)as economy from player_data group by bowler having count(ball)&gt;=500 order by economy asc limit 10)as a;</a:t>
            </a:r>
            <a:endParaRPr lang="en-IN" sz="15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780928"/>
            <a:ext cx="4176463" cy="3384376"/>
          </a:xfrm>
          <a:prstGeom prst="rect">
            <a:avLst/>
          </a:prstGeom>
        </p:spPr>
      </p:pic>
    </p:spTree>
    <p:extLst>
      <p:ext uri="{BB962C8B-B14F-4D97-AF65-F5344CB8AC3E}">
        <p14:creationId xmlns:p14="http://schemas.microsoft.com/office/powerpoint/2010/main" val="4803621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6243</TotalTime>
  <Words>2350</Words>
  <Application>Microsoft Office PowerPoint</Application>
  <PresentationFormat>On-screen Show (4:3)</PresentationFormat>
  <Paragraphs>108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Thatch</vt:lpstr>
      <vt:lpstr>SQL PROJECT</vt:lpstr>
      <vt:lpstr>Data Importing and Table Creation</vt:lpstr>
      <vt:lpstr>Bidding on Batsman</vt:lpstr>
      <vt:lpstr>Top 10 fast run getters to aim for in the auction:</vt:lpstr>
      <vt:lpstr>PowerPoint Presentation</vt:lpstr>
      <vt:lpstr>Top 10 batsman with good batting average:</vt:lpstr>
      <vt:lpstr>PowerPoint Presentation</vt:lpstr>
      <vt:lpstr>Top 10 batsman with best boundary percentage:</vt:lpstr>
      <vt:lpstr>Bidding on Bowlers</vt:lpstr>
      <vt:lpstr>Top 10 bowlers with best economy rate:</vt:lpstr>
      <vt:lpstr>PowerPoint Presentation</vt:lpstr>
      <vt:lpstr>Top 10 bowlers with best strike rate:</vt:lpstr>
      <vt:lpstr>Bidding on All Rounders</vt:lpstr>
      <vt:lpstr>Top 10 All rounders with best bowling and batting S/R:</vt:lpstr>
      <vt:lpstr>Bidding on Wicket Keepers</vt:lpstr>
      <vt:lpstr>Top 10 Wicket Keepers with good batting S/R:</vt:lpstr>
      <vt:lpstr>Additional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Tripathi</dc:creator>
  <cp:lastModifiedBy>Abhinav Tripathi</cp:lastModifiedBy>
  <cp:revision>34</cp:revision>
  <dcterms:created xsi:type="dcterms:W3CDTF">2024-05-11T07:58:42Z</dcterms:created>
  <dcterms:modified xsi:type="dcterms:W3CDTF">2024-05-15T16:02:33Z</dcterms:modified>
</cp:coreProperties>
</file>