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66" r:id="rId4"/>
    <p:sldId id="268" r:id="rId5"/>
    <p:sldId id="258" r:id="rId6"/>
    <p:sldId id="259" r:id="rId7"/>
    <p:sldId id="260" r:id="rId8"/>
    <p:sldId id="261" r:id="rId9"/>
    <p:sldId id="267" r:id="rId10"/>
    <p:sldId id="263" r:id="rId11"/>
    <p:sldId id="264" r:id="rId12"/>
    <p:sldId id="265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6FA67-0373-47B5-A713-077019A0B61A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E468F-45C2-4BE4-8B32-DD5445FF1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71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E468F-45C2-4BE4-8B32-DD5445FF170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7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9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8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47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9886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2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3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89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86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6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8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2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7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7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1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5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2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8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amoresyrelaciones.blogspot.com/2017/11/de-amores-y-relaciones-cumple-9-anos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657" y="967066"/>
            <a:ext cx="8861196" cy="1825096"/>
          </a:xfrm>
        </p:spPr>
        <p:txBody>
          <a:bodyPr/>
          <a:lstStyle/>
          <a:p>
            <a:r>
              <a:rPr dirty="0">
                <a:latin typeface="Franklin Gothic Demi" panose="020B0703020102020204" pitchFamily="34" charset="0"/>
              </a:rPr>
              <a:t>Text Aut</a:t>
            </a:r>
            <a:r>
              <a:rPr lang="en-US" dirty="0">
                <a:latin typeface="Franklin Gothic Demi" panose="020B0703020102020204" pitchFamily="34" charset="0"/>
              </a:rPr>
              <a:t>o</a:t>
            </a:r>
            <a:r>
              <a:rPr dirty="0">
                <a:latin typeface="Franklin Gothic Demi" panose="020B0703020102020204" pitchFamily="34" charset="0"/>
              </a:rPr>
              <a:t>-Correction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5043" y="3086100"/>
            <a:ext cx="7315200" cy="685800"/>
          </a:xfrm>
        </p:spPr>
        <p:txBody>
          <a:bodyPr/>
          <a:lstStyle/>
          <a:p>
            <a:r>
              <a:rPr dirty="0">
                <a:latin typeface="Franklin Gothic Demi" panose="020B0703020102020204" pitchFamily="34" charset="0"/>
              </a:rPr>
              <a:t>Using Edit Distance and N-Gram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BE2F5-8E47-3AA3-73BB-99511E66204A}"/>
              </a:ext>
            </a:extLst>
          </p:cNvPr>
          <p:cNvSpPr txBox="1"/>
          <p:nvPr/>
        </p:nvSpPr>
        <p:spPr>
          <a:xfrm>
            <a:off x="2568804" y="3771900"/>
            <a:ext cx="400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By Endla Rahul-24ETCS126007</a:t>
            </a:r>
            <a:endParaRPr lang="en-IN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3537" y="1075456"/>
            <a:ext cx="5068086" cy="1290671"/>
          </a:xfrm>
        </p:spPr>
        <p:txBody>
          <a:bodyPr/>
          <a:lstStyle/>
          <a:p>
            <a:r>
              <a:rPr dirty="0">
                <a:latin typeface="Franklin Gothic Demi" panose="020B0703020102020204" pitchFamily="34" charset="0"/>
              </a:rPr>
              <a:t>Sample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405" y="2251120"/>
            <a:ext cx="7955280" cy="1290671"/>
          </a:xfrm>
        </p:spPr>
        <p:txBody>
          <a:bodyPr/>
          <a:lstStyle/>
          <a:p>
            <a:r>
              <a:rPr dirty="0">
                <a:latin typeface="Franklin Gothic Demi" panose="020B0703020102020204" pitchFamily="34" charset="0"/>
              </a:rPr>
              <a:t>Input: </a:t>
            </a:r>
            <a:r>
              <a:rPr dirty="0" err="1">
                <a:latin typeface="Franklin Gothic Demi" panose="020B0703020102020204" pitchFamily="34" charset="0"/>
              </a:rPr>
              <a:t>whre</a:t>
            </a:r>
            <a:r>
              <a:rPr dirty="0">
                <a:latin typeface="Franklin Gothic Demi" panose="020B0703020102020204" pitchFamily="34" charset="0"/>
              </a:rPr>
              <a:t> are you, </a:t>
            </a:r>
            <a:r>
              <a:rPr lang="en-US" dirty="0">
                <a:latin typeface="Franklin Gothic Demi" panose="020B0703020102020204" pitchFamily="34" charset="0"/>
              </a:rPr>
              <a:t>I</a:t>
            </a:r>
            <a:r>
              <a:rPr dirty="0">
                <a:latin typeface="Franklin Gothic Demi" panose="020B0703020102020204" pitchFamily="34" charset="0"/>
              </a:rPr>
              <a:t> have ben </a:t>
            </a:r>
            <a:r>
              <a:rPr dirty="0" err="1">
                <a:latin typeface="Franklin Gothic Demi" panose="020B0703020102020204" pitchFamily="34" charset="0"/>
              </a:rPr>
              <a:t>wating</a:t>
            </a:r>
            <a:r>
              <a:rPr dirty="0">
                <a:latin typeface="Franklin Gothic Demi" panose="020B0703020102020204" pitchFamily="34" charset="0"/>
              </a:rPr>
              <a:t> since </a:t>
            </a:r>
            <a:r>
              <a:rPr dirty="0" err="1">
                <a:latin typeface="Franklin Gothic Demi" panose="020B0703020102020204" pitchFamily="34" charset="0"/>
              </a:rPr>
              <a:t>l</a:t>
            </a:r>
            <a:r>
              <a:rPr lang="en-US" dirty="0" err="1">
                <a:latin typeface="Franklin Gothic Demi" panose="020B0703020102020204" pitchFamily="34" charset="0"/>
              </a:rPr>
              <a:t>ote</a:t>
            </a:r>
            <a:r>
              <a:rPr dirty="0">
                <a:latin typeface="Franklin Gothic Demi" panose="020B0703020102020204" pitchFamily="34" charset="0"/>
              </a:rPr>
              <a:t> </a:t>
            </a:r>
            <a:r>
              <a:rPr dirty="0" err="1">
                <a:latin typeface="Franklin Gothic Demi" panose="020B0703020102020204" pitchFamily="34" charset="0"/>
              </a:rPr>
              <a:t>tme</a:t>
            </a:r>
            <a:r>
              <a:rPr dirty="0">
                <a:latin typeface="Franklin Gothic Demi" panose="020B0703020102020204" pitchFamily="34" charset="0"/>
              </a:rPr>
              <a:t>.</a:t>
            </a:r>
          </a:p>
          <a:p>
            <a:r>
              <a:rPr dirty="0">
                <a:latin typeface="Franklin Gothic Demi" panose="020B0703020102020204" pitchFamily="34" charset="0"/>
              </a:rPr>
              <a:t>Corrected : where are you, </a:t>
            </a:r>
            <a:r>
              <a:rPr lang="en-US" dirty="0">
                <a:latin typeface="Franklin Gothic Demi" panose="020B0703020102020204" pitchFamily="34" charset="0"/>
              </a:rPr>
              <a:t>I</a:t>
            </a:r>
            <a:r>
              <a:rPr dirty="0">
                <a:latin typeface="Franklin Gothic Demi" panose="020B0703020102020204" pitchFamily="34" charset="0"/>
              </a:rPr>
              <a:t> have been waiting since long time.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7778" y="981190"/>
            <a:ext cx="8634953" cy="1293028"/>
          </a:xfrm>
        </p:spPr>
        <p:txBody>
          <a:bodyPr/>
          <a:lstStyle/>
          <a:p>
            <a:r>
              <a:rPr dirty="0">
                <a:latin typeface="Franklin Gothic Demi" panose="020B0703020102020204" pitchFamily="34" charset="0"/>
              </a:rPr>
              <a:t>Limitations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22" y="2183248"/>
            <a:ext cx="7955280" cy="4069080"/>
          </a:xfrm>
        </p:spPr>
        <p:txBody>
          <a:bodyPr/>
          <a:lstStyle/>
          <a:p>
            <a:r>
              <a:rPr dirty="0">
                <a:latin typeface="Franklin Gothic Demi" panose="020B0703020102020204" pitchFamily="34" charset="0"/>
              </a:rPr>
              <a:t>Edit Distance is slow on large vocab.</a:t>
            </a:r>
          </a:p>
          <a:p>
            <a:r>
              <a:rPr dirty="0">
                <a:latin typeface="Franklin Gothic Demi" panose="020B0703020102020204" pitchFamily="34" charset="0"/>
              </a:rPr>
              <a:t>Bigram models lack deep context.</a:t>
            </a:r>
          </a:p>
          <a:p>
            <a:r>
              <a:rPr dirty="0">
                <a:latin typeface="Franklin Gothic Demi" panose="020B0703020102020204" pitchFamily="34" charset="0"/>
              </a:rPr>
              <a:t>Future: Combine statistical + neural, use beam search, optimize runtime.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94610" y="1439167"/>
            <a:ext cx="6377940" cy="1293028"/>
          </a:xfrm>
        </p:spPr>
        <p:txBody>
          <a:bodyPr/>
          <a:lstStyle/>
          <a:p>
            <a:r>
              <a:rPr dirty="0">
                <a:latin typeface="Franklin Gothic Demi" panose="020B07030201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447669"/>
            <a:ext cx="7955280" cy="1962661"/>
          </a:xfrm>
        </p:spPr>
        <p:txBody>
          <a:bodyPr/>
          <a:lstStyle/>
          <a:p>
            <a:r>
              <a:rPr dirty="0">
                <a:latin typeface="Franklin Gothic Demi" panose="020B0703020102020204" pitchFamily="34" charset="0"/>
              </a:rPr>
              <a:t>Hybrid correction approach: Rule-based + Transformer.</a:t>
            </a:r>
          </a:p>
          <a:p>
            <a:r>
              <a:rPr dirty="0">
                <a:latin typeface="Franklin Gothic Demi" panose="020B0703020102020204" pitchFamily="34" charset="0"/>
              </a:rPr>
              <a:t>Effective on spelling, grammar, and fluency.</a:t>
            </a:r>
          </a:p>
          <a:p>
            <a:r>
              <a:rPr dirty="0">
                <a:latin typeface="Franklin Gothic Demi" panose="020B0703020102020204" pitchFamily="34" charset="0"/>
              </a:rPr>
              <a:t>Can be extended into production-grade correction engines.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E860D-348A-762A-B59F-F3722880F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96BE-B800-DCBC-7705-CF4DA59A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-2594610" y="2732194"/>
            <a:ext cx="2216658" cy="1443565"/>
          </a:xfrm>
        </p:spPr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.</a:t>
            </a:r>
            <a:endParaRPr dirty="0">
              <a:latin typeface="Franklin Gothic Demi" panose="020B0703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6B486-395C-D8CC-DBF3-AB96F071C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171519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47434" y="896349"/>
            <a:ext cx="6377940" cy="1293028"/>
          </a:xfrm>
        </p:spPr>
        <p:txBody>
          <a:bodyPr/>
          <a:lstStyle/>
          <a:p>
            <a:r>
              <a:rPr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29" y="1932495"/>
            <a:ext cx="4081808" cy="4331145"/>
          </a:xfrm>
        </p:spPr>
        <p:txBody>
          <a:bodyPr/>
          <a:lstStyle/>
          <a:p>
            <a:r>
              <a:rPr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Corrects spelling and grammar in text.</a:t>
            </a:r>
          </a:p>
          <a:p>
            <a:r>
              <a:rPr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Combines statistical methods with deep learning.</a:t>
            </a:r>
          </a:p>
          <a:p>
            <a:r>
              <a:rPr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Applications: Messaging apps, Search engines, Assistive tech.</a:t>
            </a:r>
          </a:p>
        </p:txBody>
      </p:sp>
      <p:pic>
        <p:nvPicPr>
          <p:cNvPr id="4" name="Picture 3" descr="Spelling correction hi-res stock photography and images - Alamy">
            <a:extLst>
              <a:ext uri="{FF2B5EF4-FFF2-40B4-BE49-F238E27FC236}">
                <a16:creationId xmlns:a16="http://schemas.microsoft.com/office/drawing/2014/main" id="{1E4AAD3D-820E-9592-F4F1-F4E22531C9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44" r="30255" b="-2"/>
          <a:stretch>
            <a:fillRect/>
          </a:stretch>
        </p:blipFill>
        <p:spPr>
          <a:xfrm>
            <a:off x="4779391" y="1253022"/>
            <a:ext cx="3843648" cy="41222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C074-0DB5-DD0E-9F21-DD2E64001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F8C7-6DD1-ED35-D701-5797158B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2392" y="707813"/>
            <a:ext cx="8207211" cy="1111560"/>
          </a:xfrm>
        </p:spPr>
        <p:txBody>
          <a:bodyPr/>
          <a:lstStyle/>
          <a:p>
            <a:r>
              <a:rPr lang="en-US" b="1" dirty="0"/>
              <a:t>Why Auto-Correction?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C1BC-8FB3-6426-D3D7-0E79250C4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20" y="2168165"/>
            <a:ext cx="7098385" cy="1932495"/>
          </a:xfrm>
        </p:spPr>
        <p:txBody>
          <a:bodyPr/>
          <a:lstStyle/>
          <a:p>
            <a:r>
              <a:rPr lang="en-US"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Human errors are common in writing.</a:t>
            </a:r>
          </a:p>
          <a:p>
            <a:r>
              <a:rPr lang="en-US"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Manual correction is time-consuming.</a:t>
            </a:r>
          </a:p>
          <a:p>
            <a:r>
              <a:rPr lang="en-US" dirty="0">
                <a:latin typeface="Franklin Gothic Demi" panose="020B0703020102020204" pitchFamily="34" charset="0"/>
                <a:cs typeface="Times New Roman" panose="02020603050405020304" pitchFamily="18" charset="0"/>
              </a:rPr>
              <a:t>Context matters in correction.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tatistical auto-correct system from scratch | by Pashupati Gupta | Medium">
            <a:extLst>
              <a:ext uri="{FF2B5EF4-FFF2-40B4-BE49-F238E27FC236}">
                <a16:creationId xmlns:a16="http://schemas.microsoft.com/office/drawing/2014/main" id="{9270447B-FA5F-423B-1A3A-32E1AB576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87" y="3751868"/>
            <a:ext cx="5113025" cy="249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5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347CE-40FD-8934-3BF3-59BAE9A5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6390-EFCF-3142-CCA7-7A8EC6AC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230" y="425977"/>
            <a:ext cx="5146775" cy="1111560"/>
          </a:xfrm>
        </p:spPr>
        <p:txBody>
          <a:bodyPr/>
          <a:lstStyle/>
          <a:p>
            <a:r>
              <a:rPr lang="en-US" b="1">
                <a:latin typeface="Franklin Gothic Demi" panose="020B0703020102020204" pitchFamily="34" charset="0"/>
              </a:rPr>
              <a:t>Core Objective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EA84-6D36-CA8A-60C4-A0305B826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84" y="1341447"/>
            <a:ext cx="7098385" cy="19324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Franklin Gothic Demi" panose="020B0703020102020204" pitchFamily="34" charset="0"/>
              </a:rPr>
              <a:t>Detect incorrect words</a:t>
            </a:r>
          </a:p>
          <a:p>
            <a:r>
              <a:rPr lang="en-US" dirty="0">
                <a:latin typeface="Franklin Gothic Demi" panose="020B0703020102020204" pitchFamily="34" charset="0"/>
              </a:rPr>
              <a:t>Suggest correct alternatives</a:t>
            </a:r>
          </a:p>
          <a:p>
            <a:r>
              <a:rPr lang="en-US" dirty="0">
                <a:latin typeface="Franklin Gothic Demi" panose="020B0703020102020204" pitchFamily="34" charset="0"/>
              </a:rPr>
              <a:t>Maintain sentence meaning</a:t>
            </a:r>
          </a:p>
          <a:p>
            <a:pPr marL="0" indent="0">
              <a:buNone/>
            </a:pPr>
            <a:endParaRPr lang="en-US" dirty="0"/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93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10486" y="1103737"/>
            <a:ext cx="6377940" cy="1293028"/>
          </a:xfrm>
        </p:spPr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DATA FOUNDATION</a:t>
            </a:r>
            <a:endParaRPr dirty="0"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315" y="2396765"/>
            <a:ext cx="7955280" cy="1234440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Franklin Gothic Demi" panose="020B0703020102020204" pitchFamily="34" charset="0"/>
              </a:rPr>
              <a:t>Corp</a:t>
            </a:r>
            <a:r>
              <a:rPr lang="en-US" dirty="0">
                <a:latin typeface="Franklin Gothic Demi" panose="020B0703020102020204" pitchFamily="34" charset="0"/>
              </a:rPr>
              <a:t>us</a:t>
            </a:r>
            <a:r>
              <a:rPr dirty="0">
                <a:latin typeface="Franklin Gothic Demi" panose="020B0703020102020204" pitchFamily="34" charset="0"/>
              </a:rPr>
              <a:t> Used: Brown, Reuters, English Words List</a:t>
            </a:r>
          </a:p>
          <a:p>
            <a:pPr marL="0" indent="0">
              <a:buNone/>
            </a:pPr>
            <a:r>
              <a:rPr dirty="0">
                <a:latin typeface="Franklin Gothic Demi" panose="020B0703020102020204" pitchFamily="34" charset="0"/>
              </a:rPr>
              <a:t>Provides vocabulary and language model foundation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1022" y="990617"/>
            <a:ext cx="8814062" cy="1203943"/>
          </a:xfrm>
        </p:spPr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N-GRAM </a:t>
            </a:r>
            <a:r>
              <a:rPr dirty="0">
                <a:latin typeface="Franklin Gothic Demi" panose="020B0703020102020204" pitchFamily="34" charset="0"/>
              </a:rPr>
              <a:t>Models</a:t>
            </a:r>
            <a:r>
              <a:rPr lang="en-US" dirty="0">
                <a:latin typeface="Franklin Gothic Demi" panose="020B0703020102020204" pitchFamily="34" charset="0"/>
              </a:rPr>
              <a:t> &amp; </a:t>
            </a:r>
            <a:r>
              <a:rPr lang="en-IN" dirty="0">
                <a:latin typeface="Franklin Gothic Demi" panose="020B0703020102020204" pitchFamily="34" charset="0"/>
              </a:rPr>
              <a:t>Frequency </a:t>
            </a:r>
            <a:endParaRPr dirty="0"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34916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Franklin Gothic Demi" panose="020B0703020102020204" pitchFamily="34" charset="0"/>
              </a:rPr>
              <a:t>N-grams form the basis of n-gram models, which are statistical language models that predict the probability of a word given the preceding (n-1) words.</a:t>
            </a:r>
          </a:p>
          <a:p>
            <a:pPr algn="just"/>
            <a:r>
              <a:rPr dirty="0">
                <a:latin typeface="Franklin Gothic Demi" panose="020B0703020102020204" pitchFamily="34" charset="0"/>
              </a:rPr>
              <a:t>Unigrams (single-word frequencies)</a:t>
            </a:r>
          </a:p>
          <a:p>
            <a:pPr algn="just"/>
            <a:r>
              <a:rPr dirty="0">
                <a:latin typeface="Franklin Gothic Demi" panose="020B0703020102020204" pitchFamily="34" charset="0"/>
              </a:rPr>
              <a:t>Bigrams (two-word sequences)</a:t>
            </a:r>
          </a:p>
          <a:p>
            <a:pPr algn="just"/>
            <a:r>
              <a:rPr dirty="0">
                <a:latin typeface="Franklin Gothic Demi" panose="020B0703020102020204" pitchFamily="34" charset="0"/>
              </a:rPr>
              <a:t>Used to evaluate correction likelihood.</a:t>
            </a:r>
            <a:endParaRPr lang="en-US" dirty="0">
              <a:latin typeface="Franklin Gothic Demi" panose="020B0703020102020204" pitchFamily="34" charset="0"/>
            </a:endParaRPr>
          </a:p>
          <a:p>
            <a:pPr marL="0" indent="0">
              <a:buNone/>
            </a:pPr>
            <a:endParaRPr dirty="0">
              <a:latin typeface="Franklin Gothic Demi" panose="020B0703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83483" y="764373"/>
            <a:ext cx="6377940" cy="1293028"/>
          </a:xfrm>
        </p:spPr>
        <p:txBody>
          <a:bodyPr/>
          <a:lstStyle/>
          <a:p>
            <a:r>
              <a:rPr dirty="0">
                <a:latin typeface="Franklin Gothic Demi" panose="020B0703020102020204" pitchFamily="34" charset="0"/>
              </a:rPr>
              <a:t>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945" y="2024547"/>
            <a:ext cx="7955280" cy="4069080"/>
          </a:xfrm>
        </p:spPr>
        <p:txBody>
          <a:bodyPr/>
          <a:lstStyle/>
          <a:p>
            <a:r>
              <a:rPr dirty="0">
                <a:latin typeface="Franklin Gothic Demi" panose="020B0703020102020204" pitchFamily="34" charset="0"/>
              </a:rPr>
              <a:t>Levenshtein Distance: Minimum operations to convert words.</a:t>
            </a:r>
          </a:p>
          <a:p>
            <a:r>
              <a:rPr dirty="0">
                <a:latin typeface="Franklin Gothic Demi" panose="020B0703020102020204" pitchFamily="34" charset="0"/>
              </a:rPr>
              <a:t>Operations: Insert, Delete, Replace.</a:t>
            </a:r>
          </a:p>
          <a:p>
            <a:r>
              <a:rPr dirty="0">
                <a:latin typeface="Franklin Gothic Demi" panose="020B0703020102020204" pitchFamily="34" charset="0"/>
              </a:rPr>
              <a:t>Used for finding spelling corrections.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D4872-589A-FB4D-DC06-3112961AD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021" y="3911129"/>
            <a:ext cx="3000375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79362" y="901532"/>
            <a:ext cx="6377940" cy="1293028"/>
          </a:xfrm>
        </p:spPr>
        <p:txBody>
          <a:bodyPr/>
          <a:lstStyle/>
          <a:p>
            <a:r>
              <a:rPr dirty="0">
                <a:latin typeface="Franklin Gothic Demi" panose="020B0703020102020204" pitchFamily="34" charset="0"/>
              </a:rPr>
              <a:t>Co</a:t>
            </a:r>
            <a:r>
              <a:rPr lang="en-IN" dirty="0">
                <a:latin typeface="Franklin Gothic Demi" panose="020B0703020102020204" pitchFamily="34" charset="0"/>
              </a:rPr>
              <a:t>rrection Engine</a:t>
            </a:r>
            <a:endParaRPr dirty="0"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90865"/>
            <a:ext cx="7955280" cy="1500747"/>
          </a:xfrm>
        </p:spPr>
        <p:txBody>
          <a:bodyPr/>
          <a:lstStyle/>
          <a:p>
            <a:r>
              <a:rPr dirty="0">
                <a:latin typeface="Franklin Gothic Demi" panose="020B0703020102020204" pitchFamily="34" charset="0"/>
              </a:rPr>
              <a:t>Checks each word in a sentence.</a:t>
            </a:r>
          </a:p>
          <a:p>
            <a:r>
              <a:rPr dirty="0">
                <a:latin typeface="Franklin Gothic Demi" panose="020B0703020102020204" pitchFamily="34" charset="0"/>
              </a:rPr>
              <a:t>If misspelled, generates candidate corrections.</a:t>
            </a:r>
          </a:p>
          <a:p>
            <a:r>
              <a:rPr dirty="0">
                <a:latin typeface="Franklin Gothic Demi" panose="020B0703020102020204" pitchFamily="34" charset="0"/>
              </a:rPr>
              <a:t>Selects best correction based on sentence probability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232E6-B8DA-E1D6-04C9-3F74F9477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E90B2-95E9-3E67-1B55-55A3383D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398780"/>
            <a:ext cx="6339840" cy="1379387"/>
          </a:xfrm>
        </p:spPr>
        <p:txBody>
          <a:bodyPr>
            <a:norm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BLOCK DIAGRAM</a:t>
            </a:r>
            <a:endParaRPr lang="en-IN" dirty="0">
              <a:latin typeface="Franklin Gothic Demi" panose="020B0703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585A94-23F7-82C4-5FEB-5160F5FB8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56" y="1463040"/>
            <a:ext cx="7993888" cy="499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483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1737</TotalTime>
  <Words>281</Words>
  <Application>Microsoft Office PowerPoint</Application>
  <PresentationFormat>On-screen Show (4:3)</PresentationFormat>
  <Paragraphs>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Franklin Gothic Demi</vt:lpstr>
      <vt:lpstr>Times New Roman</vt:lpstr>
      <vt:lpstr>Vapor Trail</vt:lpstr>
      <vt:lpstr>Text Auto-Correction</vt:lpstr>
      <vt:lpstr>Introduction</vt:lpstr>
      <vt:lpstr>Why Auto-Correction?</vt:lpstr>
      <vt:lpstr>Core Objective</vt:lpstr>
      <vt:lpstr>DATA FOUNDATION</vt:lpstr>
      <vt:lpstr>N-GRAM Models &amp; Frequency </vt:lpstr>
      <vt:lpstr>Edit Distance</vt:lpstr>
      <vt:lpstr>Correction Engine</vt:lpstr>
      <vt:lpstr>BLOCK DIAGRAM</vt:lpstr>
      <vt:lpstr>Sample Output</vt:lpstr>
      <vt:lpstr>Limitations &amp; Future Work</vt:lpstr>
      <vt:lpstr>Conclusion</vt:lpstr>
      <vt:lpstr>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Rahul Endla</dc:creator>
  <cp:keywords/>
  <dc:description>generated using python-pptx</dc:description>
  <cp:lastModifiedBy>Endla Rahul</cp:lastModifiedBy>
  <cp:revision>8</cp:revision>
  <dcterms:created xsi:type="dcterms:W3CDTF">2013-01-27T09:14:16Z</dcterms:created>
  <dcterms:modified xsi:type="dcterms:W3CDTF">2025-07-24T09:20:35Z</dcterms:modified>
  <cp:category/>
</cp:coreProperties>
</file>