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autoAdjust="0"/>
    <p:restoredTop sz="80714" autoAdjust="0"/>
  </p:normalViewPr>
  <p:slideViewPr>
    <p:cSldViewPr snapToGrid="0" snapToObjects="1">
      <p:cViewPr varScale="1">
        <p:scale>
          <a:sx n="127" d="100"/>
          <a:sy n="127" d="100"/>
        </p:scale>
        <p:origin x="-1920" y="-112"/>
      </p:cViewPr>
      <p:guideLst>
        <p:guide orient="horz" pos="2160"/>
        <p:guide pos="2880"/>
      </p:guideLst>
    </p:cSldViewPr>
  </p:slideViewPr>
  <p:outlineViewPr>
    <p:cViewPr>
      <p:scale>
        <a:sx n="33" d="100"/>
        <a:sy n="33" d="100"/>
      </p:scale>
      <p:origin x="0" y="17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D2304-0079-0741-9FC2-5F9A3A1713C7}" type="doc">
      <dgm:prSet loTypeId="urn:microsoft.com/office/officeart/2005/8/layout/cycle2" loCatId="" qsTypeId="urn:microsoft.com/office/officeart/2005/8/quickstyle/3D4" qsCatId="3D" csTypeId="urn:microsoft.com/office/officeart/2005/8/colors/accent1_2" csCatId="accent1" phldr="1"/>
      <dgm:spPr/>
      <dgm:t>
        <a:bodyPr/>
        <a:lstStyle/>
        <a:p>
          <a:endParaRPr lang="en-US"/>
        </a:p>
      </dgm:t>
    </dgm:pt>
    <dgm:pt modelId="{C808FE8A-E44D-8C40-BBA4-BAA34E6C4CB4}">
      <dgm:prSet phldrT="[Text]"/>
      <dgm:spPr/>
      <dgm:t>
        <a:bodyPr/>
        <a:lstStyle/>
        <a:p>
          <a:r>
            <a:rPr lang="en-US" dirty="0" smtClean="0"/>
            <a:t>Write a failing test</a:t>
          </a:r>
          <a:endParaRPr lang="en-US" dirty="0"/>
        </a:p>
      </dgm:t>
    </dgm:pt>
    <dgm:pt modelId="{1102A465-06C0-234C-B978-87EF3CB7D4C5}" type="parTrans" cxnId="{67823E6E-3149-7B42-BD2A-600FD4B19DA9}">
      <dgm:prSet/>
      <dgm:spPr/>
      <dgm:t>
        <a:bodyPr/>
        <a:lstStyle/>
        <a:p>
          <a:endParaRPr lang="en-US"/>
        </a:p>
      </dgm:t>
    </dgm:pt>
    <dgm:pt modelId="{E9A9CB11-9B53-BD46-A99A-FF69B7C9D387}" type="sibTrans" cxnId="{67823E6E-3149-7B42-BD2A-600FD4B19DA9}">
      <dgm:prSet/>
      <dgm:spPr/>
      <dgm:t>
        <a:bodyPr/>
        <a:lstStyle/>
        <a:p>
          <a:endParaRPr lang="en-US"/>
        </a:p>
      </dgm:t>
    </dgm:pt>
    <dgm:pt modelId="{A99AEA96-27A2-8D4C-A86E-6D9AC0B1D854}">
      <dgm:prSet phldrT="[Text]"/>
      <dgm:spPr/>
      <dgm:t>
        <a:bodyPr/>
        <a:lstStyle/>
        <a:p>
          <a:r>
            <a:rPr lang="en-US" dirty="0" smtClean="0"/>
            <a:t>Make it pass</a:t>
          </a:r>
          <a:endParaRPr lang="en-US" dirty="0"/>
        </a:p>
      </dgm:t>
    </dgm:pt>
    <dgm:pt modelId="{B2B92A73-B5D7-1743-9B3C-2D04488318C7}" type="parTrans" cxnId="{720C8FF5-FF69-A343-9672-813BABE9D2F4}">
      <dgm:prSet/>
      <dgm:spPr/>
      <dgm:t>
        <a:bodyPr/>
        <a:lstStyle/>
        <a:p>
          <a:endParaRPr lang="en-US"/>
        </a:p>
      </dgm:t>
    </dgm:pt>
    <dgm:pt modelId="{CC7C2888-0E49-4D4F-8F4B-02DB014D8910}" type="sibTrans" cxnId="{720C8FF5-FF69-A343-9672-813BABE9D2F4}">
      <dgm:prSet/>
      <dgm:spPr/>
      <dgm:t>
        <a:bodyPr/>
        <a:lstStyle/>
        <a:p>
          <a:endParaRPr lang="en-US"/>
        </a:p>
      </dgm:t>
    </dgm:pt>
    <dgm:pt modelId="{C148D33A-D64C-7D4D-B691-ECB811C19AA1}">
      <dgm:prSet phldrT="[Text]"/>
      <dgm:spPr/>
      <dgm:t>
        <a:bodyPr/>
        <a:lstStyle/>
        <a:p>
          <a:r>
            <a:rPr lang="en-US" dirty="0" smtClean="0"/>
            <a:t>Refactor/Remove duplication</a:t>
          </a:r>
          <a:endParaRPr lang="en-US" dirty="0"/>
        </a:p>
      </dgm:t>
    </dgm:pt>
    <dgm:pt modelId="{A546DA12-944C-334F-9F4E-5BBF92B0FDF2}" type="parTrans" cxnId="{7E687CA1-CBFC-6848-B574-D64D60F9E1A9}">
      <dgm:prSet/>
      <dgm:spPr/>
      <dgm:t>
        <a:bodyPr/>
        <a:lstStyle/>
        <a:p>
          <a:endParaRPr lang="en-US"/>
        </a:p>
      </dgm:t>
    </dgm:pt>
    <dgm:pt modelId="{A8AD6FAD-94D6-3D49-A052-550E7F913954}" type="sibTrans" cxnId="{7E687CA1-CBFC-6848-B574-D64D60F9E1A9}">
      <dgm:prSet/>
      <dgm:spPr/>
      <dgm:t>
        <a:bodyPr/>
        <a:lstStyle/>
        <a:p>
          <a:endParaRPr lang="en-US"/>
        </a:p>
      </dgm:t>
    </dgm:pt>
    <dgm:pt modelId="{1BBD44AE-1979-334F-A49E-E0D5328B8721}" type="pres">
      <dgm:prSet presAssocID="{F7FD2304-0079-0741-9FC2-5F9A3A1713C7}" presName="cycle" presStyleCnt="0">
        <dgm:presLayoutVars>
          <dgm:dir/>
          <dgm:resizeHandles val="exact"/>
        </dgm:presLayoutVars>
      </dgm:prSet>
      <dgm:spPr/>
      <dgm:t>
        <a:bodyPr/>
        <a:lstStyle/>
        <a:p>
          <a:endParaRPr lang="en-US"/>
        </a:p>
      </dgm:t>
    </dgm:pt>
    <dgm:pt modelId="{F7BDC2B8-6FDB-9541-A180-41741424E1EA}" type="pres">
      <dgm:prSet presAssocID="{C808FE8A-E44D-8C40-BBA4-BAA34E6C4CB4}" presName="node" presStyleLbl="node1" presStyleIdx="0" presStyleCnt="3">
        <dgm:presLayoutVars>
          <dgm:bulletEnabled val="1"/>
        </dgm:presLayoutVars>
      </dgm:prSet>
      <dgm:spPr/>
      <dgm:t>
        <a:bodyPr/>
        <a:lstStyle/>
        <a:p>
          <a:endParaRPr lang="en-US"/>
        </a:p>
      </dgm:t>
    </dgm:pt>
    <dgm:pt modelId="{67A10C21-D3FB-8F45-9027-2BB849E95D56}" type="pres">
      <dgm:prSet presAssocID="{E9A9CB11-9B53-BD46-A99A-FF69B7C9D387}" presName="sibTrans" presStyleLbl="sibTrans2D1" presStyleIdx="0" presStyleCnt="3"/>
      <dgm:spPr/>
      <dgm:t>
        <a:bodyPr/>
        <a:lstStyle/>
        <a:p>
          <a:endParaRPr lang="en-US"/>
        </a:p>
      </dgm:t>
    </dgm:pt>
    <dgm:pt modelId="{66400919-2525-9B47-BA55-8B65A7A71AD8}" type="pres">
      <dgm:prSet presAssocID="{E9A9CB11-9B53-BD46-A99A-FF69B7C9D387}" presName="connectorText" presStyleLbl="sibTrans2D1" presStyleIdx="0" presStyleCnt="3"/>
      <dgm:spPr/>
      <dgm:t>
        <a:bodyPr/>
        <a:lstStyle/>
        <a:p>
          <a:endParaRPr lang="en-US"/>
        </a:p>
      </dgm:t>
    </dgm:pt>
    <dgm:pt modelId="{DBE7DDCD-10C8-444E-963E-5C002708BE55}" type="pres">
      <dgm:prSet presAssocID="{A99AEA96-27A2-8D4C-A86E-6D9AC0B1D854}" presName="node" presStyleLbl="node1" presStyleIdx="1" presStyleCnt="3">
        <dgm:presLayoutVars>
          <dgm:bulletEnabled val="1"/>
        </dgm:presLayoutVars>
      </dgm:prSet>
      <dgm:spPr/>
      <dgm:t>
        <a:bodyPr/>
        <a:lstStyle/>
        <a:p>
          <a:endParaRPr lang="en-US"/>
        </a:p>
      </dgm:t>
    </dgm:pt>
    <dgm:pt modelId="{9E043CC3-F25A-8D49-A5FE-F6402148A908}" type="pres">
      <dgm:prSet presAssocID="{CC7C2888-0E49-4D4F-8F4B-02DB014D8910}" presName="sibTrans" presStyleLbl="sibTrans2D1" presStyleIdx="1" presStyleCnt="3"/>
      <dgm:spPr/>
      <dgm:t>
        <a:bodyPr/>
        <a:lstStyle/>
        <a:p>
          <a:endParaRPr lang="en-US"/>
        </a:p>
      </dgm:t>
    </dgm:pt>
    <dgm:pt modelId="{39883E51-AFAA-7745-8EDD-D2FD1E720E36}" type="pres">
      <dgm:prSet presAssocID="{CC7C2888-0E49-4D4F-8F4B-02DB014D8910}" presName="connectorText" presStyleLbl="sibTrans2D1" presStyleIdx="1" presStyleCnt="3"/>
      <dgm:spPr/>
      <dgm:t>
        <a:bodyPr/>
        <a:lstStyle/>
        <a:p>
          <a:endParaRPr lang="en-US"/>
        </a:p>
      </dgm:t>
    </dgm:pt>
    <dgm:pt modelId="{50B73D47-AF81-0041-99FD-A3EEBC3EA2CD}" type="pres">
      <dgm:prSet presAssocID="{C148D33A-D64C-7D4D-B691-ECB811C19AA1}" presName="node" presStyleLbl="node1" presStyleIdx="2" presStyleCnt="3" custRadScaleRad="99637">
        <dgm:presLayoutVars>
          <dgm:bulletEnabled val="1"/>
        </dgm:presLayoutVars>
      </dgm:prSet>
      <dgm:spPr/>
      <dgm:t>
        <a:bodyPr/>
        <a:lstStyle/>
        <a:p>
          <a:endParaRPr lang="en-US"/>
        </a:p>
      </dgm:t>
    </dgm:pt>
    <dgm:pt modelId="{AC80262D-90D7-A440-8398-BF84123EDDE1}" type="pres">
      <dgm:prSet presAssocID="{A8AD6FAD-94D6-3D49-A052-550E7F913954}" presName="sibTrans" presStyleLbl="sibTrans2D1" presStyleIdx="2" presStyleCnt="3"/>
      <dgm:spPr/>
      <dgm:t>
        <a:bodyPr/>
        <a:lstStyle/>
        <a:p>
          <a:endParaRPr lang="en-US"/>
        </a:p>
      </dgm:t>
    </dgm:pt>
    <dgm:pt modelId="{B6F877AA-B709-0F4A-AB45-92A089C2EF8D}" type="pres">
      <dgm:prSet presAssocID="{A8AD6FAD-94D6-3D49-A052-550E7F913954}" presName="connectorText" presStyleLbl="sibTrans2D1" presStyleIdx="2" presStyleCnt="3"/>
      <dgm:spPr/>
      <dgm:t>
        <a:bodyPr/>
        <a:lstStyle/>
        <a:p>
          <a:endParaRPr lang="en-US"/>
        </a:p>
      </dgm:t>
    </dgm:pt>
  </dgm:ptLst>
  <dgm:cxnLst>
    <dgm:cxn modelId="{0AC41114-7160-9243-9EC0-2EE74DBB00CE}" type="presOf" srcId="{C148D33A-D64C-7D4D-B691-ECB811C19AA1}" destId="{50B73D47-AF81-0041-99FD-A3EEBC3EA2CD}" srcOrd="0" destOrd="0" presId="urn:microsoft.com/office/officeart/2005/8/layout/cycle2"/>
    <dgm:cxn modelId="{BD928171-6F49-7342-988A-37D1B920F3BC}" type="presOf" srcId="{E9A9CB11-9B53-BD46-A99A-FF69B7C9D387}" destId="{67A10C21-D3FB-8F45-9027-2BB849E95D56}" srcOrd="0" destOrd="0" presId="urn:microsoft.com/office/officeart/2005/8/layout/cycle2"/>
    <dgm:cxn modelId="{7E687CA1-CBFC-6848-B574-D64D60F9E1A9}" srcId="{F7FD2304-0079-0741-9FC2-5F9A3A1713C7}" destId="{C148D33A-D64C-7D4D-B691-ECB811C19AA1}" srcOrd="2" destOrd="0" parTransId="{A546DA12-944C-334F-9F4E-5BBF92B0FDF2}" sibTransId="{A8AD6FAD-94D6-3D49-A052-550E7F913954}"/>
    <dgm:cxn modelId="{2C2380B8-E458-0C4D-B3DE-62F781F2A7A3}" type="presOf" srcId="{CC7C2888-0E49-4D4F-8F4B-02DB014D8910}" destId="{39883E51-AFAA-7745-8EDD-D2FD1E720E36}" srcOrd="1" destOrd="0" presId="urn:microsoft.com/office/officeart/2005/8/layout/cycle2"/>
    <dgm:cxn modelId="{FB378D18-C03F-614F-9CBC-50BE63CE5B82}" type="presOf" srcId="{E9A9CB11-9B53-BD46-A99A-FF69B7C9D387}" destId="{66400919-2525-9B47-BA55-8B65A7A71AD8}" srcOrd="1" destOrd="0" presId="urn:microsoft.com/office/officeart/2005/8/layout/cycle2"/>
    <dgm:cxn modelId="{692E0323-F0C5-D648-A44E-785BBEAF4991}" type="presOf" srcId="{A8AD6FAD-94D6-3D49-A052-550E7F913954}" destId="{B6F877AA-B709-0F4A-AB45-92A089C2EF8D}" srcOrd="1" destOrd="0" presId="urn:microsoft.com/office/officeart/2005/8/layout/cycle2"/>
    <dgm:cxn modelId="{F1E1BB59-0551-C64A-B9DC-58376F226329}" type="presOf" srcId="{CC7C2888-0E49-4D4F-8F4B-02DB014D8910}" destId="{9E043CC3-F25A-8D49-A5FE-F6402148A908}" srcOrd="0" destOrd="0" presId="urn:microsoft.com/office/officeart/2005/8/layout/cycle2"/>
    <dgm:cxn modelId="{67823E6E-3149-7B42-BD2A-600FD4B19DA9}" srcId="{F7FD2304-0079-0741-9FC2-5F9A3A1713C7}" destId="{C808FE8A-E44D-8C40-BBA4-BAA34E6C4CB4}" srcOrd="0" destOrd="0" parTransId="{1102A465-06C0-234C-B978-87EF3CB7D4C5}" sibTransId="{E9A9CB11-9B53-BD46-A99A-FF69B7C9D387}"/>
    <dgm:cxn modelId="{76DCF51B-82A4-BE40-A904-FCBE05586CE1}" type="presOf" srcId="{C808FE8A-E44D-8C40-BBA4-BAA34E6C4CB4}" destId="{F7BDC2B8-6FDB-9541-A180-41741424E1EA}" srcOrd="0" destOrd="0" presId="urn:microsoft.com/office/officeart/2005/8/layout/cycle2"/>
    <dgm:cxn modelId="{446C8646-E6CB-E94C-889F-A392DDC62260}" type="presOf" srcId="{F7FD2304-0079-0741-9FC2-5F9A3A1713C7}" destId="{1BBD44AE-1979-334F-A49E-E0D5328B8721}" srcOrd="0" destOrd="0" presId="urn:microsoft.com/office/officeart/2005/8/layout/cycle2"/>
    <dgm:cxn modelId="{A50ECAF3-0232-444C-8C9C-A4D675CC8374}" type="presOf" srcId="{A8AD6FAD-94D6-3D49-A052-550E7F913954}" destId="{AC80262D-90D7-A440-8398-BF84123EDDE1}" srcOrd="0" destOrd="0" presId="urn:microsoft.com/office/officeart/2005/8/layout/cycle2"/>
    <dgm:cxn modelId="{4A1AD4B1-9B29-B84E-A0F3-90E7F160DE10}" type="presOf" srcId="{A99AEA96-27A2-8D4C-A86E-6D9AC0B1D854}" destId="{DBE7DDCD-10C8-444E-963E-5C002708BE55}" srcOrd="0" destOrd="0" presId="urn:microsoft.com/office/officeart/2005/8/layout/cycle2"/>
    <dgm:cxn modelId="{720C8FF5-FF69-A343-9672-813BABE9D2F4}" srcId="{F7FD2304-0079-0741-9FC2-5F9A3A1713C7}" destId="{A99AEA96-27A2-8D4C-A86E-6D9AC0B1D854}" srcOrd="1" destOrd="0" parTransId="{B2B92A73-B5D7-1743-9B3C-2D04488318C7}" sibTransId="{CC7C2888-0E49-4D4F-8F4B-02DB014D8910}"/>
    <dgm:cxn modelId="{52203910-2C9E-2F4C-88A7-5386F02FEC99}" type="presParOf" srcId="{1BBD44AE-1979-334F-A49E-E0D5328B8721}" destId="{F7BDC2B8-6FDB-9541-A180-41741424E1EA}" srcOrd="0" destOrd="0" presId="urn:microsoft.com/office/officeart/2005/8/layout/cycle2"/>
    <dgm:cxn modelId="{4972FD0D-B1AB-0C4D-8AF5-33B55659583A}" type="presParOf" srcId="{1BBD44AE-1979-334F-A49E-E0D5328B8721}" destId="{67A10C21-D3FB-8F45-9027-2BB849E95D56}" srcOrd="1" destOrd="0" presId="urn:microsoft.com/office/officeart/2005/8/layout/cycle2"/>
    <dgm:cxn modelId="{596EB749-B38B-6640-B477-E649308D42FC}" type="presParOf" srcId="{67A10C21-D3FB-8F45-9027-2BB849E95D56}" destId="{66400919-2525-9B47-BA55-8B65A7A71AD8}" srcOrd="0" destOrd="0" presId="urn:microsoft.com/office/officeart/2005/8/layout/cycle2"/>
    <dgm:cxn modelId="{C000A0B7-A37C-AE43-8AA7-45B35C1EF147}" type="presParOf" srcId="{1BBD44AE-1979-334F-A49E-E0D5328B8721}" destId="{DBE7DDCD-10C8-444E-963E-5C002708BE55}" srcOrd="2" destOrd="0" presId="urn:microsoft.com/office/officeart/2005/8/layout/cycle2"/>
    <dgm:cxn modelId="{5D8DFC20-C9A9-414A-94DC-1143271FF629}" type="presParOf" srcId="{1BBD44AE-1979-334F-A49E-E0D5328B8721}" destId="{9E043CC3-F25A-8D49-A5FE-F6402148A908}" srcOrd="3" destOrd="0" presId="urn:microsoft.com/office/officeart/2005/8/layout/cycle2"/>
    <dgm:cxn modelId="{8F622802-75E3-3348-BCF1-457CB5113D0A}" type="presParOf" srcId="{9E043CC3-F25A-8D49-A5FE-F6402148A908}" destId="{39883E51-AFAA-7745-8EDD-D2FD1E720E36}" srcOrd="0" destOrd="0" presId="urn:microsoft.com/office/officeart/2005/8/layout/cycle2"/>
    <dgm:cxn modelId="{4E342885-2A91-BF43-951D-F30B1F23852E}" type="presParOf" srcId="{1BBD44AE-1979-334F-A49E-E0D5328B8721}" destId="{50B73D47-AF81-0041-99FD-A3EEBC3EA2CD}" srcOrd="4" destOrd="0" presId="urn:microsoft.com/office/officeart/2005/8/layout/cycle2"/>
    <dgm:cxn modelId="{1E4A77B6-3840-F645-8870-B3F4FD4CCCBF}" type="presParOf" srcId="{1BBD44AE-1979-334F-A49E-E0D5328B8721}" destId="{AC80262D-90D7-A440-8398-BF84123EDDE1}" srcOrd="5" destOrd="0" presId="urn:microsoft.com/office/officeart/2005/8/layout/cycle2"/>
    <dgm:cxn modelId="{4251F93C-53E5-9749-A5CC-A877A9BE42D7}" type="presParOf" srcId="{AC80262D-90D7-A440-8398-BF84123EDDE1}" destId="{B6F877AA-B709-0F4A-AB45-92A089C2EF8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DC2B8-6FDB-9541-A180-41741424E1EA}">
      <dsp:nvSpPr>
        <dsp:cNvPr id="0" name=""/>
        <dsp:cNvSpPr/>
      </dsp:nvSpPr>
      <dsp:spPr>
        <a:xfrm>
          <a:off x="2129712" y="230"/>
          <a:ext cx="1544502" cy="1544502"/>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Write a failing test</a:t>
          </a:r>
          <a:endParaRPr lang="en-US" sz="1700" kern="1200" dirty="0"/>
        </a:p>
      </dsp:txBody>
      <dsp:txXfrm>
        <a:off x="2355899" y="226417"/>
        <a:ext cx="1092128" cy="1092128"/>
      </dsp:txXfrm>
    </dsp:sp>
    <dsp:sp modelId="{67A10C21-D3FB-8F45-9027-2BB849E95D56}">
      <dsp:nvSpPr>
        <dsp:cNvPr id="0" name=""/>
        <dsp:cNvSpPr/>
      </dsp:nvSpPr>
      <dsp:spPr>
        <a:xfrm rot="3600000">
          <a:off x="3270681" y="1505603"/>
          <a:ext cx="410055" cy="52126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301435" y="1556590"/>
        <a:ext cx="287039" cy="312761"/>
      </dsp:txXfrm>
    </dsp:sp>
    <dsp:sp modelId="{DBE7DDCD-10C8-444E-963E-5C002708BE55}">
      <dsp:nvSpPr>
        <dsp:cNvPr id="0" name=""/>
        <dsp:cNvSpPr/>
      </dsp:nvSpPr>
      <dsp:spPr>
        <a:xfrm>
          <a:off x="3288809" y="2007844"/>
          <a:ext cx="1544502" cy="1544502"/>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Make it pass</a:t>
          </a:r>
          <a:endParaRPr lang="en-US" sz="1700" kern="1200" dirty="0"/>
        </a:p>
      </dsp:txBody>
      <dsp:txXfrm>
        <a:off x="3514996" y="2234031"/>
        <a:ext cx="1092128" cy="1092128"/>
      </dsp:txXfrm>
    </dsp:sp>
    <dsp:sp modelId="{9E043CC3-F25A-8D49-A5FE-F6402148A908}">
      <dsp:nvSpPr>
        <dsp:cNvPr id="0" name=""/>
        <dsp:cNvSpPr/>
      </dsp:nvSpPr>
      <dsp:spPr>
        <a:xfrm rot="10803609">
          <a:off x="2711696" y="2518258"/>
          <a:ext cx="407826" cy="52126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2834044" y="2622576"/>
        <a:ext cx="285478" cy="312761"/>
      </dsp:txXfrm>
    </dsp:sp>
    <dsp:sp modelId="{50B73D47-AF81-0041-99FD-A3EEBC3EA2CD}">
      <dsp:nvSpPr>
        <dsp:cNvPr id="0" name=""/>
        <dsp:cNvSpPr/>
      </dsp:nvSpPr>
      <dsp:spPr>
        <a:xfrm>
          <a:off x="974824" y="2005414"/>
          <a:ext cx="1544502" cy="1544502"/>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Refactor/Remove duplication</a:t>
          </a:r>
          <a:endParaRPr lang="en-US" sz="1700" kern="1200" dirty="0"/>
        </a:p>
      </dsp:txBody>
      <dsp:txXfrm>
        <a:off x="1201011" y="2231601"/>
        <a:ext cx="1092128" cy="1092128"/>
      </dsp:txXfrm>
    </dsp:sp>
    <dsp:sp modelId="{AC80262D-90D7-A440-8398-BF84123EDDE1}">
      <dsp:nvSpPr>
        <dsp:cNvPr id="0" name=""/>
        <dsp:cNvSpPr/>
      </dsp:nvSpPr>
      <dsp:spPr>
        <a:xfrm rot="17996391">
          <a:off x="2114845" y="1524441"/>
          <a:ext cx="407826" cy="521269"/>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45488" y="1681705"/>
        <a:ext cx="285478" cy="31276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E8A7D-15E2-2A4C-9C08-9A48FACE5D08}" type="datetimeFigureOut">
              <a:rPr lang="en-US" smtClean="0"/>
              <a:t>26/11/14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29BEC7-0A17-814F-B5BD-62A66C5D145D}" type="slidenum">
              <a:rPr lang="en-US" smtClean="0"/>
              <a:t>‹#›</a:t>
            </a:fld>
            <a:endParaRPr lang="en-US"/>
          </a:p>
        </p:txBody>
      </p:sp>
    </p:spTree>
    <p:extLst>
      <p:ext uri="{BB962C8B-B14F-4D97-AF65-F5344CB8AC3E}">
        <p14:creationId xmlns:p14="http://schemas.microsoft.com/office/powerpoint/2010/main" val="33355295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en.wikipedia.org/wiki/Acceptance_test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shorten the total development time, some formal test documents (such as for </a:t>
            </a:r>
            <a:r>
              <a:rPr lang="en-US" dirty="0" smtClean="0">
                <a:hlinkClick r:id="rId3" tooltip="Acceptance testing"/>
              </a:rPr>
              <a:t>acceptance testing</a:t>
            </a:r>
            <a:r>
              <a:rPr lang="en-US" dirty="0" smtClean="0"/>
              <a:t>) have been developed in parallel (or shortly before) the software is ready for testing. A NASA independent test group can write the test procedures, based on formal requirements and logical limits, before the software has been written and integrated with the hardware.</a:t>
            </a:r>
          </a:p>
          <a:p>
            <a:endParaRPr lang="en-US" dirty="0" smtClean="0"/>
          </a:p>
          <a:p>
            <a:r>
              <a:rPr lang="en-US" dirty="0" smtClean="0"/>
              <a:t>XP came out of the work Kent Beck did</a:t>
            </a:r>
            <a:r>
              <a:rPr lang="en-US" baseline="0" dirty="0" smtClean="0"/>
              <a:t> at Chrysler around 1996-99. His book </a:t>
            </a:r>
            <a:r>
              <a:rPr lang="en-US" baseline="0" dirty="0" err="1" smtClean="0"/>
              <a:t>eXtreme</a:t>
            </a:r>
            <a:r>
              <a:rPr lang="en-US" baseline="0" dirty="0" smtClean="0"/>
              <a:t> Programming Explained was published in 99. </a:t>
            </a:r>
            <a:endParaRPr lang="en-US" dirty="0" smtClean="0"/>
          </a:p>
          <a:p>
            <a:endParaRPr lang="en-US" dirty="0" smtClean="0"/>
          </a:p>
          <a:p>
            <a:r>
              <a:rPr lang="en-US" dirty="0" smtClean="0"/>
              <a:t>Rules of XP under</a:t>
            </a:r>
            <a:r>
              <a:rPr lang="en-US" baseline="0" dirty="0" smtClean="0"/>
              <a:t> the coding part </a:t>
            </a:r>
            <a:r>
              <a:rPr lang="en-US" dirty="0" smtClean="0"/>
              <a:t>talk describe</a:t>
            </a:r>
            <a:r>
              <a:rPr lang="en-US" baseline="0" dirty="0" smtClean="0"/>
              <a:t> TDD without giving it a name.</a:t>
            </a:r>
          </a:p>
          <a:p>
            <a:endParaRPr lang="en-US" baseline="0" dirty="0" smtClean="0"/>
          </a:p>
          <a:p>
            <a:r>
              <a:rPr lang="en-US" baseline="0" dirty="0" smtClean="0"/>
              <a:t>Published a book entirely dedicated to TDD.</a:t>
            </a:r>
          </a:p>
          <a:p>
            <a:endParaRPr lang="en-US" baseline="0" dirty="0" smtClean="0"/>
          </a:p>
          <a:p>
            <a:r>
              <a:rPr lang="en-US" baseline="0" dirty="0" smtClean="0"/>
              <a:t>Blog post from DHH denounced TDD and claimed as a methodology it was dead. Led to a series of hangouts and discussions between DHH, Kent Beck and Martin Fowler which are available on the web.</a:t>
            </a:r>
          </a:p>
          <a:p>
            <a:r>
              <a:rPr lang="en-US" dirty="0" smtClean="0"/>
              <a:t>To shorten the total development time, some formal test documents (such as for </a:t>
            </a:r>
            <a:r>
              <a:rPr lang="en-US" dirty="0" smtClean="0">
                <a:hlinkClick r:id="rId3" tooltip="Acceptance testing"/>
              </a:rPr>
              <a:t>acceptance testing</a:t>
            </a:r>
            <a:r>
              <a:rPr lang="en-US" dirty="0" smtClean="0"/>
              <a:t>) have been developed in parallel (or shortly before) the software is ready for testing. A NASA independent test group can write the test procedures, based on formal requirements and logical limits, before the software has been written and integrated with the hardware.</a:t>
            </a:r>
          </a:p>
          <a:p>
            <a:endParaRPr lang="en-US" dirty="0" smtClean="0"/>
          </a:p>
          <a:p>
            <a:r>
              <a:rPr lang="en-US" dirty="0" smtClean="0"/>
              <a:t>XP came out of the work Kent Beck did</a:t>
            </a:r>
            <a:r>
              <a:rPr lang="en-US" baseline="0" dirty="0" smtClean="0"/>
              <a:t> at Chrysler around 1996-99. His book </a:t>
            </a:r>
            <a:r>
              <a:rPr lang="en-US" baseline="0" dirty="0" err="1" smtClean="0"/>
              <a:t>eXtreme</a:t>
            </a:r>
            <a:r>
              <a:rPr lang="en-US" baseline="0" dirty="0" smtClean="0"/>
              <a:t> Programming Explained was published in 99. </a:t>
            </a:r>
            <a:endParaRPr lang="en-US" dirty="0" smtClean="0"/>
          </a:p>
          <a:p>
            <a:endParaRPr lang="en-US" dirty="0" smtClean="0"/>
          </a:p>
          <a:p>
            <a:r>
              <a:rPr lang="en-US" dirty="0" smtClean="0"/>
              <a:t>Rules of XP under</a:t>
            </a:r>
            <a:r>
              <a:rPr lang="en-US" baseline="0" dirty="0" smtClean="0"/>
              <a:t> the coding part </a:t>
            </a:r>
            <a:r>
              <a:rPr lang="en-US" dirty="0" smtClean="0"/>
              <a:t>talk describe</a:t>
            </a:r>
            <a:r>
              <a:rPr lang="en-US" baseline="0" dirty="0" smtClean="0"/>
              <a:t> TDD without giving it a name.</a:t>
            </a:r>
          </a:p>
          <a:p>
            <a:endParaRPr lang="en-US" baseline="0" dirty="0" smtClean="0"/>
          </a:p>
          <a:p>
            <a:r>
              <a:rPr lang="en-US" baseline="0" dirty="0" smtClean="0"/>
              <a:t>Published a book entirely dedicated to TDD.</a:t>
            </a:r>
          </a:p>
          <a:p>
            <a:endParaRPr lang="en-US" baseline="0" dirty="0" smtClean="0"/>
          </a:p>
          <a:p>
            <a:r>
              <a:rPr lang="en-US" baseline="0" dirty="0" smtClean="0"/>
              <a:t>Blog post from DHH denounced TDD and claimed as a methodology it was dead. Led to a series of hangouts and discussions between DHH, Kent Beck and Martin Fowler which are available on the web.</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129BEC7-0A17-814F-B5BD-62A66C5D145D}" type="slidenum">
              <a:rPr lang="en-US" smtClean="0"/>
              <a:t>3</a:t>
            </a:fld>
            <a:endParaRPr lang="en-US"/>
          </a:p>
        </p:txBody>
      </p:sp>
    </p:spTree>
    <p:extLst>
      <p:ext uri="{BB962C8B-B14F-4D97-AF65-F5344CB8AC3E}">
        <p14:creationId xmlns:p14="http://schemas.microsoft.com/office/powerpoint/2010/main" val="2050777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development technique</a:t>
            </a:r>
          </a:p>
          <a:p>
            <a:r>
              <a:rPr lang="en-US" dirty="0" smtClean="0"/>
              <a:t>Quickly write a failing test</a:t>
            </a:r>
          </a:p>
          <a:p>
            <a:r>
              <a:rPr lang="en-US" dirty="0" smtClean="0"/>
              <a:t>Get the test to pass as quickly as possible. Commit any sin necessary to get the bar green as fast as possible. Copy and past code, hard code the answer</a:t>
            </a:r>
            <a:r>
              <a:rPr lang="en-US" baseline="0" dirty="0" smtClean="0"/>
              <a:t>, </a:t>
            </a:r>
            <a:r>
              <a:rPr lang="en-US" baseline="0" dirty="0" err="1" smtClean="0"/>
              <a:t>etc</a:t>
            </a:r>
            <a:endParaRPr lang="en-US" baseline="0" dirty="0" smtClean="0"/>
          </a:p>
          <a:p>
            <a:r>
              <a:rPr lang="en-US" baseline="0" dirty="0" smtClean="0"/>
              <a:t>Remove duplication/refactor</a:t>
            </a:r>
          </a:p>
          <a:p>
            <a:endParaRPr lang="en-US" baseline="0" dirty="0" smtClean="0"/>
          </a:p>
          <a:p>
            <a:r>
              <a:rPr lang="en-US" baseline="0" dirty="0" smtClean="0"/>
              <a:t>What it is not –</a:t>
            </a:r>
          </a:p>
          <a:p>
            <a:r>
              <a:rPr lang="en-US" baseline="0" dirty="0" smtClean="0"/>
              <a:t>	When the tests are written shortly after the code</a:t>
            </a:r>
          </a:p>
          <a:p>
            <a:r>
              <a:rPr lang="en-US" baseline="0" dirty="0" smtClean="0"/>
              <a:t>	When someone writes the tests separately to the implementation and then the two brought together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129BEC7-0A17-814F-B5BD-62A66C5D145D}" type="slidenum">
              <a:rPr lang="en-US" smtClean="0"/>
              <a:t>4</a:t>
            </a:fld>
            <a:endParaRPr lang="en-US"/>
          </a:p>
        </p:txBody>
      </p:sp>
    </p:spTree>
    <p:extLst>
      <p:ext uri="{BB962C8B-B14F-4D97-AF65-F5344CB8AC3E}">
        <p14:creationId xmlns:p14="http://schemas.microsoft.com/office/powerpoint/2010/main" val="2585996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Test Driven</a:t>
            </a:r>
            <a:r>
              <a:rPr lang="en-US" baseline="0" dirty="0" smtClean="0"/>
              <a:t> Development is to provide clean code that works. </a:t>
            </a:r>
          </a:p>
          <a:p>
            <a:endParaRPr lang="en-US" baseline="0" dirty="0" smtClean="0"/>
          </a:p>
          <a:p>
            <a:r>
              <a:rPr lang="en-US" baseline="0" dirty="0" smtClean="0"/>
              <a:t>One of the main benefits of using TDD is that you are dealing in concrete examples making it quicker and easier to crystalize and communicate what you are trying to achieve. This also makes it much easier when talking to other developers or testers because you can talk in terms of the expected behavior of the system. “So, if I call the calculation passing these two values then I expect the tax rate to come out at Y”, etc.</a:t>
            </a:r>
          </a:p>
          <a:p>
            <a:endParaRPr lang="en-US" baseline="0" dirty="0" smtClean="0"/>
          </a:p>
          <a:p>
            <a:r>
              <a:rPr lang="en-US" baseline="0" dirty="0" smtClean="0"/>
              <a:t>As you apply TDD you find that you get into a rhythm, writing tests, getting them to pass, tidying up the code and then moving onto the next test. The important thing is to take small steps and keep moving towards your goal. Initially it feels very unnatural to people to take such small steps. It’s quite common to think the solution to a problem is obvious and implement it in one go only to find that it’s not as straightforward as initially thought or there is some complicated corner case to contend with. The benefit of TDD is that you are constantly making progress towards your goal and it’s very easy to scrap an idea that doesn’t work because it’s a case of just undoing the last change you made. In his book Beck talks about teeth on a ratchet and lifting a bucket of water up from a well. The heavier the bucket the closer the teeth on the ratchet need to be, equally the more complicated or gnarly the problem the smaller the steps you need to take with your tests.</a:t>
            </a:r>
          </a:p>
          <a:p>
            <a:endParaRPr lang="en-US" baseline="0" dirty="0" smtClean="0"/>
          </a:p>
          <a:p>
            <a:r>
              <a:rPr lang="en-US" baseline="0" dirty="0" smtClean="0"/>
              <a:t>One of the most important things to achieve this steady rhythm is a test suite that can be run and provide immediate feedback. As soon as you have implemented some code you should be able to run the test and see if it has made it pass or not. When in the flow then the tests for a single class or module might only need to be run but the tests for the whole component or project should complete quickly enough that they can be run before </a:t>
            </a:r>
            <a:r>
              <a:rPr lang="en-US" baseline="0" dirty="0" err="1" smtClean="0"/>
              <a:t>checkin</a:t>
            </a:r>
            <a:r>
              <a:rPr lang="en-US" baseline="0" dirty="0" smtClean="0"/>
              <a:t>, i.e. seconds rather than minutes or heaven forbid hours!</a:t>
            </a:r>
          </a:p>
          <a:p>
            <a:endParaRPr lang="en-US" baseline="0" dirty="0" smtClean="0"/>
          </a:p>
          <a:p>
            <a:r>
              <a:rPr lang="en-US" baseline="0" dirty="0" smtClean="0"/>
              <a:t>Fear – the overall effect of TDD is to manage fear and allow you to change the codebase with confidence. </a:t>
            </a:r>
          </a:p>
          <a:p>
            <a:endParaRPr lang="en-US" baseline="0" dirty="0" smtClean="0"/>
          </a:p>
          <a:p>
            <a:r>
              <a:rPr lang="en-US" baseline="0" dirty="0" smtClean="0"/>
              <a:t>Test Infected is a term that is used to describe people who have tried TDD and become converted. There working practices are changed forever and you find they write tests earlier and more often. However beware the Test Infected as they can be rather over-zealous sometimes and this is partly what DHH was complaining about in his “TDD is Dead” post.</a:t>
            </a:r>
            <a:endParaRPr lang="en-US" dirty="0"/>
          </a:p>
        </p:txBody>
      </p:sp>
      <p:sp>
        <p:nvSpPr>
          <p:cNvPr id="4" name="Slide Number Placeholder 3"/>
          <p:cNvSpPr>
            <a:spLocks noGrp="1"/>
          </p:cNvSpPr>
          <p:nvPr>
            <p:ph type="sldNum" sz="quarter" idx="10"/>
          </p:nvPr>
        </p:nvSpPr>
        <p:spPr/>
        <p:txBody>
          <a:bodyPr/>
          <a:lstStyle/>
          <a:p>
            <a:fld id="{9129BEC7-0A17-814F-B5BD-62A66C5D145D}" type="slidenum">
              <a:rPr lang="en-US" smtClean="0"/>
              <a:t>5</a:t>
            </a:fld>
            <a:endParaRPr lang="en-US"/>
          </a:p>
        </p:txBody>
      </p:sp>
    </p:spTree>
    <p:extLst>
      <p:ext uri="{BB962C8B-B14F-4D97-AF65-F5344CB8AC3E}">
        <p14:creationId xmlns:p14="http://schemas.microsoft.com/office/powerpoint/2010/main" val="3693152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costs of maintaining</a:t>
            </a:r>
            <a:r>
              <a:rPr lang="en-US" baseline="0" dirty="0" smtClean="0"/>
              <a:t> tests are both in terms of the time taken to run them, i.e. if you have a suite that takes minutes or hours then you have people sat around waiting for feedback. </a:t>
            </a:r>
          </a:p>
          <a:p>
            <a:r>
              <a:rPr lang="en-US" baseline="0" dirty="0" smtClean="0"/>
              <a:t>There is also the cost of badly written tests which are prone to breaking when changes are made, reducing confidence in the test pack and ultimately leading to the kind of code rot we are trying to avoid. </a:t>
            </a:r>
          </a:p>
          <a:p>
            <a:endParaRPr lang="en-US" baseline="0" dirty="0" smtClean="0"/>
          </a:p>
          <a:p>
            <a:r>
              <a:rPr lang="en-US" dirty="0" smtClean="0"/>
              <a:t>Some people</a:t>
            </a:r>
            <a:r>
              <a:rPr lang="en-US" baseline="0" dirty="0" smtClean="0"/>
              <a:t> don’t like it because they argue there is no up front design and it’s an excuse to not think about what you are doing. There is nothing in TDD that says you shouldn’t think about the general design before you start. This is just a fallacy as there is nothing about TDD that says you shouldn’t or can’t design up front. TDD is concerned with closing the gap between creating an implementation and validating it works. If you want to take a day or so out and work out what boxes you want on an architecture diagram then there is nothing to stop you.</a:t>
            </a:r>
          </a:p>
          <a:p>
            <a:endParaRPr lang="en-US" baseline="0" dirty="0" smtClean="0"/>
          </a:p>
          <a:p>
            <a:r>
              <a:rPr lang="en-US" baseline="0" dirty="0" smtClean="0"/>
              <a:t>The flip side is people say it leads to overly complex design. This is one of the big things that DHH accused TDD of. He argued that people were overly obsessed with getting quick running tests at the cost of compromising the system design by introducing layers and layers of indirection and mocking. Part of his issues were that Rails didn’t lend itself to decoupling objects from the database layer and people went to great lengths to work around the framework. </a:t>
            </a:r>
          </a:p>
          <a:p>
            <a:endParaRPr lang="en-US" baseline="0" dirty="0" smtClean="0"/>
          </a:p>
          <a:p>
            <a:r>
              <a:rPr lang="en-US" baseline="0" dirty="0" smtClean="0"/>
              <a:t>Quite often you will come across teams or individuals who will say they tried TDD and it didn’t work so they abandoned it.</a:t>
            </a:r>
          </a:p>
          <a:p>
            <a:endParaRPr lang="en-US" baseline="0" dirty="0" smtClean="0"/>
          </a:p>
          <a:p>
            <a:r>
              <a:rPr lang="en-US" baseline="0" dirty="0" smtClean="0"/>
              <a:t>Most of the problems described here can be explained by the fact that there is a steep learning curve when it comes to TDD. The rules are incredibly simple, write a test, make it pass, refactor, repeat. However there is great skill involved at each stage. What level do you write your tests at? When do you mock something out </a:t>
            </a:r>
            <a:r>
              <a:rPr lang="en-US" baseline="0" dirty="0" err="1" smtClean="0"/>
              <a:t>vs</a:t>
            </a:r>
            <a:r>
              <a:rPr lang="en-US" baseline="0" dirty="0" smtClean="0"/>
              <a:t> when do you use a real collaborator? How big a jump can you take getting this piece of functionality working? It’s only after working in a TDD manner for a number of years and living with the test suites and the codebase do you find the things that work over time and the things that hold you back from changing the code base. </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129BEC7-0A17-814F-B5BD-62A66C5D145D}" type="slidenum">
              <a:rPr lang="en-US" smtClean="0"/>
              <a:t>6</a:t>
            </a:fld>
            <a:endParaRPr lang="en-US"/>
          </a:p>
        </p:txBody>
      </p:sp>
    </p:spTree>
    <p:extLst>
      <p:ext uri="{BB962C8B-B14F-4D97-AF65-F5344CB8AC3E}">
        <p14:creationId xmlns:p14="http://schemas.microsoft.com/office/powerpoint/2010/main" val="3786532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is what makes TDD really work. I</a:t>
            </a:r>
            <a:r>
              <a:rPr lang="en-US" baseline="0" dirty="0" smtClean="0"/>
              <a:t> think it’s quite common for people to think that it’s the implementing a single test at a time that is the most important. That is what helps you keep the problem at a manageable level in your head. What helps over the long term is refactoring.</a:t>
            </a:r>
          </a:p>
          <a:p>
            <a:endParaRPr lang="en-US" baseline="0" dirty="0" smtClean="0"/>
          </a:p>
          <a:p>
            <a:r>
              <a:rPr lang="en-US" baseline="0" dirty="0" smtClean="0"/>
              <a:t>In TDD By Example he described the process as test, implement, remove duplication. So the focus was on removing duplication, people can be quite wooly when talking about refactoring. If you generally keep it in mind the goal here is to remove duplication.</a:t>
            </a:r>
          </a:p>
          <a:p>
            <a:endParaRPr lang="en-US" baseline="0" dirty="0" smtClean="0"/>
          </a:p>
          <a:p>
            <a:r>
              <a:rPr lang="en-US" baseline="0" dirty="0" smtClean="0"/>
              <a:t>Duplication is what makes code hard to change over time. If we ever need to make a change to the software in the future and there are 4 variations on a calculation then there are 4 places we need to change the code. If we had refactored the code as we went then we would have extracted the common part of the calculation and there would only be one place to make the change. </a:t>
            </a:r>
          </a:p>
          <a:p>
            <a:endParaRPr lang="en-US" baseline="0" dirty="0" smtClean="0"/>
          </a:p>
          <a:p>
            <a:r>
              <a:rPr lang="en-US" baseline="0" dirty="0" smtClean="0"/>
              <a:t>Use refactoring to hide details behind abstractions. This works in both tests and implementation code. For instance if you are testing a GUI which has a form the user needs to fill in hide it behind a submit form method. The act of actually then filling in the GUI form is taken care of by that implementation. Now the business comes along and says they want to expose the same functionality to other clients but via a web service. Now you can provide a new implementation that fills in the request and sends it to the web service but the test code remains completely unchanged. This is because we have hidden the detail about submitting the form behind an abstraction.</a:t>
            </a:r>
          </a:p>
          <a:p>
            <a:endParaRPr lang="en-US" baseline="0" dirty="0" smtClean="0"/>
          </a:p>
          <a:p>
            <a:r>
              <a:rPr lang="en-US" baseline="0" dirty="0" smtClean="0"/>
              <a:t>Refactoring is quite a hard thing to do and again is fuzzy. Sometimes it’s not worth removing 2 lines of duplication because it reduces the readability and clarity of the code. </a:t>
            </a:r>
          </a:p>
          <a:p>
            <a:endParaRPr lang="en-US" baseline="0" dirty="0" smtClean="0"/>
          </a:p>
          <a:p>
            <a:r>
              <a:rPr lang="en-US" baseline="0" dirty="0" smtClean="0"/>
              <a:t>It certainly is the most neglected discipline in development. People tend to blame time pressures saying they don’t have time to refactor the code because they might break it. This is one of the areas where TDD really comes into it’s own. If we have a comprehensive test suite that we have faith in then we can refactor in the knowledge that our tests will catch any mistakes we might make.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129BEC7-0A17-814F-B5BD-62A66C5D145D}" type="slidenum">
              <a:rPr lang="en-US" smtClean="0"/>
              <a:t>7</a:t>
            </a:fld>
            <a:endParaRPr lang="en-US"/>
          </a:p>
        </p:txBody>
      </p:sp>
    </p:spTree>
    <p:extLst>
      <p:ext uri="{BB962C8B-B14F-4D97-AF65-F5344CB8AC3E}">
        <p14:creationId xmlns:p14="http://schemas.microsoft.com/office/powerpoint/2010/main" val="332496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Asserts only one thing:</a:t>
            </a:r>
          </a:p>
          <a:p>
            <a:r>
              <a:rPr lang="en-US" dirty="0" smtClean="0"/>
              <a:t>	- Only</a:t>
            </a:r>
            <a:r>
              <a:rPr lang="en-US" baseline="0" dirty="0" smtClean="0"/>
              <a:t> one reason to fail</a:t>
            </a:r>
          </a:p>
          <a:p>
            <a:r>
              <a:rPr lang="en-US" baseline="0" dirty="0" smtClean="0"/>
              <a:t>	- Easier to reason about the test</a:t>
            </a:r>
          </a:p>
          <a:p>
            <a:r>
              <a:rPr lang="en-US" baseline="0" dirty="0" smtClean="0"/>
              <a:t>	- Quicker to get to pass</a:t>
            </a:r>
          </a:p>
          <a:p>
            <a:r>
              <a:rPr lang="en-US" baseline="0" dirty="0" smtClean="0"/>
              <a:t>	- Keeps cost of test down</a:t>
            </a:r>
          </a:p>
          <a:p>
            <a:endParaRPr lang="en-US" baseline="0" dirty="0" smtClean="0"/>
          </a:p>
          <a:p>
            <a:r>
              <a:rPr lang="en-US" baseline="0" dirty="0" smtClean="0"/>
              <a:t>Has a good name:</a:t>
            </a:r>
          </a:p>
          <a:p>
            <a:r>
              <a:rPr lang="en-US" baseline="0" dirty="0" smtClean="0"/>
              <a:t>	- describes the behavior under test</a:t>
            </a:r>
          </a:p>
          <a:p>
            <a:r>
              <a:rPr lang="en-US" dirty="0" smtClean="0"/>
              <a:t>	- not necessarily the method or function</a:t>
            </a:r>
            <a:r>
              <a:rPr lang="en-US" baseline="0" dirty="0" smtClean="0"/>
              <a:t> under test</a:t>
            </a:r>
          </a:p>
          <a:p>
            <a:endParaRPr lang="en-US" baseline="0" dirty="0" smtClean="0"/>
          </a:p>
          <a:p>
            <a:r>
              <a:rPr lang="en-US" baseline="0" dirty="0" smtClean="0"/>
              <a:t>Repeatable:</a:t>
            </a:r>
          </a:p>
          <a:p>
            <a:r>
              <a:rPr lang="en-US" baseline="0" dirty="0" smtClean="0"/>
              <a:t>	- can be run again without manual intervention to clear anything down</a:t>
            </a:r>
          </a:p>
          <a:p>
            <a:endParaRPr lang="en-US" baseline="0" dirty="0" smtClean="0"/>
          </a:p>
          <a:p>
            <a:r>
              <a:rPr lang="en-US" baseline="0" dirty="0" smtClean="0"/>
              <a:t>Fails helpfully</a:t>
            </a:r>
          </a:p>
          <a:p>
            <a:r>
              <a:rPr lang="en-US" baseline="0" dirty="0" smtClean="0"/>
              <a:t>	- If the test fails it should indicate clearly why it failed, i.e. expected status to be fail for invalid message.</a:t>
            </a:r>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129BEC7-0A17-814F-B5BD-62A66C5D145D}" type="slidenum">
              <a:rPr lang="en-US" smtClean="0"/>
              <a:t>8</a:t>
            </a:fld>
            <a:endParaRPr lang="en-US"/>
          </a:p>
        </p:txBody>
      </p:sp>
    </p:spTree>
    <p:extLst>
      <p:ext uri="{BB962C8B-B14F-4D97-AF65-F5344CB8AC3E}">
        <p14:creationId xmlns:p14="http://schemas.microsoft.com/office/powerpoint/2010/main" val="3926476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Generally I haven’t seen BDD work that well wherever it has been applied. Tend</a:t>
            </a:r>
            <a:r>
              <a:rPr lang="en-US" baseline="0" dirty="0" smtClean="0"/>
              <a:t> to be slow, brittle and get ignored when they break. They are also expensive to get up and running in terms of the amount of effort to get the code behind the scripts running and then the effort involved in keeping the language at the right level, i.e. not too detailed but not too vague.</a:t>
            </a:r>
            <a:endParaRPr lang="en-US" dirty="0" smtClean="0"/>
          </a:p>
          <a:p>
            <a:endParaRPr lang="en-US" dirty="0"/>
          </a:p>
        </p:txBody>
      </p:sp>
      <p:sp>
        <p:nvSpPr>
          <p:cNvPr id="4" name="Slide Number Placeholder 3"/>
          <p:cNvSpPr>
            <a:spLocks noGrp="1"/>
          </p:cNvSpPr>
          <p:nvPr>
            <p:ph type="sldNum" sz="quarter" idx="10"/>
          </p:nvPr>
        </p:nvSpPr>
        <p:spPr/>
        <p:txBody>
          <a:bodyPr/>
          <a:lstStyle/>
          <a:p>
            <a:fld id="{9129BEC7-0A17-814F-B5BD-62A66C5D145D}" type="slidenum">
              <a:rPr lang="en-US" smtClean="0"/>
              <a:t>9</a:t>
            </a:fld>
            <a:endParaRPr lang="en-US"/>
          </a:p>
        </p:txBody>
      </p:sp>
    </p:spTree>
    <p:extLst>
      <p:ext uri="{BB962C8B-B14F-4D97-AF65-F5344CB8AC3E}">
        <p14:creationId xmlns:p14="http://schemas.microsoft.com/office/powerpoint/2010/main" val="3455458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GB"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smtClean="0"/>
              <a:t>Click to edit Master subtitle style</a:t>
            </a:r>
            <a:endParaRPr kumimoji="0" lang="en-US"/>
          </a:p>
        </p:txBody>
      </p:sp>
      <p:sp>
        <p:nvSpPr>
          <p:cNvPr id="30" name="Date Placeholder 29"/>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26/11/14</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26/11/14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26/11/14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GB"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26/11/14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GB"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GB"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26/11/14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GB"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26/11/14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GB"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26/11/14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GB"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26/11/14</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eaLnBrk="1" latinLnBrk="0" hangingPunct="1"/>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26/11/14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GB"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GB"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26/11/14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GB"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GB"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GB"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pPr eaLnBrk="1" latinLnBrk="0" hangingPunct="1"/>
            <a:fld id="{E637BB6B-EE1B-48FB-8575-0D55C373DE88}" type="datetimeFigureOut">
              <a:rPr lang="en-US" smtClean="0"/>
              <a:pPr eaLnBrk="1" latinLnBrk="0" hangingPunct="1"/>
              <a:t>26/11/14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GB"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GB" smtClean="0"/>
              <a:t>Click to edit Master text styles</a:t>
            </a:r>
          </a:p>
          <a:p>
            <a:pPr lvl="1" eaLnBrk="1" latinLnBrk="0" hangingPunct="1"/>
            <a:r>
              <a:rPr kumimoji="0" lang="en-GB" smtClean="0"/>
              <a:t>Second level</a:t>
            </a:r>
          </a:p>
          <a:p>
            <a:pPr lvl="2" eaLnBrk="1" latinLnBrk="0" hangingPunct="1"/>
            <a:r>
              <a:rPr kumimoji="0" lang="en-GB" smtClean="0"/>
              <a:t>Third level</a:t>
            </a:r>
          </a:p>
          <a:p>
            <a:pPr lvl="3" eaLnBrk="1" latinLnBrk="0" hangingPunct="1"/>
            <a:r>
              <a:rPr kumimoji="0" lang="en-GB" smtClean="0"/>
              <a:t>Fourth level</a:t>
            </a:r>
          </a:p>
          <a:p>
            <a:pPr lvl="4" eaLnBrk="1" latinLnBrk="0" hangingPunct="1"/>
            <a:r>
              <a:rPr kumimoji="0" lang="en-GB"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fld id="{E637BB6B-EE1B-48FB-8575-0D55C373DE88}" type="datetimeFigureOut">
              <a:rPr lang="en-US" smtClean="0"/>
              <a:pPr eaLnBrk="1" latinLnBrk="0" hangingPunct="1"/>
              <a:t>26/11/14</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http://www.codera.co.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martinfowler.com/articles/is-tdd-dead/" TargetMode="Externa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1.png"/><Relationship Id="rId1" Type="http://schemas.openxmlformats.org/officeDocument/2006/relationships/slideLayout" Target="../slideLayouts/slideLayout10.xml"/><Relationship Id="rId2" Type="http://schemas.openxmlformats.org/officeDocument/2006/relationships/hyperlink" Target="http://www.codera.co.u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jp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3208960"/>
            <a:ext cx="6480048" cy="2301240"/>
          </a:xfrm>
        </p:spPr>
        <p:txBody>
          <a:bodyPr>
            <a:normAutofit/>
          </a:bodyPr>
          <a:lstStyle/>
          <a:p>
            <a:r>
              <a:rPr lang="en-US" sz="40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a:t>
            </a:r>
            <a:r>
              <a:rPr lang="en-US" sz="4000" dirty="0" smtClean="0"/>
              <a:t>est </a:t>
            </a:r>
            <a:r>
              <a:rPr lang="en-US" sz="40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a:t>
            </a:r>
            <a:r>
              <a:rPr lang="en-US" sz="4000" dirty="0" smtClean="0"/>
              <a:t>riven </a:t>
            </a:r>
            <a:r>
              <a:rPr lang="en-US" sz="4000" b="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a:t>
            </a:r>
            <a:r>
              <a:rPr lang="en-US" sz="4000" dirty="0" smtClean="0"/>
              <a:t>evelopment</a:t>
            </a:r>
            <a:endParaRPr lang="en-US" sz="4000" dirty="0"/>
          </a:p>
        </p:txBody>
      </p:sp>
      <p:sp>
        <p:nvSpPr>
          <p:cNvPr id="3" name="Subtitle 2"/>
          <p:cNvSpPr>
            <a:spLocks noGrp="1"/>
          </p:cNvSpPr>
          <p:nvPr>
            <p:ph type="subTitle" idx="1"/>
          </p:nvPr>
        </p:nvSpPr>
        <p:spPr>
          <a:xfrm>
            <a:off x="433050" y="2411250"/>
            <a:ext cx="6480048" cy="757561"/>
          </a:xfrm>
        </p:spPr>
        <p:txBody>
          <a:bodyPr>
            <a:normAutofit/>
          </a:bodyPr>
          <a:lstStyle/>
          <a:p>
            <a:r>
              <a:rPr lang="en-US" sz="2400" dirty="0" smtClean="0"/>
              <a:t>An </a:t>
            </a:r>
            <a:r>
              <a:rPr lang="en-US" sz="2400" dirty="0"/>
              <a:t>O</a:t>
            </a:r>
            <a:r>
              <a:rPr lang="en-US" sz="2400" dirty="0" smtClean="0"/>
              <a:t>verview</a:t>
            </a:r>
            <a:endParaRPr lang="en-US" sz="2400" dirty="0"/>
          </a:p>
        </p:txBody>
      </p:sp>
      <p:pic>
        <p:nvPicPr>
          <p:cNvPr id="5" name="Picture 4" descr="white-full-stack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9173" y="5373949"/>
            <a:ext cx="1356086" cy="1339748"/>
          </a:xfrm>
          <a:prstGeom prst="rect">
            <a:avLst/>
          </a:prstGeom>
        </p:spPr>
      </p:pic>
      <p:sp>
        <p:nvSpPr>
          <p:cNvPr id="7" name="TextBox 6"/>
          <p:cNvSpPr txBox="1"/>
          <p:nvPr/>
        </p:nvSpPr>
        <p:spPr>
          <a:xfrm>
            <a:off x="600836" y="4011812"/>
            <a:ext cx="6308276" cy="923330"/>
          </a:xfrm>
          <a:prstGeom prst="rect">
            <a:avLst/>
          </a:prstGeom>
          <a:noFill/>
        </p:spPr>
        <p:txBody>
          <a:bodyPr wrap="square" rtlCol="0">
            <a:spAutoFit/>
          </a:bodyPr>
          <a:lstStyle/>
          <a:p>
            <a:pPr>
              <a:buClr>
                <a:schemeClr val="accent1"/>
              </a:buClr>
            </a:pPr>
            <a:r>
              <a:rPr lang="en-US" dirty="0" smtClean="0"/>
              <a:t>Andy Stewart </a:t>
            </a:r>
            <a:r>
              <a:rPr lang="en-US" dirty="0" smtClean="0">
                <a:solidFill>
                  <a:srgbClr val="6EA0B0"/>
                </a:solidFill>
              </a:rPr>
              <a:t>@</a:t>
            </a:r>
            <a:r>
              <a:rPr lang="en-US" dirty="0"/>
              <a:t>andystewart79 </a:t>
            </a:r>
            <a:r>
              <a:rPr lang="en-US" dirty="0" smtClean="0"/>
              <a:t>	</a:t>
            </a:r>
          </a:p>
          <a:p>
            <a:pPr>
              <a:buClr>
                <a:schemeClr val="accent1"/>
              </a:buClr>
            </a:pPr>
            <a:r>
              <a:rPr lang="en-US" dirty="0" smtClean="0">
                <a:solidFill>
                  <a:schemeClr val="accent1"/>
                </a:solidFill>
                <a:hlinkClick r:id="rId3"/>
              </a:rPr>
              <a:t>www.codera.co.uk</a:t>
            </a:r>
            <a:endParaRPr lang="en-US" dirty="0">
              <a:solidFill>
                <a:schemeClr val="accent1"/>
              </a:solidFill>
            </a:endParaRPr>
          </a:p>
          <a:p>
            <a:pPr>
              <a:buClr>
                <a:schemeClr val="accent1"/>
              </a:buClr>
            </a:pPr>
            <a:endParaRPr lang="en-US" dirty="0"/>
          </a:p>
        </p:txBody>
      </p:sp>
    </p:spTree>
    <p:extLst>
      <p:ext uri="{BB962C8B-B14F-4D97-AF65-F5344CB8AC3E}">
        <p14:creationId xmlns:p14="http://schemas.microsoft.com/office/powerpoint/2010/main" val="40886087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sp>
        <p:nvSpPr>
          <p:cNvPr id="3" name="Vertical Text Placeholder 2"/>
          <p:cNvSpPr>
            <a:spLocks noGrp="1"/>
          </p:cNvSpPr>
          <p:nvPr>
            <p:ph type="body" orient="vert" idx="1"/>
          </p:nvPr>
        </p:nvSpPr>
        <p:spPr/>
        <p:txBody>
          <a:bodyPr vert="horz"/>
          <a:lstStyle/>
          <a:p>
            <a:pPr lvl="0"/>
            <a:r>
              <a:rPr lang="en-US" dirty="0"/>
              <a:t>Test-Driven Development by </a:t>
            </a:r>
            <a:r>
              <a:rPr lang="en-US" dirty="0" smtClean="0"/>
              <a:t>Example</a:t>
            </a:r>
          </a:p>
          <a:p>
            <a:pPr marL="448056" lvl="1" indent="0">
              <a:buNone/>
            </a:pPr>
            <a:r>
              <a:rPr lang="en-US" dirty="0" smtClean="0"/>
              <a:t>(Kent Beck)</a:t>
            </a:r>
            <a:endParaRPr lang="en-GB" dirty="0"/>
          </a:p>
          <a:p>
            <a:pPr lvl="0"/>
            <a:r>
              <a:rPr lang="en-US" dirty="0"/>
              <a:t>Growing Object-Oriented Software Guided by Tests </a:t>
            </a:r>
          </a:p>
          <a:p>
            <a:pPr marL="448056" lvl="1" indent="0">
              <a:buNone/>
            </a:pPr>
            <a:r>
              <a:rPr lang="en-US" dirty="0" smtClean="0"/>
              <a:t>(Steve </a:t>
            </a:r>
            <a:r>
              <a:rPr lang="en-US" dirty="0"/>
              <a:t>Freeman &amp; Nat </a:t>
            </a:r>
            <a:r>
              <a:rPr lang="en-US" dirty="0" smtClean="0"/>
              <a:t>Pryce)</a:t>
            </a:r>
            <a:endParaRPr lang="en-GB" dirty="0"/>
          </a:p>
          <a:p>
            <a:pPr lvl="0"/>
            <a:r>
              <a:rPr lang="en-US" dirty="0" smtClean="0"/>
              <a:t>“Is </a:t>
            </a:r>
            <a:r>
              <a:rPr lang="en-US" dirty="0"/>
              <a:t>TDD Dead</a:t>
            </a:r>
            <a:r>
              <a:rPr lang="en-US" dirty="0" smtClean="0"/>
              <a:t>?” conversation:</a:t>
            </a:r>
          </a:p>
          <a:p>
            <a:pPr marL="448056" lvl="1" indent="0">
              <a:buNone/>
            </a:pPr>
            <a:r>
              <a:rPr lang="en-US" u="sng" dirty="0" smtClean="0">
                <a:hlinkClick r:id="rId2"/>
              </a:rPr>
              <a:t>http</a:t>
            </a:r>
            <a:r>
              <a:rPr lang="en-US" u="sng" dirty="0">
                <a:hlinkClick r:id="rId2"/>
              </a:rPr>
              <a:t>://martinfowler.com/articles/is-tdd-dead/</a:t>
            </a:r>
            <a:endParaRPr lang="en-GB" dirty="0"/>
          </a:p>
          <a:p>
            <a:endParaRPr lang="en-US" dirty="0"/>
          </a:p>
          <a:p>
            <a:endParaRPr lang="en-US" dirty="0"/>
          </a:p>
        </p:txBody>
      </p:sp>
      <p:pic>
        <p:nvPicPr>
          <p:cNvPr id="4" name="Picture 3" descr="white-full-stack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173" y="5373949"/>
            <a:ext cx="1356086" cy="1339748"/>
          </a:xfrm>
          <a:prstGeom prst="rect">
            <a:avLst/>
          </a:prstGeom>
        </p:spPr>
      </p:pic>
    </p:spTree>
    <p:extLst>
      <p:ext uri="{BB962C8B-B14F-4D97-AF65-F5344CB8AC3E}">
        <p14:creationId xmlns:p14="http://schemas.microsoft.com/office/powerpoint/2010/main" val="40199941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Any Questions</a:t>
            </a:r>
            <a:r>
              <a:rPr lang="en-US" dirty="0" smtClean="0"/>
              <a:t>?</a:t>
            </a:r>
            <a:endParaRPr lang="en-US" dirty="0"/>
          </a:p>
        </p:txBody>
      </p:sp>
      <p:sp>
        <p:nvSpPr>
          <p:cNvPr id="6" name="Content Placeholder 10"/>
          <p:cNvSpPr txBox="1">
            <a:spLocks/>
          </p:cNvSpPr>
          <p:nvPr/>
        </p:nvSpPr>
        <p:spPr>
          <a:xfrm>
            <a:off x="4339558" y="2570201"/>
            <a:ext cx="4041775" cy="2027252"/>
          </a:xfrm>
          <a:prstGeom prst="rect">
            <a:avLst/>
          </a:prstGeom>
        </p:spPr>
        <p:txBody>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lgn="ctr">
              <a:buFont typeface="Wingdings 2"/>
              <a:buNone/>
            </a:pPr>
            <a:r>
              <a:rPr lang="en-US" dirty="0" smtClean="0"/>
              <a:t>Andy Stewart </a:t>
            </a:r>
          </a:p>
          <a:p>
            <a:pPr marL="36576" indent="0" algn="ctr">
              <a:buFont typeface="Wingdings 2"/>
              <a:buNone/>
            </a:pPr>
            <a:r>
              <a:rPr lang="en-US" dirty="0" smtClean="0">
                <a:solidFill>
                  <a:srgbClr val="6EA0B0"/>
                </a:solidFill>
              </a:rPr>
              <a:t>@</a:t>
            </a:r>
            <a:r>
              <a:rPr lang="en-US" dirty="0" smtClean="0"/>
              <a:t>andystewart79 	</a:t>
            </a:r>
          </a:p>
          <a:p>
            <a:pPr marL="36576" indent="0" algn="ctr">
              <a:buFont typeface="Wingdings 2"/>
              <a:buNone/>
            </a:pPr>
            <a:r>
              <a:rPr lang="en-US" dirty="0" smtClean="0">
                <a:solidFill>
                  <a:schemeClr val="accent1"/>
                </a:solidFill>
                <a:hlinkClick r:id="rId2"/>
              </a:rPr>
              <a:t>www.codera.co.uk</a:t>
            </a:r>
            <a:endParaRPr lang="en-US" dirty="0" smtClean="0">
              <a:solidFill>
                <a:schemeClr val="accent1"/>
              </a:solidFill>
            </a:endParaRPr>
          </a:p>
          <a:p>
            <a:endParaRPr lang="en-US" dirty="0"/>
          </a:p>
        </p:txBody>
      </p:sp>
      <p:pic>
        <p:nvPicPr>
          <p:cNvPr id="7" name="Content Placeholder 11" descr="images.jpg"/>
          <p:cNvPicPr>
            <a:picLocks noChangeAspect="1"/>
          </p:cNvPicPr>
          <p:nvPr/>
        </p:nvPicPr>
        <p:blipFill>
          <a:blip r:embed="rId3">
            <a:extLst>
              <a:ext uri="{28A0092B-C50C-407E-A947-70E740481C1C}">
                <a14:useLocalDpi xmlns:a14="http://schemas.microsoft.com/office/drawing/2010/main" val="0"/>
              </a:ext>
            </a:extLst>
          </a:blip>
          <a:srcRect l="11613" r="11613"/>
          <a:stretch>
            <a:fillRect/>
          </a:stretch>
        </p:blipFill>
        <p:spPr>
          <a:xfrm>
            <a:off x="1035985" y="2250473"/>
            <a:ext cx="2645731" cy="2581277"/>
          </a:xfrm>
          <a:prstGeom prst="rect">
            <a:avLst/>
          </a:prstGeom>
        </p:spPr>
      </p:pic>
      <p:pic>
        <p:nvPicPr>
          <p:cNvPr id="8" name="Picture 7" descr="white-full-stack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9173" y="5373949"/>
            <a:ext cx="1356086" cy="1339748"/>
          </a:xfrm>
          <a:prstGeom prst="rect">
            <a:avLst/>
          </a:prstGeom>
        </p:spPr>
      </p:pic>
    </p:spTree>
    <p:extLst>
      <p:ext uri="{BB962C8B-B14F-4D97-AF65-F5344CB8AC3E}">
        <p14:creationId xmlns:p14="http://schemas.microsoft.com/office/powerpoint/2010/main" val="5252632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5610" y="1723979"/>
            <a:ext cx="3216715" cy="610933"/>
          </a:xfrm>
        </p:spPr>
        <p:txBody>
          <a:bodyPr>
            <a:normAutofit fontScale="90000"/>
          </a:bodyPr>
          <a:lstStyle/>
          <a:p>
            <a:r>
              <a:rPr lang="en-US" sz="3600" dirty="0" smtClean="0"/>
              <a:t>About me…</a:t>
            </a:r>
            <a:endParaRPr lang="en-US" sz="3600" dirty="0"/>
          </a:p>
        </p:txBody>
      </p:sp>
      <p:pic>
        <p:nvPicPr>
          <p:cNvPr id="5" name="Picture Placeholder 4" descr="erudine-062454 small copy.jpg"/>
          <p:cNvPicPr>
            <a:picLocks noGrp="1" noChangeAspect="1"/>
          </p:cNvPicPr>
          <p:nvPr>
            <p:ph type="pic" idx="1"/>
          </p:nvPr>
        </p:nvPicPr>
        <p:blipFill>
          <a:blip r:embed="rId2">
            <a:extLst>
              <a:ext uri="{28A0092B-C50C-407E-A947-70E740481C1C}">
                <a14:useLocalDpi xmlns:a14="http://schemas.microsoft.com/office/drawing/2010/main" val="0"/>
              </a:ext>
            </a:extLst>
          </a:blip>
          <a:srcRect t="12432" b="12432"/>
          <a:stretch>
            <a:fillRect/>
          </a:stretch>
        </p:blipFill>
        <p:spPr/>
      </p:pic>
      <p:sp>
        <p:nvSpPr>
          <p:cNvPr id="3" name="Content Placeholder 2"/>
          <p:cNvSpPr>
            <a:spLocks noGrp="1"/>
          </p:cNvSpPr>
          <p:nvPr>
            <p:ph type="body" sz="half" idx="2"/>
          </p:nvPr>
        </p:nvSpPr>
        <p:spPr>
          <a:xfrm>
            <a:off x="5325609" y="2594120"/>
            <a:ext cx="3345573" cy="2663482"/>
          </a:xfrm>
        </p:spPr>
        <p:txBody>
          <a:bodyPr>
            <a:normAutofit/>
          </a:bodyPr>
          <a:lstStyle/>
          <a:p>
            <a:pPr marL="285750" lvl="0" indent="-285750">
              <a:buFont typeface="Arial"/>
              <a:buChar char="•"/>
            </a:pPr>
            <a:r>
              <a:rPr lang="en-US" sz="1400" dirty="0" smtClean="0"/>
              <a:t>Professional </a:t>
            </a:r>
            <a:r>
              <a:rPr lang="en-US" sz="1400" dirty="0"/>
              <a:t>Developer since 2000 </a:t>
            </a:r>
            <a:endParaRPr lang="en-GB" sz="1400" dirty="0"/>
          </a:p>
          <a:p>
            <a:pPr marL="285750" lvl="0" indent="-285750">
              <a:buFont typeface="Arial"/>
              <a:buChar char="•"/>
            </a:pPr>
            <a:r>
              <a:rPr lang="en-US" sz="1400" dirty="0" err="1" smtClean="0"/>
              <a:t>Practising</a:t>
            </a:r>
            <a:r>
              <a:rPr lang="en-US" sz="1400" dirty="0" smtClean="0"/>
              <a:t> </a:t>
            </a:r>
            <a:r>
              <a:rPr lang="en-US" sz="1400" dirty="0"/>
              <a:t>TDD for roughly 8 years</a:t>
            </a:r>
            <a:endParaRPr lang="en-GB" sz="1400" dirty="0"/>
          </a:p>
          <a:p>
            <a:pPr marL="285750" lvl="0" indent="-285750">
              <a:buFont typeface="Arial"/>
              <a:buChar char="•"/>
            </a:pPr>
            <a:r>
              <a:rPr lang="en-US" sz="1400" dirty="0"/>
              <a:t>Co-founded Codera Ltd </a:t>
            </a:r>
            <a:r>
              <a:rPr lang="en-US" sz="1400" dirty="0" smtClean="0"/>
              <a:t>this year</a:t>
            </a:r>
          </a:p>
          <a:p>
            <a:pPr marL="285750" lvl="0" indent="-285750">
              <a:buFont typeface="Arial"/>
              <a:buChar char="•"/>
            </a:pPr>
            <a:r>
              <a:rPr lang="en-US" sz="1400" dirty="0" smtClean="0"/>
              <a:t>Working </a:t>
            </a:r>
            <a:r>
              <a:rPr lang="en-US" sz="1400" dirty="0"/>
              <a:t>with The Test People on Client site</a:t>
            </a:r>
            <a:endParaRPr lang="en-GB" sz="1400" dirty="0"/>
          </a:p>
          <a:p>
            <a:endParaRPr lang="en-US" sz="1400" dirty="0"/>
          </a:p>
        </p:txBody>
      </p:sp>
      <p:pic>
        <p:nvPicPr>
          <p:cNvPr id="9" name="Picture 8" descr="white-full-stack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173" y="5373949"/>
            <a:ext cx="1356086" cy="1339748"/>
          </a:xfrm>
          <a:prstGeom prst="rect">
            <a:avLst/>
          </a:prstGeom>
        </p:spPr>
      </p:pic>
    </p:spTree>
    <p:extLst>
      <p:ext uri="{BB962C8B-B14F-4D97-AF65-F5344CB8AC3E}">
        <p14:creationId xmlns:p14="http://schemas.microsoft.com/office/powerpoint/2010/main" val="30739174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506773"/>
            <a:ext cx="7467600" cy="1143000"/>
          </a:xfrm>
        </p:spPr>
        <p:txBody>
          <a:bodyPr/>
          <a:lstStyle/>
          <a:p>
            <a:r>
              <a:rPr lang="en-US" dirty="0"/>
              <a:t>A </a:t>
            </a:r>
            <a:r>
              <a:rPr lang="en-US" dirty="0" smtClean="0"/>
              <a:t>bit of </a:t>
            </a:r>
            <a:r>
              <a:rPr lang="en-US" dirty="0"/>
              <a:t>h</a:t>
            </a:r>
            <a:r>
              <a:rPr lang="en-US" dirty="0" smtClean="0"/>
              <a:t>istory…</a:t>
            </a:r>
            <a:endParaRPr lang="en-US" dirty="0"/>
          </a:p>
        </p:txBody>
      </p:sp>
      <p:pic>
        <p:nvPicPr>
          <p:cNvPr id="9" name="Picture 8" descr="white-full-stack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173" y="5373949"/>
            <a:ext cx="1356086" cy="1339748"/>
          </a:xfrm>
          <a:prstGeom prst="rect">
            <a:avLst/>
          </a:prstGeom>
        </p:spPr>
      </p:pic>
      <p:sp>
        <p:nvSpPr>
          <p:cNvPr id="36" name="Freeform 35"/>
          <p:cNvSpPr/>
          <p:nvPr/>
        </p:nvSpPr>
        <p:spPr>
          <a:xfrm>
            <a:off x="5013301" y="3962528"/>
            <a:ext cx="2983318" cy="564400"/>
          </a:xfrm>
          <a:custGeom>
            <a:avLst/>
            <a:gdLst>
              <a:gd name="connsiteX0" fmla="*/ 0 w 2104566"/>
              <a:gd name="connsiteY0" fmla="*/ 94069 h 564400"/>
              <a:gd name="connsiteX1" fmla="*/ 94069 w 2104566"/>
              <a:gd name="connsiteY1" fmla="*/ 0 h 564400"/>
              <a:gd name="connsiteX2" fmla="*/ 2010497 w 2104566"/>
              <a:gd name="connsiteY2" fmla="*/ 0 h 564400"/>
              <a:gd name="connsiteX3" fmla="*/ 2104566 w 2104566"/>
              <a:gd name="connsiteY3" fmla="*/ 94069 h 564400"/>
              <a:gd name="connsiteX4" fmla="*/ 2104566 w 2104566"/>
              <a:gd name="connsiteY4" fmla="*/ 470331 h 564400"/>
              <a:gd name="connsiteX5" fmla="*/ 2010497 w 2104566"/>
              <a:gd name="connsiteY5" fmla="*/ 564400 h 564400"/>
              <a:gd name="connsiteX6" fmla="*/ 94069 w 2104566"/>
              <a:gd name="connsiteY6" fmla="*/ 564400 h 564400"/>
              <a:gd name="connsiteX7" fmla="*/ 0 w 2104566"/>
              <a:gd name="connsiteY7" fmla="*/ 470331 h 564400"/>
              <a:gd name="connsiteX8" fmla="*/ 0 w 2104566"/>
              <a:gd name="connsiteY8" fmla="*/ 94069 h 56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566" h="564400">
                <a:moveTo>
                  <a:pt x="0" y="94069"/>
                </a:moveTo>
                <a:cubicBezTo>
                  <a:pt x="0" y="42116"/>
                  <a:pt x="42116" y="0"/>
                  <a:pt x="94069" y="0"/>
                </a:cubicBezTo>
                <a:lnTo>
                  <a:pt x="2010497" y="0"/>
                </a:lnTo>
                <a:cubicBezTo>
                  <a:pt x="2062450" y="0"/>
                  <a:pt x="2104566" y="42116"/>
                  <a:pt x="2104566" y="94069"/>
                </a:cubicBezTo>
                <a:lnTo>
                  <a:pt x="2104566" y="470331"/>
                </a:lnTo>
                <a:cubicBezTo>
                  <a:pt x="2104566" y="522284"/>
                  <a:pt x="2062450" y="564400"/>
                  <a:pt x="2010497" y="564400"/>
                </a:cubicBezTo>
                <a:lnTo>
                  <a:pt x="94069" y="564400"/>
                </a:lnTo>
                <a:cubicBezTo>
                  <a:pt x="42116" y="564400"/>
                  <a:pt x="0" y="522284"/>
                  <a:pt x="0" y="470331"/>
                </a:cubicBezTo>
                <a:lnTo>
                  <a:pt x="0" y="94069"/>
                </a:lnTo>
                <a:close/>
              </a:path>
            </a:pathLst>
          </a:cu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3019" tIns="65652" rIns="65652" bIns="65652" numCol="1" spcCol="1270" anchor="ctr" anchorCtr="0">
            <a:noAutofit/>
          </a:bodyPr>
          <a:lstStyle/>
          <a:p>
            <a:pPr lvl="0" algn="l" defTabSz="444500">
              <a:lnSpc>
                <a:spcPct val="90000"/>
              </a:lnSpc>
              <a:spcBef>
                <a:spcPct val="0"/>
              </a:spcBef>
              <a:spcAft>
                <a:spcPct val="35000"/>
              </a:spcAft>
            </a:pPr>
            <a:r>
              <a:rPr lang="en-US" sz="1600" kern="1200" dirty="0" smtClean="0"/>
              <a:t>Test Driven Development by Example – Beck (2002)</a:t>
            </a:r>
            <a:endParaRPr lang="en-US" sz="1600" kern="1200" dirty="0"/>
          </a:p>
        </p:txBody>
      </p:sp>
      <p:sp>
        <p:nvSpPr>
          <p:cNvPr id="38" name="Freeform 37"/>
          <p:cNvSpPr/>
          <p:nvPr/>
        </p:nvSpPr>
        <p:spPr>
          <a:xfrm>
            <a:off x="2910976" y="2428282"/>
            <a:ext cx="2960853" cy="564400"/>
          </a:xfrm>
          <a:custGeom>
            <a:avLst/>
            <a:gdLst>
              <a:gd name="connsiteX0" fmla="*/ 0 w 2104566"/>
              <a:gd name="connsiteY0" fmla="*/ 94069 h 564400"/>
              <a:gd name="connsiteX1" fmla="*/ 94069 w 2104566"/>
              <a:gd name="connsiteY1" fmla="*/ 0 h 564400"/>
              <a:gd name="connsiteX2" fmla="*/ 2010497 w 2104566"/>
              <a:gd name="connsiteY2" fmla="*/ 0 h 564400"/>
              <a:gd name="connsiteX3" fmla="*/ 2104566 w 2104566"/>
              <a:gd name="connsiteY3" fmla="*/ 94069 h 564400"/>
              <a:gd name="connsiteX4" fmla="*/ 2104566 w 2104566"/>
              <a:gd name="connsiteY4" fmla="*/ 470331 h 564400"/>
              <a:gd name="connsiteX5" fmla="*/ 2010497 w 2104566"/>
              <a:gd name="connsiteY5" fmla="*/ 564400 h 564400"/>
              <a:gd name="connsiteX6" fmla="*/ 94069 w 2104566"/>
              <a:gd name="connsiteY6" fmla="*/ 564400 h 564400"/>
              <a:gd name="connsiteX7" fmla="*/ 0 w 2104566"/>
              <a:gd name="connsiteY7" fmla="*/ 470331 h 564400"/>
              <a:gd name="connsiteX8" fmla="*/ 0 w 2104566"/>
              <a:gd name="connsiteY8" fmla="*/ 94069 h 56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566" h="564400">
                <a:moveTo>
                  <a:pt x="0" y="94069"/>
                </a:moveTo>
                <a:cubicBezTo>
                  <a:pt x="0" y="42116"/>
                  <a:pt x="42116" y="0"/>
                  <a:pt x="94069" y="0"/>
                </a:cubicBezTo>
                <a:lnTo>
                  <a:pt x="2010497" y="0"/>
                </a:lnTo>
                <a:cubicBezTo>
                  <a:pt x="2062450" y="0"/>
                  <a:pt x="2104566" y="42116"/>
                  <a:pt x="2104566" y="94069"/>
                </a:cubicBezTo>
                <a:lnTo>
                  <a:pt x="2104566" y="470331"/>
                </a:lnTo>
                <a:cubicBezTo>
                  <a:pt x="2104566" y="522284"/>
                  <a:pt x="2062450" y="564400"/>
                  <a:pt x="2010497" y="564400"/>
                </a:cubicBezTo>
                <a:lnTo>
                  <a:pt x="94069" y="564400"/>
                </a:lnTo>
                <a:cubicBezTo>
                  <a:pt x="42116" y="564400"/>
                  <a:pt x="0" y="522284"/>
                  <a:pt x="0" y="470331"/>
                </a:cubicBezTo>
                <a:lnTo>
                  <a:pt x="0" y="94069"/>
                </a:lnTo>
                <a:close/>
              </a:path>
            </a:pathLst>
          </a:cu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3019" tIns="65652" rIns="65652" bIns="65652" numCol="1" spcCol="1270" anchor="ctr" anchorCtr="0">
            <a:noAutofit/>
          </a:bodyPr>
          <a:lstStyle/>
          <a:p>
            <a:pPr lvl="0" algn="l" defTabSz="444500">
              <a:lnSpc>
                <a:spcPct val="90000"/>
              </a:lnSpc>
              <a:spcBef>
                <a:spcPct val="0"/>
              </a:spcBef>
              <a:spcAft>
                <a:spcPct val="35000"/>
              </a:spcAft>
            </a:pPr>
            <a:r>
              <a:rPr lang="en-US" sz="1600" kern="1200" dirty="0" smtClean="0"/>
              <a:t>TDD pronounced dead –DHH (2014)</a:t>
            </a:r>
            <a:endParaRPr lang="en-US" sz="1600" kern="1200" dirty="0"/>
          </a:p>
        </p:txBody>
      </p:sp>
      <p:sp>
        <p:nvSpPr>
          <p:cNvPr id="19" name="Oval 18"/>
          <p:cNvSpPr/>
          <p:nvPr/>
        </p:nvSpPr>
        <p:spPr>
          <a:xfrm>
            <a:off x="2915604" y="4765632"/>
            <a:ext cx="97764" cy="97764"/>
          </a:xfrm>
          <a:prstGeom prst="ellipse">
            <a:avLst/>
          </a:prstGeom>
          <a:scene3d>
            <a:camera prst="orthographicFront"/>
            <a:lightRig rig="chilly" dir="t"/>
          </a:scene3d>
          <a:sp3d prstMaterial="translucentPowder">
            <a:bevelT w="127000" h="25400" prst="softRound"/>
          </a:sp3d>
        </p:spPr>
        <p:style>
          <a:lnRef idx="1">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19"/>
          <p:cNvSpPr/>
          <p:nvPr/>
        </p:nvSpPr>
        <p:spPr>
          <a:xfrm>
            <a:off x="2697830" y="4864933"/>
            <a:ext cx="97764" cy="97764"/>
          </a:xfrm>
          <a:prstGeom prst="ellipse">
            <a:avLst/>
          </a:prstGeom>
          <a:scene3d>
            <a:camera prst="orthographicFront"/>
            <a:lightRig rig="chilly" dir="t"/>
          </a:scene3d>
          <a:sp3d prstMaterial="translucentPowder">
            <a:bevelT w="127000" h="25400" prst="softRound"/>
          </a:sp3d>
        </p:spPr>
        <p:style>
          <a:lnRef idx="1">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20"/>
          <p:cNvSpPr/>
          <p:nvPr/>
        </p:nvSpPr>
        <p:spPr>
          <a:xfrm>
            <a:off x="2473616" y="4946683"/>
            <a:ext cx="97764" cy="97764"/>
          </a:xfrm>
          <a:prstGeom prst="ellipse">
            <a:avLst/>
          </a:prstGeom>
          <a:scene3d>
            <a:camera prst="orthographicFront"/>
            <a:lightRig rig="chilly" dir="t"/>
          </a:scene3d>
          <a:sp3d prstMaterial="translucentPowder">
            <a:bevelT w="127000" h="25400" prst="softRound"/>
          </a:sp3d>
        </p:spPr>
        <p:style>
          <a:lnRef idx="1">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Oval 21"/>
          <p:cNvSpPr/>
          <p:nvPr/>
        </p:nvSpPr>
        <p:spPr>
          <a:xfrm>
            <a:off x="2242963" y="5010421"/>
            <a:ext cx="97764" cy="97764"/>
          </a:xfrm>
          <a:prstGeom prst="ellipse">
            <a:avLst/>
          </a:prstGeom>
          <a:scene3d>
            <a:camera prst="orthographicFront"/>
            <a:lightRig rig="chilly" dir="t"/>
          </a:scene3d>
          <a:sp3d prstMaterial="translucentPowder">
            <a:bevelT w="127000" h="25400" prst="softRound"/>
          </a:sp3d>
        </p:spPr>
        <p:style>
          <a:lnRef idx="1">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Oval 24"/>
          <p:cNvSpPr/>
          <p:nvPr/>
        </p:nvSpPr>
        <p:spPr>
          <a:xfrm rot="2790337">
            <a:off x="6550544" y="2047482"/>
            <a:ext cx="130100" cy="133136"/>
          </a:xfrm>
          <a:prstGeom prst="ellipse">
            <a:avLst/>
          </a:prstGeom>
          <a:scene3d>
            <a:camera prst="orthographicFront"/>
            <a:lightRig rig="chilly" dir="t"/>
          </a:scene3d>
          <a:sp3d prstMaterial="translucentPowder">
            <a:bevelT w="127000" h="25400" prst="softRound"/>
          </a:sp3d>
        </p:spPr>
        <p:style>
          <a:lnRef idx="1">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25"/>
          <p:cNvSpPr/>
          <p:nvPr/>
        </p:nvSpPr>
        <p:spPr>
          <a:xfrm rot="2790337">
            <a:off x="6775807" y="2089344"/>
            <a:ext cx="130100" cy="133136"/>
          </a:xfrm>
          <a:prstGeom prst="ellipse">
            <a:avLst/>
          </a:prstGeom>
          <a:scene3d>
            <a:camera prst="orthographicFront"/>
            <a:lightRig rig="chilly" dir="t"/>
          </a:scene3d>
          <a:sp3d prstMaterial="translucentPowder">
            <a:bevelT w="127000" h="25400" prst="softRound"/>
          </a:sp3d>
        </p:spPr>
        <p:style>
          <a:lnRef idx="1">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Oval 26"/>
          <p:cNvSpPr/>
          <p:nvPr/>
        </p:nvSpPr>
        <p:spPr>
          <a:xfrm rot="2790337">
            <a:off x="7001068" y="2131208"/>
            <a:ext cx="130100" cy="133136"/>
          </a:xfrm>
          <a:prstGeom prst="ellipse">
            <a:avLst/>
          </a:prstGeom>
          <a:scene3d>
            <a:camera prst="orthographicFront"/>
            <a:lightRig rig="chilly" dir="t"/>
          </a:scene3d>
          <a:sp3d prstMaterial="translucentPowder">
            <a:bevelT w="127000" h="25400" prst="softRound"/>
          </a:sp3d>
        </p:spPr>
        <p:style>
          <a:lnRef idx="1">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Oval 27"/>
          <p:cNvSpPr/>
          <p:nvPr/>
        </p:nvSpPr>
        <p:spPr>
          <a:xfrm rot="2790337">
            <a:off x="7031041" y="2358358"/>
            <a:ext cx="130100" cy="133136"/>
          </a:xfrm>
          <a:prstGeom prst="ellipse">
            <a:avLst/>
          </a:prstGeom>
          <a:scene3d>
            <a:camera prst="orthographicFront"/>
            <a:lightRig rig="chilly" dir="t"/>
          </a:scene3d>
          <a:sp3d prstMaterial="translucentPowder">
            <a:bevelT w="127000" h="25400" prst="softRound"/>
          </a:sp3d>
        </p:spPr>
        <p:style>
          <a:lnRef idx="1">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28"/>
          <p:cNvSpPr/>
          <p:nvPr/>
        </p:nvSpPr>
        <p:spPr>
          <a:xfrm rot="2790337">
            <a:off x="7061548" y="2586073"/>
            <a:ext cx="130100" cy="133136"/>
          </a:xfrm>
          <a:prstGeom prst="ellipse">
            <a:avLst/>
          </a:prstGeom>
          <a:scene3d>
            <a:camera prst="orthographicFront"/>
            <a:lightRig rig="chilly" dir="t"/>
          </a:scene3d>
          <a:sp3d prstMaterial="translucentPowder">
            <a:bevelT w="127000" h="25400" prst="softRound"/>
          </a:sp3d>
        </p:spPr>
        <p:style>
          <a:lnRef idx="1">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Oval 29"/>
          <p:cNvSpPr/>
          <p:nvPr/>
        </p:nvSpPr>
        <p:spPr>
          <a:xfrm rot="2790337">
            <a:off x="6794828" y="2326884"/>
            <a:ext cx="130100" cy="133136"/>
          </a:xfrm>
          <a:prstGeom prst="ellipse">
            <a:avLst/>
          </a:prstGeom>
          <a:scene3d>
            <a:camera prst="orthographicFront"/>
            <a:lightRig rig="chilly" dir="t"/>
          </a:scene3d>
          <a:sp3d prstMaterial="translucentPowder">
            <a:bevelT w="127000" h="25400" prst="softRound"/>
          </a:sp3d>
        </p:spPr>
        <p:style>
          <a:lnRef idx="1">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30"/>
          <p:cNvSpPr/>
          <p:nvPr/>
        </p:nvSpPr>
        <p:spPr>
          <a:xfrm rot="2790337">
            <a:off x="6588586" y="2522562"/>
            <a:ext cx="130100" cy="133136"/>
          </a:xfrm>
          <a:prstGeom prst="ellipse">
            <a:avLst/>
          </a:prstGeom>
          <a:scene3d>
            <a:camera prst="orthographicFront"/>
            <a:lightRig rig="chilly" dir="t"/>
          </a:scene3d>
          <a:sp3d prstMaterial="translucentPowder">
            <a:bevelT w="127000" h="25400" prst="softRound"/>
          </a:sp3d>
        </p:spPr>
        <p:style>
          <a:lnRef idx="1">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Freeform 31"/>
          <p:cNvSpPr/>
          <p:nvPr/>
        </p:nvSpPr>
        <p:spPr>
          <a:xfrm>
            <a:off x="1685354" y="5315878"/>
            <a:ext cx="2971139" cy="564400"/>
          </a:xfrm>
          <a:custGeom>
            <a:avLst/>
            <a:gdLst>
              <a:gd name="connsiteX0" fmla="*/ 0 w 2104566"/>
              <a:gd name="connsiteY0" fmla="*/ 94069 h 564400"/>
              <a:gd name="connsiteX1" fmla="*/ 94069 w 2104566"/>
              <a:gd name="connsiteY1" fmla="*/ 0 h 564400"/>
              <a:gd name="connsiteX2" fmla="*/ 2010497 w 2104566"/>
              <a:gd name="connsiteY2" fmla="*/ 0 h 564400"/>
              <a:gd name="connsiteX3" fmla="*/ 2104566 w 2104566"/>
              <a:gd name="connsiteY3" fmla="*/ 94069 h 564400"/>
              <a:gd name="connsiteX4" fmla="*/ 2104566 w 2104566"/>
              <a:gd name="connsiteY4" fmla="*/ 470331 h 564400"/>
              <a:gd name="connsiteX5" fmla="*/ 2010497 w 2104566"/>
              <a:gd name="connsiteY5" fmla="*/ 564400 h 564400"/>
              <a:gd name="connsiteX6" fmla="*/ 94069 w 2104566"/>
              <a:gd name="connsiteY6" fmla="*/ 564400 h 564400"/>
              <a:gd name="connsiteX7" fmla="*/ 0 w 2104566"/>
              <a:gd name="connsiteY7" fmla="*/ 470331 h 564400"/>
              <a:gd name="connsiteX8" fmla="*/ 0 w 2104566"/>
              <a:gd name="connsiteY8" fmla="*/ 94069 h 56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566" h="564400">
                <a:moveTo>
                  <a:pt x="0" y="94069"/>
                </a:moveTo>
                <a:cubicBezTo>
                  <a:pt x="0" y="42116"/>
                  <a:pt x="42116" y="0"/>
                  <a:pt x="94069" y="0"/>
                </a:cubicBezTo>
                <a:lnTo>
                  <a:pt x="2010497" y="0"/>
                </a:lnTo>
                <a:cubicBezTo>
                  <a:pt x="2062450" y="0"/>
                  <a:pt x="2104566" y="42116"/>
                  <a:pt x="2104566" y="94069"/>
                </a:cubicBezTo>
                <a:lnTo>
                  <a:pt x="2104566" y="470331"/>
                </a:lnTo>
                <a:cubicBezTo>
                  <a:pt x="2104566" y="522284"/>
                  <a:pt x="2062450" y="564400"/>
                  <a:pt x="2010497" y="564400"/>
                </a:cubicBezTo>
                <a:lnTo>
                  <a:pt x="94069" y="564400"/>
                </a:lnTo>
                <a:cubicBezTo>
                  <a:pt x="42116" y="564400"/>
                  <a:pt x="0" y="522284"/>
                  <a:pt x="0" y="470331"/>
                </a:cubicBezTo>
                <a:lnTo>
                  <a:pt x="0" y="94069"/>
                </a:lnTo>
                <a:close/>
              </a:path>
            </a:pathLst>
          </a:cu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3019" tIns="65652" rIns="65652" bIns="65652" numCol="1" spcCol="1270" anchor="ctr" anchorCtr="0">
            <a:noAutofit/>
          </a:bodyPr>
          <a:lstStyle/>
          <a:p>
            <a:pPr lvl="0" algn="l" defTabSz="444500">
              <a:lnSpc>
                <a:spcPct val="90000"/>
              </a:lnSpc>
              <a:spcBef>
                <a:spcPct val="0"/>
              </a:spcBef>
              <a:spcAft>
                <a:spcPct val="35000"/>
              </a:spcAft>
            </a:pPr>
            <a:r>
              <a:rPr lang="en-US" sz="1600" kern="1200" dirty="0" smtClean="0"/>
              <a:t>NASA’s Project Mercury (early 1960s) </a:t>
            </a:r>
            <a:endParaRPr lang="en-US" sz="1600" kern="1200" dirty="0"/>
          </a:p>
        </p:txBody>
      </p:sp>
      <p:sp>
        <p:nvSpPr>
          <p:cNvPr id="33" name="Oval 32"/>
          <p:cNvSpPr/>
          <p:nvPr/>
        </p:nvSpPr>
        <p:spPr>
          <a:xfrm>
            <a:off x="1101989" y="4653092"/>
            <a:ext cx="975886" cy="975922"/>
          </a:xfrm>
          <a:prstGeom prst="ellipse">
            <a:avLst/>
          </a:prstGeom>
          <a:blipFill>
            <a:blip r:embed="rId4">
              <a:extLst>
                <a:ext uri="{28A0092B-C50C-407E-A947-70E740481C1C}">
                  <a14:useLocalDpi xmlns:a14="http://schemas.microsoft.com/office/drawing/2010/main" val="0"/>
                </a:ext>
              </a:extLst>
            </a:blip>
            <a:srcRect/>
            <a:stretch>
              <a:fillRect l="-15000" r="-15000"/>
            </a:stretch>
          </a:blipFill>
          <a:scene3d>
            <a:camera prst="orthographicFront"/>
            <a:lightRig rig="chilly" dir="t"/>
          </a:scene3d>
          <a:sp3d z="12700" extrusionH="12700" prstMaterial="translucentPowder">
            <a:bevelT w="25400" h="6350" prst="softRound"/>
            <a:bevelB w="0" h="0" prst="convex"/>
          </a:sp3d>
        </p:spPr>
        <p:style>
          <a:lnRef idx="0">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457201" y="3688245"/>
            <a:ext cx="2937306" cy="564400"/>
          </a:xfrm>
          <a:custGeom>
            <a:avLst/>
            <a:gdLst>
              <a:gd name="connsiteX0" fmla="*/ 0 w 2104566"/>
              <a:gd name="connsiteY0" fmla="*/ 94069 h 564400"/>
              <a:gd name="connsiteX1" fmla="*/ 94069 w 2104566"/>
              <a:gd name="connsiteY1" fmla="*/ 0 h 564400"/>
              <a:gd name="connsiteX2" fmla="*/ 2010497 w 2104566"/>
              <a:gd name="connsiteY2" fmla="*/ 0 h 564400"/>
              <a:gd name="connsiteX3" fmla="*/ 2104566 w 2104566"/>
              <a:gd name="connsiteY3" fmla="*/ 94069 h 564400"/>
              <a:gd name="connsiteX4" fmla="*/ 2104566 w 2104566"/>
              <a:gd name="connsiteY4" fmla="*/ 470331 h 564400"/>
              <a:gd name="connsiteX5" fmla="*/ 2010497 w 2104566"/>
              <a:gd name="connsiteY5" fmla="*/ 564400 h 564400"/>
              <a:gd name="connsiteX6" fmla="*/ 94069 w 2104566"/>
              <a:gd name="connsiteY6" fmla="*/ 564400 h 564400"/>
              <a:gd name="connsiteX7" fmla="*/ 0 w 2104566"/>
              <a:gd name="connsiteY7" fmla="*/ 470331 h 564400"/>
              <a:gd name="connsiteX8" fmla="*/ 0 w 2104566"/>
              <a:gd name="connsiteY8" fmla="*/ 94069 h 56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566" h="564400">
                <a:moveTo>
                  <a:pt x="0" y="94069"/>
                </a:moveTo>
                <a:cubicBezTo>
                  <a:pt x="0" y="42116"/>
                  <a:pt x="42116" y="0"/>
                  <a:pt x="94069" y="0"/>
                </a:cubicBezTo>
                <a:lnTo>
                  <a:pt x="2010497" y="0"/>
                </a:lnTo>
                <a:cubicBezTo>
                  <a:pt x="2062450" y="0"/>
                  <a:pt x="2104566" y="42116"/>
                  <a:pt x="2104566" y="94069"/>
                </a:cubicBezTo>
                <a:lnTo>
                  <a:pt x="2104566" y="470331"/>
                </a:lnTo>
                <a:cubicBezTo>
                  <a:pt x="2104566" y="522284"/>
                  <a:pt x="2062450" y="564400"/>
                  <a:pt x="2010497" y="564400"/>
                </a:cubicBezTo>
                <a:lnTo>
                  <a:pt x="94069" y="564400"/>
                </a:lnTo>
                <a:cubicBezTo>
                  <a:pt x="42116" y="564400"/>
                  <a:pt x="0" y="522284"/>
                  <a:pt x="0" y="470331"/>
                </a:cubicBezTo>
                <a:lnTo>
                  <a:pt x="0" y="94069"/>
                </a:lnTo>
                <a:close/>
              </a:path>
            </a:pathLst>
          </a:custGeom>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3019" tIns="65652" rIns="65652" bIns="65652" numCol="1" spcCol="1270" anchor="ctr" anchorCtr="0">
            <a:noAutofit/>
          </a:bodyPr>
          <a:lstStyle/>
          <a:p>
            <a:pPr lvl="0" defTabSz="444500">
              <a:lnSpc>
                <a:spcPct val="90000"/>
              </a:lnSpc>
              <a:spcBef>
                <a:spcPct val="0"/>
              </a:spcBef>
              <a:spcAft>
                <a:spcPct val="35000"/>
              </a:spcAft>
            </a:pPr>
            <a:r>
              <a:rPr lang="en-US" sz="1600" dirty="0" err="1" smtClean="0"/>
              <a:t>eX</a:t>
            </a:r>
            <a:r>
              <a:rPr lang="en-US" sz="1600" kern="1200" dirty="0" err="1" smtClean="0"/>
              <a:t>treme</a:t>
            </a:r>
            <a:r>
              <a:rPr lang="en-US" sz="1600" kern="1200" dirty="0" smtClean="0"/>
              <a:t> Programming </a:t>
            </a:r>
            <a:r>
              <a:rPr lang="en-US" sz="1600" kern="1200" dirty="0" smtClean="0"/>
              <a:t>Explained </a:t>
            </a:r>
            <a:r>
              <a:rPr lang="en-US" sz="1600" dirty="0" smtClean="0"/>
              <a:t>– </a:t>
            </a:r>
            <a:r>
              <a:rPr lang="en-US" sz="1600" kern="1200" dirty="0" smtClean="0"/>
              <a:t>Beck (1999)</a:t>
            </a:r>
            <a:endParaRPr lang="en-US" sz="1600" kern="1200" dirty="0"/>
          </a:p>
        </p:txBody>
      </p:sp>
      <p:sp>
        <p:nvSpPr>
          <p:cNvPr id="35" name="Oval 34"/>
          <p:cNvSpPr/>
          <p:nvPr/>
        </p:nvSpPr>
        <p:spPr>
          <a:xfrm>
            <a:off x="3129457" y="4034499"/>
            <a:ext cx="975886" cy="975922"/>
          </a:xfrm>
          <a:prstGeom prst="ellipse">
            <a:avLst/>
          </a:prstGeom>
          <a:solidFill>
            <a:schemeClr val="lt1">
              <a:alpha val="82000"/>
            </a:schemeClr>
          </a:solidFill>
        </p:spPr>
        <p:style>
          <a:lnRef idx="2">
            <a:schemeClr val="accent1"/>
          </a:lnRef>
          <a:fillRef idx="1">
            <a:schemeClr val="lt1"/>
          </a:fillRef>
          <a:effectRef idx="0">
            <a:schemeClr val="accent1"/>
          </a:effectRef>
          <a:fontRef idx="minor">
            <a:schemeClr val="dk1"/>
          </a:fontRef>
        </p:style>
        <p:txBody>
          <a:bodyPr anchor="ctr">
            <a:scene3d>
              <a:camera prst="orthographicFront"/>
              <a:lightRig rig="balanced" dir="t">
                <a:rot lat="0" lon="0" rev="2100000"/>
              </a:lightRig>
            </a:scene3d>
            <a:sp3d extrusionH="57150" prstMaterial="metal">
              <a:bevelT w="38100" h="25400"/>
              <a:contourClr>
                <a:schemeClr val="bg2"/>
              </a:contourClr>
            </a:sp3d>
          </a:bodyPr>
          <a:lstStyle/>
          <a:p>
            <a:pPr algn="dist"/>
            <a:r>
              <a:rPr lang="en-US" sz="2800" b="1" dirty="0" smtClean="0">
                <a:ln w="50800"/>
                <a:solidFill>
                  <a:schemeClr val="bg1">
                    <a:shade val="50000"/>
                  </a:schemeClr>
                </a:solidFill>
              </a:rPr>
              <a:t>XP</a:t>
            </a:r>
            <a:endParaRPr lang="en-US" sz="2800" b="1" dirty="0">
              <a:ln w="50800"/>
              <a:solidFill>
                <a:schemeClr val="bg1">
                  <a:shade val="50000"/>
                </a:schemeClr>
              </a:solidFill>
            </a:endParaRPr>
          </a:p>
        </p:txBody>
      </p:sp>
      <p:sp>
        <p:nvSpPr>
          <p:cNvPr id="39" name="Oval 38"/>
          <p:cNvSpPr/>
          <p:nvPr/>
        </p:nvSpPr>
        <p:spPr>
          <a:xfrm>
            <a:off x="5691549" y="2593632"/>
            <a:ext cx="975886" cy="975922"/>
          </a:xfrm>
          <a:prstGeom prst="ellipse">
            <a:avLst/>
          </a:prstGeom>
          <a:blipFill rotWithShape="1">
            <a:blip r:embed="rId5"/>
            <a:stretch>
              <a:fillRect/>
            </a:stretch>
          </a:blipFill>
          <a:scene3d>
            <a:camera prst="orthographicFront"/>
            <a:lightRig rig="chilly" dir="t"/>
          </a:scene3d>
          <a:sp3d z="12700" extrusionH="12700" prstMaterial="translucentPowder">
            <a:bevelT w="25400" h="6350" prst="softRound"/>
            <a:bevelB w="0" h="0" prst="convex"/>
          </a:sp3d>
        </p:spPr>
        <p:style>
          <a:lnRef idx="0">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7" name="Oval 36"/>
          <p:cNvSpPr/>
          <p:nvPr/>
        </p:nvSpPr>
        <p:spPr>
          <a:xfrm>
            <a:off x="4363377" y="3325605"/>
            <a:ext cx="975886" cy="975922"/>
          </a:xfrm>
          <a:prstGeom prst="ellipse">
            <a:avLst/>
          </a:prstGeom>
          <a:blipFill>
            <a:blip r:embed="rId6">
              <a:extLst>
                <a:ext uri="{28A0092B-C50C-407E-A947-70E740481C1C}">
                  <a14:useLocalDpi xmlns:a14="http://schemas.microsoft.com/office/drawing/2010/main" val="0"/>
                </a:ext>
              </a:extLst>
            </a:blip>
            <a:srcRect/>
            <a:stretch>
              <a:fillRect/>
            </a:stretch>
          </a:blipFill>
          <a:scene3d>
            <a:camera prst="orthographicFront"/>
            <a:lightRig rig="chilly" dir="t"/>
          </a:scene3d>
          <a:sp3d z="12700" extrusionH="12700" prstMaterial="translucentPowder">
            <a:bevelT w="25400" h="6350" prst="softRound"/>
            <a:bevelB w="0" h="0" prst="convex"/>
          </a:sp3d>
        </p:spPr>
        <p:style>
          <a:lnRef idx="0">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2" name="Oval 41"/>
          <p:cNvSpPr/>
          <p:nvPr/>
        </p:nvSpPr>
        <p:spPr>
          <a:xfrm rot="2790337">
            <a:off x="5425143" y="3366603"/>
            <a:ext cx="130100" cy="133136"/>
          </a:xfrm>
          <a:prstGeom prst="ellipse">
            <a:avLst/>
          </a:prstGeom>
          <a:scene3d>
            <a:camera prst="orthographicFront"/>
            <a:lightRig rig="chilly" dir="t"/>
          </a:scene3d>
          <a:sp3d prstMaterial="translucentPowder">
            <a:bevelT w="127000" h="25400" prst="softRound"/>
          </a:sp3d>
        </p:spPr>
        <p:style>
          <a:lnRef idx="1">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p:cNvSpPr/>
          <p:nvPr/>
        </p:nvSpPr>
        <p:spPr>
          <a:xfrm rot="2790337">
            <a:off x="4171078" y="4092513"/>
            <a:ext cx="130100" cy="133136"/>
          </a:xfrm>
          <a:prstGeom prst="ellipse">
            <a:avLst/>
          </a:prstGeom>
          <a:scene3d>
            <a:camera prst="orthographicFront"/>
            <a:lightRig rig="chilly" dir="t"/>
          </a:scene3d>
          <a:sp3d prstMaterial="translucentPowder">
            <a:bevelT w="127000" h="25400" prst="softRound"/>
          </a:sp3d>
        </p:spPr>
        <p:style>
          <a:lnRef idx="1">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0053507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What is TDD?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92488247"/>
              </p:ext>
            </p:extLst>
          </p:nvPr>
        </p:nvGraphicFramePr>
        <p:xfrm>
          <a:off x="1575582" y="1816475"/>
          <a:ext cx="5803928" cy="3552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white-full-stacked.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9173" y="5373949"/>
            <a:ext cx="1356086" cy="1339748"/>
          </a:xfrm>
          <a:prstGeom prst="rect">
            <a:avLst/>
          </a:prstGeom>
        </p:spPr>
      </p:pic>
    </p:spTree>
    <p:extLst>
      <p:ext uri="{BB962C8B-B14F-4D97-AF65-F5344CB8AC3E}">
        <p14:creationId xmlns:p14="http://schemas.microsoft.com/office/powerpoint/2010/main" val="3738840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a:t>
            </a:r>
            <a:r>
              <a:rPr lang="en-US" dirty="0" smtClean="0"/>
              <a:t>develop </a:t>
            </a:r>
            <a:r>
              <a:rPr lang="en-US" dirty="0"/>
              <a:t>l</a:t>
            </a:r>
            <a:r>
              <a:rPr lang="en-US" dirty="0" smtClean="0"/>
              <a:t>ike </a:t>
            </a:r>
            <a:r>
              <a:rPr lang="en-US" dirty="0"/>
              <a:t>t</a:t>
            </a:r>
            <a:r>
              <a:rPr lang="en-US" dirty="0" smtClean="0"/>
              <a:t>his</a:t>
            </a:r>
            <a:r>
              <a:rPr lang="en-US" dirty="0"/>
              <a:t>?</a:t>
            </a:r>
          </a:p>
        </p:txBody>
      </p:sp>
      <p:sp>
        <p:nvSpPr>
          <p:cNvPr id="5" name="Vertical Text Placeholder 4"/>
          <p:cNvSpPr>
            <a:spLocks noGrp="1"/>
          </p:cNvSpPr>
          <p:nvPr>
            <p:ph type="body" orient="vert" idx="1"/>
          </p:nvPr>
        </p:nvSpPr>
        <p:spPr/>
        <p:txBody>
          <a:bodyPr vert="horz"/>
          <a:lstStyle/>
          <a:p>
            <a:r>
              <a:rPr lang="en-US" dirty="0"/>
              <a:t>C</a:t>
            </a:r>
            <a:r>
              <a:rPr lang="en-US" dirty="0" smtClean="0"/>
              <a:t>lean </a:t>
            </a:r>
            <a:r>
              <a:rPr lang="en-US" dirty="0"/>
              <a:t>code that </a:t>
            </a:r>
            <a:r>
              <a:rPr lang="en-US" dirty="0" smtClean="0"/>
              <a:t>works (Ron Jeffries)</a:t>
            </a:r>
            <a:endParaRPr lang="en-US" dirty="0"/>
          </a:p>
          <a:p>
            <a:r>
              <a:rPr lang="en-US" dirty="0"/>
              <a:t>C</a:t>
            </a:r>
            <a:r>
              <a:rPr lang="en-US" dirty="0" smtClean="0"/>
              <a:t>oncrete </a:t>
            </a:r>
            <a:r>
              <a:rPr lang="en-US" dirty="0"/>
              <a:t>examples</a:t>
            </a:r>
          </a:p>
          <a:p>
            <a:r>
              <a:rPr lang="en-US" dirty="0" smtClean="0"/>
              <a:t>Predictability in development</a:t>
            </a:r>
            <a:endParaRPr lang="en-US" dirty="0"/>
          </a:p>
          <a:p>
            <a:r>
              <a:rPr lang="en-US" dirty="0"/>
              <a:t>Immediate feedback</a:t>
            </a:r>
          </a:p>
          <a:p>
            <a:r>
              <a:rPr lang="en-US" dirty="0" smtClean="0"/>
              <a:t>Fear management </a:t>
            </a:r>
            <a:endParaRPr lang="en-US" dirty="0"/>
          </a:p>
        </p:txBody>
      </p:sp>
      <p:pic>
        <p:nvPicPr>
          <p:cNvPr id="6" name="Picture 5" descr="white-full-stack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173" y="5373949"/>
            <a:ext cx="1356086" cy="1339748"/>
          </a:xfrm>
          <a:prstGeom prst="rect">
            <a:avLst/>
          </a:prstGeom>
        </p:spPr>
      </p:pic>
    </p:spTree>
    <p:extLst>
      <p:ext uri="{BB962C8B-B14F-4D97-AF65-F5344CB8AC3E}">
        <p14:creationId xmlns:p14="http://schemas.microsoft.com/office/powerpoint/2010/main" val="31655481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why doesn’t everyone do </a:t>
            </a:r>
            <a:r>
              <a:rPr lang="en-US" dirty="0"/>
              <a:t>i</a:t>
            </a:r>
            <a:r>
              <a:rPr lang="en-US" dirty="0" smtClean="0"/>
              <a:t>t?</a:t>
            </a:r>
            <a:endParaRPr lang="en-US" dirty="0"/>
          </a:p>
        </p:txBody>
      </p:sp>
      <p:sp>
        <p:nvSpPr>
          <p:cNvPr id="3" name="Vertical Text Placeholder 2"/>
          <p:cNvSpPr>
            <a:spLocks noGrp="1"/>
          </p:cNvSpPr>
          <p:nvPr>
            <p:ph type="body" orient="vert" idx="1"/>
          </p:nvPr>
        </p:nvSpPr>
        <p:spPr/>
        <p:txBody>
          <a:bodyPr vert="horz"/>
          <a:lstStyle/>
          <a:p>
            <a:r>
              <a:rPr lang="en-US" dirty="0" smtClean="0"/>
              <a:t>Cost </a:t>
            </a:r>
            <a:r>
              <a:rPr lang="en-US" dirty="0"/>
              <a:t>of </a:t>
            </a:r>
            <a:r>
              <a:rPr lang="en-US" dirty="0" smtClean="0"/>
              <a:t>maintaining tests</a:t>
            </a:r>
            <a:endParaRPr lang="en-US" dirty="0"/>
          </a:p>
          <a:p>
            <a:r>
              <a:rPr lang="en-US" dirty="0"/>
              <a:t>Lack of big </a:t>
            </a:r>
            <a:r>
              <a:rPr lang="en-US" dirty="0" smtClean="0"/>
              <a:t>upfront design</a:t>
            </a:r>
            <a:endParaRPr lang="en-US" dirty="0"/>
          </a:p>
          <a:p>
            <a:r>
              <a:rPr lang="en-US" dirty="0"/>
              <a:t>Leads to overly complex </a:t>
            </a:r>
            <a:r>
              <a:rPr lang="en-US" dirty="0" smtClean="0"/>
              <a:t>design</a:t>
            </a:r>
            <a:endParaRPr lang="en-US" dirty="0"/>
          </a:p>
          <a:p>
            <a:r>
              <a:rPr lang="en-US" dirty="0"/>
              <a:t>Previous failed attempts at adoption</a:t>
            </a:r>
          </a:p>
          <a:p>
            <a:r>
              <a:rPr lang="en-US" dirty="0"/>
              <a:t>Steep learning curve</a:t>
            </a:r>
          </a:p>
          <a:p>
            <a:endParaRPr lang="en-US" dirty="0"/>
          </a:p>
        </p:txBody>
      </p:sp>
      <p:pic>
        <p:nvPicPr>
          <p:cNvPr id="4" name="Picture 3" descr="white-full-stack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173" y="5373949"/>
            <a:ext cx="1356086" cy="1339748"/>
          </a:xfrm>
          <a:prstGeom prst="rect">
            <a:avLst/>
          </a:prstGeom>
        </p:spPr>
      </p:pic>
    </p:spTree>
    <p:extLst>
      <p:ext uri="{BB962C8B-B14F-4D97-AF65-F5344CB8AC3E}">
        <p14:creationId xmlns:p14="http://schemas.microsoft.com/office/powerpoint/2010/main" val="34095829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Secret Sauce</a:t>
            </a:r>
          </a:p>
        </p:txBody>
      </p:sp>
      <p:sp>
        <p:nvSpPr>
          <p:cNvPr id="25" name="Content Placeholder 24"/>
          <p:cNvSpPr>
            <a:spLocks noGrp="1"/>
          </p:cNvSpPr>
          <p:nvPr>
            <p:ph sz="half" idx="2"/>
          </p:nvPr>
        </p:nvSpPr>
        <p:spPr>
          <a:xfrm>
            <a:off x="3746491" y="1858446"/>
            <a:ext cx="4613739" cy="3797125"/>
          </a:xfrm>
        </p:spPr>
        <p:txBody>
          <a:bodyPr>
            <a:normAutofit/>
          </a:bodyPr>
          <a:lstStyle/>
          <a:p>
            <a:pPr marL="36576" indent="0">
              <a:buNone/>
            </a:pPr>
            <a:r>
              <a:rPr lang="en-US" dirty="0" smtClean="0">
                <a:solidFill>
                  <a:schemeClr val="accent1"/>
                </a:solidFill>
              </a:rPr>
              <a:t>REFACTORING</a:t>
            </a:r>
            <a:endParaRPr lang="en-US" dirty="0">
              <a:solidFill>
                <a:schemeClr val="accent1"/>
              </a:solidFill>
            </a:endParaRPr>
          </a:p>
          <a:p>
            <a:r>
              <a:rPr lang="en-US" dirty="0"/>
              <a:t>Constantly </a:t>
            </a:r>
            <a:r>
              <a:rPr lang="en-US" dirty="0" smtClean="0"/>
              <a:t>refactor</a:t>
            </a:r>
          </a:p>
          <a:p>
            <a:r>
              <a:rPr lang="en-US" dirty="0" smtClean="0"/>
              <a:t>Duplication </a:t>
            </a:r>
            <a:r>
              <a:rPr lang="en-US" dirty="0"/>
              <a:t>is the </a:t>
            </a:r>
            <a:r>
              <a:rPr lang="en-US" dirty="0" smtClean="0"/>
              <a:t>enemy</a:t>
            </a:r>
          </a:p>
          <a:p>
            <a:r>
              <a:rPr lang="en-US" dirty="0" smtClean="0"/>
              <a:t>Hide </a:t>
            </a:r>
            <a:r>
              <a:rPr lang="en-US" dirty="0"/>
              <a:t>details behind </a:t>
            </a:r>
            <a:r>
              <a:rPr lang="en-US" dirty="0" smtClean="0"/>
              <a:t>abstractions</a:t>
            </a:r>
          </a:p>
          <a:p>
            <a:r>
              <a:rPr lang="en-US" dirty="0" smtClean="0"/>
              <a:t>Perhaps </a:t>
            </a:r>
            <a:r>
              <a:rPr lang="en-US" dirty="0"/>
              <a:t>the hardest </a:t>
            </a:r>
            <a:r>
              <a:rPr lang="en-US" dirty="0" smtClean="0"/>
              <a:t>part</a:t>
            </a:r>
          </a:p>
          <a:p>
            <a:r>
              <a:rPr lang="en-US" dirty="0" smtClean="0"/>
              <a:t>Certainly </a:t>
            </a:r>
            <a:r>
              <a:rPr lang="en-US" dirty="0"/>
              <a:t>the most neglected</a:t>
            </a:r>
          </a:p>
          <a:p>
            <a:endParaRPr lang="en-US" dirty="0"/>
          </a:p>
        </p:txBody>
      </p:sp>
      <p:pic>
        <p:nvPicPr>
          <p:cNvPr id="4" name="Picture 3" descr="white-full-stack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173" y="5373949"/>
            <a:ext cx="1356086" cy="1339748"/>
          </a:xfrm>
          <a:prstGeom prst="rect">
            <a:avLst/>
          </a:prstGeom>
        </p:spPr>
      </p:pic>
      <p:pic>
        <p:nvPicPr>
          <p:cNvPr id="24" name="Picture 23" descr="2chutney-311136_64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020" y="1858446"/>
            <a:ext cx="2523201" cy="4017037"/>
          </a:xfrm>
          <a:prstGeom prst="rect">
            <a:avLst/>
          </a:prstGeom>
        </p:spPr>
      </p:pic>
    </p:spTree>
    <p:extLst>
      <p:ext uri="{BB962C8B-B14F-4D97-AF65-F5344CB8AC3E}">
        <p14:creationId xmlns:p14="http://schemas.microsoft.com/office/powerpoint/2010/main" val="33104705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m</a:t>
            </a:r>
            <a:r>
              <a:rPr lang="en-US" dirty="0" smtClean="0"/>
              <a:t>akes </a:t>
            </a:r>
            <a:r>
              <a:rPr lang="en-US" dirty="0"/>
              <a:t>a </a:t>
            </a:r>
            <a:r>
              <a:rPr lang="en-US" dirty="0" smtClean="0"/>
              <a:t>good test</a:t>
            </a:r>
            <a:r>
              <a:rPr lang="en-US" dirty="0"/>
              <a:t>?</a:t>
            </a:r>
          </a:p>
        </p:txBody>
      </p:sp>
      <p:sp>
        <p:nvSpPr>
          <p:cNvPr id="3" name="Vertical Text Placeholder 2"/>
          <p:cNvSpPr>
            <a:spLocks noGrp="1"/>
          </p:cNvSpPr>
          <p:nvPr>
            <p:ph type="body" orient="vert" idx="1"/>
          </p:nvPr>
        </p:nvSpPr>
        <p:spPr>
          <a:xfrm>
            <a:off x="457199" y="1600200"/>
            <a:ext cx="8256731" cy="4525963"/>
          </a:xfrm>
        </p:spPr>
        <p:txBody>
          <a:bodyPr vert="horz"/>
          <a:lstStyle/>
          <a:p>
            <a:r>
              <a:rPr lang="en-US" dirty="0"/>
              <a:t>Asserts </a:t>
            </a:r>
            <a:r>
              <a:rPr lang="en-US" u="sng" dirty="0" smtClean="0"/>
              <a:t>ONE</a:t>
            </a:r>
            <a:r>
              <a:rPr lang="en-US" dirty="0" smtClean="0"/>
              <a:t> thing</a:t>
            </a:r>
            <a:endParaRPr lang="en-US" dirty="0"/>
          </a:p>
          <a:p>
            <a:r>
              <a:rPr lang="en-US" dirty="0"/>
              <a:t>Has </a:t>
            </a:r>
            <a:r>
              <a:rPr lang="en-US" dirty="0" smtClean="0"/>
              <a:t>a good name </a:t>
            </a:r>
          </a:p>
          <a:p>
            <a:pPr marL="448056" lvl="1" indent="0">
              <a:buNone/>
            </a:pPr>
            <a:r>
              <a:rPr lang="en-US" sz="2000" dirty="0">
                <a:solidFill>
                  <a:schemeClr val="accent1"/>
                </a:solidFill>
              </a:rPr>
              <a:t>e</a:t>
            </a:r>
            <a:r>
              <a:rPr lang="en-US" sz="2000" dirty="0" smtClean="0">
                <a:solidFill>
                  <a:schemeClr val="accent1"/>
                </a:solidFill>
              </a:rPr>
              <a:t>.g. </a:t>
            </a:r>
            <a:r>
              <a:rPr lang="en-US" sz="2000" dirty="0" smtClean="0"/>
              <a:t>testBug1979 </a:t>
            </a:r>
            <a:r>
              <a:rPr lang="en-US" sz="2000" dirty="0" err="1"/>
              <a:t>vs</a:t>
            </a:r>
            <a:r>
              <a:rPr lang="en-US" sz="2000" dirty="0"/>
              <a:t> </a:t>
            </a:r>
            <a:r>
              <a:rPr lang="en-US" sz="2000" dirty="0" err="1"/>
              <a:t>shouldRejectMessageWithNoTimestamp</a:t>
            </a:r>
            <a:endParaRPr lang="en-US" sz="2000" dirty="0"/>
          </a:p>
          <a:p>
            <a:r>
              <a:rPr lang="en-US" dirty="0"/>
              <a:t>Repeatable</a:t>
            </a:r>
          </a:p>
          <a:p>
            <a:r>
              <a:rPr lang="en-US" dirty="0"/>
              <a:t>Fails helpfully</a:t>
            </a:r>
          </a:p>
          <a:p>
            <a:endParaRPr lang="en-US" dirty="0"/>
          </a:p>
          <a:p>
            <a:endParaRPr lang="en-US" dirty="0"/>
          </a:p>
        </p:txBody>
      </p:sp>
      <p:pic>
        <p:nvPicPr>
          <p:cNvPr id="4" name="Picture 3" descr="white-full-stack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173" y="5373949"/>
            <a:ext cx="1356086" cy="1339748"/>
          </a:xfrm>
          <a:prstGeom prst="rect">
            <a:avLst/>
          </a:prstGeom>
        </p:spPr>
      </p:pic>
    </p:spTree>
    <p:extLst>
      <p:ext uri="{BB962C8B-B14F-4D97-AF65-F5344CB8AC3E}">
        <p14:creationId xmlns:p14="http://schemas.microsoft.com/office/powerpoint/2010/main" val="28881420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a:t>
            </a:r>
            <a:r>
              <a:rPr lang="en-US" dirty="0" err="1"/>
              <a:t>Flavours</a:t>
            </a:r>
            <a:r>
              <a:rPr lang="en-US" dirty="0"/>
              <a:t> of TDD</a:t>
            </a:r>
          </a:p>
        </p:txBody>
      </p:sp>
      <p:sp>
        <p:nvSpPr>
          <p:cNvPr id="3" name="Vertical Text Placeholder 2"/>
          <p:cNvSpPr>
            <a:spLocks noGrp="1"/>
          </p:cNvSpPr>
          <p:nvPr>
            <p:ph type="body" orient="vert" idx="1"/>
          </p:nvPr>
        </p:nvSpPr>
        <p:spPr/>
        <p:txBody>
          <a:bodyPr vert="horz">
            <a:normAutofit/>
          </a:bodyPr>
          <a:lstStyle/>
          <a:p>
            <a:r>
              <a:rPr lang="en-US" dirty="0"/>
              <a:t>Behavior Driven Development (BDD)</a:t>
            </a:r>
          </a:p>
          <a:p>
            <a:pPr lvl="1"/>
            <a:r>
              <a:rPr lang="en-US" sz="2000" dirty="0"/>
              <a:t>Based on Dan North’s </a:t>
            </a:r>
            <a:r>
              <a:rPr lang="en-US" sz="2000" dirty="0" smtClean="0"/>
              <a:t>TDD experience</a:t>
            </a:r>
          </a:p>
          <a:p>
            <a:pPr lvl="1"/>
            <a:r>
              <a:rPr lang="en-US" sz="2000" dirty="0" smtClean="0"/>
              <a:t>Given</a:t>
            </a:r>
            <a:r>
              <a:rPr lang="en-US" sz="2000" dirty="0"/>
              <a:t>/When/</a:t>
            </a:r>
            <a:r>
              <a:rPr lang="en-US" sz="2000" dirty="0" smtClean="0"/>
              <a:t>Then</a:t>
            </a:r>
          </a:p>
          <a:p>
            <a:pPr lvl="1"/>
            <a:endParaRPr lang="en-US" sz="2000" dirty="0"/>
          </a:p>
          <a:p>
            <a:r>
              <a:rPr lang="en-US" dirty="0"/>
              <a:t>Acceptance Test Driven Development (ATDD)</a:t>
            </a:r>
          </a:p>
          <a:p>
            <a:pPr lvl="1"/>
            <a:r>
              <a:rPr lang="en-US" sz="2000" dirty="0"/>
              <a:t>Take acceptance tests one at a time</a:t>
            </a:r>
          </a:p>
          <a:p>
            <a:pPr lvl="1"/>
            <a:r>
              <a:rPr lang="en-US" sz="2000" dirty="0"/>
              <a:t>Normal TDD fleshes out </a:t>
            </a:r>
            <a:r>
              <a:rPr lang="en-US" sz="2000" dirty="0" smtClean="0"/>
              <a:t>implementation </a:t>
            </a:r>
            <a:r>
              <a:rPr lang="en-US" sz="2000" dirty="0"/>
              <a:t>classes</a:t>
            </a:r>
          </a:p>
          <a:p>
            <a:pPr lvl="1"/>
            <a:r>
              <a:rPr lang="en-US" sz="2000" dirty="0" smtClean="0"/>
              <a:t>Test Passes = Functionality </a:t>
            </a:r>
            <a:r>
              <a:rPr lang="en-US" sz="2000" dirty="0"/>
              <a:t>C</a:t>
            </a:r>
            <a:r>
              <a:rPr lang="en-US" sz="2000" dirty="0" smtClean="0"/>
              <a:t>ompleted</a:t>
            </a:r>
            <a:endParaRPr lang="en-US" sz="2000" dirty="0"/>
          </a:p>
          <a:p>
            <a:endParaRPr lang="en-US" dirty="0"/>
          </a:p>
        </p:txBody>
      </p:sp>
      <p:pic>
        <p:nvPicPr>
          <p:cNvPr id="4" name="Picture 3" descr="white-full-stack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173" y="5373949"/>
            <a:ext cx="1356086" cy="1339748"/>
          </a:xfrm>
          <a:prstGeom prst="rect">
            <a:avLst/>
          </a:prstGeom>
        </p:spPr>
      </p:pic>
    </p:spTree>
    <p:extLst>
      <p:ext uri="{BB962C8B-B14F-4D97-AF65-F5344CB8AC3E}">
        <p14:creationId xmlns:p14="http://schemas.microsoft.com/office/powerpoint/2010/main" val="23719933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1976</TotalTime>
  <Words>2073</Words>
  <Application>Microsoft Macintosh PowerPoint</Application>
  <PresentationFormat>On-screen Show (4:3)</PresentationFormat>
  <Paragraphs>149</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Test Driven Development</vt:lpstr>
      <vt:lpstr>About me…</vt:lpstr>
      <vt:lpstr>A bit of history…</vt:lpstr>
      <vt:lpstr>What is TDD?</vt:lpstr>
      <vt:lpstr>Why develop like this?</vt:lpstr>
      <vt:lpstr>So why doesn’t everyone do it?</vt:lpstr>
      <vt:lpstr>The Secret Sauce</vt:lpstr>
      <vt:lpstr>What makes a good test?</vt:lpstr>
      <vt:lpstr>Different Flavours of TDD</vt:lpstr>
      <vt:lpstr>Further Reading</vt:lpstr>
      <vt:lpstr>Any Questions?</vt:lpstr>
    </vt:vector>
  </TitlesOfParts>
  <Company>BSSD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dc:title>
  <dc:creator>Rachael Stewart</dc:creator>
  <cp:lastModifiedBy>Andy Stewart</cp:lastModifiedBy>
  <cp:revision>63</cp:revision>
  <dcterms:created xsi:type="dcterms:W3CDTF">2014-11-25T12:46:22Z</dcterms:created>
  <dcterms:modified xsi:type="dcterms:W3CDTF">2014-11-26T21:47:15Z</dcterms:modified>
</cp:coreProperties>
</file>