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4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5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9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2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1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6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85303E-1D59-4477-A849-22C7FEACD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76080-E70A-FB07-1E0B-DCA7BEFC3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Novel Mode: GNN-MARL System</a:t>
            </a:r>
            <a:endParaRPr lang="en-GB" sz="6000" dirty="0">
              <a:solidFill>
                <a:srgbClr val="FFFFFF"/>
              </a:solidFill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415DA20-3ED7-6504-0CAA-512A48EE6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99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t="5229"/>
          <a:stretch>
            <a:fillRect/>
          </a:stretch>
        </p:blipFill>
        <p:spPr>
          <a:xfrm>
            <a:off x="5127032" y="0"/>
            <a:ext cx="8080283" cy="7657747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02666D4-E518-1718-A099-84BBF688D298}"/>
              </a:ext>
            </a:extLst>
          </p:cNvPr>
          <p:cNvSpPr txBox="1">
            <a:spLocks/>
          </p:cNvSpPr>
          <p:nvPr/>
        </p:nvSpPr>
        <p:spPr>
          <a:xfrm>
            <a:off x="612648" y="3834383"/>
            <a:ext cx="3901736" cy="4119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Graph Neural Network Multi-Agent Reinforcement Learning for Adaptive Mountain Rescue Operations</a:t>
            </a:r>
            <a:endParaRPr lang="en-GB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A6A12-623B-062B-3A8A-478053BC7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7311" y="557783"/>
            <a:ext cx="5157965" cy="5072052"/>
          </a:xfrm>
        </p:spPr>
        <p:txBody>
          <a:bodyPr>
            <a:normAutofit fontScale="92500" lnSpcReduction="20000"/>
          </a:bodyPr>
          <a:lstStyle/>
          <a:p>
            <a:r>
              <a:rPr lang="en-GB" sz="2800" b="1" dirty="0">
                <a:solidFill>
                  <a:srgbClr val="FFFFFF"/>
                </a:solidFill>
              </a:rPr>
              <a:t>Overview</a:t>
            </a:r>
          </a:p>
          <a:p>
            <a:r>
              <a:rPr lang="en-GB" b="1" dirty="0"/>
              <a:t>Intelligent Agent Learning</a:t>
            </a:r>
          </a:p>
          <a:p>
            <a:r>
              <a:rPr lang="en-GB" dirty="0"/>
              <a:t>Agents dynamically learn optimal rescue strategies through graph-based reinforcement learning, adapting to terrain Altitude and mission complexity.</a:t>
            </a:r>
          </a:p>
          <a:p>
            <a:r>
              <a:rPr lang="en-GB" b="1" dirty="0"/>
              <a:t>Graph Neural Networks:</a:t>
            </a:r>
            <a:r>
              <a:rPr lang="en-GB" dirty="0"/>
              <a:t> Model agent relationships and spatial dependencies in rescue operations</a:t>
            </a:r>
          </a:p>
          <a:p>
            <a:r>
              <a:rPr lang="en-GB" b="1" dirty="0"/>
              <a:t>Multi-Agent RL:</a:t>
            </a:r>
            <a:r>
              <a:rPr lang="en-GB" dirty="0"/>
              <a:t> Each agent learns from experience using Actor-Critic networks with experience replay</a:t>
            </a:r>
          </a:p>
          <a:p>
            <a:r>
              <a:rPr lang="en-GB" b="1" dirty="0"/>
              <a:t>Dynamic Adaptation:</a:t>
            </a:r>
            <a:r>
              <a:rPr lang="en-GB" dirty="0"/>
              <a:t> Real-time policy updates based on rescue success rates and environmental feedback</a:t>
            </a:r>
          </a:p>
          <a:p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63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02D05-B572-2FEA-5CAB-7F12ADF1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102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Multi-Agent Concepts Applied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2DF6E-3B49-996B-2AA6-32DA8C90A7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Cooperative Learning:</a:t>
            </a:r>
            <a:r>
              <a:rPr lang="en-GB" dirty="0"/>
              <a:t> Agents learn coordinated policies through shared graph representations while maintaining individual decision networks</a:t>
            </a:r>
          </a:p>
          <a:p>
            <a:r>
              <a:rPr lang="en-GB" b="1" dirty="0"/>
              <a:t>Distributed Learning:</a:t>
            </a:r>
            <a:r>
              <a:rPr lang="en-GB" dirty="0"/>
              <a:t> Each agent type (robots, drones) maintains separate Actor-Critic networks, enabling specialized skill development</a:t>
            </a:r>
          </a:p>
          <a:p>
            <a:r>
              <a:rPr lang="en-GB" b="1" dirty="0"/>
              <a:t>Graph-based Communication:</a:t>
            </a:r>
            <a:r>
              <a:rPr lang="en-GB" dirty="0"/>
              <a:t> Spatial and mission relationships modelled as dynamic graphs, replacing traditional message passing</a:t>
            </a:r>
          </a:p>
          <a:p>
            <a:r>
              <a:rPr lang="en-GB" b="1" dirty="0"/>
              <a:t>Emergent Behaviour:</a:t>
            </a:r>
            <a:r>
              <a:rPr lang="en-GB" dirty="0"/>
              <a:t> Complex coordination patterns emerge from simple learned interaction rules  learned through Reinforcement Learning</a:t>
            </a:r>
          </a:p>
          <a:p>
            <a:endParaRPr lang="en-GB" dirty="0"/>
          </a:p>
        </p:txBody>
      </p:sp>
      <p:pic>
        <p:nvPicPr>
          <p:cNvPr id="3" name="Content Placeholder 2" descr="A diagram of a flowchart&#10;&#10;AI-generated content may be incorrect.">
            <a:extLst>
              <a:ext uri="{FF2B5EF4-FFF2-40B4-BE49-F238E27FC236}">
                <a16:creationId xmlns:a16="http://schemas.microsoft.com/office/drawing/2014/main" id="{E69FD44E-0762-CC57-1D38-27981EC49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81213"/>
            <a:ext cx="5410200" cy="2481262"/>
          </a:xfr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21AFB8B1-0DC0-0AE2-2369-A89708692DC5}"/>
              </a:ext>
            </a:extLst>
          </p:cNvPr>
          <p:cNvSpPr txBox="1">
            <a:spLocks/>
          </p:cNvSpPr>
          <p:nvPr/>
        </p:nvSpPr>
        <p:spPr>
          <a:xfrm>
            <a:off x="6172202" y="557783"/>
            <a:ext cx="5410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Learning Architecture Flow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5A43344-4C4F-C458-E003-48C39BD0781A}"/>
              </a:ext>
            </a:extLst>
          </p:cNvPr>
          <p:cNvSpPr txBox="1">
            <a:spLocks/>
          </p:cNvSpPr>
          <p:nvPr/>
        </p:nvSpPr>
        <p:spPr>
          <a:xfrm>
            <a:off x="6172202" y="4563035"/>
            <a:ext cx="5562600" cy="1766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Node Features:</a:t>
            </a:r>
            <a:r>
              <a:rPr lang="en-GB" dirty="0"/>
              <a:t> [position, battery, state, urgency, </a:t>
            </a:r>
            <a:r>
              <a:rPr lang="en-GB" dirty="0" err="1"/>
              <a:t>terrain_cost</a:t>
            </a:r>
            <a:r>
              <a:rPr lang="en-GB" dirty="0"/>
              <a:t>]</a:t>
            </a:r>
            <a:br>
              <a:rPr lang="en-GB" dirty="0"/>
            </a:br>
            <a:r>
              <a:rPr lang="en-GB" b="1" dirty="0"/>
              <a:t>Edge Features:</a:t>
            </a:r>
            <a:r>
              <a:rPr lang="en-GB" dirty="0"/>
              <a:t> [distance, </a:t>
            </a:r>
            <a:r>
              <a:rPr lang="en-GB" dirty="0" err="1"/>
              <a:t>type_interaction</a:t>
            </a:r>
            <a:r>
              <a:rPr lang="en-GB" dirty="0"/>
              <a:t>, </a:t>
            </a:r>
            <a:r>
              <a:rPr lang="en-GB" dirty="0" err="1"/>
              <a:t>mission_relevance</a:t>
            </a:r>
            <a:r>
              <a:rPr lang="en-GB" dirty="0"/>
              <a:t>]</a:t>
            </a:r>
            <a:br>
              <a:rPr lang="en-GB" dirty="0"/>
            </a:br>
            <a:r>
              <a:rPr lang="en-GB" b="1" dirty="0"/>
              <a:t>Reward Function:</a:t>
            </a:r>
            <a:r>
              <a:rPr lang="en-GB" dirty="0"/>
              <a:t> R = </a:t>
            </a:r>
            <a:r>
              <a:rPr lang="en-GB" dirty="0" err="1"/>
              <a:t>rescue_bonus</a:t>
            </a:r>
            <a:r>
              <a:rPr lang="en-GB" dirty="0"/>
              <a:t> + </a:t>
            </a:r>
            <a:r>
              <a:rPr lang="en-GB" dirty="0" err="1"/>
              <a:t>efficiency_penalty</a:t>
            </a:r>
            <a:r>
              <a:rPr lang="en-GB" dirty="0"/>
              <a:t> + </a:t>
            </a:r>
            <a:r>
              <a:rPr lang="en-GB" dirty="0" err="1"/>
              <a:t>coordination_bonus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596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1717C-92F9-1C47-5BCC-179A1E582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67E18-6C4A-E2F7-15EB-8630ECFE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5410200" cy="132556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Structural     Elements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D051E-327A-4A2C-6D95-6CEE22C468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err="1"/>
              <a:t>GraphBuilder</a:t>
            </a:r>
            <a:r>
              <a:rPr lang="en-GB" b="1" dirty="0"/>
              <a:t> Component:</a:t>
            </a:r>
            <a:r>
              <a:rPr lang="en-GB" dirty="0"/>
              <a:t> New module dynamically constructs agent interaction graphs based on spatial proximity and mission relevance</a:t>
            </a:r>
          </a:p>
          <a:p>
            <a:r>
              <a:rPr lang="en-GB" b="1" dirty="0"/>
              <a:t>GNN Architecture:</a:t>
            </a:r>
            <a:r>
              <a:rPr lang="en-GB" dirty="0"/>
              <a:t> 4-layer Graph Attention Network processes 64-dimensional node features and 32-dimensional edge features</a:t>
            </a:r>
          </a:p>
          <a:p>
            <a:r>
              <a:rPr lang="en-GB" b="1" dirty="0"/>
              <a:t>MARL Agents:</a:t>
            </a:r>
            <a:r>
              <a:rPr lang="en-GB" dirty="0"/>
              <a:t> Individual Actor-Critic networks for each agent type with separate action spaces</a:t>
            </a:r>
          </a:p>
          <a:p>
            <a:r>
              <a:rPr lang="en-GB" b="1" dirty="0"/>
              <a:t>Experience Replay:</a:t>
            </a:r>
            <a:r>
              <a:rPr lang="en-GB" dirty="0"/>
              <a:t> Shared memory buffer for efficient learning from past rescue scenarios</a:t>
            </a:r>
          </a:p>
          <a:p>
            <a:r>
              <a:rPr lang="en-GB" b="1" dirty="0"/>
              <a:t>Reward System:</a:t>
            </a:r>
            <a:r>
              <a:rPr lang="en-GB" dirty="0"/>
              <a:t> Multi-objective reward function balancing rescue success, operational efficiency, and coordination quality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8DDB95-953B-3920-708D-78B8CD1A8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701143"/>
            <a:ext cx="5410200" cy="247581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Learning Dynamics: </a:t>
            </a:r>
            <a:r>
              <a:rPr lang="en-GB" dirty="0"/>
              <a:t>Agents update policies every step using temporal difference learning from rescue outcomes. Exploration-exploitation balance via </a:t>
            </a:r>
            <a:r>
              <a:rPr lang="el-GR" dirty="0"/>
              <a:t>ε-</a:t>
            </a:r>
            <a:r>
              <a:rPr lang="en-GB" dirty="0"/>
              <a:t>greedy with decay (1.0 → 0.01).</a:t>
            </a:r>
          </a:p>
          <a:p>
            <a:r>
              <a:rPr lang="en-GB" b="1" dirty="0"/>
              <a:t>Emergent Coordination:</a:t>
            </a:r>
            <a:r>
              <a:rPr lang="en-GB" dirty="0"/>
              <a:t> Complex rescue patterns emerge without explicit programming through reinforcement learning</a:t>
            </a:r>
          </a:p>
          <a:p>
            <a:r>
              <a:rPr lang="en-GB" b="1" dirty="0"/>
              <a:t>Adaptive Strategies:</a:t>
            </a:r>
            <a:r>
              <a:rPr lang="en-GB" dirty="0"/>
              <a:t> Agents learn terrain-specific navigation and resource allocation strategies</a:t>
            </a:r>
          </a:p>
          <a:p>
            <a:endParaRPr lang="en-GB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5E45DA3-F7AE-9D73-AF17-E1EDC9BF8929}"/>
              </a:ext>
            </a:extLst>
          </p:cNvPr>
          <p:cNvSpPr txBox="1">
            <a:spLocks/>
          </p:cNvSpPr>
          <p:nvPr/>
        </p:nvSpPr>
        <p:spPr>
          <a:xfrm>
            <a:off x="6172202" y="557783"/>
            <a:ext cx="5410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Behavioural Dynamics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6AC6F1-1A8D-9CC2-37AB-3FA98F8B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45018"/>
              </p:ext>
            </p:extLst>
          </p:nvPr>
        </p:nvGraphicFramePr>
        <p:xfrm>
          <a:off x="6172203" y="2081369"/>
          <a:ext cx="5410197" cy="153268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61008">
                  <a:extLst>
                    <a:ext uri="{9D8B030D-6E8A-4147-A177-3AD203B41FA5}">
                      <a16:colId xmlns:a16="http://schemas.microsoft.com/office/drawing/2014/main" val="810617084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86602407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670667453"/>
                    </a:ext>
                  </a:extLst>
                </a:gridCol>
              </a:tblGrid>
              <a:tr h="25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Aspect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Extended Mode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Novel GNN-MARL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89731"/>
                  </a:ext>
                </a:extLst>
              </a:tr>
              <a:tr h="25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/>
                        <a:t>Decision Making</a:t>
                      </a:r>
                      <a:endParaRPr lang="en-GB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Fixed state machines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Learned adaptive policies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16196"/>
                  </a:ext>
                </a:extLst>
              </a:tr>
              <a:tr h="25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/>
                        <a:t>Coordination</a:t>
                      </a:r>
                      <a:endParaRPr lang="en-GB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Message broadcasting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Graph attention mechanism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84555"/>
                  </a:ext>
                </a:extLst>
              </a:tr>
              <a:tr h="25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 dirty="0"/>
                        <a:t>Adaptation</a:t>
                      </a:r>
                      <a:endParaRPr lang="en-GB" sz="1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Static rule-based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Continuous learning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81383"/>
                  </a:ext>
                </a:extLst>
              </a:tr>
              <a:tr h="25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/>
                        <a:t>Performance</a:t>
                      </a:r>
                      <a:endParaRPr lang="en-GB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Consistent baseline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Improving over time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35280"/>
                  </a:ext>
                </a:extLst>
              </a:tr>
              <a:tr h="25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1"/>
                        <a:t>Scalability</a:t>
                      </a:r>
                      <a:endParaRPr lang="en-GB" sz="10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O(n²) messaging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/>
                        <a:t>O(n) graph processing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04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82519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375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SplashVTI</vt:lpstr>
      <vt:lpstr>Novel Mode: GNN-MARL System</vt:lpstr>
      <vt:lpstr>Multi-Agent Concepts Applied</vt:lpstr>
      <vt:lpstr>Structural     Elements</vt:lpstr>
    </vt:vector>
  </TitlesOfParts>
  <Company>University of the West of England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Ojebiyi (Student)</dc:creator>
  <cp:lastModifiedBy>Timothy Ojebiyi (Student)</cp:lastModifiedBy>
  <cp:revision>4</cp:revision>
  <dcterms:created xsi:type="dcterms:W3CDTF">2025-07-13T13:14:25Z</dcterms:created>
  <dcterms:modified xsi:type="dcterms:W3CDTF">2025-07-14T08:40:51Z</dcterms:modified>
</cp:coreProperties>
</file>