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6"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Calibri" panose="020F0502020204030204" pitchFamily="34" charset="0"/>
      <p:regular r:id="rId31"/>
      <p:bold r:id="rId32"/>
      <p:italic r:id="rId33"/>
      <p:boldItalic r:id="rId34"/>
    </p:embeddedFont>
    <p:embeddedFont>
      <p:font typeface="Century Gothic" panose="020B0502020202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1pPr>
            <a:lvl2pPr marL="914400" marR="0" lvl="1"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2pPr>
            <a:lvl3pPr marL="1371600" marR="0" lvl="2"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L="1828800" marR="0" lvl="3"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2286000" marR="0" lvl="4"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2743200" marR="0" lvl="5"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6pPr>
            <a:lvl7pPr marL="3200400" marR="0" lvl="6"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7pPr>
            <a:lvl8pPr marL="3657600" marR="0" lvl="7"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8pPr>
            <a:lvl9pPr marL="4114800" marR="0" lvl="8"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1" name="Shape 13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7" name="Shape 13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5" name="Shape 14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1" name="Shape 15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7" name="Shape 15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4" name="Shape 16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1" name="Shape 17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8" name="Shape 17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5" name="Shape 18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1" name="Shape 19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3" name="Shape 8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7" name="Shape 19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3" name="Shape 20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9" name="Shape 20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5" name="Shape 21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GB" sz="1100" b="0" i="0" u="none" strike="noStrike" cap="none">
                <a:solidFill>
                  <a:schemeClr val="dk1"/>
                </a:solidFill>
                <a:latin typeface="Arial"/>
                <a:ea typeface="Arial"/>
                <a:cs typeface="Arial"/>
                <a:sym typeface="Arial"/>
              </a:rPr>
              <a:t>-their personal responsibility to actively participate in building an information environment to support their own decision-making and problem-solving. </a:t>
            </a:r>
            <a:endParaRPr/>
          </a:p>
          <a:p>
            <a:pPr marL="0" marR="0" lvl="0" indent="0" algn="l" rtl="0">
              <a:spcBef>
                <a:spcPts val="0"/>
              </a:spcBef>
              <a:spcAft>
                <a:spcPts val="0"/>
              </a:spcAft>
              <a:buClr>
                <a:schemeClr val="dk1"/>
              </a:buClr>
              <a:buSzPts val="1100"/>
              <a:buFont typeface="Arial"/>
              <a:buNone/>
            </a:pPr>
            <a:r>
              <a:rPr lang="en-GB" sz="1100" b="0" i="0" u="none" strike="noStrike" cap="none">
                <a:solidFill>
                  <a:schemeClr val="dk1"/>
                </a:solidFill>
                <a:latin typeface="Arial"/>
                <a:ea typeface="Arial"/>
                <a:cs typeface="Arial"/>
                <a:sym typeface="Arial"/>
              </a:rPr>
              <a:t>-If an organization’s decision style is not fact-based, then employees will likely not make the effort to understand, find, or access the data and metrics important in their work. </a:t>
            </a:r>
            <a:endParaRPr/>
          </a:p>
          <a:p>
            <a:pPr marL="0" marR="0" lvl="0" indent="0" algn="l" rtl="0">
              <a:spcBef>
                <a:spcPts val="0"/>
              </a:spcBef>
              <a:spcAft>
                <a:spcPts val="0"/>
              </a:spcAft>
              <a:buClr>
                <a:schemeClr val="dk1"/>
              </a:buClr>
              <a:buSzPts val="1100"/>
              <a:buFont typeface="Arial"/>
              <a:buNone/>
            </a:pPr>
            <a:r>
              <a:rPr lang="en-GB" sz="1100" b="0" i="0" u="none" strike="noStrike" cap="none">
                <a:solidFill>
                  <a:schemeClr val="dk1"/>
                </a:solidFill>
                <a:latin typeface="Arial"/>
                <a:ea typeface="Arial"/>
                <a:cs typeface="Arial"/>
                <a:sym typeface="Arial"/>
              </a:rPr>
              <a:t>-While many technology issues should be left to the experts, when an organization’s employees are technology-complacent, they are not aware of available technologies. More to the point, they are not technologically curious, so they fail to ask, “I wonder if this is technologically possible?” Having business professionals willing to “push the envelope” technologically is a key attribute of the advanced BI teams at Cardinal Health.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1" name="Shape 22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7" name="Shape 22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3" name="Shape 23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GB" sz="1100" b="0" i="0" u="none" strike="noStrike" cap="none">
                <a:solidFill>
                  <a:schemeClr val="dk1"/>
                </a:solidFill>
                <a:latin typeface="Arial"/>
                <a:ea typeface="Arial"/>
                <a:cs typeface="Arial"/>
                <a:sym typeface="Arial"/>
              </a:rPr>
              <a:t>Unless they know that help is always nearby, employees are unlikely to aggressively use a data warehouse by creating new, unproven accesses. </a:t>
            </a:r>
            <a:endParaRPr/>
          </a:p>
          <a:p>
            <a:pPr marL="0" marR="0" lvl="0" indent="0" algn="l" rtl="0">
              <a:spcBef>
                <a:spcPts val="0"/>
              </a:spcBef>
              <a:spcAft>
                <a:spcPts val="0"/>
              </a:spcAft>
              <a:buClr>
                <a:schemeClr val="dk1"/>
              </a:buClr>
              <a:buSzPts val="1100"/>
              <a:buFont typeface="Arial"/>
              <a:buNone/>
            </a:pPr>
            <a:r>
              <a:rPr lang="en-GB" sz="1100" b="0" i="1" u="none" strike="noStrike" cap="none">
                <a:solidFill>
                  <a:schemeClr val="dk1"/>
                </a:solidFill>
                <a:latin typeface="Arial"/>
                <a:ea typeface="Arial"/>
                <a:cs typeface="Arial"/>
                <a:sym typeface="Arial"/>
              </a:rPr>
              <a:t>This depth of data warehousing expertise has provided a fail-safe environment, which means that there is always someone who can get business professionals out of any data warehousing situations they get themselves into. With this assurance, the business professionals are not timid in their uses of the data warehouse</a:t>
            </a:r>
            <a:endParaRPr/>
          </a:p>
          <a:p>
            <a:pPr marL="0" marR="0" lvl="0" indent="0" algn="l" rtl="0">
              <a:spcBef>
                <a:spcPts val="0"/>
              </a:spcBef>
              <a:spcAft>
                <a:spcPts val="0"/>
              </a:spcAft>
              <a:buClr>
                <a:schemeClr val="dk1"/>
              </a:buClr>
              <a:buSzPts val="1100"/>
              <a:buFont typeface="Arial"/>
              <a:buNone/>
            </a:pPr>
            <a:r>
              <a:rPr lang="en-GB" sz="1100" b="0" i="1" u="none" strike="noStrike" cap="none">
                <a:solidFill>
                  <a:schemeClr val="dk1"/>
                </a:solidFill>
                <a:latin typeface="Arial"/>
                <a:ea typeface="Arial"/>
                <a:cs typeface="Arial"/>
                <a:sym typeface="Arial"/>
              </a:rPr>
              <a:t> Corporate IT nurtures and supports the environment, but the business professionals who serve as the experts and super users are the first-responders. </a:t>
            </a:r>
            <a:endParaRPr/>
          </a:p>
          <a:p>
            <a:pPr marL="0" marR="0" lvl="0" indent="0" algn="l" rtl="0">
              <a:spcBef>
                <a:spcPts val="0"/>
              </a:spcBef>
              <a:spcAft>
                <a:spcPts val="0"/>
              </a:spcAft>
              <a:buClr>
                <a:schemeClr val="dk1"/>
              </a:buClr>
              <a:buSzPts val="1100"/>
              <a:buFont typeface="Arial"/>
              <a:buNone/>
            </a:pPr>
            <a:endParaRPr sz="1100" b="0" i="1"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9" name="Shape 23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GB" sz="1100" b="0" i="0" u="none" strike="noStrike" cap="none">
                <a:solidFill>
                  <a:schemeClr val="dk1"/>
                </a:solidFill>
                <a:latin typeface="Arial"/>
                <a:ea typeface="Arial"/>
                <a:cs typeface="Arial"/>
                <a:sym typeface="Arial"/>
              </a:rPr>
              <a:t>Many organizations have invested in data warehousing to improve their competitive position. </a:t>
            </a:r>
            <a:endParaRPr/>
          </a:p>
          <a:p>
            <a:pPr marL="0" marR="0" lvl="0" indent="0" algn="l" rtl="0">
              <a:spcBef>
                <a:spcPts val="0"/>
              </a:spcBef>
              <a:spcAft>
                <a:spcPts val="0"/>
              </a:spcAft>
              <a:buClr>
                <a:schemeClr val="dk1"/>
              </a:buClr>
              <a:buSzPts val="1100"/>
              <a:buFont typeface="Arial"/>
              <a:buNone/>
            </a:pPr>
            <a:r>
              <a:rPr lang="en-GB" sz="1100" b="0" i="0" u="none" strike="noStrike" cap="none">
                <a:solidFill>
                  <a:schemeClr val="dk1"/>
                </a:solidFill>
                <a:latin typeface="Arial"/>
                <a:ea typeface="Arial"/>
                <a:cs typeface="Arial"/>
                <a:sym typeface="Arial"/>
              </a:rPr>
              <a:t>One view of a data warehouse is as a “queryable source of data in the enterprise.”9 That is, it is a product delivered by information technology to the organization. Another view is to see the data warehouse as a component of an advanced business intelligence capability</a:t>
            </a:r>
            <a:endParaRPr/>
          </a:p>
          <a:p>
            <a:pPr marL="0" marR="0" lvl="0" indent="0" algn="l" rtl="0">
              <a:spcBef>
                <a:spcPts val="0"/>
              </a:spcBef>
              <a:spcAft>
                <a:spcPts val="0"/>
              </a:spcAft>
              <a:buClr>
                <a:schemeClr val="dk1"/>
              </a:buClr>
              <a:buSzPts val="1100"/>
              <a:buFont typeface="Arial"/>
              <a:buNone/>
            </a:pPr>
            <a:r>
              <a:rPr lang="en-GB" sz="1100" b="0" i="0" u="none" strike="noStrike" cap="none">
                <a:solidFill>
                  <a:schemeClr val="dk1"/>
                </a:solidFill>
                <a:latin typeface="Arial"/>
                <a:ea typeface="Arial"/>
                <a:cs typeface="Arial"/>
                <a:sym typeface="Arial"/>
              </a:rPr>
              <a:t>As the integrity and timeliness of the data have improved, and as employees have been able to easily access and integrate financial, sales, and logistics data, they are creating the metrics and the business intelligence they need to build innovative solutions to the business situations they face.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5" name="Shape 24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5" name="Shape 9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1" name="Shape 10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3" name="Shape 11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9" name="Shape 11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5" name="Shape 12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ampus Aerial 1">
    <p:spTree>
      <p:nvGrpSpPr>
        <p:cNvPr id="1" name="Shape 7"/>
        <p:cNvGrpSpPr/>
        <p:nvPr/>
      </p:nvGrpSpPr>
      <p:grpSpPr>
        <a:xfrm>
          <a:off x="0" y="0"/>
          <a:ext cx="0" cy="0"/>
          <a:chOff x="0" y="0"/>
          <a:chExt cx="0" cy="0"/>
        </a:xfrm>
      </p:grpSpPr>
      <p:pic>
        <p:nvPicPr>
          <p:cNvPr id="8" name="Shape 8"/>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9" name="Shape 9"/>
          <p:cNvSpPr txBox="1">
            <a:spLocks noGrp="1"/>
          </p:cNvSpPr>
          <p:nvPr>
            <p:ph type="body" idx="1"/>
          </p:nvPr>
        </p:nvSpPr>
        <p:spPr>
          <a:xfrm>
            <a:off x="123825" y="1023255"/>
            <a:ext cx="5776200" cy="1507800"/>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chemeClr val="dk1"/>
              </a:buClr>
              <a:buSzPts val="3200"/>
              <a:buFont typeface="Arial"/>
              <a:buChar char="●"/>
              <a:defRPr sz="3200" b="1" i="0" u="none" strike="noStrike" cap="none">
                <a:solidFill>
                  <a:schemeClr val="dk1"/>
                </a:solidFill>
                <a:latin typeface="Century Gothic"/>
                <a:ea typeface="Century Gothic"/>
                <a:cs typeface="Century Gothic"/>
                <a:sym typeface="Century Gothic"/>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body" idx="2"/>
          </p:nvPr>
        </p:nvSpPr>
        <p:spPr>
          <a:xfrm>
            <a:off x="115888" y="3673928"/>
            <a:ext cx="5784300" cy="942000"/>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1" name="Shape 11"/>
          <p:cNvSpPr txBox="1">
            <a:spLocks noGrp="1"/>
          </p:cNvSpPr>
          <p:nvPr>
            <p:ph type="body" idx="3"/>
          </p:nvPr>
        </p:nvSpPr>
        <p:spPr>
          <a:xfrm>
            <a:off x="123825" y="2634342"/>
            <a:ext cx="5776200" cy="903600"/>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dk1"/>
              </a:buClr>
              <a:buSzPts val="2400"/>
              <a:buFont typeface="Arial"/>
              <a:buChar char="●"/>
              <a:defRPr sz="2400" b="0" i="1" u="none" strike="noStrike" cap="none">
                <a:solidFill>
                  <a:schemeClr val="dk1"/>
                </a:solidFill>
                <a:latin typeface="Century Gothic"/>
                <a:ea typeface="Century Gothic"/>
                <a:cs typeface="Century Gothic"/>
                <a:sym typeface="Century Gothic"/>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12" name="Shape 12" descr="/Users/jasonrodriguez/Projects/Power Points/FINAL Template/images/images/CoverSlide_Header_01.png"/>
          <p:cNvPicPr preferRelativeResize="0"/>
          <p:nvPr/>
        </p:nvPicPr>
        <p:blipFill rotWithShape="1">
          <a:blip r:embed="rId3">
            <a:alphaModFix/>
          </a:blip>
          <a:srcRect/>
          <a:stretch/>
        </p:blipFill>
        <p:spPr>
          <a:xfrm>
            <a:off x="0" y="0"/>
            <a:ext cx="9144000" cy="731400"/>
          </a:xfrm>
          <a:prstGeom prst="rect">
            <a:avLst/>
          </a:prstGeom>
          <a:noFill/>
          <a:ln>
            <a:noFill/>
          </a:ln>
        </p:spPr>
      </p:pic>
      <p:pic>
        <p:nvPicPr>
          <p:cNvPr id="13" name="Shape 13" descr="CoverSlide_Footer_03.png"/>
          <p:cNvPicPr preferRelativeResize="0"/>
          <p:nvPr/>
        </p:nvPicPr>
        <p:blipFill rotWithShape="1">
          <a:blip r:embed="rId4">
            <a:alphaModFix/>
          </a:blip>
          <a:srcRect/>
          <a:stretch/>
        </p:blipFill>
        <p:spPr>
          <a:xfrm>
            <a:off x="0" y="4704587"/>
            <a:ext cx="9144000" cy="438900"/>
          </a:xfrm>
          <a:prstGeom prst="rect">
            <a:avLst/>
          </a:prstGeom>
          <a:noFill/>
          <a:ln>
            <a:noFill/>
          </a:ln>
        </p:spPr>
      </p:pic>
      <p:pic>
        <p:nvPicPr>
          <p:cNvPr id="14" name="Shape 14" descr="Stevens-Official-PMSColor-R.eps"/>
          <p:cNvPicPr preferRelativeResize="0"/>
          <p:nvPr/>
        </p:nvPicPr>
        <p:blipFill rotWithShape="1">
          <a:blip r:embed="rId5">
            <a:alphaModFix/>
          </a:blip>
          <a:srcRect/>
          <a:stretch/>
        </p:blipFill>
        <p:spPr>
          <a:xfrm>
            <a:off x="235857" y="212271"/>
            <a:ext cx="1934100" cy="621600"/>
          </a:xfrm>
          <a:prstGeom prst="rect">
            <a:avLst/>
          </a:prstGeom>
          <a:noFill/>
          <a:ln>
            <a:noFill/>
          </a:ln>
        </p:spPr>
      </p:pic>
      <p:sp>
        <p:nvSpPr>
          <p:cNvPr id="15" name="Shape 15"/>
          <p:cNvSpPr txBox="1">
            <a:spLocks noGrp="1"/>
          </p:cNvSpPr>
          <p:nvPr>
            <p:ph type="ftr" idx="11"/>
          </p:nvPr>
        </p:nvSpPr>
        <p:spPr>
          <a:xfrm>
            <a:off x="6047030" y="4890278"/>
            <a:ext cx="2938200" cy="150900"/>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Abstract">
    <p:spTree>
      <p:nvGrpSpPr>
        <p:cNvPr id="1" name="Shape 16"/>
        <p:cNvGrpSpPr/>
        <p:nvPr/>
      </p:nvGrpSpPr>
      <p:grpSpPr>
        <a:xfrm>
          <a:off x="0" y="0"/>
          <a:ext cx="0" cy="0"/>
          <a:chOff x="0" y="0"/>
          <a:chExt cx="0" cy="0"/>
        </a:xfrm>
      </p:grpSpPr>
      <p:pic>
        <p:nvPicPr>
          <p:cNvPr id="17" name="Shape 17"/>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8" name="Shape 18" descr="/Users/jasonrodriguez/Projects/Power Points/FINAL Template/images/images/CoverSlide_Header_01.png"/>
          <p:cNvPicPr preferRelativeResize="0"/>
          <p:nvPr/>
        </p:nvPicPr>
        <p:blipFill rotWithShape="1">
          <a:blip r:embed="rId3">
            <a:alphaModFix/>
          </a:blip>
          <a:srcRect/>
          <a:stretch/>
        </p:blipFill>
        <p:spPr>
          <a:xfrm>
            <a:off x="0" y="0"/>
            <a:ext cx="9144000" cy="731400"/>
          </a:xfrm>
          <a:prstGeom prst="rect">
            <a:avLst/>
          </a:prstGeom>
          <a:noFill/>
          <a:ln>
            <a:noFill/>
          </a:ln>
        </p:spPr>
      </p:pic>
      <p:pic>
        <p:nvPicPr>
          <p:cNvPr id="19" name="Shape 19" descr="CoverSlide_Footer_03.png"/>
          <p:cNvPicPr preferRelativeResize="0"/>
          <p:nvPr/>
        </p:nvPicPr>
        <p:blipFill rotWithShape="1">
          <a:blip r:embed="rId4">
            <a:alphaModFix/>
          </a:blip>
          <a:srcRect/>
          <a:stretch/>
        </p:blipFill>
        <p:spPr>
          <a:xfrm>
            <a:off x="0" y="4704587"/>
            <a:ext cx="9144000" cy="438900"/>
          </a:xfrm>
          <a:prstGeom prst="rect">
            <a:avLst/>
          </a:prstGeom>
          <a:noFill/>
          <a:ln>
            <a:noFill/>
          </a:ln>
        </p:spPr>
      </p:pic>
      <p:sp>
        <p:nvSpPr>
          <p:cNvPr id="20" name="Shape 20"/>
          <p:cNvSpPr txBox="1">
            <a:spLocks noGrp="1"/>
          </p:cNvSpPr>
          <p:nvPr>
            <p:ph type="body" idx="1"/>
          </p:nvPr>
        </p:nvSpPr>
        <p:spPr>
          <a:xfrm>
            <a:off x="123825" y="1023255"/>
            <a:ext cx="6284100" cy="2035500"/>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chemeClr val="dk1"/>
              </a:buClr>
              <a:buSzPts val="3200"/>
              <a:buFont typeface="Arial"/>
              <a:buChar char="●"/>
              <a:defRPr sz="3200" b="1" i="0" u="none" strike="noStrike" cap="none">
                <a:solidFill>
                  <a:schemeClr val="dk1"/>
                </a:solidFill>
                <a:latin typeface="Century Gothic"/>
                <a:ea typeface="Century Gothic"/>
                <a:cs typeface="Century Gothic"/>
                <a:sym typeface="Century Gothic"/>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body" idx="2"/>
          </p:nvPr>
        </p:nvSpPr>
        <p:spPr>
          <a:xfrm>
            <a:off x="123825" y="3156856"/>
            <a:ext cx="5014200" cy="1431599"/>
          </a:xfrm>
          <a:prstGeom prst="rect">
            <a:avLst/>
          </a:prstGeom>
          <a:noFill/>
          <a:ln>
            <a:noFill/>
          </a:ln>
        </p:spPr>
        <p:txBody>
          <a:bodyPr spcFirstLastPara="1" wrap="square" lIns="91425" tIns="91425" rIns="91425" bIns="91425" anchor="t" anchorCtr="0"/>
          <a:lstStyle>
            <a:lvl1pPr marL="457200" marR="0" lvl="0" indent="-368300" algn="l" rtl="0">
              <a:lnSpc>
                <a:spcPct val="100000"/>
              </a:lnSpc>
              <a:spcBef>
                <a:spcPts val="440"/>
              </a:spcBef>
              <a:spcAft>
                <a:spcPts val="0"/>
              </a:spcAft>
              <a:buClr>
                <a:schemeClr val="dk1"/>
              </a:buClr>
              <a:buSzPts val="2200"/>
              <a:buFont typeface="Arial"/>
              <a:buChar char="●"/>
              <a:defRPr sz="2200" b="0" i="1" u="none" strike="noStrike" cap="none">
                <a:solidFill>
                  <a:schemeClr val="dk1"/>
                </a:solidFill>
                <a:latin typeface="Century Gothic"/>
                <a:ea typeface="Century Gothic"/>
                <a:cs typeface="Century Gothic"/>
                <a:sym typeface="Century Gothic"/>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22" name="Shape 22" descr="Stevens-Official-PMSColor-R.eps"/>
          <p:cNvPicPr preferRelativeResize="0"/>
          <p:nvPr/>
        </p:nvPicPr>
        <p:blipFill rotWithShape="1">
          <a:blip r:embed="rId5">
            <a:alphaModFix/>
          </a:blip>
          <a:srcRect/>
          <a:stretch/>
        </p:blipFill>
        <p:spPr>
          <a:xfrm>
            <a:off x="235857" y="212271"/>
            <a:ext cx="1934100" cy="621600"/>
          </a:xfrm>
          <a:prstGeom prst="rect">
            <a:avLst/>
          </a:prstGeom>
          <a:noFill/>
          <a:ln>
            <a:noFill/>
          </a:ln>
        </p:spPr>
      </p:pic>
      <p:sp>
        <p:nvSpPr>
          <p:cNvPr id="23" name="Shape 23"/>
          <p:cNvSpPr txBox="1">
            <a:spLocks noGrp="1"/>
          </p:cNvSpPr>
          <p:nvPr>
            <p:ph type="body" idx="3"/>
          </p:nvPr>
        </p:nvSpPr>
        <p:spPr>
          <a:xfrm>
            <a:off x="5275942" y="3156856"/>
            <a:ext cx="3708300" cy="1431899"/>
          </a:xfrm>
          <a:prstGeom prst="rect">
            <a:avLst/>
          </a:prstGeom>
          <a:noFill/>
          <a:ln>
            <a:noFill/>
          </a:ln>
        </p:spPr>
        <p:txBody>
          <a:bodyPr spcFirstLastPara="1" wrap="square" lIns="91425" tIns="91425" rIns="91425" bIns="91425" anchor="t" anchorCtr="0"/>
          <a:lstStyle>
            <a:lvl1pPr marL="457200" marR="0" lvl="0" indent="-342900" algn="r"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ftr" idx="11"/>
          </p:nvPr>
        </p:nvSpPr>
        <p:spPr>
          <a:xfrm>
            <a:off x="6047030" y="4890278"/>
            <a:ext cx="2938200" cy="150900"/>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Babbio Center Skyline ">
    <p:spTree>
      <p:nvGrpSpPr>
        <p:cNvPr id="1" name="Shape 25"/>
        <p:cNvGrpSpPr/>
        <p:nvPr/>
      </p:nvGrpSpPr>
      <p:grpSpPr>
        <a:xfrm>
          <a:off x="0" y="0"/>
          <a:ext cx="0" cy="0"/>
          <a:chOff x="0" y="0"/>
          <a:chExt cx="0" cy="0"/>
        </a:xfrm>
      </p:grpSpPr>
      <p:pic>
        <p:nvPicPr>
          <p:cNvPr id="26" name="Shape 26"/>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7" name="Shape 27"/>
          <p:cNvSpPr txBox="1">
            <a:spLocks noGrp="1"/>
          </p:cNvSpPr>
          <p:nvPr>
            <p:ph type="body" idx="1"/>
          </p:nvPr>
        </p:nvSpPr>
        <p:spPr>
          <a:xfrm>
            <a:off x="123825" y="1023255"/>
            <a:ext cx="5776200" cy="1507800"/>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chemeClr val="dk1"/>
              </a:buClr>
              <a:buSzPts val="3200"/>
              <a:buFont typeface="Arial"/>
              <a:buChar char="●"/>
              <a:defRPr sz="3200" b="1" i="0" u="none" strike="noStrike" cap="none">
                <a:solidFill>
                  <a:schemeClr val="dk1"/>
                </a:solidFill>
                <a:latin typeface="Century Gothic"/>
                <a:ea typeface="Century Gothic"/>
                <a:cs typeface="Century Gothic"/>
                <a:sym typeface="Century Gothic"/>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body" idx="2"/>
          </p:nvPr>
        </p:nvSpPr>
        <p:spPr>
          <a:xfrm>
            <a:off x="115888" y="3673928"/>
            <a:ext cx="5784300" cy="942000"/>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9" name="Shape 29"/>
          <p:cNvSpPr txBox="1">
            <a:spLocks noGrp="1"/>
          </p:cNvSpPr>
          <p:nvPr>
            <p:ph type="body" idx="3"/>
          </p:nvPr>
        </p:nvSpPr>
        <p:spPr>
          <a:xfrm>
            <a:off x="123825" y="2634342"/>
            <a:ext cx="5776200" cy="903600"/>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dk1"/>
              </a:buClr>
              <a:buSzPts val="2400"/>
              <a:buFont typeface="Arial"/>
              <a:buChar char="●"/>
              <a:defRPr sz="2400" b="0" i="1" u="none" strike="noStrike" cap="none">
                <a:solidFill>
                  <a:schemeClr val="dk1"/>
                </a:solidFill>
                <a:latin typeface="Century Gothic"/>
                <a:ea typeface="Century Gothic"/>
                <a:cs typeface="Century Gothic"/>
                <a:sym typeface="Century Gothic"/>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30" name="Shape 30" descr="/Users/jasonrodriguez/Projects/Power Points/FINAL Template/images/images/CoverSlide_Header_01.png"/>
          <p:cNvPicPr preferRelativeResize="0"/>
          <p:nvPr/>
        </p:nvPicPr>
        <p:blipFill rotWithShape="1">
          <a:blip r:embed="rId3">
            <a:alphaModFix/>
          </a:blip>
          <a:srcRect/>
          <a:stretch/>
        </p:blipFill>
        <p:spPr>
          <a:xfrm>
            <a:off x="0" y="0"/>
            <a:ext cx="9144000" cy="731400"/>
          </a:xfrm>
          <a:prstGeom prst="rect">
            <a:avLst/>
          </a:prstGeom>
          <a:noFill/>
          <a:ln>
            <a:noFill/>
          </a:ln>
        </p:spPr>
      </p:pic>
      <p:pic>
        <p:nvPicPr>
          <p:cNvPr id="31" name="Shape 31" descr="CoverSlide_Footer_03.png"/>
          <p:cNvPicPr preferRelativeResize="0"/>
          <p:nvPr/>
        </p:nvPicPr>
        <p:blipFill rotWithShape="1">
          <a:blip r:embed="rId4">
            <a:alphaModFix/>
          </a:blip>
          <a:srcRect/>
          <a:stretch/>
        </p:blipFill>
        <p:spPr>
          <a:xfrm>
            <a:off x="0" y="4704587"/>
            <a:ext cx="9144000" cy="438900"/>
          </a:xfrm>
          <a:prstGeom prst="rect">
            <a:avLst/>
          </a:prstGeom>
          <a:noFill/>
          <a:ln>
            <a:noFill/>
          </a:ln>
        </p:spPr>
      </p:pic>
      <p:pic>
        <p:nvPicPr>
          <p:cNvPr id="32" name="Shape 32" descr="Stevens-Official-PMSColor-R.eps"/>
          <p:cNvPicPr preferRelativeResize="0"/>
          <p:nvPr/>
        </p:nvPicPr>
        <p:blipFill rotWithShape="1">
          <a:blip r:embed="rId5">
            <a:alphaModFix/>
          </a:blip>
          <a:srcRect/>
          <a:stretch/>
        </p:blipFill>
        <p:spPr>
          <a:xfrm>
            <a:off x="235857" y="212271"/>
            <a:ext cx="1934100" cy="621600"/>
          </a:xfrm>
          <a:prstGeom prst="rect">
            <a:avLst/>
          </a:prstGeom>
          <a:noFill/>
          <a:ln>
            <a:noFill/>
          </a:ln>
        </p:spPr>
      </p:pic>
      <p:sp>
        <p:nvSpPr>
          <p:cNvPr id="33" name="Shape 33"/>
          <p:cNvSpPr txBox="1">
            <a:spLocks noGrp="1"/>
          </p:cNvSpPr>
          <p:nvPr>
            <p:ph type="ftr" idx="11"/>
          </p:nvPr>
        </p:nvSpPr>
        <p:spPr>
          <a:xfrm>
            <a:off x="6047030" y="4890278"/>
            <a:ext cx="2938200" cy="150900"/>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Edwin A Stevens Hall">
    <p:spTree>
      <p:nvGrpSpPr>
        <p:cNvPr id="1" name="Shape 34"/>
        <p:cNvGrpSpPr/>
        <p:nvPr/>
      </p:nvGrpSpPr>
      <p:grpSpPr>
        <a:xfrm>
          <a:off x="0" y="0"/>
          <a:ext cx="0" cy="0"/>
          <a:chOff x="0" y="0"/>
          <a:chExt cx="0" cy="0"/>
        </a:xfrm>
      </p:grpSpPr>
      <p:pic>
        <p:nvPicPr>
          <p:cNvPr id="35" name="Shape 35"/>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36" name="Shape 36"/>
          <p:cNvSpPr txBox="1">
            <a:spLocks noGrp="1"/>
          </p:cNvSpPr>
          <p:nvPr>
            <p:ph type="body" idx="1"/>
          </p:nvPr>
        </p:nvSpPr>
        <p:spPr>
          <a:xfrm>
            <a:off x="123825" y="1023255"/>
            <a:ext cx="5776200" cy="1507800"/>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chemeClr val="dk1"/>
              </a:buClr>
              <a:buSzPts val="3200"/>
              <a:buFont typeface="Arial"/>
              <a:buChar char="●"/>
              <a:defRPr sz="3200" b="1" i="0" u="none" strike="noStrike" cap="none">
                <a:solidFill>
                  <a:schemeClr val="dk1"/>
                </a:solidFill>
                <a:latin typeface="Century Gothic"/>
                <a:ea typeface="Century Gothic"/>
                <a:cs typeface="Century Gothic"/>
                <a:sym typeface="Century Gothic"/>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body" idx="2"/>
          </p:nvPr>
        </p:nvSpPr>
        <p:spPr>
          <a:xfrm>
            <a:off x="115888" y="3673928"/>
            <a:ext cx="5784300" cy="942000"/>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body" idx="3"/>
          </p:nvPr>
        </p:nvSpPr>
        <p:spPr>
          <a:xfrm>
            <a:off x="123825" y="2634342"/>
            <a:ext cx="5776200" cy="903600"/>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dk1"/>
              </a:buClr>
              <a:buSzPts val="2400"/>
              <a:buFont typeface="Arial"/>
              <a:buChar char="●"/>
              <a:defRPr sz="2400" b="0" i="1" u="none" strike="noStrike" cap="none">
                <a:solidFill>
                  <a:schemeClr val="dk1"/>
                </a:solidFill>
                <a:latin typeface="Century Gothic"/>
                <a:ea typeface="Century Gothic"/>
                <a:cs typeface="Century Gothic"/>
                <a:sym typeface="Century Gothic"/>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39" name="Shape 39" descr="/Users/jasonrodriguez/Projects/Power Points/FINAL Template/images/images/CoverSlide_Header_01.png"/>
          <p:cNvPicPr preferRelativeResize="0"/>
          <p:nvPr/>
        </p:nvPicPr>
        <p:blipFill rotWithShape="1">
          <a:blip r:embed="rId3">
            <a:alphaModFix/>
          </a:blip>
          <a:srcRect/>
          <a:stretch/>
        </p:blipFill>
        <p:spPr>
          <a:xfrm>
            <a:off x="0" y="0"/>
            <a:ext cx="9144000" cy="731400"/>
          </a:xfrm>
          <a:prstGeom prst="rect">
            <a:avLst/>
          </a:prstGeom>
          <a:noFill/>
          <a:ln>
            <a:noFill/>
          </a:ln>
        </p:spPr>
      </p:pic>
      <p:pic>
        <p:nvPicPr>
          <p:cNvPr id="40" name="Shape 40" descr="CoverSlide_Footer_03.png"/>
          <p:cNvPicPr preferRelativeResize="0"/>
          <p:nvPr/>
        </p:nvPicPr>
        <p:blipFill rotWithShape="1">
          <a:blip r:embed="rId4">
            <a:alphaModFix/>
          </a:blip>
          <a:srcRect/>
          <a:stretch/>
        </p:blipFill>
        <p:spPr>
          <a:xfrm>
            <a:off x="0" y="4704587"/>
            <a:ext cx="9144000" cy="438900"/>
          </a:xfrm>
          <a:prstGeom prst="rect">
            <a:avLst/>
          </a:prstGeom>
          <a:noFill/>
          <a:ln>
            <a:noFill/>
          </a:ln>
        </p:spPr>
      </p:pic>
      <p:pic>
        <p:nvPicPr>
          <p:cNvPr id="41" name="Shape 41" descr="Stevens-Official-PMSColor-R.eps"/>
          <p:cNvPicPr preferRelativeResize="0"/>
          <p:nvPr/>
        </p:nvPicPr>
        <p:blipFill rotWithShape="1">
          <a:blip r:embed="rId5">
            <a:alphaModFix/>
          </a:blip>
          <a:srcRect/>
          <a:stretch/>
        </p:blipFill>
        <p:spPr>
          <a:xfrm>
            <a:off x="235857" y="212271"/>
            <a:ext cx="1934100" cy="621600"/>
          </a:xfrm>
          <a:prstGeom prst="rect">
            <a:avLst/>
          </a:prstGeom>
          <a:noFill/>
          <a:ln>
            <a:noFill/>
          </a:ln>
        </p:spPr>
      </p:pic>
      <p:sp>
        <p:nvSpPr>
          <p:cNvPr id="42" name="Shape 42"/>
          <p:cNvSpPr txBox="1">
            <a:spLocks noGrp="1"/>
          </p:cNvSpPr>
          <p:nvPr>
            <p:ph type="ftr" idx="11"/>
          </p:nvPr>
        </p:nvSpPr>
        <p:spPr>
          <a:xfrm>
            <a:off x="6047030" y="4890278"/>
            <a:ext cx="2938200" cy="150900"/>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mpus Aerial 2">
    <p:spTree>
      <p:nvGrpSpPr>
        <p:cNvPr id="1" name="Shape 43"/>
        <p:cNvGrpSpPr/>
        <p:nvPr/>
      </p:nvGrpSpPr>
      <p:grpSpPr>
        <a:xfrm>
          <a:off x="0" y="0"/>
          <a:ext cx="0" cy="0"/>
          <a:chOff x="0" y="0"/>
          <a:chExt cx="0" cy="0"/>
        </a:xfrm>
      </p:grpSpPr>
      <p:pic>
        <p:nvPicPr>
          <p:cNvPr id="44" name="Shape 44"/>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45" name="Shape 45"/>
          <p:cNvSpPr txBox="1">
            <a:spLocks noGrp="1"/>
          </p:cNvSpPr>
          <p:nvPr>
            <p:ph type="body" idx="1"/>
          </p:nvPr>
        </p:nvSpPr>
        <p:spPr>
          <a:xfrm>
            <a:off x="123825" y="1023255"/>
            <a:ext cx="5776200" cy="1507800"/>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chemeClr val="dk1"/>
              </a:buClr>
              <a:buSzPts val="3200"/>
              <a:buFont typeface="Arial"/>
              <a:buChar char="●"/>
              <a:defRPr sz="3200" b="1" i="0" u="none" strike="noStrike" cap="none">
                <a:solidFill>
                  <a:schemeClr val="dk1"/>
                </a:solidFill>
                <a:latin typeface="Century Gothic"/>
                <a:ea typeface="Century Gothic"/>
                <a:cs typeface="Century Gothic"/>
                <a:sym typeface="Century Gothic"/>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2"/>
          </p:nvPr>
        </p:nvSpPr>
        <p:spPr>
          <a:xfrm>
            <a:off x="115888" y="3673928"/>
            <a:ext cx="5784300" cy="942000"/>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body" idx="3"/>
          </p:nvPr>
        </p:nvSpPr>
        <p:spPr>
          <a:xfrm>
            <a:off x="123825" y="2634342"/>
            <a:ext cx="5776200" cy="903600"/>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dk1"/>
              </a:buClr>
              <a:buSzPts val="2400"/>
              <a:buFont typeface="Arial"/>
              <a:buChar char="●"/>
              <a:defRPr sz="2400" b="0" i="1" u="none" strike="noStrike" cap="none">
                <a:solidFill>
                  <a:schemeClr val="dk1"/>
                </a:solidFill>
                <a:latin typeface="Century Gothic"/>
                <a:ea typeface="Century Gothic"/>
                <a:cs typeface="Century Gothic"/>
                <a:sym typeface="Century Gothic"/>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48" name="Shape 48" descr="/Users/jasonrodriguez/Projects/Power Points/FINAL Template/images/images/CoverSlide_Header_01.png"/>
          <p:cNvPicPr preferRelativeResize="0"/>
          <p:nvPr/>
        </p:nvPicPr>
        <p:blipFill rotWithShape="1">
          <a:blip r:embed="rId3">
            <a:alphaModFix/>
          </a:blip>
          <a:srcRect/>
          <a:stretch/>
        </p:blipFill>
        <p:spPr>
          <a:xfrm>
            <a:off x="0" y="0"/>
            <a:ext cx="9144000" cy="731400"/>
          </a:xfrm>
          <a:prstGeom prst="rect">
            <a:avLst/>
          </a:prstGeom>
          <a:noFill/>
          <a:ln>
            <a:noFill/>
          </a:ln>
        </p:spPr>
      </p:pic>
      <p:pic>
        <p:nvPicPr>
          <p:cNvPr id="49" name="Shape 49" descr="CoverSlide_Footer_03.png"/>
          <p:cNvPicPr preferRelativeResize="0"/>
          <p:nvPr/>
        </p:nvPicPr>
        <p:blipFill rotWithShape="1">
          <a:blip r:embed="rId4">
            <a:alphaModFix/>
          </a:blip>
          <a:srcRect/>
          <a:stretch/>
        </p:blipFill>
        <p:spPr>
          <a:xfrm>
            <a:off x="0" y="4704587"/>
            <a:ext cx="9144000" cy="438900"/>
          </a:xfrm>
          <a:prstGeom prst="rect">
            <a:avLst/>
          </a:prstGeom>
          <a:noFill/>
          <a:ln>
            <a:noFill/>
          </a:ln>
        </p:spPr>
      </p:pic>
      <p:pic>
        <p:nvPicPr>
          <p:cNvPr id="50" name="Shape 50" descr="Stevens-Official-PMSColor-R.eps"/>
          <p:cNvPicPr preferRelativeResize="0"/>
          <p:nvPr/>
        </p:nvPicPr>
        <p:blipFill rotWithShape="1">
          <a:blip r:embed="rId5">
            <a:alphaModFix/>
          </a:blip>
          <a:srcRect/>
          <a:stretch/>
        </p:blipFill>
        <p:spPr>
          <a:xfrm>
            <a:off x="235857" y="212271"/>
            <a:ext cx="1934100" cy="621600"/>
          </a:xfrm>
          <a:prstGeom prst="rect">
            <a:avLst/>
          </a:prstGeom>
          <a:noFill/>
          <a:ln>
            <a:noFill/>
          </a:ln>
        </p:spPr>
      </p:pic>
      <p:sp>
        <p:nvSpPr>
          <p:cNvPr id="51" name="Shape 51"/>
          <p:cNvSpPr txBox="1">
            <a:spLocks noGrp="1"/>
          </p:cNvSpPr>
          <p:nvPr>
            <p:ph type="ftr" idx="11"/>
          </p:nvPr>
        </p:nvSpPr>
        <p:spPr>
          <a:xfrm>
            <a:off x="6047030" y="4890278"/>
            <a:ext cx="2938200" cy="150900"/>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ampus Aerial 3">
    <p:spTree>
      <p:nvGrpSpPr>
        <p:cNvPr id="1" name="Shape 52"/>
        <p:cNvGrpSpPr/>
        <p:nvPr/>
      </p:nvGrpSpPr>
      <p:grpSpPr>
        <a:xfrm>
          <a:off x="0" y="0"/>
          <a:ext cx="0" cy="0"/>
          <a:chOff x="0" y="0"/>
          <a:chExt cx="0" cy="0"/>
        </a:xfrm>
      </p:grpSpPr>
      <p:pic>
        <p:nvPicPr>
          <p:cNvPr id="53" name="Shape 53"/>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54" name="Shape 54"/>
          <p:cNvSpPr txBox="1">
            <a:spLocks noGrp="1"/>
          </p:cNvSpPr>
          <p:nvPr>
            <p:ph type="body" idx="1"/>
          </p:nvPr>
        </p:nvSpPr>
        <p:spPr>
          <a:xfrm>
            <a:off x="123825" y="1023255"/>
            <a:ext cx="5776200" cy="1507800"/>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chemeClr val="dk1"/>
              </a:buClr>
              <a:buSzPts val="3200"/>
              <a:buFont typeface="Arial"/>
              <a:buChar char="●"/>
              <a:defRPr sz="3200" b="1" i="0" u="none" strike="noStrike" cap="none">
                <a:solidFill>
                  <a:schemeClr val="dk1"/>
                </a:solidFill>
                <a:latin typeface="Century Gothic"/>
                <a:ea typeface="Century Gothic"/>
                <a:cs typeface="Century Gothic"/>
                <a:sym typeface="Century Gothic"/>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body" idx="2"/>
          </p:nvPr>
        </p:nvSpPr>
        <p:spPr>
          <a:xfrm>
            <a:off x="115888" y="3673928"/>
            <a:ext cx="5784300" cy="942000"/>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body" idx="3"/>
          </p:nvPr>
        </p:nvSpPr>
        <p:spPr>
          <a:xfrm>
            <a:off x="123825" y="2634342"/>
            <a:ext cx="5776200" cy="903600"/>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dk1"/>
              </a:buClr>
              <a:buSzPts val="2400"/>
              <a:buFont typeface="Arial"/>
              <a:buChar char="●"/>
              <a:defRPr sz="2400" b="0" i="1" u="none" strike="noStrike" cap="none">
                <a:solidFill>
                  <a:schemeClr val="dk1"/>
                </a:solidFill>
                <a:latin typeface="Century Gothic"/>
                <a:ea typeface="Century Gothic"/>
                <a:cs typeface="Century Gothic"/>
                <a:sym typeface="Century Gothic"/>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57" name="Shape 57" descr="/Users/jasonrodriguez/Projects/Power Points/FINAL Template/images/images/CoverSlide_Header_01.png"/>
          <p:cNvPicPr preferRelativeResize="0"/>
          <p:nvPr/>
        </p:nvPicPr>
        <p:blipFill rotWithShape="1">
          <a:blip r:embed="rId3">
            <a:alphaModFix/>
          </a:blip>
          <a:srcRect/>
          <a:stretch/>
        </p:blipFill>
        <p:spPr>
          <a:xfrm>
            <a:off x="0" y="0"/>
            <a:ext cx="9144000" cy="731400"/>
          </a:xfrm>
          <a:prstGeom prst="rect">
            <a:avLst/>
          </a:prstGeom>
          <a:noFill/>
          <a:ln>
            <a:noFill/>
          </a:ln>
        </p:spPr>
      </p:pic>
      <p:pic>
        <p:nvPicPr>
          <p:cNvPr id="58" name="Shape 58" descr="CoverSlide_Footer_03.png"/>
          <p:cNvPicPr preferRelativeResize="0"/>
          <p:nvPr/>
        </p:nvPicPr>
        <p:blipFill rotWithShape="1">
          <a:blip r:embed="rId4">
            <a:alphaModFix/>
          </a:blip>
          <a:srcRect/>
          <a:stretch/>
        </p:blipFill>
        <p:spPr>
          <a:xfrm>
            <a:off x="0" y="4704587"/>
            <a:ext cx="9144000" cy="438900"/>
          </a:xfrm>
          <a:prstGeom prst="rect">
            <a:avLst/>
          </a:prstGeom>
          <a:noFill/>
          <a:ln>
            <a:noFill/>
          </a:ln>
        </p:spPr>
      </p:pic>
      <p:pic>
        <p:nvPicPr>
          <p:cNvPr id="59" name="Shape 59" descr="Stevens-Official-PMSColor-R.eps"/>
          <p:cNvPicPr preferRelativeResize="0"/>
          <p:nvPr/>
        </p:nvPicPr>
        <p:blipFill rotWithShape="1">
          <a:blip r:embed="rId5">
            <a:alphaModFix/>
          </a:blip>
          <a:srcRect/>
          <a:stretch/>
        </p:blipFill>
        <p:spPr>
          <a:xfrm>
            <a:off x="235857" y="212271"/>
            <a:ext cx="1934100" cy="621600"/>
          </a:xfrm>
          <a:prstGeom prst="rect">
            <a:avLst/>
          </a:prstGeom>
          <a:noFill/>
          <a:ln>
            <a:noFill/>
          </a:ln>
        </p:spPr>
      </p:pic>
      <p:sp>
        <p:nvSpPr>
          <p:cNvPr id="60" name="Shape 60"/>
          <p:cNvSpPr txBox="1">
            <a:spLocks noGrp="1"/>
          </p:cNvSpPr>
          <p:nvPr>
            <p:ph type="ftr" idx="11"/>
          </p:nvPr>
        </p:nvSpPr>
        <p:spPr>
          <a:xfrm>
            <a:off x="6047030" y="4890278"/>
            <a:ext cx="2938200" cy="150900"/>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ampus Aerial 4">
    <p:spTree>
      <p:nvGrpSpPr>
        <p:cNvPr id="1" name="Shape 61"/>
        <p:cNvGrpSpPr/>
        <p:nvPr/>
      </p:nvGrpSpPr>
      <p:grpSpPr>
        <a:xfrm>
          <a:off x="0" y="0"/>
          <a:ext cx="0" cy="0"/>
          <a:chOff x="0" y="0"/>
          <a:chExt cx="0" cy="0"/>
        </a:xfrm>
      </p:grpSpPr>
      <p:pic>
        <p:nvPicPr>
          <p:cNvPr id="62" name="Shape 62"/>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63" name="Shape 63"/>
          <p:cNvSpPr txBox="1">
            <a:spLocks noGrp="1"/>
          </p:cNvSpPr>
          <p:nvPr>
            <p:ph type="body" idx="1"/>
          </p:nvPr>
        </p:nvSpPr>
        <p:spPr>
          <a:xfrm>
            <a:off x="123825" y="1023255"/>
            <a:ext cx="5776200" cy="1507800"/>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chemeClr val="dk1"/>
              </a:buClr>
              <a:buSzPts val="3200"/>
              <a:buFont typeface="Arial"/>
              <a:buChar char="●"/>
              <a:defRPr sz="3200" b="1" i="0" u="none" strike="noStrike" cap="none">
                <a:solidFill>
                  <a:schemeClr val="dk1"/>
                </a:solidFill>
                <a:latin typeface="Century Gothic"/>
                <a:ea typeface="Century Gothic"/>
                <a:cs typeface="Century Gothic"/>
                <a:sym typeface="Century Gothic"/>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2"/>
          </p:nvPr>
        </p:nvSpPr>
        <p:spPr>
          <a:xfrm>
            <a:off x="115888" y="3673928"/>
            <a:ext cx="5784300" cy="942000"/>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body" idx="3"/>
          </p:nvPr>
        </p:nvSpPr>
        <p:spPr>
          <a:xfrm>
            <a:off x="123825" y="2634342"/>
            <a:ext cx="5776200" cy="903600"/>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dk1"/>
              </a:buClr>
              <a:buSzPts val="2400"/>
              <a:buFont typeface="Arial"/>
              <a:buChar char="●"/>
              <a:defRPr sz="2400" b="0" i="1" u="none" strike="noStrike" cap="none">
                <a:solidFill>
                  <a:schemeClr val="dk1"/>
                </a:solidFill>
                <a:latin typeface="Century Gothic"/>
                <a:ea typeface="Century Gothic"/>
                <a:cs typeface="Century Gothic"/>
                <a:sym typeface="Century Gothic"/>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66" name="Shape 66" descr="/Users/jasonrodriguez/Projects/Power Points/FINAL Template/images/images/CoverSlide_Header_01.png"/>
          <p:cNvPicPr preferRelativeResize="0"/>
          <p:nvPr/>
        </p:nvPicPr>
        <p:blipFill rotWithShape="1">
          <a:blip r:embed="rId3">
            <a:alphaModFix/>
          </a:blip>
          <a:srcRect/>
          <a:stretch/>
        </p:blipFill>
        <p:spPr>
          <a:xfrm>
            <a:off x="0" y="0"/>
            <a:ext cx="9144000" cy="731400"/>
          </a:xfrm>
          <a:prstGeom prst="rect">
            <a:avLst/>
          </a:prstGeom>
          <a:noFill/>
          <a:ln>
            <a:noFill/>
          </a:ln>
        </p:spPr>
      </p:pic>
      <p:pic>
        <p:nvPicPr>
          <p:cNvPr id="67" name="Shape 67" descr="CoverSlide_Footer_03.png"/>
          <p:cNvPicPr preferRelativeResize="0"/>
          <p:nvPr/>
        </p:nvPicPr>
        <p:blipFill rotWithShape="1">
          <a:blip r:embed="rId4">
            <a:alphaModFix/>
          </a:blip>
          <a:srcRect/>
          <a:stretch/>
        </p:blipFill>
        <p:spPr>
          <a:xfrm>
            <a:off x="0" y="4704587"/>
            <a:ext cx="9144000" cy="438900"/>
          </a:xfrm>
          <a:prstGeom prst="rect">
            <a:avLst/>
          </a:prstGeom>
          <a:noFill/>
          <a:ln>
            <a:noFill/>
          </a:ln>
        </p:spPr>
      </p:pic>
      <p:pic>
        <p:nvPicPr>
          <p:cNvPr id="68" name="Shape 68" descr="Stevens-Official-PMSColor-R.eps"/>
          <p:cNvPicPr preferRelativeResize="0"/>
          <p:nvPr/>
        </p:nvPicPr>
        <p:blipFill rotWithShape="1">
          <a:blip r:embed="rId5">
            <a:alphaModFix/>
          </a:blip>
          <a:srcRect/>
          <a:stretch/>
        </p:blipFill>
        <p:spPr>
          <a:xfrm>
            <a:off x="235857" y="212271"/>
            <a:ext cx="1934100" cy="621600"/>
          </a:xfrm>
          <a:prstGeom prst="rect">
            <a:avLst/>
          </a:prstGeom>
          <a:noFill/>
          <a:ln>
            <a:noFill/>
          </a:ln>
        </p:spPr>
      </p:pic>
      <p:sp>
        <p:nvSpPr>
          <p:cNvPr id="69" name="Shape 69"/>
          <p:cNvSpPr txBox="1">
            <a:spLocks noGrp="1"/>
          </p:cNvSpPr>
          <p:nvPr>
            <p:ph type="ftr" idx="11"/>
          </p:nvPr>
        </p:nvSpPr>
        <p:spPr>
          <a:xfrm>
            <a:off x="6047030" y="4890278"/>
            <a:ext cx="2938200" cy="150900"/>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0"/>
        <p:cNvGrpSpPr/>
        <p:nvPr/>
      </p:nvGrpSpPr>
      <p:grpSpPr>
        <a:xfrm>
          <a:off x="0" y="0"/>
          <a:ext cx="0" cy="0"/>
          <a:chOff x="0" y="0"/>
          <a:chExt cx="0" cy="0"/>
        </a:xfrm>
      </p:grpSpPr>
      <p:sp>
        <p:nvSpPr>
          <p:cNvPr id="71" name="Shape 7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1pPr>
            <a:lvl2pPr lvl="1" algn="ctr" rtl="0">
              <a:spcBef>
                <a:spcPts val="0"/>
              </a:spcBef>
              <a:spcAft>
                <a:spcPts val="0"/>
              </a:spcAft>
              <a:buSzPts val="1400"/>
              <a:buNone/>
              <a:defRPr sz="5200"/>
            </a:lvl2pPr>
            <a:lvl3pPr lvl="2" algn="ctr" rtl="0">
              <a:spcBef>
                <a:spcPts val="0"/>
              </a:spcBef>
              <a:spcAft>
                <a:spcPts val="0"/>
              </a:spcAft>
              <a:buSzPts val="1400"/>
              <a:buNone/>
              <a:defRPr sz="5200"/>
            </a:lvl3pPr>
            <a:lvl4pPr lvl="3" algn="ctr" rtl="0">
              <a:spcBef>
                <a:spcPts val="0"/>
              </a:spcBef>
              <a:spcAft>
                <a:spcPts val="0"/>
              </a:spcAft>
              <a:buSzPts val="1400"/>
              <a:buNone/>
              <a:defRPr sz="5200"/>
            </a:lvl4pPr>
            <a:lvl5pPr lvl="4" algn="ctr" rtl="0">
              <a:spcBef>
                <a:spcPts val="0"/>
              </a:spcBef>
              <a:spcAft>
                <a:spcPts val="0"/>
              </a:spcAft>
              <a:buSzPts val="1400"/>
              <a:buNone/>
              <a:defRPr sz="5200"/>
            </a:lvl5pPr>
            <a:lvl6pPr lvl="5" algn="ctr" rtl="0">
              <a:spcBef>
                <a:spcPts val="0"/>
              </a:spcBef>
              <a:spcAft>
                <a:spcPts val="0"/>
              </a:spcAft>
              <a:buSzPts val="1400"/>
              <a:buNone/>
              <a:defRPr sz="5200"/>
            </a:lvl6pPr>
            <a:lvl7pPr lvl="6" algn="ctr" rtl="0">
              <a:spcBef>
                <a:spcPts val="0"/>
              </a:spcBef>
              <a:spcAft>
                <a:spcPts val="0"/>
              </a:spcAft>
              <a:buSzPts val="1400"/>
              <a:buNone/>
              <a:defRPr sz="5200"/>
            </a:lvl7pPr>
            <a:lvl8pPr lvl="7" algn="ctr" rtl="0">
              <a:spcBef>
                <a:spcPts val="0"/>
              </a:spcBef>
              <a:spcAft>
                <a:spcPts val="0"/>
              </a:spcAft>
              <a:buSzPts val="1400"/>
              <a:buNone/>
              <a:defRPr sz="5200"/>
            </a:lvl8pPr>
            <a:lvl9pPr lvl="8" algn="ctr" rtl="0">
              <a:spcBef>
                <a:spcPts val="0"/>
              </a:spcBef>
              <a:spcAft>
                <a:spcPts val="0"/>
              </a:spcAft>
              <a:buSzPts val="1400"/>
              <a:buNone/>
              <a:defRPr sz="5200"/>
            </a:lvl9pPr>
          </a:lstStyle>
          <a:p>
            <a:endParaRPr/>
          </a:p>
        </p:txBody>
      </p:sp>
      <p:sp>
        <p:nvSpPr>
          <p:cNvPr id="72" name="Shape 7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GB" sz="14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ftr" idx="11"/>
          </p:nvPr>
        </p:nvSpPr>
        <p:spPr>
          <a:xfrm>
            <a:off x="6047030" y="4890278"/>
            <a:ext cx="2938200" cy="150900"/>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888888"/>
              </a:buClr>
              <a:buSzPts val="1200"/>
              <a:buFont typeface="Century Gothic"/>
              <a:buNone/>
              <a:defRPr sz="12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body" idx="1"/>
          </p:nvPr>
        </p:nvSpPr>
        <p:spPr>
          <a:xfrm>
            <a:off x="119950" y="875225"/>
            <a:ext cx="5603400" cy="150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200"/>
              <a:buFont typeface="Arial"/>
              <a:buNone/>
            </a:pPr>
            <a:r>
              <a:rPr lang="en-GB" sz="3200" b="1" i="0" u="none" strike="noStrike" cap="none">
                <a:solidFill>
                  <a:schemeClr val="dk1"/>
                </a:solidFill>
                <a:latin typeface="Century Gothic"/>
                <a:ea typeface="Century Gothic"/>
                <a:cs typeface="Century Gothic"/>
                <a:sym typeface="Century Gothic"/>
              </a:rPr>
              <a:t>ADVANCED BUSINESS INTELLIGENCE AT CARDINAL HEALTH</a:t>
            </a:r>
            <a:br>
              <a:rPr lang="en-GB" sz="3200" b="1" i="0" u="none" strike="noStrike" cap="none">
                <a:solidFill>
                  <a:schemeClr val="dk1"/>
                </a:solidFill>
                <a:latin typeface="Century Gothic"/>
                <a:ea typeface="Century Gothic"/>
                <a:cs typeface="Century Gothic"/>
                <a:sym typeface="Century Gothic"/>
              </a:rPr>
            </a:br>
            <a:endParaRPr sz="3200" b="1" i="0" u="none" strike="noStrike" cap="none">
              <a:solidFill>
                <a:schemeClr val="dk1"/>
              </a:solidFill>
              <a:latin typeface="Century Gothic"/>
              <a:ea typeface="Century Gothic"/>
              <a:cs typeface="Century Gothic"/>
              <a:sym typeface="Century Gothic"/>
            </a:endParaRPr>
          </a:p>
        </p:txBody>
      </p:sp>
      <p:sp>
        <p:nvSpPr>
          <p:cNvPr id="79" name="Shape 79"/>
          <p:cNvSpPr txBox="1">
            <a:spLocks noGrp="1"/>
          </p:cNvSpPr>
          <p:nvPr>
            <p:ph type="body" idx="2"/>
          </p:nvPr>
        </p:nvSpPr>
        <p:spPr>
          <a:xfrm>
            <a:off x="115900" y="3673925"/>
            <a:ext cx="6446100" cy="1383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GB" sz="1800" b="0" i="0" u="none" strike="noStrike" cap="none" dirty="0">
                <a:solidFill>
                  <a:schemeClr val="dk1"/>
                </a:solidFill>
                <a:latin typeface="Century Gothic"/>
                <a:ea typeface="Century Gothic"/>
                <a:cs typeface="Century Gothic"/>
                <a:sym typeface="Century Gothic"/>
              </a:rPr>
              <a:t>By</a:t>
            </a:r>
            <a:endParaRPr dirty="0"/>
          </a:p>
          <a:p>
            <a:pPr marL="0" marR="0" lvl="0" indent="0" algn="l" rtl="0">
              <a:lnSpc>
                <a:spcPct val="100000"/>
              </a:lnSpc>
              <a:spcBef>
                <a:spcPts val="0"/>
              </a:spcBef>
              <a:spcAft>
                <a:spcPts val="0"/>
              </a:spcAft>
              <a:buClr>
                <a:schemeClr val="dk1"/>
              </a:buClr>
              <a:buSzPts val="1800"/>
              <a:buFont typeface="Arial"/>
              <a:buNone/>
            </a:pPr>
            <a:endParaRPr sz="1800" b="0" i="0" u="none" strike="noStrike" cap="none" dirty="0">
              <a:solidFill>
                <a:schemeClr val="dk1"/>
              </a:solidFill>
              <a:latin typeface="Century Gothic"/>
              <a:ea typeface="Century Gothic"/>
              <a:cs typeface="Century Gothic"/>
              <a:sym typeface="Century Gothic"/>
            </a:endParaRPr>
          </a:p>
        </p:txBody>
      </p:sp>
      <p:sp>
        <p:nvSpPr>
          <p:cNvPr id="80" name="Shape 80"/>
          <p:cNvSpPr txBox="1">
            <a:spLocks noGrp="1"/>
          </p:cNvSpPr>
          <p:nvPr>
            <p:ph type="body" idx="3"/>
          </p:nvPr>
        </p:nvSpPr>
        <p:spPr>
          <a:xfrm>
            <a:off x="123825" y="2634342"/>
            <a:ext cx="5776200" cy="9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r>
              <a:rPr lang="en-GB" sz="2400" b="0" i="1" u="none" strike="noStrike" cap="none">
                <a:solidFill>
                  <a:schemeClr val="dk1"/>
                </a:solidFill>
                <a:latin typeface="Century Gothic"/>
                <a:ea typeface="Century Gothic"/>
                <a:cs typeface="Century Gothic"/>
                <a:sym typeface="Century Gothic"/>
              </a:rPr>
              <a:t>MIS-636B</a:t>
            </a:r>
            <a:endParaRPr/>
          </a:p>
          <a:p>
            <a:pPr marL="0" marR="0" lvl="0" indent="0" algn="l" rtl="0">
              <a:lnSpc>
                <a:spcPct val="100000"/>
              </a:lnSpc>
              <a:spcBef>
                <a:spcPts val="0"/>
              </a:spcBef>
              <a:spcAft>
                <a:spcPts val="0"/>
              </a:spcAft>
              <a:buClr>
                <a:schemeClr val="dk1"/>
              </a:buClr>
              <a:buSzPts val="2400"/>
              <a:buFont typeface="Arial"/>
              <a:buNone/>
            </a:pPr>
            <a:r>
              <a:rPr lang="en-GB" sz="2400" b="0" i="1" u="none" strike="noStrike" cap="none">
                <a:solidFill>
                  <a:schemeClr val="dk1"/>
                </a:solidFill>
                <a:latin typeface="Century Gothic"/>
                <a:ea typeface="Century Gothic"/>
                <a:cs typeface="Century Gothic"/>
                <a:sym typeface="Century Gothic"/>
              </a:rPr>
              <a:t>Professor Joseph Morabito</a:t>
            </a:r>
            <a:endParaRPr sz="2400" b="0" i="1" u="none" strike="noStrike" cap="none">
              <a:solidFill>
                <a:schemeClr val="dk1"/>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body" idx="1"/>
          </p:nvPr>
        </p:nvSpPr>
        <p:spPr>
          <a:xfrm>
            <a:off x="134550" y="697875"/>
            <a:ext cx="8874900" cy="846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GB" sz="3000" b="1" i="0" u="none" strike="noStrike" cap="none">
                <a:solidFill>
                  <a:schemeClr val="dk1"/>
                </a:solidFill>
                <a:latin typeface="Century Gothic"/>
                <a:ea typeface="Century Gothic"/>
                <a:cs typeface="Century Gothic"/>
                <a:sym typeface="Century Gothic"/>
              </a:rPr>
              <a:t>SAP R/3 AND DATA WAREHOUSE INITIATIVES</a:t>
            </a:r>
            <a:endParaRPr/>
          </a:p>
        </p:txBody>
      </p:sp>
      <p:sp>
        <p:nvSpPr>
          <p:cNvPr id="134" name="Shape 134"/>
          <p:cNvSpPr txBox="1">
            <a:spLocks noGrp="1"/>
          </p:cNvSpPr>
          <p:nvPr>
            <p:ph type="body" idx="2"/>
          </p:nvPr>
        </p:nvSpPr>
        <p:spPr>
          <a:xfrm>
            <a:off x="134550" y="1421175"/>
            <a:ext cx="8658600" cy="31323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1100"/>
              <a:buFont typeface="Arial"/>
              <a:buNone/>
            </a:pPr>
            <a:r>
              <a:rPr lang="en-GB" sz="2400" b="0" i="1" u="none" strike="noStrike" cap="none">
                <a:solidFill>
                  <a:srgbClr val="000000"/>
                </a:solidFill>
                <a:latin typeface="Century Gothic"/>
                <a:ea typeface="Century Gothic"/>
                <a:cs typeface="Century Gothic"/>
                <a:sym typeface="Century Gothic"/>
              </a:rPr>
              <a:t>Reasons for choosing the Data warehouse as a “Reporting System”</a:t>
            </a:r>
            <a:endParaRPr/>
          </a:p>
          <a:p>
            <a:pPr marL="285750" marR="0" lvl="0" indent="-285750" algn="l" rtl="0">
              <a:lnSpc>
                <a:spcPct val="90000"/>
              </a:lnSpc>
              <a:spcBef>
                <a:spcPts val="1400"/>
              </a:spcBef>
              <a:spcAft>
                <a:spcPts val="0"/>
              </a:spcAft>
              <a:buClr>
                <a:schemeClr val="dk1"/>
              </a:buClr>
              <a:buSzPts val="1100"/>
              <a:buFont typeface="Arial"/>
              <a:buChar char="●"/>
            </a:pPr>
            <a:r>
              <a:rPr lang="en-GB" sz="1400" b="0" i="1" u="none" strike="noStrike" cap="none">
                <a:solidFill>
                  <a:srgbClr val="000000"/>
                </a:solidFill>
                <a:latin typeface="Century Gothic"/>
                <a:ea typeface="Century Gothic"/>
                <a:cs typeface="Century Gothic"/>
                <a:sym typeface="Century Gothic"/>
              </a:rPr>
              <a:t> The many stories in the business press about ERP failures gave management a strong incentive to simplify the SAP implementation as much as possible.</a:t>
            </a:r>
            <a:endParaRPr/>
          </a:p>
          <a:p>
            <a:pPr marL="285750" marR="0" lvl="0" indent="-285750" algn="l" rtl="0">
              <a:lnSpc>
                <a:spcPct val="90000"/>
              </a:lnSpc>
              <a:spcBef>
                <a:spcPts val="1400"/>
              </a:spcBef>
              <a:spcAft>
                <a:spcPts val="0"/>
              </a:spcAft>
              <a:buClr>
                <a:schemeClr val="dk1"/>
              </a:buClr>
              <a:buSzPts val="1100"/>
              <a:buFont typeface="Arial"/>
              <a:buChar char="●"/>
            </a:pPr>
            <a:r>
              <a:rPr lang="en-GB" sz="1400" b="0" i="1" u="none" strike="noStrike" cap="none">
                <a:solidFill>
                  <a:srgbClr val="000000"/>
                </a:solidFill>
                <a:latin typeface="Century Gothic"/>
                <a:ea typeface="Century Gothic"/>
                <a:cs typeface="Century Gothic"/>
                <a:sym typeface="Century Gothic"/>
              </a:rPr>
              <a:t>Management was concerned that SAP could not handle the expected high transaction processing volumes. Separating transaction processing and business reporting would improve transaction processing responsiveness and would also protect the operational systems.</a:t>
            </a:r>
            <a:endParaRPr/>
          </a:p>
          <a:p>
            <a:pPr marL="285750" marR="0" lvl="0" indent="-285750" algn="l" rtl="0">
              <a:lnSpc>
                <a:spcPct val="90000"/>
              </a:lnSpc>
              <a:spcBef>
                <a:spcPts val="1400"/>
              </a:spcBef>
              <a:spcAft>
                <a:spcPts val="0"/>
              </a:spcAft>
              <a:buClr>
                <a:schemeClr val="dk1"/>
              </a:buClr>
              <a:buSzPts val="1100"/>
              <a:buFont typeface="Arial"/>
              <a:buChar char="●"/>
            </a:pPr>
            <a:r>
              <a:rPr lang="en-GB" sz="1400" b="0" i="1" u="none" strike="noStrike" cap="none">
                <a:solidFill>
                  <a:srgbClr val="000000"/>
                </a:solidFill>
                <a:latin typeface="Century Gothic"/>
                <a:ea typeface="Century Gothic"/>
                <a:cs typeface="Century Gothic"/>
                <a:sym typeface="Century Gothic"/>
              </a:rPr>
              <a:t>Finance management was not satisfied with the report generation tool in SAP.</a:t>
            </a:r>
            <a:endParaRPr/>
          </a:p>
          <a:p>
            <a:pPr marL="0" marR="0" lvl="0" indent="0" algn="l" rtl="0">
              <a:lnSpc>
                <a:spcPct val="90000"/>
              </a:lnSpc>
              <a:spcBef>
                <a:spcPts val="1300"/>
              </a:spcBef>
              <a:spcAft>
                <a:spcPts val="0"/>
              </a:spcAft>
              <a:buClr>
                <a:schemeClr val="dk1"/>
              </a:buClr>
              <a:buSzPts val="1800"/>
              <a:buFont typeface="Arial"/>
              <a:buNone/>
            </a:pPr>
            <a:endParaRPr sz="1800" b="0" i="0" u="none" strike="noStrike" cap="none">
              <a:solidFill>
                <a:srgbClr val="000000"/>
              </a:solidFill>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body" idx="1"/>
          </p:nvPr>
        </p:nvSpPr>
        <p:spPr>
          <a:xfrm>
            <a:off x="134550" y="697875"/>
            <a:ext cx="5388600" cy="110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GB" sz="3000" b="1" i="0" u="none" strike="noStrike" cap="none">
                <a:solidFill>
                  <a:schemeClr val="dk1"/>
                </a:solidFill>
                <a:latin typeface="Century Gothic"/>
                <a:ea typeface="Century Gothic"/>
                <a:cs typeface="Century Gothic"/>
                <a:sym typeface="Century Gothic"/>
              </a:rPr>
              <a:t>SAP R/3 AND DATA WAREHOUSE INITIATIVES</a:t>
            </a:r>
            <a:endParaRPr/>
          </a:p>
        </p:txBody>
      </p:sp>
      <p:sp>
        <p:nvSpPr>
          <p:cNvPr id="140" name="Shape 140"/>
          <p:cNvSpPr txBox="1">
            <a:spLocks noGrp="1"/>
          </p:cNvSpPr>
          <p:nvPr>
            <p:ph type="body" idx="2"/>
          </p:nvPr>
        </p:nvSpPr>
        <p:spPr>
          <a:xfrm>
            <a:off x="134550" y="1966925"/>
            <a:ext cx="5274600" cy="23592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1100"/>
              <a:buFont typeface="Arial"/>
              <a:buNone/>
            </a:pPr>
            <a:r>
              <a:rPr lang="en-GB" sz="1800" b="0" i="1" u="none" strike="noStrike" cap="none">
                <a:solidFill>
                  <a:srgbClr val="000000"/>
                </a:solidFill>
                <a:latin typeface="Century Gothic"/>
                <a:ea typeface="Century Gothic"/>
                <a:cs typeface="Century Gothic"/>
                <a:sym typeface="Century Gothic"/>
              </a:rPr>
              <a:t>Data Warehouse Design</a:t>
            </a:r>
            <a:endParaRPr/>
          </a:p>
          <a:p>
            <a:pPr marL="0" marR="0" lvl="0" indent="0" algn="l" rtl="0">
              <a:lnSpc>
                <a:spcPct val="90000"/>
              </a:lnSpc>
              <a:spcBef>
                <a:spcPts val="1400"/>
              </a:spcBef>
              <a:spcAft>
                <a:spcPts val="0"/>
              </a:spcAft>
              <a:buClr>
                <a:schemeClr val="dk1"/>
              </a:buClr>
              <a:buSzPts val="1800"/>
              <a:buFont typeface="Arial"/>
              <a:buNone/>
            </a:pPr>
            <a:endParaRPr sz="1800" b="0" i="0" u="none" strike="noStrike" cap="none">
              <a:solidFill>
                <a:srgbClr val="000000"/>
              </a:solidFill>
              <a:latin typeface="Century Gothic"/>
              <a:ea typeface="Century Gothic"/>
              <a:cs typeface="Century Gothic"/>
              <a:sym typeface="Century Gothic"/>
            </a:endParaRPr>
          </a:p>
        </p:txBody>
      </p:sp>
      <p:pic>
        <p:nvPicPr>
          <p:cNvPr id="141" name="Shape 141" descr="Screen Shot 2017-09-12 at 10.03.49 PM.png"/>
          <p:cNvPicPr preferRelativeResize="0"/>
          <p:nvPr/>
        </p:nvPicPr>
        <p:blipFill rotWithShape="1">
          <a:blip r:embed="rId3">
            <a:alphaModFix/>
          </a:blip>
          <a:srcRect/>
          <a:stretch/>
        </p:blipFill>
        <p:spPr>
          <a:xfrm>
            <a:off x="5646050" y="417925"/>
            <a:ext cx="3316050" cy="4138211"/>
          </a:xfrm>
          <a:prstGeom prst="rect">
            <a:avLst/>
          </a:prstGeom>
          <a:noFill/>
          <a:ln>
            <a:noFill/>
          </a:ln>
        </p:spPr>
      </p:pic>
      <p:sp>
        <p:nvSpPr>
          <p:cNvPr id="142" name="Shape 142"/>
          <p:cNvSpPr/>
          <p:nvPr/>
        </p:nvSpPr>
        <p:spPr>
          <a:xfrm>
            <a:off x="3383100" y="2281625"/>
            <a:ext cx="1602900" cy="167100"/>
          </a:xfrm>
          <a:prstGeom prst="rightArrow">
            <a:avLst>
              <a:gd name="adj1" fmla="val 50000"/>
              <a:gd name="adj2" fmla="val 50000"/>
            </a:avLst>
          </a:prstGeom>
          <a:solidFill>
            <a:srgbClr val="000000"/>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134550" y="697875"/>
            <a:ext cx="8874900" cy="669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GB" sz="3000" b="1" i="0" u="none" strike="noStrike" cap="none">
                <a:solidFill>
                  <a:schemeClr val="dk1"/>
                </a:solidFill>
                <a:latin typeface="Century Gothic"/>
                <a:ea typeface="Century Gothic"/>
                <a:cs typeface="Century Gothic"/>
                <a:sym typeface="Century Gothic"/>
              </a:rPr>
              <a:t>SAP R/3 AND DATA WAREHOUSE INITIATIVES</a:t>
            </a:r>
            <a:endParaRPr/>
          </a:p>
        </p:txBody>
      </p:sp>
      <p:sp>
        <p:nvSpPr>
          <p:cNvPr id="148" name="Shape 148"/>
          <p:cNvSpPr txBox="1">
            <a:spLocks noGrp="1"/>
          </p:cNvSpPr>
          <p:nvPr>
            <p:ph type="body" idx="2"/>
          </p:nvPr>
        </p:nvSpPr>
        <p:spPr>
          <a:xfrm>
            <a:off x="134550" y="1435725"/>
            <a:ext cx="8658600" cy="33045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GB" sz="1800" b="0" i="1" u="none" strike="noStrike" cap="none">
                <a:solidFill>
                  <a:srgbClr val="000000"/>
                </a:solidFill>
                <a:latin typeface="Century Gothic"/>
                <a:ea typeface="Century Gothic"/>
                <a:cs typeface="Century Gothic"/>
                <a:sym typeface="Century Gothic"/>
              </a:rPr>
              <a:t>Reengineering the Reporting System:</a:t>
            </a:r>
            <a:endParaRPr/>
          </a:p>
          <a:p>
            <a:pPr marL="0" marR="0" lvl="0" indent="0" algn="l" rtl="0">
              <a:lnSpc>
                <a:spcPct val="90000"/>
              </a:lnSpc>
              <a:spcBef>
                <a:spcPts val="1400"/>
              </a:spcBef>
              <a:spcAft>
                <a:spcPts val="0"/>
              </a:spcAft>
              <a:buClr>
                <a:schemeClr val="dk1"/>
              </a:buClr>
              <a:buSzPts val="1400"/>
              <a:buFont typeface="Arial"/>
              <a:buNone/>
            </a:pPr>
            <a:r>
              <a:rPr lang="en-GB" sz="1400" b="0" i="0" u="none" strike="noStrike" cap="none">
                <a:solidFill>
                  <a:srgbClr val="000000"/>
                </a:solidFill>
                <a:latin typeface="Century Gothic"/>
                <a:ea typeface="Century Gothic"/>
                <a:cs typeface="Century Gothic"/>
                <a:sym typeface="Century Gothic"/>
              </a:rPr>
              <a:t> As part of the overall business process reengineering effort that accompanied the SAP implementation, Cardinal Health formed teams of business analysts users and IT staff to create a uniform, simplified reporting structure across the firm.</a:t>
            </a:r>
            <a:endParaRPr/>
          </a:p>
          <a:p>
            <a:pPr marL="0" marR="0" lvl="0" indent="0" algn="l" rtl="0">
              <a:lnSpc>
                <a:spcPct val="90000"/>
              </a:lnSpc>
              <a:spcBef>
                <a:spcPts val="1400"/>
              </a:spcBef>
              <a:spcAft>
                <a:spcPts val="0"/>
              </a:spcAft>
              <a:buClr>
                <a:schemeClr val="dk1"/>
              </a:buClr>
              <a:buSzPts val="1400"/>
              <a:buFont typeface="Arial"/>
              <a:buNone/>
            </a:pPr>
            <a:r>
              <a:rPr lang="en-GB" sz="1400" b="0" i="0" u="none" strike="noStrike" cap="none">
                <a:solidFill>
                  <a:srgbClr val="000000"/>
                </a:solidFill>
                <a:latin typeface="Century Gothic"/>
                <a:ea typeface="Century Gothic"/>
                <a:cs typeface="Century Gothic"/>
                <a:sym typeface="Century Gothic"/>
              </a:rPr>
              <a:t> Results achieved:</a:t>
            </a:r>
            <a:endParaRPr/>
          </a:p>
          <a:p>
            <a:pPr marL="457200" marR="0" lvl="0" indent="-228600" algn="l" rtl="0">
              <a:lnSpc>
                <a:spcPct val="90000"/>
              </a:lnSpc>
              <a:spcBef>
                <a:spcPts val="1400"/>
              </a:spcBef>
              <a:spcAft>
                <a:spcPts val="0"/>
              </a:spcAft>
              <a:buClr>
                <a:srgbClr val="000000"/>
              </a:buClr>
              <a:buSzPts val="1400"/>
              <a:buFont typeface="Arial"/>
              <a:buChar char="●"/>
            </a:pPr>
            <a:r>
              <a:rPr lang="en-GB" sz="1400" b="0" i="0" u="none" strike="noStrike" cap="none">
                <a:solidFill>
                  <a:srgbClr val="000000"/>
                </a:solidFill>
                <a:latin typeface="Century Gothic"/>
                <a:ea typeface="Century Gothic"/>
                <a:cs typeface="Century Gothic"/>
                <a:sym typeface="Century Gothic"/>
              </a:rPr>
              <a:t>A set of stable, repeatedly used Business Objects templates. This enabled users to get static reports.</a:t>
            </a:r>
            <a:endParaRPr/>
          </a:p>
          <a:p>
            <a:pPr marL="457200" marR="0" lvl="0" indent="-228600" algn="l" rtl="0">
              <a:lnSpc>
                <a:spcPct val="90000"/>
              </a:lnSpc>
              <a:spcBef>
                <a:spcPts val="1400"/>
              </a:spcBef>
              <a:spcAft>
                <a:spcPts val="0"/>
              </a:spcAft>
              <a:buClr>
                <a:srgbClr val="000000"/>
              </a:buClr>
              <a:buSzPts val="1400"/>
              <a:buFont typeface="Arial"/>
              <a:buChar char="●"/>
            </a:pPr>
            <a:r>
              <a:rPr lang="en-GB" sz="1400" b="0" i="0" u="none" strike="noStrike" cap="none">
                <a:solidFill>
                  <a:srgbClr val="000000"/>
                </a:solidFill>
                <a:latin typeface="Century Gothic"/>
                <a:ea typeface="Century Gothic"/>
                <a:cs typeface="Century Gothic"/>
                <a:sym typeface="Century Gothic"/>
              </a:rPr>
              <a:t>An ad-hoc reporting capability. It enabled users to get custom made reports.</a:t>
            </a:r>
            <a:endParaRPr/>
          </a:p>
          <a:p>
            <a:pPr marL="0" marR="0" lvl="0" indent="0" algn="l" rtl="0">
              <a:lnSpc>
                <a:spcPct val="90000"/>
              </a:lnSpc>
              <a:spcBef>
                <a:spcPts val="1400"/>
              </a:spcBef>
              <a:spcAft>
                <a:spcPts val="0"/>
              </a:spcAft>
              <a:buClr>
                <a:schemeClr val="dk1"/>
              </a:buClr>
              <a:buSzPts val="1800"/>
              <a:buFont typeface="Arial"/>
              <a:buNone/>
            </a:pPr>
            <a:endParaRPr sz="1800" b="0" i="0" u="none" strike="noStrike" cap="none">
              <a:solidFill>
                <a:srgbClr val="000000"/>
              </a:solidFill>
              <a:latin typeface="Century Gothic"/>
              <a:ea typeface="Century Gothic"/>
              <a:cs typeface="Century Gothic"/>
              <a:sym typeface="Century Gothic"/>
            </a:endParaRPr>
          </a:p>
          <a:p>
            <a:pPr marL="0" marR="0" lvl="0" indent="0" algn="l" rtl="0">
              <a:lnSpc>
                <a:spcPct val="90000"/>
              </a:lnSpc>
              <a:spcBef>
                <a:spcPts val="1400"/>
              </a:spcBef>
              <a:spcAft>
                <a:spcPts val="0"/>
              </a:spcAft>
              <a:buClr>
                <a:schemeClr val="dk1"/>
              </a:buClr>
              <a:buSzPts val="1800"/>
              <a:buFont typeface="Arial"/>
              <a:buNone/>
            </a:pPr>
            <a:r>
              <a:rPr lang="en-GB" sz="1800" b="0" i="0" u="none" strike="noStrike" cap="none">
                <a:solidFill>
                  <a:srgbClr val="000000"/>
                </a:solidFill>
                <a:latin typeface="Century Gothic"/>
                <a:ea typeface="Century Gothic"/>
                <a:cs typeface="Century Gothic"/>
                <a:sym typeface="Century Gothic"/>
              </a:rPr>
              <a:t> </a:t>
            </a:r>
            <a:endParaRPr/>
          </a:p>
          <a:p>
            <a:pPr marL="0" marR="0" lvl="0" indent="0" algn="l" rtl="0">
              <a:lnSpc>
                <a:spcPct val="90000"/>
              </a:lnSpc>
              <a:spcBef>
                <a:spcPts val="1400"/>
              </a:spcBef>
              <a:spcAft>
                <a:spcPts val="0"/>
              </a:spcAft>
              <a:buClr>
                <a:schemeClr val="dk1"/>
              </a:buClr>
              <a:buSzPts val="1800"/>
              <a:buFont typeface="Arial"/>
              <a:buNone/>
            </a:pPr>
            <a:r>
              <a:rPr lang="en-GB" sz="1800" b="0" i="0" u="none" strike="noStrike" cap="none">
                <a:solidFill>
                  <a:srgbClr val="000000"/>
                </a:solidFill>
                <a:latin typeface="Century Gothic"/>
                <a:ea typeface="Century Gothic"/>
                <a:cs typeface="Century Gothic"/>
                <a:sym typeface="Century Gothic"/>
              </a:rPr>
              <a:t> </a:t>
            </a:r>
            <a:endParaRPr/>
          </a:p>
          <a:p>
            <a:pPr marL="0" marR="0" lvl="0" indent="0" algn="l" rtl="0">
              <a:lnSpc>
                <a:spcPct val="90000"/>
              </a:lnSpc>
              <a:spcBef>
                <a:spcPts val="1400"/>
              </a:spcBef>
              <a:spcAft>
                <a:spcPts val="0"/>
              </a:spcAft>
              <a:buClr>
                <a:schemeClr val="dk1"/>
              </a:buClr>
              <a:buSzPts val="1800"/>
              <a:buFont typeface="Arial"/>
              <a:buNone/>
            </a:pPr>
            <a:endParaRPr sz="1800" b="0" i="0" u="none" strike="noStrike" cap="none">
              <a:solidFill>
                <a:srgbClr val="000000"/>
              </a:solidFill>
              <a:latin typeface="Century Gothic"/>
              <a:ea typeface="Century Gothic"/>
              <a:cs typeface="Century Gothic"/>
              <a:sym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134550" y="697875"/>
            <a:ext cx="8874900" cy="110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GB" sz="3000" b="1" i="0" u="none" strike="noStrike" cap="none">
                <a:solidFill>
                  <a:schemeClr val="dk1"/>
                </a:solidFill>
                <a:latin typeface="Century Gothic"/>
                <a:ea typeface="Century Gothic"/>
                <a:cs typeface="Century Gothic"/>
                <a:sym typeface="Century Gothic"/>
              </a:rPr>
              <a:t>SAP R/3 AND DATA WAREHOUSE INITIATIVES</a:t>
            </a:r>
            <a:endParaRPr/>
          </a:p>
        </p:txBody>
      </p:sp>
      <p:sp>
        <p:nvSpPr>
          <p:cNvPr id="154" name="Shape 154"/>
          <p:cNvSpPr txBox="1">
            <a:spLocks noGrp="1"/>
          </p:cNvSpPr>
          <p:nvPr>
            <p:ph type="body" idx="2"/>
          </p:nvPr>
        </p:nvSpPr>
        <p:spPr>
          <a:xfrm>
            <a:off x="242700" y="1513675"/>
            <a:ext cx="8658600" cy="27339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2400"/>
              <a:buFont typeface="Arial"/>
              <a:buNone/>
            </a:pPr>
            <a:r>
              <a:rPr lang="en-GB" sz="2400" b="0" i="1" u="none" strike="noStrike" cap="none">
                <a:solidFill>
                  <a:srgbClr val="000000"/>
                </a:solidFill>
                <a:latin typeface="Century Gothic"/>
                <a:ea typeface="Century Gothic"/>
                <a:cs typeface="Century Gothic"/>
                <a:sym typeface="Century Gothic"/>
              </a:rPr>
              <a:t>Other Implementations for the successful deployment:</a:t>
            </a:r>
            <a:endParaRPr/>
          </a:p>
          <a:p>
            <a:pPr marL="457200" marR="0" lvl="0" indent="-342900" algn="l" rtl="0">
              <a:lnSpc>
                <a:spcPct val="90000"/>
              </a:lnSpc>
              <a:spcBef>
                <a:spcPts val="1400"/>
              </a:spcBef>
              <a:spcAft>
                <a:spcPts val="0"/>
              </a:spcAft>
              <a:buClr>
                <a:srgbClr val="000000"/>
              </a:buClr>
              <a:buSzPts val="1400"/>
              <a:buFont typeface="Arial"/>
              <a:buChar char="●"/>
            </a:pPr>
            <a:r>
              <a:rPr lang="en-GB" sz="1400" b="0" i="0" u="none" strike="noStrike" cap="none">
                <a:solidFill>
                  <a:srgbClr val="000000"/>
                </a:solidFill>
                <a:latin typeface="Century Gothic"/>
                <a:ea typeface="Century Gothic"/>
                <a:cs typeface="Century Gothic"/>
                <a:sym typeface="Century Gothic"/>
              </a:rPr>
              <a:t>Data Warehouse Marketing and Training. Proper training sessions for the end user so that operational effectiveness can be maintained.</a:t>
            </a:r>
            <a:endParaRPr/>
          </a:p>
          <a:p>
            <a:pPr marL="457200" marR="0" lvl="0" indent="-342900" algn="l" rtl="0">
              <a:lnSpc>
                <a:spcPct val="90000"/>
              </a:lnSpc>
              <a:spcBef>
                <a:spcPts val="1400"/>
              </a:spcBef>
              <a:spcAft>
                <a:spcPts val="0"/>
              </a:spcAft>
              <a:buClr>
                <a:srgbClr val="000000"/>
              </a:buClr>
              <a:buSzPts val="1400"/>
              <a:buFont typeface="Arial"/>
              <a:buChar char="●"/>
            </a:pPr>
            <a:r>
              <a:rPr lang="en-GB" sz="1400" b="0" i="0" u="none" strike="noStrike" cap="none">
                <a:solidFill>
                  <a:srgbClr val="000000"/>
                </a:solidFill>
                <a:latin typeface="Century Gothic"/>
                <a:ea typeface="Century Gothic"/>
                <a:cs typeface="Century Gothic"/>
                <a:sym typeface="Century Gothic"/>
              </a:rPr>
              <a:t>Creating Finance Super Users.</a:t>
            </a:r>
            <a:endParaRPr/>
          </a:p>
          <a:p>
            <a:pPr marL="457200" marR="0" lvl="0" indent="-342900" algn="l" rtl="0">
              <a:lnSpc>
                <a:spcPct val="90000"/>
              </a:lnSpc>
              <a:spcBef>
                <a:spcPts val="1400"/>
              </a:spcBef>
              <a:spcAft>
                <a:spcPts val="0"/>
              </a:spcAft>
              <a:buClr>
                <a:srgbClr val="000000"/>
              </a:buClr>
              <a:buSzPts val="1400"/>
              <a:buFont typeface="Arial"/>
              <a:buChar char="●"/>
            </a:pPr>
            <a:r>
              <a:rPr lang="en-GB" sz="1400" b="0" i="0" u="none" strike="noStrike" cap="none">
                <a:solidFill>
                  <a:srgbClr val="000000"/>
                </a:solidFill>
                <a:latin typeface="Century Gothic"/>
                <a:ea typeface="Century Gothic"/>
                <a:cs typeface="Century Gothic"/>
                <a:sym typeface="Century Gothic"/>
              </a:rPr>
              <a:t>Turning Ownership of Data and Report Templates Over to the Business Units.</a:t>
            </a:r>
            <a:endParaRPr/>
          </a:p>
          <a:p>
            <a:pPr marL="457200" marR="0" lvl="0" indent="-342900" algn="l" rtl="0">
              <a:lnSpc>
                <a:spcPct val="90000"/>
              </a:lnSpc>
              <a:spcBef>
                <a:spcPts val="1400"/>
              </a:spcBef>
              <a:spcAft>
                <a:spcPts val="0"/>
              </a:spcAft>
              <a:buClr>
                <a:srgbClr val="000000"/>
              </a:buClr>
              <a:buSzPts val="1400"/>
              <a:buFont typeface="Arial"/>
              <a:buChar char="●"/>
            </a:pPr>
            <a:r>
              <a:rPr lang="en-GB" sz="1400" b="0" i="0" u="none" strike="noStrike" cap="none">
                <a:solidFill>
                  <a:srgbClr val="000000"/>
                </a:solidFill>
                <a:latin typeface="Century Gothic"/>
                <a:ea typeface="Century Gothic"/>
                <a:cs typeface="Century Gothic"/>
                <a:sym typeface="Century Gothic"/>
              </a:rPr>
              <a:t>Turning Off the End User Computing Systems.</a:t>
            </a:r>
            <a:endParaRPr/>
          </a:p>
          <a:p>
            <a:pPr marL="457200" marR="0" lvl="0" indent="-342900" algn="l" rtl="0">
              <a:lnSpc>
                <a:spcPct val="90000"/>
              </a:lnSpc>
              <a:spcBef>
                <a:spcPts val="1400"/>
              </a:spcBef>
              <a:spcAft>
                <a:spcPts val="0"/>
              </a:spcAft>
              <a:buClr>
                <a:srgbClr val="000000"/>
              </a:buClr>
              <a:buSzPts val="1400"/>
              <a:buFont typeface="Arial"/>
              <a:buChar char="●"/>
            </a:pPr>
            <a:r>
              <a:rPr lang="en-GB" sz="1400" b="0" i="0" u="none" strike="noStrike" cap="none">
                <a:solidFill>
                  <a:srgbClr val="000000"/>
                </a:solidFill>
                <a:latin typeface="Century Gothic"/>
                <a:ea typeface="Century Gothic"/>
                <a:cs typeface="Century Gothic"/>
                <a:sym typeface="Century Gothic"/>
              </a:rPr>
              <a:t>Evolving the Data Warehouse.</a:t>
            </a:r>
            <a:endParaRPr/>
          </a:p>
          <a:p>
            <a:pPr marL="0" marR="0" lvl="0" indent="0" algn="l" rtl="0">
              <a:lnSpc>
                <a:spcPct val="90000"/>
              </a:lnSpc>
              <a:spcBef>
                <a:spcPts val="1400"/>
              </a:spcBef>
              <a:spcAft>
                <a:spcPts val="0"/>
              </a:spcAft>
              <a:buClr>
                <a:schemeClr val="dk1"/>
              </a:buClr>
              <a:buSzPts val="1800"/>
              <a:buFont typeface="Arial"/>
              <a:buNone/>
            </a:pPr>
            <a:endParaRPr sz="1800" b="0" i="0" u="none" strike="noStrike" cap="none">
              <a:solidFill>
                <a:srgbClr val="000000"/>
              </a:solidFill>
              <a:latin typeface="Century Gothic"/>
              <a:ea typeface="Century Gothic"/>
              <a:cs typeface="Century Gothic"/>
              <a:sym typeface="Century Gothic"/>
            </a:endParaRPr>
          </a:p>
          <a:p>
            <a:pPr marL="0" marR="0" lvl="0" indent="0" algn="l" rtl="0">
              <a:lnSpc>
                <a:spcPct val="90000"/>
              </a:lnSpc>
              <a:spcBef>
                <a:spcPts val="1400"/>
              </a:spcBef>
              <a:spcAft>
                <a:spcPts val="0"/>
              </a:spcAft>
              <a:buClr>
                <a:schemeClr val="dk1"/>
              </a:buClr>
              <a:buSzPts val="1800"/>
              <a:buFont typeface="Arial"/>
              <a:buNone/>
            </a:pPr>
            <a:endParaRPr sz="1800" b="0" i="0" u="none" strike="noStrike" cap="none">
              <a:solidFill>
                <a:srgbClr val="000000"/>
              </a:solidFill>
              <a:latin typeface="Century Gothic"/>
              <a:ea typeface="Century Gothic"/>
              <a:cs typeface="Century Gothic"/>
              <a:sym typeface="Century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251700" y="664825"/>
            <a:ext cx="7694700" cy="11115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chemeClr val="dk1"/>
              </a:buClr>
              <a:buSzPts val="3000"/>
              <a:buFont typeface="Arial"/>
              <a:buNone/>
            </a:pPr>
            <a:r>
              <a:rPr lang="en-GB" sz="3000" b="1" i="0" u="none" strike="noStrike" cap="none">
                <a:solidFill>
                  <a:schemeClr val="dk1"/>
                </a:solidFill>
                <a:latin typeface="Century Gothic"/>
                <a:ea typeface="Century Gothic"/>
                <a:cs typeface="Century Gothic"/>
                <a:sym typeface="Century Gothic"/>
              </a:rPr>
              <a:t>FIVE ADVANCED BUSINESS INTELLIGENCE PROJECTS AT CARDINAL HEALTH</a:t>
            </a:r>
            <a:br>
              <a:rPr lang="en-GB" sz="3200" b="1" i="0" u="none" strike="noStrike" cap="none">
                <a:solidFill>
                  <a:schemeClr val="dk1"/>
                </a:solidFill>
                <a:latin typeface="Century Gothic"/>
                <a:ea typeface="Century Gothic"/>
                <a:cs typeface="Century Gothic"/>
                <a:sym typeface="Century Gothic"/>
              </a:rPr>
            </a:br>
            <a:endParaRPr sz="3200" b="1" i="0" u="none" strike="noStrike" cap="none">
              <a:solidFill>
                <a:schemeClr val="dk1"/>
              </a:solidFill>
              <a:latin typeface="Century Gothic"/>
              <a:ea typeface="Century Gothic"/>
              <a:cs typeface="Century Gothic"/>
              <a:sym typeface="Century Gothic"/>
            </a:endParaRPr>
          </a:p>
        </p:txBody>
      </p:sp>
      <p:sp>
        <p:nvSpPr>
          <p:cNvPr id="160" name="Shape 160"/>
          <p:cNvSpPr txBox="1">
            <a:spLocks noGrp="1"/>
          </p:cNvSpPr>
          <p:nvPr>
            <p:ph type="body" idx="2"/>
          </p:nvPr>
        </p:nvSpPr>
        <p:spPr>
          <a:xfrm>
            <a:off x="123825" y="1825500"/>
            <a:ext cx="8781600" cy="2826300"/>
          </a:xfrm>
          <a:prstGeom prst="rect">
            <a:avLst/>
          </a:prstGeom>
          <a:noFill/>
          <a:ln>
            <a:noFill/>
          </a:ln>
        </p:spPr>
        <p:txBody>
          <a:bodyPr spcFirstLastPara="1" wrap="square" lIns="91425" tIns="91425" rIns="91425" bIns="91425" anchor="t" anchorCtr="0">
            <a:noAutofit/>
          </a:bodyPr>
          <a:lstStyle/>
          <a:p>
            <a:pPr marL="457200" marR="0" lvl="0" indent="-228600" algn="just" rtl="0">
              <a:lnSpc>
                <a:spcPct val="100000"/>
              </a:lnSpc>
              <a:spcBef>
                <a:spcPts val="0"/>
              </a:spcBef>
              <a:spcAft>
                <a:spcPts val="0"/>
              </a:spcAft>
              <a:buClr>
                <a:schemeClr val="dk1"/>
              </a:buClr>
              <a:buSzPts val="1800"/>
              <a:buFont typeface="Arial"/>
              <a:buChar char="●"/>
            </a:pPr>
            <a:r>
              <a:rPr lang="en-GB" sz="1800" b="0" i="0" u="none" strike="noStrike" cap="none">
                <a:solidFill>
                  <a:schemeClr val="dk1"/>
                </a:solidFill>
                <a:latin typeface="Century Gothic"/>
                <a:ea typeface="Century Gothic"/>
                <a:cs typeface="Century Gothic"/>
                <a:sym typeface="Century Gothic"/>
              </a:rPr>
              <a:t>Their advanced BI capabilities are exercised by forming teams     on the spot.</a:t>
            </a:r>
            <a:endParaRPr/>
          </a:p>
          <a:p>
            <a:pPr marL="457200" marR="0" lvl="0" indent="-228600" algn="just" rtl="0">
              <a:lnSpc>
                <a:spcPct val="100000"/>
              </a:lnSpc>
              <a:spcBef>
                <a:spcPts val="0"/>
              </a:spcBef>
              <a:spcAft>
                <a:spcPts val="0"/>
              </a:spcAft>
              <a:buClr>
                <a:schemeClr val="dk1"/>
              </a:buClr>
              <a:buSzPts val="1800"/>
              <a:buFont typeface="Arial"/>
              <a:buChar char="●"/>
            </a:pPr>
            <a:r>
              <a:rPr lang="en-GB" sz="1800" b="0" i="0" u="none" strike="noStrike" cap="none">
                <a:solidFill>
                  <a:schemeClr val="dk1"/>
                </a:solidFill>
                <a:latin typeface="Century Gothic"/>
                <a:ea typeface="Century Gothic"/>
                <a:cs typeface="Century Gothic"/>
                <a:sym typeface="Century Gothic"/>
              </a:rPr>
              <a:t>Instead of using the existing report templates new ones are created according to the need.</a:t>
            </a:r>
            <a:endParaRPr/>
          </a:p>
          <a:p>
            <a:pPr marL="457200" marR="0" lvl="0" indent="-228600" algn="l" rtl="0">
              <a:lnSpc>
                <a:spcPct val="100000"/>
              </a:lnSpc>
              <a:spcBef>
                <a:spcPts val="0"/>
              </a:spcBef>
              <a:spcAft>
                <a:spcPts val="0"/>
              </a:spcAft>
              <a:buClr>
                <a:schemeClr val="dk1"/>
              </a:buClr>
              <a:buSzPts val="1800"/>
              <a:buFont typeface="Arial"/>
              <a:buChar char="●"/>
            </a:pPr>
            <a:r>
              <a:rPr lang="en-GB" sz="1800" b="0" i="0" u="none" strike="noStrike" cap="none">
                <a:solidFill>
                  <a:schemeClr val="dk1"/>
                </a:solidFill>
                <a:latin typeface="Century Gothic"/>
                <a:ea typeface="Century Gothic"/>
                <a:cs typeface="Century Gothic"/>
                <a:sym typeface="Century Gothic"/>
              </a:rPr>
              <a:t>The general three-step BI process is:</a:t>
            </a:r>
            <a:br>
              <a:rPr lang="en-GB" sz="1800" b="0" i="0" u="none" strike="noStrike" cap="none">
                <a:solidFill>
                  <a:schemeClr val="dk1"/>
                </a:solidFill>
                <a:latin typeface="Century Gothic"/>
                <a:ea typeface="Century Gothic"/>
                <a:cs typeface="Century Gothic"/>
                <a:sym typeface="Century Gothic"/>
              </a:rPr>
            </a:br>
            <a:r>
              <a:rPr lang="en-GB" sz="2200" b="0" i="0" u="none" strike="noStrike" cap="none">
                <a:solidFill>
                  <a:schemeClr val="dk1"/>
                </a:solidFill>
                <a:latin typeface="Century Gothic"/>
                <a:ea typeface="Century Gothic"/>
                <a:cs typeface="Century Gothic"/>
                <a:sym typeface="Century Gothic"/>
              </a:rPr>
              <a:t>  </a:t>
            </a:r>
            <a:r>
              <a:rPr lang="en-GB" sz="2200" b="1" i="0" u="none" strike="noStrike" cap="none">
                <a:solidFill>
                  <a:schemeClr val="dk1"/>
                </a:solidFill>
                <a:latin typeface="Century Gothic"/>
                <a:ea typeface="Century Gothic"/>
                <a:cs typeface="Century Gothic"/>
                <a:sym typeface="Century Gothic"/>
              </a:rPr>
              <a:t>	</a:t>
            </a:r>
            <a:r>
              <a:rPr lang="en-GB" sz="1800" b="1" i="0" u="none" strike="noStrike" cap="none">
                <a:solidFill>
                  <a:schemeClr val="dk1"/>
                </a:solidFill>
                <a:latin typeface="Century Gothic"/>
                <a:ea typeface="Century Gothic"/>
                <a:cs typeface="Century Gothic"/>
                <a:sym typeface="Century Gothic"/>
              </a:rPr>
              <a:t>Step 1: </a:t>
            </a:r>
            <a:r>
              <a:rPr lang="en-GB" sz="1800" b="0" i="0" u="none" strike="noStrike" cap="none">
                <a:solidFill>
                  <a:schemeClr val="dk1"/>
                </a:solidFill>
                <a:latin typeface="Century Gothic"/>
                <a:ea typeface="Century Gothic"/>
                <a:cs typeface="Century Gothic"/>
                <a:sym typeface="Century Gothic"/>
              </a:rPr>
              <a:t>Assess Warehouse.</a:t>
            </a:r>
            <a:br>
              <a:rPr lang="en-GB" sz="1800" b="0" i="0" u="none" strike="noStrike" cap="none">
                <a:solidFill>
                  <a:schemeClr val="dk1"/>
                </a:solidFill>
                <a:latin typeface="Century Gothic"/>
                <a:ea typeface="Century Gothic"/>
                <a:cs typeface="Century Gothic"/>
                <a:sym typeface="Century Gothic"/>
              </a:rPr>
            </a:br>
            <a:r>
              <a:rPr lang="en-GB" sz="1800" b="0" i="0" u="none" strike="noStrike" cap="none">
                <a:solidFill>
                  <a:schemeClr val="dk1"/>
                </a:solidFill>
                <a:latin typeface="Century Gothic"/>
                <a:ea typeface="Century Gothic"/>
                <a:cs typeface="Century Gothic"/>
                <a:sym typeface="Century Gothic"/>
              </a:rPr>
              <a:t>  	</a:t>
            </a:r>
            <a:r>
              <a:rPr lang="en-GB" sz="1800" b="1" i="0" u="none" strike="noStrike" cap="none">
                <a:solidFill>
                  <a:schemeClr val="dk1"/>
                </a:solidFill>
                <a:latin typeface="Century Gothic"/>
                <a:ea typeface="Century Gothic"/>
                <a:cs typeface="Century Gothic"/>
                <a:sym typeface="Century Gothic"/>
              </a:rPr>
              <a:t>Step 2:</a:t>
            </a:r>
            <a:r>
              <a:rPr lang="en-GB" sz="1800" b="0" i="0" u="none" strike="noStrike" cap="none">
                <a:solidFill>
                  <a:schemeClr val="dk1"/>
                </a:solidFill>
                <a:latin typeface="Century Gothic"/>
                <a:ea typeface="Century Gothic"/>
                <a:cs typeface="Century Gothic"/>
                <a:sym typeface="Century Gothic"/>
              </a:rPr>
              <a:t> Identify Requirements.</a:t>
            </a:r>
            <a:br>
              <a:rPr lang="en-GB" sz="1800" b="0" i="0" u="none" strike="noStrike" cap="none">
                <a:solidFill>
                  <a:schemeClr val="dk1"/>
                </a:solidFill>
                <a:latin typeface="Century Gothic"/>
                <a:ea typeface="Century Gothic"/>
                <a:cs typeface="Century Gothic"/>
                <a:sym typeface="Century Gothic"/>
              </a:rPr>
            </a:br>
            <a:r>
              <a:rPr lang="en-GB" sz="1800" b="0" i="0" u="none" strike="noStrike" cap="none">
                <a:solidFill>
                  <a:schemeClr val="dk1"/>
                </a:solidFill>
                <a:latin typeface="Century Gothic"/>
                <a:ea typeface="Century Gothic"/>
                <a:cs typeface="Century Gothic"/>
                <a:sym typeface="Century Gothic"/>
              </a:rPr>
              <a:t>  	</a:t>
            </a:r>
            <a:r>
              <a:rPr lang="en-GB" sz="1800" b="1" i="0" u="none" strike="noStrike" cap="none">
                <a:solidFill>
                  <a:schemeClr val="dk1"/>
                </a:solidFill>
                <a:latin typeface="Century Gothic"/>
                <a:ea typeface="Century Gothic"/>
                <a:cs typeface="Century Gothic"/>
                <a:sym typeface="Century Gothic"/>
              </a:rPr>
              <a:t>Step 3:</a:t>
            </a:r>
            <a:r>
              <a:rPr lang="en-GB" sz="1800" b="0" i="0" u="none" strike="noStrike" cap="none">
                <a:solidFill>
                  <a:schemeClr val="dk1"/>
                </a:solidFill>
                <a:latin typeface="Century Gothic"/>
                <a:ea typeface="Century Gothic"/>
                <a:cs typeface="Century Gothic"/>
                <a:sym typeface="Century Gothic"/>
              </a:rPr>
              <a:t> Form a team.</a:t>
            </a:r>
            <a:br>
              <a:rPr lang="en-GB" sz="2200" b="0" i="0" u="none" strike="noStrike" cap="none">
                <a:solidFill>
                  <a:schemeClr val="dk1"/>
                </a:solidFill>
                <a:latin typeface="Century Gothic"/>
                <a:ea typeface="Century Gothic"/>
                <a:cs typeface="Century Gothic"/>
                <a:sym typeface="Century Gothic"/>
              </a:rPr>
            </a:br>
            <a:br>
              <a:rPr lang="en-GB" sz="2200" b="0" i="0" u="none" strike="noStrike" cap="none">
                <a:solidFill>
                  <a:schemeClr val="dk1"/>
                </a:solidFill>
                <a:latin typeface="Century Gothic"/>
                <a:ea typeface="Century Gothic"/>
                <a:cs typeface="Century Gothic"/>
                <a:sym typeface="Century Gothic"/>
              </a:rPr>
            </a:br>
            <a:endParaRPr sz="2200" b="0" i="0" u="none" strike="noStrike" cap="none">
              <a:solidFill>
                <a:schemeClr val="dk1"/>
              </a:solidFill>
              <a:latin typeface="Century Gothic"/>
              <a:ea typeface="Century Gothic"/>
              <a:cs typeface="Century Gothic"/>
              <a:sym typeface="Century Gothic"/>
            </a:endParaRPr>
          </a:p>
        </p:txBody>
      </p:sp>
      <p:sp>
        <p:nvSpPr>
          <p:cNvPr id="161" name="Shape 161"/>
          <p:cNvSpPr txBox="1">
            <a:spLocks noGrp="1"/>
          </p:cNvSpPr>
          <p:nvPr>
            <p:ph type="body" idx="3"/>
          </p:nvPr>
        </p:nvSpPr>
        <p:spPr>
          <a:xfrm>
            <a:off x="8498493" y="4095079"/>
            <a:ext cx="485700" cy="4938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a:p>
            <a:pPr marL="0" marR="0" lvl="0" indent="0" algn="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a:p>
            <a:pPr marL="0" marR="0" lvl="0" indent="0" algn="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body" idx="2"/>
          </p:nvPr>
        </p:nvSpPr>
        <p:spPr>
          <a:xfrm>
            <a:off x="98350" y="1691550"/>
            <a:ext cx="8988900" cy="28968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chemeClr val="dk1"/>
              </a:buClr>
              <a:buSzPts val="1800"/>
              <a:buFont typeface="Arial"/>
              <a:buNone/>
            </a:pPr>
            <a:r>
              <a:rPr lang="en-GB" sz="1800" b="0" i="1" u="none" strike="noStrike" cap="none">
                <a:solidFill>
                  <a:schemeClr val="dk1"/>
                </a:solidFill>
                <a:latin typeface="Century Gothic"/>
                <a:ea typeface="Century Gothic"/>
                <a:cs typeface="Century Gothic"/>
                <a:sym typeface="Century Gothic"/>
              </a:rPr>
              <a:t>Creating a List of Inventory Items to Drive sales for Care Continuum Customers</a:t>
            </a:r>
            <a:endParaRPr/>
          </a:p>
          <a:p>
            <a:pPr marL="457200" marR="0" lvl="0" indent="-228600" algn="just" rtl="0">
              <a:lnSpc>
                <a:spcPct val="100000"/>
              </a:lnSpc>
              <a:spcBef>
                <a:spcPts val="0"/>
              </a:spcBef>
              <a:spcAft>
                <a:spcPts val="0"/>
              </a:spcAft>
              <a:buClr>
                <a:schemeClr val="dk1"/>
              </a:buClr>
              <a:buSzPts val="1400"/>
              <a:buFont typeface="Arial"/>
              <a:buChar char="●"/>
            </a:pPr>
            <a:r>
              <a:rPr lang="en-GB" sz="1400" b="0" i="0" u="none" strike="noStrike" cap="none">
                <a:solidFill>
                  <a:schemeClr val="dk1"/>
                </a:solidFill>
                <a:latin typeface="Century Gothic"/>
                <a:ea typeface="Century Gothic"/>
                <a:cs typeface="Century Gothic"/>
                <a:sym typeface="Century Gothic"/>
              </a:rPr>
              <a:t>Assessed by care continuum management team</a:t>
            </a:r>
            <a:endParaRPr/>
          </a:p>
          <a:p>
            <a:pPr marL="457200" marR="0" lvl="0" indent="-228600" algn="just" rtl="0">
              <a:lnSpc>
                <a:spcPct val="100000"/>
              </a:lnSpc>
              <a:spcBef>
                <a:spcPts val="0"/>
              </a:spcBef>
              <a:spcAft>
                <a:spcPts val="0"/>
              </a:spcAft>
              <a:buClr>
                <a:schemeClr val="dk1"/>
              </a:buClr>
              <a:buSzPts val="1400"/>
              <a:buFont typeface="Arial"/>
              <a:buChar char="●"/>
            </a:pPr>
            <a:r>
              <a:rPr lang="en-GB" sz="1400" b="0" i="0" u="none" strike="noStrike" cap="none">
                <a:solidFill>
                  <a:schemeClr val="dk1"/>
                </a:solidFill>
                <a:latin typeface="Century Gothic"/>
                <a:ea typeface="Century Gothic"/>
                <a:cs typeface="Century Gothic"/>
                <a:sym typeface="Century Gothic"/>
              </a:rPr>
              <a:t>Identified “best value” inventory items guaranteed for availability.</a:t>
            </a:r>
            <a:endParaRPr/>
          </a:p>
          <a:p>
            <a:pPr marL="457200" marR="0" lvl="0" indent="-228600" algn="just" rtl="0">
              <a:lnSpc>
                <a:spcPct val="100000"/>
              </a:lnSpc>
              <a:spcBef>
                <a:spcPts val="0"/>
              </a:spcBef>
              <a:spcAft>
                <a:spcPts val="0"/>
              </a:spcAft>
              <a:buClr>
                <a:schemeClr val="dk1"/>
              </a:buClr>
              <a:buSzPts val="1400"/>
              <a:buFont typeface="Arial"/>
              <a:buChar char="●"/>
            </a:pPr>
            <a:r>
              <a:rPr lang="en-GB" sz="1400" b="0" i="0" u="none" strike="noStrike" cap="none">
                <a:solidFill>
                  <a:schemeClr val="dk1"/>
                </a:solidFill>
                <a:latin typeface="Century Gothic"/>
                <a:ea typeface="Century Gothic"/>
                <a:cs typeface="Century Gothic"/>
                <a:sym typeface="Century Gothic"/>
              </a:rPr>
              <a:t>Team : Individuals from operations, inventory, and accounts management.</a:t>
            </a:r>
            <a:endParaRPr/>
          </a:p>
          <a:p>
            <a:pPr marL="0" marR="0" lvl="0" indent="0" algn="just" rtl="0">
              <a:lnSpc>
                <a:spcPct val="100000"/>
              </a:lnSpc>
              <a:spcBef>
                <a:spcPts val="0"/>
              </a:spcBef>
              <a:spcAft>
                <a:spcPts val="0"/>
              </a:spcAft>
              <a:buClr>
                <a:schemeClr val="dk1"/>
              </a:buClr>
              <a:buSzPts val="2200"/>
              <a:buFont typeface="Arial"/>
              <a:buNone/>
            </a:pPr>
            <a:r>
              <a:rPr lang="en-GB" sz="2200" b="0" i="1" u="none" strike="noStrike" cap="none">
                <a:solidFill>
                  <a:schemeClr val="dk1"/>
                </a:solidFill>
                <a:latin typeface="Century Gothic"/>
                <a:ea typeface="Century Gothic"/>
                <a:cs typeface="Century Gothic"/>
                <a:sym typeface="Century Gothic"/>
              </a:rPr>
              <a:t>I</a:t>
            </a:r>
            <a:r>
              <a:rPr lang="en-GB" sz="1800" b="0" i="1" u="none" strike="noStrike" cap="none">
                <a:solidFill>
                  <a:schemeClr val="dk1"/>
                </a:solidFill>
                <a:latin typeface="Century Gothic"/>
                <a:ea typeface="Century Gothic"/>
                <a:cs typeface="Century Gothic"/>
                <a:sym typeface="Century Gothic"/>
              </a:rPr>
              <a:t>dentifying an Alternate Delivery plant to Ensure fast Product Delivery</a:t>
            </a:r>
            <a:endParaRPr/>
          </a:p>
          <a:p>
            <a:pPr marL="457200" marR="0" lvl="0" indent="-228600" algn="just" rtl="0">
              <a:lnSpc>
                <a:spcPct val="100000"/>
              </a:lnSpc>
              <a:spcBef>
                <a:spcPts val="0"/>
              </a:spcBef>
              <a:spcAft>
                <a:spcPts val="0"/>
              </a:spcAft>
              <a:buClr>
                <a:schemeClr val="dk1"/>
              </a:buClr>
              <a:buSzPts val="1400"/>
              <a:buFont typeface="Arial"/>
              <a:buChar char="●"/>
            </a:pPr>
            <a:r>
              <a:rPr lang="en-GB" sz="1400" b="0" i="0" u="none" strike="noStrike" cap="none">
                <a:solidFill>
                  <a:schemeClr val="dk1"/>
                </a:solidFill>
                <a:latin typeface="Century Gothic"/>
                <a:ea typeface="Century Gothic"/>
                <a:cs typeface="Century Gothic"/>
                <a:sym typeface="Century Gothic"/>
              </a:rPr>
              <a:t>Inventory manager realised one customer’s order was failing</a:t>
            </a:r>
            <a:endParaRPr/>
          </a:p>
          <a:p>
            <a:pPr marL="457200" marR="0" lvl="0" indent="-228600" algn="just" rtl="0">
              <a:lnSpc>
                <a:spcPct val="100000"/>
              </a:lnSpc>
              <a:spcBef>
                <a:spcPts val="0"/>
              </a:spcBef>
              <a:spcAft>
                <a:spcPts val="0"/>
              </a:spcAft>
              <a:buClr>
                <a:schemeClr val="dk1"/>
              </a:buClr>
              <a:buSzPts val="1400"/>
              <a:buFont typeface="Arial"/>
              <a:buChar char="●"/>
            </a:pPr>
            <a:r>
              <a:rPr lang="en-GB" sz="1400" b="0" i="0" u="none" strike="noStrike" cap="none">
                <a:solidFill>
                  <a:schemeClr val="dk1"/>
                </a:solidFill>
                <a:latin typeface="Century Gothic"/>
                <a:ea typeface="Century Gothic"/>
                <a:cs typeface="Century Gothic"/>
                <a:sym typeface="Century Gothic"/>
              </a:rPr>
              <a:t>Located alternate warehouses for locally out-of-stock items.</a:t>
            </a:r>
            <a:endParaRPr/>
          </a:p>
          <a:p>
            <a:pPr marL="457200" marR="0" lvl="0" indent="-228600" algn="l" rtl="0">
              <a:lnSpc>
                <a:spcPct val="100000"/>
              </a:lnSpc>
              <a:spcBef>
                <a:spcPts val="0"/>
              </a:spcBef>
              <a:spcAft>
                <a:spcPts val="0"/>
              </a:spcAft>
              <a:buClr>
                <a:schemeClr val="dk1"/>
              </a:buClr>
              <a:buSzPts val="1400"/>
              <a:buFont typeface="Arial"/>
              <a:buChar char="●"/>
            </a:pPr>
            <a:r>
              <a:rPr lang="en-GB" sz="1400" b="0" i="0" u="none" strike="noStrike" cap="none">
                <a:solidFill>
                  <a:schemeClr val="dk1"/>
                </a:solidFill>
                <a:latin typeface="Century Gothic"/>
                <a:ea typeface="Century Gothic"/>
                <a:cs typeface="Century Gothic"/>
                <a:sym typeface="Century Gothic"/>
              </a:rPr>
              <a:t>Team : Inventory manager and materials management IT group.</a:t>
            </a:r>
            <a:br>
              <a:rPr lang="en-GB" sz="2200" b="0" i="0" u="none" strike="noStrike" cap="none">
                <a:solidFill>
                  <a:schemeClr val="dk1"/>
                </a:solidFill>
                <a:latin typeface="Century Gothic"/>
                <a:ea typeface="Century Gothic"/>
                <a:cs typeface="Century Gothic"/>
                <a:sym typeface="Century Gothic"/>
              </a:rPr>
            </a:br>
            <a:endParaRPr sz="2200" b="0" i="0" u="none" strike="noStrike" cap="none">
              <a:solidFill>
                <a:schemeClr val="dk1"/>
              </a:solidFill>
              <a:latin typeface="Century Gothic"/>
              <a:ea typeface="Century Gothic"/>
              <a:cs typeface="Century Gothic"/>
              <a:sym typeface="Century Gothic"/>
            </a:endParaRPr>
          </a:p>
        </p:txBody>
      </p:sp>
      <p:sp>
        <p:nvSpPr>
          <p:cNvPr id="167" name="Shape 167"/>
          <p:cNvSpPr txBox="1">
            <a:spLocks noGrp="1"/>
          </p:cNvSpPr>
          <p:nvPr>
            <p:ph type="body" idx="3"/>
          </p:nvPr>
        </p:nvSpPr>
        <p:spPr>
          <a:xfrm>
            <a:off x="8868517" y="4317080"/>
            <a:ext cx="115800" cy="2718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a:p>
            <a:pPr marL="0" marR="0" lvl="0" indent="0" algn="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a:p>
            <a:pPr marL="0" marR="0" lvl="0" indent="0" algn="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8" name="Shape 168"/>
          <p:cNvSpPr txBox="1"/>
          <p:nvPr/>
        </p:nvSpPr>
        <p:spPr>
          <a:xfrm>
            <a:off x="206550" y="767100"/>
            <a:ext cx="7907100" cy="973500"/>
          </a:xfrm>
          <a:prstGeom prst="rect">
            <a:avLst/>
          </a:prstGeom>
          <a:noFill/>
          <a:ln>
            <a:noFill/>
          </a:ln>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chemeClr val="dk1"/>
              </a:buClr>
              <a:buSzPts val="3000"/>
              <a:buFont typeface="Century Gothic"/>
              <a:buNone/>
            </a:pPr>
            <a:r>
              <a:rPr lang="en-GB" sz="3000" b="1" i="0" u="none" strike="noStrike" cap="none">
                <a:solidFill>
                  <a:schemeClr val="dk1"/>
                </a:solidFill>
                <a:latin typeface="Century Gothic"/>
                <a:ea typeface="Century Gothic"/>
                <a:cs typeface="Century Gothic"/>
                <a:sym typeface="Century Gothic"/>
              </a:rPr>
              <a:t>FIVE ADVANCED BUSINESS INTELLIGENCE PROJECTS AT CARDINAL HEALTH</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body" idx="2"/>
          </p:nvPr>
        </p:nvSpPr>
        <p:spPr>
          <a:xfrm>
            <a:off x="123825" y="1862525"/>
            <a:ext cx="8860500" cy="26766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chemeClr val="dk1"/>
              </a:buClr>
              <a:buSzPts val="2000"/>
              <a:buFont typeface="Arial"/>
              <a:buNone/>
            </a:pPr>
            <a:r>
              <a:rPr lang="en-GB" sz="2000" b="0" i="1" u="none" strike="noStrike" cap="none">
                <a:solidFill>
                  <a:schemeClr val="dk1"/>
                </a:solidFill>
                <a:latin typeface="Century Gothic"/>
                <a:ea typeface="Century Gothic"/>
                <a:cs typeface="Century Gothic"/>
                <a:sym typeface="Century Gothic"/>
              </a:rPr>
              <a:t>Giving Customers Access to Their Own Data through the Entelligence Product:</a:t>
            </a:r>
            <a:endParaRPr/>
          </a:p>
          <a:p>
            <a:pPr marL="457200" marR="0" lvl="0" indent="-342900" algn="just" rtl="0">
              <a:lnSpc>
                <a:spcPct val="100000"/>
              </a:lnSpc>
              <a:spcBef>
                <a:spcPts val="0"/>
              </a:spcBef>
              <a:spcAft>
                <a:spcPts val="0"/>
              </a:spcAft>
              <a:buClr>
                <a:schemeClr val="dk1"/>
              </a:buClr>
              <a:buSzPts val="1800"/>
              <a:buFont typeface="Arial"/>
              <a:buChar char="●"/>
            </a:pPr>
            <a:r>
              <a:rPr lang="en-GB" sz="1800" b="0" i="0" u="none" strike="noStrike" cap="none">
                <a:solidFill>
                  <a:schemeClr val="dk1"/>
                </a:solidFill>
                <a:latin typeface="Century Gothic"/>
                <a:ea typeface="Century Gothic"/>
                <a:cs typeface="Century Gothic"/>
                <a:sym typeface="Century Gothic"/>
              </a:rPr>
              <a:t>E-business team wanted to increase customer satisfaction.</a:t>
            </a:r>
            <a:endParaRPr/>
          </a:p>
          <a:p>
            <a:pPr marL="457200" marR="0" lvl="0" indent="-342900" algn="just" rtl="0">
              <a:lnSpc>
                <a:spcPct val="100000"/>
              </a:lnSpc>
              <a:spcBef>
                <a:spcPts val="0"/>
              </a:spcBef>
              <a:spcAft>
                <a:spcPts val="0"/>
              </a:spcAft>
              <a:buClr>
                <a:schemeClr val="dk1"/>
              </a:buClr>
              <a:buSzPts val="1800"/>
              <a:buFont typeface="Arial"/>
              <a:buChar char="●"/>
            </a:pPr>
            <a:r>
              <a:rPr lang="en-GB" sz="1800" b="0" i="0" u="none" strike="noStrike" cap="none">
                <a:solidFill>
                  <a:schemeClr val="dk1"/>
                </a:solidFill>
                <a:latin typeface="Century Gothic"/>
                <a:ea typeface="Century Gothic"/>
                <a:cs typeface="Century Gothic"/>
                <a:sym typeface="Century Gothic"/>
              </a:rPr>
              <a:t>Created a Web-based purchase management system that allowed customers to take advantage of data warehouse capabilities.</a:t>
            </a:r>
            <a:endParaRPr/>
          </a:p>
          <a:p>
            <a:pPr marL="457200" marR="0" lvl="0" indent="-228600" algn="l" rtl="0">
              <a:lnSpc>
                <a:spcPct val="100000"/>
              </a:lnSpc>
              <a:spcBef>
                <a:spcPts val="0"/>
              </a:spcBef>
              <a:spcAft>
                <a:spcPts val="0"/>
              </a:spcAft>
              <a:buClr>
                <a:schemeClr val="dk1"/>
              </a:buClr>
              <a:buSzPts val="1800"/>
              <a:buFont typeface="Arial"/>
              <a:buChar char="●"/>
            </a:pPr>
            <a:r>
              <a:rPr lang="en-GB" sz="1800" b="0" i="0" u="none" strike="noStrike" cap="none">
                <a:solidFill>
                  <a:schemeClr val="dk1"/>
                </a:solidFill>
                <a:latin typeface="Century Gothic"/>
                <a:ea typeface="Century Gothic"/>
                <a:cs typeface="Century Gothic"/>
                <a:sym typeface="Century Gothic"/>
              </a:rPr>
              <a:t>Team: Individuals from e-business and IT.</a:t>
            </a:r>
            <a:br>
              <a:rPr lang="en-GB" sz="2200" b="0" i="0" u="none" strike="noStrike" cap="none">
                <a:solidFill>
                  <a:schemeClr val="dk1"/>
                </a:solidFill>
                <a:latin typeface="Century Gothic"/>
                <a:ea typeface="Century Gothic"/>
                <a:cs typeface="Century Gothic"/>
                <a:sym typeface="Century Gothic"/>
              </a:rPr>
            </a:br>
            <a:br>
              <a:rPr lang="en-GB" sz="2200" b="0" i="1" u="none" strike="noStrike" cap="none">
                <a:solidFill>
                  <a:schemeClr val="dk1"/>
                </a:solidFill>
                <a:latin typeface="Century Gothic"/>
                <a:ea typeface="Century Gothic"/>
                <a:cs typeface="Century Gothic"/>
                <a:sym typeface="Century Gothic"/>
              </a:rPr>
            </a:br>
            <a:endParaRPr sz="2200" b="0" i="1" u="none" strike="noStrike" cap="none">
              <a:solidFill>
                <a:schemeClr val="dk1"/>
              </a:solidFill>
              <a:latin typeface="Century Gothic"/>
              <a:ea typeface="Century Gothic"/>
              <a:cs typeface="Century Gothic"/>
              <a:sym typeface="Century Gothic"/>
            </a:endParaRPr>
          </a:p>
        </p:txBody>
      </p:sp>
      <p:sp>
        <p:nvSpPr>
          <p:cNvPr id="174" name="Shape 174"/>
          <p:cNvSpPr txBox="1">
            <a:spLocks noGrp="1"/>
          </p:cNvSpPr>
          <p:nvPr>
            <p:ph type="body" idx="3"/>
          </p:nvPr>
        </p:nvSpPr>
        <p:spPr>
          <a:xfrm>
            <a:off x="8794742" y="3156850"/>
            <a:ext cx="189600" cy="14319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a:p>
            <a:pPr marL="0" marR="0" lvl="0" indent="0" algn="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5" name="Shape 175"/>
          <p:cNvSpPr txBox="1">
            <a:spLocks noGrp="1"/>
          </p:cNvSpPr>
          <p:nvPr>
            <p:ph type="body" idx="1"/>
          </p:nvPr>
        </p:nvSpPr>
        <p:spPr>
          <a:xfrm>
            <a:off x="251700" y="664825"/>
            <a:ext cx="7694700" cy="11115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chemeClr val="dk1"/>
              </a:buClr>
              <a:buSzPts val="3000"/>
              <a:buFont typeface="Arial"/>
              <a:buNone/>
            </a:pPr>
            <a:r>
              <a:rPr lang="en-GB" sz="3000" b="1" i="0" u="none" strike="noStrike" cap="none">
                <a:solidFill>
                  <a:schemeClr val="dk1"/>
                </a:solidFill>
                <a:latin typeface="Century Gothic"/>
                <a:ea typeface="Century Gothic"/>
                <a:cs typeface="Century Gothic"/>
                <a:sym typeface="Century Gothic"/>
              </a:rPr>
              <a:t>FIVE ADVANCED BUSINESS INTELLIGENCE PROJECTS AT CARDINAL HEALTH</a:t>
            </a:r>
            <a:br>
              <a:rPr lang="en-GB" sz="3200" b="1" i="0" u="none" strike="noStrike" cap="none">
                <a:solidFill>
                  <a:schemeClr val="dk1"/>
                </a:solidFill>
                <a:latin typeface="Century Gothic"/>
                <a:ea typeface="Century Gothic"/>
                <a:cs typeface="Century Gothic"/>
                <a:sym typeface="Century Gothic"/>
              </a:rPr>
            </a:br>
            <a:endParaRPr sz="3200" b="1" i="0" u="none" strike="noStrike" cap="none">
              <a:solidFill>
                <a:schemeClr val="dk1"/>
              </a:solidFill>
              <a:latin typeface="Century Gothic"/>
              <a:ea typeface="Century Gothic"/>
              <a:cs typeface="Century Gothic"/>
              <a:sym typeface="Century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body" idx="2"/>
          </p:nvPr>
        </p:nvSpPr>
        <p:spPr>
          <a:xfrm>
            <a:off x="123825" y="1927575"/>
            <a:ext cx="8860500" cy="26607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chemeClr val="dk1"/>
              </a:buClr>
              <a:buSzPts val="1100"/>
              <a:buFont typeface="Arial"/>
              <a:buNone/>
            </a:pPr>
            <a:r>
              <a:rPr lang="en-GB" sz="1800" b="0" i="1" u="none" strike="noStrike" cap="none">
                <a:solidFill>
                  <a:schemeClr val="dk1"/>
                </a:solidFill>
                <a:latin typeface="Century Gothic"/>
                <a:ea typeface="Century Gothic"/>
                <a:cs typeface="Century Gothic"/>
                <a:sym typeface="Century Gothic"/>
              </a:rPr>
              <a:t>Complying with a Corporate Mandate through Standard Report Templates</a:t>
            </a:r>
            <a:endParaRPr/>
          </a:p>
          <a:p>
            <a:pPr marL="457200" marR="0" lvl="0" indent="-228600" algn="l" rtl="0">
              <a:lnSpc>
                <a:spcPct val="100000"/>
              </a:lnSpc>
              <a:spcBef>
                <a:spcPts val="0"/>
              </a:spcBef>
              <a:spcAft>
                <a:spcPts val="0"/>
              </a:spcAft>
              <a:buClr>
                <a:schemeClr val="dk1"/>
              </a:buClr>
              <a:buSzPts val="1400"/>
              <a:buFont typeface="Arial"/>
              <a:buChar char="●"/>
            </a:pPr>
            <a:r>
              <a:rPr lang="en-GB" sz="1400" b="0" i="0" u="none" strike="noStrike" cap="none">
                <a:solidFill>
                  <a:schemeClr val="dk1"/>
                </a:solidFill>
                <a:latin typeface="Century Gothic"/>
                <a:ea typeface="Century Gothic"/>
                <a:cs typeface="Century Gothic"/>
                <a:sym typeface="Century Gothic"/>
              </a:rPr>
              <a:t>Consolidated and standardized HR reporting templates for company-wide use.</a:t>
            </a:r>
            <a:endParaRPr/>
          </a:p>
          <a:p>
            <a:pPr marL="457200" marR="0" lvl="0" indent="-228600" algn="l" rtl="0">
              <a:lnSpc>
                <a:spcPct val="100000"/>
              </a:lnSpc>
              <a:spcBef>
                <a:spcPts val="0"/>
              </a:spcBef>
              <a:spcAft>
                <a:spcPts val="0"/>
              </a:spcAft>
              <a:buClr>
                <a:schemeClr val="dk1"/>
              </a:buClr>
              <a:buSzPts val="1400"/>
              <a:buFont typeface="Arial"/>
              <a:buChar char="●"/>
            </a:pPr>
            <a:r>
              <a:rPr lang="en-GB" sz="1400" b="0" i="0" u="none" strike="noStrike" cap="none">
                <a:solidFill>
                  <a:schemeClr val="dk1"/>
                </a:solidFill>
                <a:latin typeface="Century Gothic"/>
                <a:ea typeface="Century Gothic"/>
                <a:cs typeface="Century Gothic"/>
                <a:sym typeface="Century Gothic"/>
              </a:rPr>
              <a:t>Team : HR business analysts and members of the co-located HR IS unit.</a:t>
            </a:r>
            <a:br>
              <a:rPr lang="en-GB" sz="2200" b="0" i="1" u="none" strike="noStrike" cap="none">
                <a:solidFill>
                  <a:schemeClr val="dk1"/>
                </a:solidFill>
                <a:latin typeface="Century Gothic"/>
                <a:ea typeface="Century Gothic"/>
                <a:cs typeface="Century Gothic"/>
                <a:sym typeface="Century Gothic"/>
              </a:rPr>
            </a:br>
            <a:endParaRPr sz="2200" b="0" i="1" u="none" strike="noStrike" cap="none">
              <a:solidFill>
                <a:schemeClr val="dk1"/>
              </a:solidFill>
              <a:latin typeface="Century Gothic"/>
              <a:ea typeface="Century Gothic"/>
              <a:cs typeface="Century Gothic"/>
              <a:sym typeface="Century Gothic"/>
            </a:endParaRPr>
          </a:p>
          <a:p>
            <a:pPr marL="0" marR="0" lvl="0" indent="0" algn="l" rtl="0">
              <a:lnSpc>
                <a:spcPct val="85000"/>
              </a:lnSpc>
              <a:spcBef>
                <a:spcPts val="0"/>
              </a:spcBef>
              <a:spcAft>
                <a:spcPts val="0"/>
              </a:spcAft>
              <a:buClr>
                <a:schemeClr val="dk1"/>
              </a:buClr>
              <a:buSzPts val="1800"/>
              <a:buFont typeface="Arial"/>
              <a:buNone/>
            </a:pPr>
            <a:r>
              <a:rPr lang="en-GB" sz="1800" b="0" i="1" u="none" strike="noStrike" cap="none">
                <a:solidFill>
                  <a:schemeClr val="dk1"/>
                </a:solidFill>
                <a:latin typeface="Century Gothic"/>
                <a:ea typeface="Century Gothic"/>
                <a:cs typeface="Century Gothic"/>
                <a:sym typeface="Century Gothic"/>
              </a:rPr>
              <a:t>Reporting on Supplier Diversity for the Federal Government</a:t>
            </a:r>
            <a:endParaRPr/>
          </a:p>
          <a:p>
            <a:pPr marL="457200" marR="0" lvl="0" indent="-228600" algn="l" rtl="0">
              <a:lnSpc>
                <a:spcPct val="100000"/>
              </a:lnSpc>
              <a:spcBef>
                <a:spcPts val="0"/>
              </a:spcBef>
              <a:spcAft>
                <a:spcPts val="0"/>
              </a:spcAft>
              <a:buClr>
                <a:schemeClr val="dk1"/>
              </a:buClr>
              <a:buSzPts val="1400"/>
              <a:buFont typeface="Arial"/>
              <a:buChar char="●"/>
            </a:pPr>
            <a:r>
              <a:rPr lang="en-GB" sz="1400" b="0" i="0" u="none" strike="noStrike" cap="none">
                <a:solidFill>
                  <a:schemeClr val="dk1"/>
                </a:solidFill>
                <a:latin typeface="Century Gothic"/>
                <a:ea typeface="Century Gothic"/>
                <a:cs typeface="Century Gothic"/>
                <a:sym typeface="Century Gothic"/>
              </a:rPr>
              <a:t>Identified suppliers who met the Federal Government’s small business diversity requirements.</a:t>
            </a:r>
            <a:endParaRPr/>
          </a:p>
          <a:p>
            <a:pPr marL="457200" marR="0" lvl="0" indent="-228600" algn="l" rtl="0">
              <a:lnSpc>
                <a:spcPct val="100000"/>
              </a:lnSpc>
              <a:spcBef>
                <a:spcPts val="0"/>
              </a:spcBef>
              <a:spcAft>
                <a:spcPts val="0"/>
              </a:spcAft>
              <a:buClr>
                <a:schemeClr val="dk1"/>
              </a:buClr>
              <a:buSzPts val="1400"/>
              <a:buFont typeface="Arial"/>
              <a:buChar char="●"/>
            </a:pPr>
            <a:r>
              <a:rPr lang="en-GB" sz="1400" b="0" i="0" u="none" strike="noStrike" cap="none">
                <a:solidFill>
                  <a:schemeClr val="dk1"/>
                </a:solidFill>
                <a:latin typeface="Century Gothic"/>
                <a:ea typeface="Century Gothic"/>
                <a:cs typeface="Century Gothic"/>
                <a:sym typeface="Century Gothic"/>
              </a:rPr>
              <a:t>Team : Financial analysts from corporate finance</a:t>
            </a:r>
            <a:endParaRPr/>
          </a:p>
        </p:txBody>
      </p:sp>
      <p:sp>
        <p:nvSpPr>
          <p:cNvPr id="181" name="Shape 181"/>
          <p:cNvSpPr txBox="1">
            <a:spLocks noGrp="1"/>
          </p:cNvSpPr>
          <p:nvPr>
            <p:ph type="body" idx="3"/>
          </p:nvPr>
        </p:nvSpPr>
        <p:spPr>
          <a:xfrm>
            <a:off x="8667742" y="3156850"/>
            <a:ext cx="316500" cy="14319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a:p>
            <a:pPr marL="0" marR="0" lvl="0" indent="0" algn="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2" name="Shape 182"/>
          <p:cNvSpPr txBox="1">
            <a:spLocks noGrp="1"/>
          </p:cNvSpPr>
          <p:nvPr>
            <p:ph type="body" idx="1"/>
          </p:nvPr>
        </p:nvSpPr>
        <p:spPr>
          <a:xfrm>
            <a:off x="251700" y="664825"/>
            <a:ext cx="7694700" cy="11115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chemeClr val="dk1"/>
              </a:buClr>
              <a:buSzPts val="3000"/>
              <a:buFont typeface="Arial"/>
              <a:buNone/>
            </a:pPr>
            <a:r>
              <a:rPr lang="en-GB" sz="3000" b="1" i="0" u="none" strike="noStrike" cap="none">
                <a:solidFill>
                  <a:schemeClr val="dk1"/>
                </a:solidFill>
                <a:latin typeface="Century Gothic"/>
                <a:ea typeface="Century Gothic"/>
                <a:cs typeface="Century Gothic"/>
                <a:sym typeface="Century Gothic"/>
              </a:rPr>
              <a:t>FIVE ADVANCED BUSINESS INTELLIGENCE PROJECTS AT CARDINAL HEALTH</a:t>
            </a:r>
            <a:br>
              <a:rPr lang="en-GB" sz="3200" b="1" i="0" u="none" strike="noStrike" cap="none">
                <a:solidFill>
                  <a:schemeClr val="dk1"/>
                </a:solidFill>
                <a:latin typeface="Century Gothic"/>
                <a:ea typeface="Century Gothic"/>
                <a:cs typeface="Century Gothic"/>
                <a:sym typeface="Century Gothic"/>
              </a:rPr>
            </a:br>
            <a:endParaRPr sz="3200" b="1" i="0" u="none" strike="noStrike" cap="none">
              <a:solidFill>
                <a:schemeClr val="dk1"/>
              </a:solidFill>
              <a:latin typeface="Century Gothic"/>
              <a:ea typeface="Century Gothic"/>
              <a:cs typeface="Century Gothic"/>
              <a:sym typeface="Century Gothic"/>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body" idx="1"/>
          </p:nvPr>
        </p:nvSpPr>
        <p:spPr>
          <a:xfrm>
            <a:off x="1421689" y="593762"/>
            <a:ext cx="7867800" cy="934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GB" sz="3000" b="1" i="0" u="none" strike="noStrike" cap="none">
                <a:solidFill>
                  <a:srgbClr val="000000"/>
                </a:solidFill>
                <a:latin typeface="Century Gothic"/>
                <a:ea typeface="Century Gothic"/>
                <a:cs typeface="Century Gothic"/>
                <a:sym typeface="Century Gothic"/>
              </a:rPr>
              <a:t>THE NATURE OF THE ADVANCED BI TEAMS</a:t>
            </a:r>
            <a:endParaRPr/>
          </a:p>
          <a:p>
            <a:pPr marL="0" marR="0" lvl="0" indent="0" algn="l" rtl="0">
              <a:lnSpc>
                <a:spcPct val="100000"/>
              </a:lnSpc>
              <a:spcBef>
                <a:spcPts val="0"/>
              </a:spcBef>
              <a:spcAft>
                <a:spcPts val="0"/>
              </a:spcAft>
              <a:buClr>
                <a:schemeClr val="dk1"/>
              </a:buClr>
              <a:buSzPts val="3000"/>
              <a:buFont typeface="Arial"/>
              <a:buNone/>
            </a:pPr>
            <a:endParaRPr sz="3000" b="1" i="0" u="none" strike="noStrike" cap="none">
              <a:solidFill>
                <a:srgbClr val="000000"/>
              </a:solidFill>
              <a:latin typeface="Century Gothic"/>
              <a:ea typeface="Century Gothic"/>
              <a:cs typeface="Century Gothic"/>
              <a:sym typeface="Century Gothic"/>
            </a:endParaRPr>
          </a:p>
        </p:txBody>
      </p:sp>
      <p:sp>
        <p:nvSpPr>
          <p:cNvPr id="188" name="Shape 188"/>
          <p:cNvSpPr txBox="1">
            <a:spLocks noGrp="1"/>
          </p:cNvSpPr>
          <p:nvPr>
            <p:ph type="body" idx="2"/>
          </p:nvPr>
        </p:nvSpPr>
        <p:spPr>
          <a:xfrm>
            <a:off x="242700" y="1160475"/>
            <a:ext cx="8658600" cy="34914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GB" sz="1800" b="0" i="1" u="none" strike="noStrike" cap="none">
                <a:solidFill>
                  <a:srgbClr val="000000"/>
                </a:solidFill>
                <a:latin typeface="Century Gothic"/>
                <a:ea typeface="Century Gothic"/>
                <a:cs typeface="Century Gothic"/>
                <a:sym typeface="Century Gothic"/>
              </a:rPr>
              <a:t> These five teams were clearly quite different from one another. However, they did possess six common capabilities:</a:t>
            </a:r>
            <a:endParaRPr/>
          </a:p>
          <a:p>
            <a:pPr marL="457200" marR="0" lvl="0" indent="-228600" algn="l" rtl="0">
              <a:lnSpc>
                <a:spcPct val="90000"/>
              </a:lnSpc>
              <a:spcBef>
                <a:spcPts val="1400"/>
              </a:spcBef>
              <a:spcAft>
                <a:spcPts val="0"/>
              </a:spcAft>
              <a:buClr>
                <a:srgbClr val="000000"/>
              </a:buClr>
              <a:buSzPts val="1400"/>
              <a:buFont typeface="Arial"/>
              <a:buChar char="●"/>
            </a:pPr>
            <a:r>
              <a:rPr lang="en-GB" sz="1400" b="0" i="0" u="none" strike="noStrike" cap="none">
                <a:solidFill>
                  <a:srgbClr val="000000"/>
                </a:solidFill>
                <a:latin typeface="Century Gothic"/>
                <a:ea typeface="Century Gothic"/>
                <a:cs typeface="Century Gothic"/>
                <a:sym typeface="Century Gothic"/>
              </a:rPr>
              <a:t>Business Situation</a:t>
            </a:r>
            <a:endParaRPr/>
          </a:p>
          <a:p>
            <a:pPr marL="457200" marR="0" lvl="0" indent="-228600" algn="l" rtl="0">
              <a:lnSpc>
                <a:spcPct val="90000"/>
              </a:lnSpc>
              <a:spcBef>
                <a:spcPts val="1400"/>
              </a:spcBef>
              <a:spcAft>
                <a:spcPts val="0"/>
              </a:spcAft>
              <a:buClr>
                <a:srgbClr val="000000"/>
              </a:buClr>
              <a:buSzPts val="1400"/>
              <a:buFont typeface="Arial"/>
              <a:buChar char="●"/>
            </a:pPr>
            <a:r>
              <a:rPr lang="en-GB" sz="1400" b="0" i="0" u="none" strike="noStrike" cap="none">
                <a:solidFill>
                  <a:srgbClr val="000000"/>
                </a:solidFill>
                <a:latin typeface="Century Gothic"/>
                <a:ea typeface="Century Gothic"/>
                <a:cs typeface="Century Gothic"/>
                <a:sym typeface="Century Gothic"/>
              </a:rPr>
              <a:t>Business Practices</a:t>
            </a:r>
            <a:endParaRPr/>
          </a:p>
          <a:p>
            <a:pPr marL="457200" marR="0" lvl="0" indent="-228600" algn="l" rtl="0">
              <a:lnSpc>
                <a:spcPct val="90000"/>
              </a:lnSpc>
              <a:spcBef>
                <a:spcPts val="1400"/>
              </a:spcBef>
              <a:spcAft>
                <a:spcPts val="0"/>
              </a:spcAft>
              <a:buClr>
                <a:srgbClr val="000000"/>
              </a:buClr>
              <a:buSzPts val="1400"/>
              <a:buFont typeface="Arial"/>
              <a:buChar char="●"/>
            </a:pPr>
            <a:r>
              <a:rPr lang="en-GB" sz="1400" b="0" i="0" u="none" strike="noStrike" cap="none">
                <a:solidFill>
                  <a:srgbClr val="000000"/>
                </a:solidFill>
                <a:latin typeface="Century Gothic"/>
                <a:ea typeface="Century Gothic"/>
                <a:cs typeface="Century Gothic"/>
                <a:sym typeface="Century Gothic"/>
              </a:rPr>
              <a:t>Data</a:t>
            </a:r>
            <a:endParaRPr/>
          </a:p>
          <a:p>
            <a:pPr marL="457200" marR="0" lvl="0" indent="-228600" algn="l" rtl="0">
              <a:lnSpc>
                <a:spcPct val="90000"/>
              </a:lnSpc>
              <a:spcBef>
                <a:spcPts val="1400"/>
              </a:spcBef>
              <a:spcAft>
                <a:spcPts val="0"/>
              </a:spcAft>
              <a:buClr>
                <a:srgbClr val="000000"/>
              </a:buClr>
              <a:buSzPts val="1400"/>
              <a:buFont typeface="Arial"/>
              <a:buChar char="●"/>
            </a:pPr>
            <a:r>
              <a:rPr lang="en-GB" sz="1400" b="0" i="0" u="none" strike="noStrike" cap="none">
                <a:solidFill>
                  <a:srgbClr val="000000"/>
                </a:solidFill>
                <a:latin typeface="Century Gothic"/>
                <a:ea typeface="Century Gothic"/>
                <a:cs typeface="Century Gothic"/>
                <a:sym typeface="Century Gothic"/>
              </a:rPr>
              <a:t>Business Objects</a:t>
            </a:r>
            <a:endParaRPr/>
          </a:p>
          <a:p>
            <a:pPr marL="457200" marR="0" lvl="0" indent="-228600" algn="l" rtl="0">
              <a:lnSpc>
                <a:spcPct val="90000"/>
              </a:lnSpc>
              <a:spcBef>
                <a:spcPts val="1400"/>
              </a:spcBef>
              <a:spcAft>
                <a:spcPts val="0"/>
              </a:spcAft>
              <a:buClr>
                <a:srgbClr val="000000"/>
              </a:buClr>
              <a:buSzPts val="1400"/>
              <a:buFont typeface="Arial"/>
              <a:buChar char="●"/>
            </a:pPr>
            <a:r>
              <a:rPr lang="en-GB" sz="1400" b="0" i="0" u="none" strike="noStrike" cap="none">
                <a:solidFill>
                  <a:srgbClr val="000000"/>
                </a:solidFill>
                <a:latin typeface="Century Gothic"/>
                <a:ea typeface="Century Gothic"/>
                <a:cs typeface="Century Gothic"/>
                <a:sym typeface="Century Gothic"/>
              </a:rPr>
              <a:t>Data Integration</a:t>
            </a:r>
            <a:endParaRPr/>
          </a:p>
          <a:p>
            <a:pPr marL="457200" marR="0" lvl="0" indent="-228600" algn="l" rtl="0">
              <a:lnSpc>
                <a:spcPct val="90000"/>
              </a:lnSpc>
              <a:spcBef>
                <a:spcPts val="1400"/>
              </a:spcBef>
              <a:spcAft>
                <a:spcPts val="0"/>
              </a:spcAft>
              <a:buClr>
                <a:srgbClr val="000000"/>
              </a:buClr>
              <a:buSzPts val="1400"/>
              <a:buFont typeface="Arial"/>
              <a:buChar char="●"/>
            </a:pPr>
            <a:r>
              <a:rPr lang="en-GB" sz="1400" b="0" i="0" u="none" strike="noStrike" cap="none">
                <a:solidFill>
                  <a:srgbClr val="000000"/>
                </a:solidFill>
                <a:latin typeface="Century Gothic"/>
                <a:ea typeface="Century Gothic"/>
                <a:cs typeface="Century Gothic"/>
                <a:sym typeface="Century Gothic"/>
              </a:rPr>
              <a:t>Data Analysis</a:t>
            </a:r>
            <a:endParaRPr/>
          </a:p>
          <a:p>
            <a:pPr marL="0" marR="0" lvl="0" indent="0" algn="l" rtl="0">
              <a:lnSpc>
                <a:spcPct val="90000"/>
              </a:lnSpc>
              <a:spcBef>
                <a:spcPts val="1400"/>
              </a:spcBef>
              <a:spcAft>
                <a:spcPts val="0"/>
              </a:spcAft>
              <a:buClr>
                <a:schemeClr val="dk1"/>
              </a:buClr>
              <a:buSzPts val="1800"/>
              <a:buFont typeface="Arial"/>
              <a:buNone/>
            </a:pPr>
            <a:endParaRPr sz="1800" b="0" i="0" u="none" strike="noStrike" cap="none">
              <a:solidFill>
                <a:srgbClr val="000000"/>
              </a:solidFill>
              <a:latin typeface="Century Gothic"/>
              <a:ea typeface="Century Gothic"/>
              <a:cs typeface="Century Gothic"/>
              <a:sym typeface="Century Gothic"/>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body" idx="1"/>
          </p:nvPr>
        </p:nvSpPr>
        <p:spPr>
          <a:xfrm>
            <a:off x="242700" y="693225"/>
            <a:ext cx="7867800" cy="934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0"/>
              <a:buFont typeface="Arial"/>
              <a:buNone/>
            </a:pPr>
            <a:r>
              <a:rPr lang="en-GB" sz="3000" b="1" i="0" u="none" strike="noStrike" cap="none">
                <a:solidFill>
                  <a:srgbClr val="000000"/>
                </a:solidFill>
                <a:latin typeface="Century Gothic"/>
                <a:ea typeface="Century Gothic"/>
                <a:cs typeface="Century Gothic"/>
                <a:sym typeface="Century Gothic"/>
              </a:rPr>
              <a:t>Attributes of Cardinal Health’s BI Teaming process:</a:t>
            </a:r>
            <a:endParaRPr/>
          </a:p>
          <a:p>
            <a:pPr marL="0" marR="0" lvl="0" indent="0" algn="l" rtl="0">
              <a:lnSpc>
                <a:spcPct val="100000"/>
              </a:lnSpc>
              <a:spcBef>
                <a:spcPts val="0"/>
              </a:spcBef>
              <a:spcAft>
                <a:spcPts val="0"/>
              </a:spcAft>
              <a:buClr>
                <a:schemeClr val="dk1"/>
              </a:buClr>
              <a:buSzPts val="3000"/>
              <a:buFont typeface="Arial"/>
              <a:buNone/>
            </a:pPr>
            <a:endParaRPr sz="3000" b="1" i="0" u="none" strike="noStrike" cap="none">
              <a:solidFill>
                <a:srgbClr val="000000"/>
              </a:solidFill>
              <a:latin typeface="Century Gothic"/>
              <a:ea typeface="Century Gothic"/>
              <a:cs typeface="Century Gothic"/>
              <a:sym typeface="Century Gothic"/>
            </a:endParaRPr>
          </a:p>
        </p:txBody>
      </p:sp>
      <p:sp>
        <p:nvSpPr>
          <p:cNvPr id="194" name="Shape 194"/>
          <p:cNvSpPr txBox="1">
            <a:spLocks noGrp="1"/>
          </p:cNvSpPr>
          <p:nvPr>
            <p:ph type="body" idx="2"/>
          </p:nvPr>
        </p:nvSpPr>
        <p:spPr>
          <a:xfrm>
            <a:off x="242700" y="1386506"/>
            <a:ext cx="8658600" cy="34914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1800"/>
              <a:buFont typeface="Arial"/>
              <a:buNone/>
            </a:pPr>
            <a:endParaRPr sz="1800" b="0" i="0" u="none" strike="noStrike" cap="none">
              <a:solidFill>
                <a:srgbClr val="000000"/>
              </a:solidFill>
              <a:latin typeface="Century Gothic"/>
              <a:ea typeface="Century Gothic"/>
              <a:cs typeface="Century Gothic"/>
              <a:sym typeface="Century Gothic"/>
            </a:endParaRPr>
          </a:p>
          <a:p>
            <a:pPr marL="0" marR="0" lvl="0" indent="0" algn="l" rtl="0">
              <a:lnSpc>
                <a:spcPct val="90000"/>
              </a:lnSpc>
              <a:spcBef>
                <a:spcPts val="1400"/>
              </a:spcBef>
              <a:spcAft>
                <a:spcPts val="0"/>
              </a:spcAft>
              <a:buClr>
                <a:schemeClr val="dk1"/>
              </a:buClr>
              <a:buSzPts val="1800"/>
              <a:buFont typeface="Arial"/>
              <a:buNone/>
            </a:pPr>
            <a:endParaRPr sz="1800" b="0" i="0" u="none" strike="noStrike" cap="none">
              <a:solidFill>
                <a:srgbClr val="000000"/>
              </a:solidFill>
              <a:latin typeface="Century Gothic"/>
              <a:ea typeface="Century Gothic"/>
              <a:cs typeface="Century Gothic"/>
              <a:sym typeface="Century Gothic"/>
            </a:endParaRPr>
          </a:p>
          <a:p>
            <a:pPr marL="457200" marR="0" lvl="0" indent="-317500" algn="l" rtl="0">
              <a:lnSpc>
                <a:spcPct val="90000"/>
              </a:lnSpc>
              <a:spcBef>
                <a:spcPts val="1400"/>
              </a:spcBef>
              <a:spcAft>
                <a:spcPts val="0"/>
              </a:spcAft>
              <a:buClr>
                <a:srgbClr val="000000"/>
              </a:buClr>
              <a:buSzPts val="1800"/>
              <a:buFont typeface="Arial"/>
              <a:buChar char="●"/>
            </a:pPr>
            <a:r>
              <a:rPr lang="en-GB" sz="1800" b="0" i="0" u="none" strike="noStrike" cap="none">
                <a:solidFill>
                  <a:srgbClr val="000000"/>
                </a:solidFill>
                <a:latin typeface="Century Gothic"/>
                <a:ea typeface="Century Gothic"/>
                <a:cs typeface="Century Gothic"/>
                <a:sym typeface="Century Gothic"/>
              </a:rPr>
              <a:t>Project Leader’s Ability</a:t>
            </a:r>
            <a:endParaRPr/>
          </a:p>
          <a:p>
            <a:pPr marL="457200" marR="0" lvl="0" indent="-317500" algn="l" rtl="0">
              <a:lnSpc>
                <a:spcPct val="90000"/>
              </a:lnSpc>
              <a:spcBef>
                <a:spcPts val="1400"/>
              </a:spcBef>
              <a:spcAft>
                <a:spcPts val="0"/>
              </a:spcAft>
              <a:buClr>
                <a:srgbClr val="000000"/>
              </a:buClr>
              <a:buSzPts val="1800"/>
              <a:buFont typeface="Arial"/>
              <a:buChar char="●"/>
            </a:pPr>
            <a:r>
              <a:rPr lang="en-GB" sz="1800" b="0" i="0" u="none" strike="noStrike" cap="none">
                <a:solidFill>
                  <a:srgbClr val="000000"/>
                </a:solidFill>
                <a:latin typeface="Century Gothic"/>
                <a:ea typeface="Century Gothic"/>
                <a:cs typeface="Century Gothic"/>
                <a:sym typeface="Century Gothic"/>
              </a:rPr>
              <a:t>Team Member’s Ability</a:t>
            </a:r>
            <a:endParaRPr/>
          </a:p>
          <a:p>
            <a:pPr marL="457200" marR="0" lvl="0" indent="-317500" algn="l" rtl="0">
              <a:lnSpc>
                <a:spcPct val="90000"/>
              </a:lnSpc>
              <a:spcBef>
                <a:spcPts val="1400"/>
              </a:spcBef>
              <a:spcAft>
                <a:spcPts val="0"/>
              </a:spcAft>
              <a:buClr>
                <a:srgbClr val="000000"/>
              </a:buClr>
              <a:buSzPts val="1800"/>
              <a:buFont typeface="Arial"/>
              <a:buChar char="●"/>
            </a:pPr>
            <a:r>
              <a:rPr lang="en-GB" sz="1800" b="0" i="0" u="none" strike="noStrike" cap="none">
                <a:solidFill>
                  <a:srgbClr val="000000"/>
                </a:solidFill>
                <a:latin typeface="Century Gothic"/>
                <a:ea typeface="Century Gothic"/>
                <a:cs typeface="Century Gothic"/>
                <a:sym typeface="Century Gothic"/>
              </a:rPr>
              <a:t>Each Team’s Ability</a:t>
            </a:r>
            <a:endParaRPr/>
          </a:p>
          <a:p>
            <a:pPr marL="0" marR="0" lvl="0" indent="0" algn="l" rtl="0">
              <a:lnSpc>
                <a:spcPct val="90000"/>
              </a:lnSpc>
              <a:spcBef>
                <a:spcPts val="1400"/>
              </a:spcBef>
              <a:spcAft>
                <a:spcPts val="0"/>
              </a:spcAft>
              <a:buClr>
                <a:schemeClr val="dk1"/>
              </a:buClr>
              <a:buSzPts val="1800"/>
              <a:buFont typeface="Arial"/>
              <a:buNone/>
            </a:pPr>
            <a:endParaRPr sz="1800" b="0" i="0" u="none" strike="noStrike" cap="none">
              <a:solidFill>
                <a:srgbClr val="000000"/>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123825" y="961605"/>
            <a:ext cx="6284100" cy="203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200"/>
              <a:buFont typeface="Arial"/>
              <a:buNone/>
            </a:pPr>
            <a:r>
              <a:rPr lang="en-GB" sz="3200" b="1" i="0" u="none" strike="noStrike" cap="none">
                <a:solidFill>
                  <a:schemeClr val="dk1"/>
                </a:solidFill>
                <a:latin typeface="Century Gothic"/>
                <a:ea typeface="Century Gothic"/>
                <a:cs typeface="Century Gothic"/>
                <a:sym typeface="Century Gothic"/>
              </a:rPr>
              <a:t>Contents</a:t>
            </a:r>
            <a:endParaRPr/>
          </a:p>
        </p:txBody>
      </p:sp>
      <p:sp>
        <p:nvSpPr>
          <p:cNvPr id="86" name="Shape 86"/>
          <p:cNvSpPr txBox="1">
            <a:spLocks noGrp="1"/>
          </p:cNvSpPr>
          <p:nvPr>
            <p:ph type="body" idx="2"/>
          </p:nvPr>
        </p:nvSpPr>
        <p:spPr>
          <a:xfrm>
            <a:off x="123825" y="1652225"/>
            <a:ext cx="8884800" cy="29361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chemeClr val="dk1"/>
              </a:buClr>
              <a:buSzPts val="1400"/>
              <a:buFont typeface="Arial"/>
              <a:buAutoNum type="arabicPeriod"/>
            </a:pPr>
            <a:r>
              <a:rPr lang="en-GB" sz="1400" b="1" i="0" u="none" strike="noStrike" cap="none">
                <a:solidFill>
                  <a:schemeClr val="dk1"/>
                </a:solidFill>
                <a:latin typeface="Century Gothic"/>
                <a:ea typeface="Century Gothic"/>
                <a:cs typeface="Century Gothic"/>
                <a:sym typeface="Century Gothic"/>
              </a:rPr>
              <a:t>Business Intelligence is evolving.</a:t>
            </a:r>
            <a:endParaRPr/>
          </a:p>
          <a:p>
            <a:pPr marL="457200" marR="0" lvl="0" indent="-228600" algn="l" rtl="0">
              <a:lnSpc>
                <a:spcPct val="100000"/>
              </a:lnSpc>
              <a:spcBef>
                <a:spcPts val="0"/>
              </a:spcBef>
              <a:spcAft>
                <a:spcPts val="0"/>
              </a:spcAft>
              <a:buClr>
                <a:schemeClr val="dk1"/>
              </a:buClr>
              <a:buSzPts val="1400"/>
              <a:buFont typeface="Arial"/>
              <a:buAutoNum type="arabicPeriod"/>
            </a:pPr>
            <a:r>
              <a:rPr lang="en-GB" sz="1400" b="1" i="0" u="none" strike="noStrike" cap="none">
                <a:solidFill>
                  <a:schemeClr val="dk1"/>
                </a:solidFill>
                <a:latin typeface="Century Gothic"/>
                <a:ea typeface="Century Gothic"/>
                <a:cs typeface="Century Gothic"/>
                <a:sym typeface="Century Gothic"/>
              </a:rPr>
              <a:t>Cardinal Health’s Medical Products and Services Business</a:t>
            </a:r>
            <a:endParaRPr/>
          </a:p>
          <a:p>
            <a:pPr marL="457200" marR="0" lvl="0" indent="-228600" algn="l" rtl="0">
              <a:lnSpc>
                <a:spcPct val="100000"/>
              </a:lnSpc>
              <a:spcBef>
                <a:spcPts val="0"/>
              </a:spcBef>
              <a:spcAft>
                <a:spcPts val="0"/>
              </a:spcAft>
              <a:buClr>
                <a:schemeClr val="dk1"/>
              </a:buClr>
              <a:buSzPts val="1400"/>
              <a:buFont typeface="Arial"/>
              <a:buAutoNum type="arabicPeriod"/>
            </a:pPr>
            <a:r>
              <a:rPr lang="en-GB" sz="1400" b="1" i="0" u="none" strike="noStrike" cap="none">
                <a:solidFill>
                  <a:schemeClr val="dk1"/>
                </a:solidFill>
                <a:latin typeface="Century Gothic"/>
                <a:ea typeface="Century Gothic"/>
                <a:cs typeface="Century Gothic"/>
                <a:sym typeface="Century Gothic"/>
              </a:rPr>
              <a:t>The SAP R/3 and Data Warehouse Initiatives</a:t>
            </a:r>
            <a:endParaRPr/>
          </a:p>
          <a:p>
            <a:pPr marL="457200" marR="0" lvl="0" indent="-228600" algn="l" rtl="0">
              <a:lnSpc>
                <a:spcPct val="115000"/>
              </a:lnSpc>
              <a:spcBef>
                <a:spcPts val="0"/>
              </a:spcBef>
              <a:spcAft>
                <a:spcPts val="0"/>
              </a:spcAft>
              <a:buClr>
                <a:schemeClr val="dk1"/>
              </a:buClr>
              <a:buSzPts val="1400"/>
              <a:buFont typeface="Century Gothic"/>
              <a:buAutoNum type="arabicPeriod"/>
            </a:pPr>
            <a:r>
              <a:rPr lang="en-GB" sz="1400" b="1" i="0" u="none" strike="noStrike" cap="none">
                <a:solidFill>
                  <a:schemeClr val="dk1"/>
                </a:solidFill>
                <a:latin typeface="Century Gothic"/>
                <a:ea typeface="Century Gothic"/>
                <a:cs typeface="Century Gothic"/>
                <a:sym typeface="Century Gothic"/>
              </a:rPr>
              <a:t>Five Advanced Business Intelligence Projects At Cardinal Health</a:t>
            </a:r>
            <a:endParaRPr/>
          </a:p>
          <a:p>
            <a:pPr marL="457200" marR="0" lvl="0" indent="-228600" algn="l" rtl="0">
              <a:lnSpc>
                <a:spcPct val="115000"/>
              </a:lnSpc>
              <a:spcBef>
                <a:spcPts val="0"/>
              </a:spcBef>
              <a:spcAft>
                <a:spcPts val="0"/>
              </a:spcAft>
              <a:buClr>
                <a:schemeClr val="dk1"/>
              </a:buClr>
              <a:buSzPts val="1400"/>
              <a:buFont typeface="Arial"/>
              <a:buAutoNum type="arabicPeriod"/>
            </a:pPr>
            <a:r>
              <a:rPr lang="en-GB" sz="1400" b="1" i="0" u="none" strike="noStrike" cap="none">
                <a:solidFill>
                  <a:schemeClr val="dk1"/>
                </a:solidFill>
                <a:latin typeface="Century Gothic"/>
                <a:ea typeface="Century Gothic"/>
                <a:cs typeface="Century Gothic"/>
                <a:sym typeface="Century Gothic"/>
              </a:rPr>
              <a:t>The Nature Of The Advanced BI Teams</a:t>
            </a:r>
            <a:endParaRPr/>
          </a:p>
          <a:p>
            <a:pPr marL="457200" marR="0" lvl="0" indent="-228600" algn="l" rtl="0">
              <a:lnSpc>
                <a:spcPct val="115000"/>
              </a:lnSpc>
              <a:spcBef>
                <a:spcPts val="0"/>
              </a:spcBef>
              <a:spcAft>
                <a:spcPts val="0"/>
              </a:spcAft>
              <a:buClr>
                <a:schemeClr val="dk1"/>
              </a:buClr>
              <a:buSzPts val="1400"/>
              <a:buFont typeface="Arial"/>
              <a:buAutoNum type="arabicPeriod"/>
            </a:pPr>
            <a:r>
              <a:rPr lang="en-GB" sz="1400" b="1" i="0" u="none" strike="noStrike" cap="none">
                <a:solidFill>
                  <a:schemeClr val="dk1"/>
                </a:solidFill>
                <a:latin typeface="Century Gothic"/>
                <a:ea typeface="Century Gothic"/>
                <a:cs typeface="Century Gothic"/>
                <a:sym typeface="Century Gothic"/>
              </a:rPr>
              <a:t>The Nature Of The Organizational Infrastructure Enabling Cardinal Health’s Advanced BI Capability.</a:t>
            </a:r>
            <a:endParaRPr/>
          </a:p>
          <a:p>
            <a:pPr marL="457200" marR="0" lvl="0" indent="-228600" algn="l" rtl="0">
              <a:lnSpc>
                <a:spcPct val="115000"/>
              </a:lnSpc>
              <a:spcBef>
                <a:spcPts val="0"/>
              </a:spcBef>
              <a:spcAft>
                <a:spcPts val="0"/>
              </a:spcAft>
              <a:buClr>
                <a:schemeClr val="dk1"/>
              </a:buClr>
              <a:buSzPts val="1400"/>
              <a:buFont typeface="Arial"/>
              <a:buAutoNum type="arabicPeriod"/>
            </a:pPr>
            <a:r>
              <a:rPr lang="en-GB" sz="1400" b="1" i="0" u="none" strike="noStrike" cap="none">
                <a:solidFill>
                  <a:schemeClr val="dk1"/>
                </a:solidFill>
                <a:latin typeface="Century Gothic"/>
                <a:ea typeface="Century Gothic"/>
                <a:cs typeface="Century Gothic"/>
                <a:sym typeface="Century Gothic"/>
              </a:rPr>
              <a:t>Recommendations</a:t>
            </a:r>
            <a:endParaRPr/>
          </a:p>
          <a:p>
            <a:pPr marL="457200" marR="0" lvl="0" indent="-228600" algn="l" rtl="0">
              <a:lnSpc>
                <a:spcPct val="115000"/>
              </a:lnSpc>
              <a:spcBef>
                <a:spcPts val="0"/>
              </a:spcBef>
              <a:spcAft>
                <a:spcPts val="0"/>
              </a:spcAft>
              <a:buClr>
                <a:schemeClr val="dk1"/>
              </a:buClr>
              <a:buSzPts val="1400"/>
              <a:buFont typeface="Arial"/>
              <a:buAutoNum type="arabicPeriod"/>
            </a:pPr>
            <a:r>
              <a:rPr lang="en-GB" sz="1400" b="1" i="0" u="none" strike="noStrike" cap="none">
                <a:solidFill>
                  <a:schemeClr val="dk1"/>
                </a:solidFill>
                <a:latin typeface="Century Gothic"/>
                <a:ea typeface="Century Gothic"/>
                <a:cs typeface="Century Gothic"/>
                <a:sym typeface="Century Gothic"/>
              </a:rPr>
              <a:t>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body" idx="1"/>
          </p:nvPr>
        </p:nvSpPr>
        <p:spPr>
          <a:xfrm>
            <a:off x="135600" y="678600"/>
            <a:ext cx="9008400" cy="100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r>
              <a:rPr lang="en-GB" sz="2400" b="1" i="0" u="none" strike="noStrike" cap="none">
                <a:solidFill>
                  <a:srgbClr val="000000"/>
                </a:solidFill>
                <a:latin typeface="Century Gothic"/>
                <a:ea typeface="Century Gothic"/>
                <a:cs typeface="Century Gothic"/>
                <a:sym typeface="Century Gothic"/>
              </a:rPr>
              <a:t>THE NATURE OF THE ORGANIZATIONAL INFRASTRUCTURE ENABLING CARDINAL HEALTH’S ADVANCED BI CAPABILITY</a:t>
            </a:r>
            <a:endParaRPr/>
          </a:p>
        </p:txBody>
      </p:sp>
      <p:sp>
        <p:nvSpPr>
          <p:cNvPr id="200" name="Shape 200"/>
          <p:cNvSpPr txBox="1">
            <a:spLocks noGrp="1"/>
          </p:cNvSpPr>
          <p:nvPr>
            <p:ph type="body" idx="2"/>
          </p:nvPr>
        </p:nvSpPr>
        <p:spPr>
          <a:xfrm>
            <a:off x="242700" y="1615050"/>
            <a:ext cx="5894100" cy="29778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GB" sz="1400" b="0" i="0" u="none" strike="noStrike" cap="none">
                <a:solidFill>
                  <a:srgbClr val="000000"/>
                </a:solidFill>
                <a:latin typeface="Century Gothic"/>
                <a:ea typeface="Century Gothic"/>
                <a:cs typeface="Century Gothic"/>
                <a:sym typeface="Century Gothic"/>
              </a:rPr>
              <a:t> An “organizational infrastructure” is conceptually similar to a “technical infrastructure.”</a:t>
            </a:r>
            <a:endParaRPr/>
          </a:p>
          <a:p>
            <a:pPr marL="0" marR="0" lvl="0" indent="0" algn="l" rtl="0">
              <a:lnSpc>
                <a:spcPct val="90000"/>
              </a:lnSpc>
              <a:spcBef>
                <a:spcPts val="1400"/>
              </a:spcBef>
              <a:spcAft>
                <a:spcPts val="0"/>
              </a:spcAft>
              <a:buClr>
                <a:schemeClr val="dk1"/>
              </a:buClr>
              <a:buSzPts val="1400"/>
              <a:buFont typeface="Arial"/>
              <a:buNone/>
            </a:pPr>
            <a:r>
              <a:rPr lang="en-GB" sz="1400" b="0" i="0" u="none" strike="noStrike" cap="none">
                <a:solidFill>
                  <a:srgbClr val="000000"/>
                </a:solidFill>
                <a:latin typeface="Century Gothic"/>
                <a:ea typeface="Century Gothic"/>
                <a:cs typeface="Century Gothic"/>
                <a:sym typeface="Century Gothic"/>
              </a:rPr>
              <a:t> An organizational infrastructure develops as a function of the policies and practices that frame organizational life, both formal and informal.</a:t>
            </a:r>
            <a:endParaRPr/>
          </a:p>
          <a:p>
            <a:pPr marL="0" marR="0" lvl="0" indent="0" algn="l" rtl="0">
              <a:lnSpc>
                <a:spcPct val="90000"/>
              </a:lnSpc>
              <a:spcBef>
                <a:spcPts val="1400"/>
              </a:spcBef>
              <a:spcAft>
                <a:spcPts val="0"/>
              </a:spcAft>
              <a:buClr>
                <a:schemeClr val="dk1"/>
              </a:buClr>
              <a:buSzPts val="1400"/>
              <a:buFont typeface="Arial"/>
              <a:buNone/>
            </a:pPr>
            <a:r>
              <a:rPr lang="en-GB" sz="1400" b="0" i="0" u="none" strike="noStrike" cap="none">
                <a:solidFill>
                  <a:srgbClr val="000000"/>
                </a:solidFill>
                <a:latin typeface="Century Gothic"/>
                <a:ea typeface="Century Gothic"/>
                <a:cs typeface="Century Gothic"/>
                <a:sym typeface="Century Gothic"/>
              </a:rPr>
              <a:t> Two aspects of Cardinal Health’s organizational infrastructure core that are relevant to employees’ ability to leverage the data warehouse:</a:t>
            </a:r>
            <a:endParaRPr/>
          </a:p>
          <a:p>
            <a:pPr marL="457200" marR="0" lvl="0" indent="-317500" algn="l" rtl="0">
              <a:lnSpc>
                <a:spcPct val="90000"/>
              </a:lnSpc>
              <a:spcBef>
                <a:spcPts val="1400"/>
              </a:spcBef>
              <a:spcAft>
                <a:spcPts val="0"/>
              </a:spcAft>
              <a:buClr>
                <a:srgbClr val="000000"/>
              </a:buClr>
              <a:buSzPts val="1400"/>
              <a:buFont typeface="Arial"/>
              <a:buAutoNum type="arabicPeriod"/>
            </a:pPr>
            <a:r>
              <a:rPr lang="en-GB" sz="1400" b="1" i="0" u="none" strike="noStrike" cap="none">
                <a:solidFill>
                  <a:srgbClr val="000000"/>
                </a:solidFill>
                <a:latin typeface="Century Gothic"/>
                <a:ea typeface="Century Gothic"/>
                <a:cs typeface="Century Gothic"/>
                <a:sym typeface="Century Gothic"/>
              </a:rPr>
              <a:t>The data infrastructure</a:t>
            </a:r>
            <a:endParaRPr/>
          </a:p>
          <a:p>
            <a:pPr marL="457200" marR="0" lvl="0" indent="-317500" algn="l" rtl="0">
              <a:lnSpc>
                <a:spcPct val="90000"/>
              </a:lnSpc>
              <a:spcBef>
                <a:spcPts val="1400"/>
              </a:spcBef>
              <a:spcAft>
                <a:spcPts val="0"/>
              </a:spcAft>
              <a:buClr>
                <a:srgbClr val="000000"/>
              </a:buClr>
              <a:buSzPts val="1400"/>
              <a:buFont typeface="Arial"/>
              <a:buAutoNum type="arabicPeriod"/>
            </a:pPr>
            <a:r>
              <a:rPr lang="en-GB" sz="1400" b="1" i="0" u="none" strike="noStrike" cap="none">
                <a:solidFill>
                  <a:srgbClr val="000000"/>
                </a:solidFill>
                <a:latin typeface="Century Gothic"/>
                <a:ea typeface="Century Gothic"/>
                <a:cs typeface="Century Gothic"/>
                <a:sym typeface="Century Gothic"/>
              </a:rPr>
              <a:t>The information culture.</a:t>
            </a:r>
            <a:endParaRPr/>
          </a:p>
          <a:p>
            <a:pPr marL="0" marR="0" lvl="0" indent="0" algn="l" rtl="0">
              <a:lnSpc>
                <a:spcPct val="90000"/>
              </a:lnSpc>
              <a:spcBef>
                <a:spcPts val="1400"/>
              </a:spcBef>
              <a:spcAft>
                <a:spcPts val="0"/>
              </a:spcAft>
              <a:buClr>
                <a:schemeClr val="dk1"/>
              </a:buClr>
              <a:buSzPts val="1400"/>
              <a:buFont typeface="Arial"/>
              <a:buNone/>
            </a:pPr>
            <a:endParaRPr sz="1400" b="0" i="0" u="none" strike="noStrike" cap="none">
              <a:solidFill>
                <a:srgbClr val="000000"/>
              </a:solidFill>
              <a:latin typeface="Century Gothic"/>
              <a:ea typeface="Century Gothic"/>
              <a:cs typeface="Century Gothic"/>
              <a:sym typeface="Century Gothic"/>
            </a:endParaRPr>
          </a:p>
          <a:p>
            <a:pPr marL="0" marR="0" lvl="0" indent="0" algn="l" rtl="0">
              <a:lnSpc>
                <a:spcPct val="90000"/>
              </a:lnSpc>
              <a:spcBef>
                <a:spcPts val="1400"/>
              </a:spcBef>
              <a:spcAft>
                <a:spcPts val="0"/>
              </a:spcAft>
              <a:buClr>
                <a:schemeClr val="dk1"/>
              </a:buClr>
              <a:buSzPts val="1400"/>
              <a:buFont typeface="Arial"/>
              <a:buNone/>
            </a:pPr>
            <a:endParaRPr sz="1400" b="0" i="0" u="none" strike="noStrike" cap="none">
              <a:solidFill>
                <a:srgbClr val="000000"/>
              </a:solidFill>
              <a:latin typeface="Century Gothic"/>
              <a:ea typeface="Century Gothic"/>
              <a:cs typeface="Century Gothic"/>
              <a:sym typeface="Century Gothic"/>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body" idx="2"/>
          </p:nvPr>
        </p:nvSpPr>
        <p:spPr>
          <a:xfrm>
            <a:off x="135600" y="1472565"/>
            <a:ext cx="8658600" cy="27339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GB" sz="1400" b="1" i="1" u="none" strike="noStrike" cap="none">
                <a:solidFill>
                  <a:srgbClr val="000000"/>
                </a:solidFill>
                <a:latin typeface="Century Gothic"/>
                <a:ea typeface="Century Gothic"/>
                <a:cs typeface="Century Gothic"/>
                <a:sym typeface="Century Gothic"/>
              </a:rPr>
              <a:t>The BI Aspects of the Data Infrastructure:</a:t>
            </a:r>
            <a:endParaRPr/>
          </a:p>
          <a:p>
            <a:pPr marL="457200" marR="0" lvl="0" indent="-317500" algn="l" rtl="0">
              <a:lnSpc>
                <a:spcPct val="90000"/>
              </a:lnSpc>
              <a:spcBef>
                <a:spcPts val="1400"/>
              </a:spcBef>
              <a:spcAft>
                <a:spcPts val="0"/>
              </a:spcAft>
              <a:buClr>
                <a:srgbClr val="000000"/>
              </a:buClr>
              <a:buSzPts val="1400"/>
              <a:buFont typeface="Arial"/>
              <a:buChar char="●"/>
            </a:pPr>
            <a:r>
              <a:rPr lang="en-GB" sz="1400" b="0" i="0" u="none" strike="noStrike" cap="none">
                <a:solidFill>
                  <a:srgbClr val="000000"/>
                </a:solidFill>
                <a:latin typeface="Century Gothic"/>
                <a:ea typeface="Century Gothic"/>
                <a:cs typeface="Century Gothic"/>
                <a:sym typeface="Century Gothic"/>
              </a:rPr>
              <a:t>An enterprise-wide data model</a:t>
            </a:r>
            <a:endParaRPr/>
          </a:p>
          <a:p>
            <a:pPr marL="457200" marR="0" lvl="0" indent="-317500" algn="l" rtl="0">
              <a:lnSpc>
                <a:spcPct val="90000"/>
              </a:lnSpc>
              <a:spcBef>
                <a:spcPts val="1400"/>
              </a:spcBef>
              <a:spcAft>
                <a:spcPts val="0"/>
              </a:spcAft>
              <a:buClr>
                <a:srgbClr val="000000"/>
              </a:buClr>
              <a:buSzPts val="1400"/>
              <a:buFont typeface="Arial"/>
              <a:buChar char="●"/>
            </a:pPr>
            <a:r>
              <a:rPr lang="en-GB" sz="1400" b="0" i="0" u="none" strike="noStrike" cap="none">
                <a:solidFill>
                  <a:srgbClr val="000000"/>
                </a:solidFill>
                <a:latin typeface="Century Gothic"/>
                <a:ea typeface="Century Gothic"/>
                <a:cs typeface="Century Gothic"/>
                <a:sym typeface="Century Gothic"/>
              </a:rPr>
              <a:t>An enterprise-wide, limited set of data access tools</a:t>
            </a:r>
            <a:endParaRPr/>
          </a:p>
          <a:p>
            <a:pPr marL="457200" marR="0" lvl="0" indent="-317500" algn="l" rtl="0">
              <a:lnSpc>
                <a:spcPct val="90000"/>
              </a:lnSpc>
              <a:spcBef>
                <a:spcPts val="1400"/>
              </a:spcBef>
              <a:spcAft>
                <a:spcPts val="0"/>
              </a:spcAft>
              <a:buClr>
                <a:srgbClr val="000000"/>
              </a:buClr>
              <a:buSzPts val="1400"/>
              <a:buFont typeface="Arial"/>
              <a:buChar char="●"/>
            </a:pPr>
            <a:r>
              <a:rPr lang="en-GB" sz="1400" b="0" i="0" u="none" strike="noStrike" cap="none">
                <a:solidFill>
                  <a:srgbClr val="000000"/>
                </a:solidFill>
                <a:latin typeface="Century Gothic"/>
                <a:ea typeface="Century Gothic"/>
                <a:cs typeface="Century Gothic"/>
                <a:sym typeface="Century Gothic"/>
              </a:rPr>
              <a:t>A robust support environment</a:t>
            </a:r>
            <a:endParaRPr/>
          </a:p>
          <a:p>
            <a:pPr marL="0" marR="0" lvl="0" indent="0" algn="l" rtl="0">
              <a:lnSpc>
                <a:spcPct val="90000"/>
              </a:lnSpc>
              <a:spcBef>
                <a:spcPts val="1400"/>
              </a:spcBef>
              <a:spcAft>
                <a:spcPts val="0"/>
              </a:spcAft>
              <a:buClr>
                <a:schemeClr val="dk1"/>
              </a:buClr>
              <a:buSzPts val="1400"/>
              <a:buFont typeface="Arial"/>
              <a:buNone/>
            </a:pPr>
            <a:r>
              <a:rPr lang="en-GB" sz="1400" b="1" i="1" u="none" strike="noStrike" cap="none">
                <a:solidFill>
                  <a:srgbClr val="000000"/>
                </a:solidFill>
                <a:latin typeface="Century Gothic"/>
                <a:ea typeface="Century Gothic"/>
                <a:cs typeface="Century Gothic"/>
                <a:sym typeface="Century Gothic"/>
              </a:rPr>
              <a:t>The BI Aspects of Cardinal Health’s Information Culture:</a:t>
            </a:r>
            <a:endParaRPr/>
          </a:p>
          <a:p>
            <a:pPr marL="457200" marR="0" lvl="0" indent="-317500" algn="l" rtl="0">
              <a:lnSpc>
                <a:spcPct val="90000"/>
              </a:lnSpc>
              <a:spcBef>
                <a:spcPts val="1400"/>
              </a:spcBef>
              <a:spcAft>
                <a:spcPts val="0"/>
              </a:spcAft>
              <a:buClr>
                <a:srgbClr val="000000"/>
              </a:buClr>
              <a:buSzPts val="1400"/>
              <a:buFont typeface="Arial"/>
              <a:buChar char="●"/>
            </a:pPr>
            <a:r>
              <a:rPr lang="en-GB" sz="1400" b="0" i="0" u="none" strike="noStrike" cap="none">
                <a:solidFill>
                  <a:srgbClr val="000000"/>
                </a:solidFill>
                <a:latin typeface="Century Gothic"/>
                <a:ea typeface="Century Gothic"/>
                <a:cs typeface="Century Gothic"/>
                <a:sym typeface="Century Gothic"/>
              </a:rPr>
              <a:t>A data-driven decision style</a:t>
            </a:r>
            <a:endParaRPr/>
          </a:p>
          <a:p>
            <a:pPr marL="457200" marR="0" lvl="0" indent="-317500" algn="l" rtl="0">
              <a:lnSpc>
                <a:spcPct val="90000"/>
              </a:lnSpc>
              <a:spcBef>
                <a:spcPts val="1400"/>
              </a:spcBef>
              <a:spcAft>
                <a:spcPts val="0"/>
              </a:spcAft>
              <a:buClr>
                <a:srgbClr val="000000"/>
              </a:buClr>
              <a:buSzPts val="1400"/>
              <a:buFont typeface="Arial"/>
              <a:buChar char="●"/>
            </a:pPr>
            <a:r>
              <a:rPr lang="en-GB" sz="1400" b="0" i="0" u="none" strike="noStrike" cap="none">
                <a:solidFill>
                  <a:srgbClr val="000000"/>
                </a:solidFill>
                <a:latin typeface="Century Gothic"/>
                <a:ea typeface="Century Gothic"/>
                <a:cs typeface="Century Gothic"/>
                <a:sym typeface="Century Gothic"/>
              </a:rPr>
              <a:t>Business-led IT decision making</a:t>
            </a:r>
            <a:endParaRPr/>
          </a:p>
          <a:p>
            <a:pPr marL="457200" marR="0" lvl="0" indent="-317500" algn="l" rtl="0">
              <a:lnSpc>
                <a:spcPct val="90000"/>
              </a:lnSpc>
              <a:spcBef>
                <a:spcPts val="1400"/>
              </a:spcBef>
              <a:spcAft>
                <a:spcPts val="0"/>
              </a:spcAft>
              <a:buClr>
                <a:srgbClr val="000000"/>
              </a:buClr>
              <a:buSzPts val="1400"/>
              <a:buFont typeface="Arial"/>
              <a:buChar char="●"/>
            </a:pPr>
            <a:r>
              <a:rPr lang="en-GB" sz="1400" b="0" i="0" u="none" strike="noStrike" cap="none">
                <a:solidFill>
                  <a:srgbClr val="000000"/>
                </a:solidFill>
                <a:latin typeface="Century Gothic"/>
                <a:ea typeface="Century Gothic"/>
                <a:cs typeface="Century Gothic"/>
                <a:sym typeface="Century Gothic"/>
              </a:rPr>
              <a:t>Dense and robust social networks</a:t>
            </a:r>
            <a:endParaRPr/>
          </a:p>
          <a:p>
            <a:pPr marL="457200" marR="0" lvl="0" indent="-317500" algn="l" rtl="0">
              <a:lnSpc>
                <a:spcPct val="90000"/>
              </a:lnSpc>
              <a:spcBef>
                <a:spcPts val="1400"/>
              </a:spcBef>
              <a:spcAft>
                <a:spcPts val="0"/>
              </a:spcAft>
              <a:buClr>
                <a:srgbClr val="000000"/>
              </a:buClr>
              <a:buSzPts val="1400"/>
              <a:buFont typeface="Arial"/>
              <a:buChar char="●"/>
            </a:pPr>
            <a:r>
              <a:rPr lang="en-GB" sz="1400" b="0" i="0" u="none" strike="noStrike" cap="none">
                <a:solidFill>
                  <a:srgbClr val="000000"/>
                </a:solidFill>
                <a:latin typeface="Century Gothic"/>
                <a:ea typeface="Century Gothic"/>
                <a:cs typeface="Century Gothic"/>
                <a:sym typeface="Century Gothic"/>
              </a:rPr>
              <a:t>“Pull” reporting structures</a:t>
            </a:r>
            <a:endParaRPr/>
          </a:p>
          <a:p>
            <a:pPr marL="0" marR="0" lvl="0" indent="0" algn="l" rtl="0">
              <a:lnSpc>
                <a:spcPct val="90000"/>
              </a:lnSpc>
              <a:spcBef>
                <a:spcPts val="1400"/>
              </a:spcBef>
              <a:spcAft>
                <a:spcPts val="0"/>
              </a:spcAft>
              <a:buClr>
                <a:schemeClr val="dk1"/>
              </a:buClr>
              <a:buSzPts val="1800"/>
              <a:buFont typeface="Arial"/>
              <a:buNone/>
            </a:pPr>
            <a:endParaRPr sz="1800" b="0" i="0" u="none" strike="noStrike" cap="none">
              <a:solidFill>
                <a:srgbClr val="000000"/>
              </a:solidFill>
              <a:latin typeface="Century Gothic"/>
              <a:ea typeface="Century Gothic"/>
              <a:cs typeface="Century Gothic"/>
              <a:sym typeface="Century Gothic"/>
            </a:endParaRPr>
          </a:p>
        </p:txBody>
      </p:sp>
      <p:sp>
        <p:nvSpPr>
          <p:cNvPr id="206" name="Shape 206"/>
          <p:cNvSpPr txBox="1">
            <a:spLocks noGrp="1"/>
          </p:cNvSpPr>
          <p:nvPr>
            <p:ph type="body" idx="1"/>
          </p:nvPr>
        </p:nvSpPr>
        <p:spPr>
          <a:xfrm>
            <a:off x="135600" y="678600"/>
            <a:ext cx="9008400" cy="100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r>
              <a:rPr lang="en-GB" sz="2400" b="1" i="0" u="none" strike="noStrike" cap="none">
                <a:solidFill>
                  <a:srgbClr val="000000"/>
                </a:solidFill>
                <a:latin typeface="Century Gothic"/>
                <a:ea typeface="Century Gothic"/>
                <a:cs typeface="Century Gothic"/>
                <a:sym typeface="Century Gothic"/>
              </a:rPr>
              <a:t>THE NATURE OF THE ORGANIZATIONAL INFRASTRUCTURE ENABLING CARDINAL HEALTH’S ADVANCED BI CAPABILITY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body" idx="1"/>
          </p:nvPr>
        </p:nvSpPr>
        <p:spPr>
          <a:xfrm>
            <a:off x="340200" y="816703"/>
            <a:ext cx="6284100" cy="76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200"/>
              <a:buFont typeface="Arial"/>
              <a:buNone/>
            </a:pPr>
            <a:r>
              <a:rPr lang="en-GB" sz="3200" b="1" i="0" u="none" strike="noStrike" cap="none">
                <a:solidFill>
                  <a:schemeClr val="dk1"/>
                </a:solidFill>
                <a:latin typeface="Century Gothic"/>
                <a:ea typeface="Century Gothic"/>
                <a:cs typeface="Century Gothic"/>
                <a:sym typeface="Century Gothic"/>
              </a:rPr>
              <a:t>RECOMMENDATIONS</a:t>
            </a:r>
            <a:endParaRPr/>
          </a:p>
        </p:txBody>
      </p:sp>
      <p:sp>
        <p:nvSpPr>
          <p:cNvPr id="212" name="Shape 212"/>
          <p:cNvSpPr txBox="1">
            <a:spLocks noGrp="1"/>
          </p:cNvSpPr>
          <p:nvPr>
            <p:ph type="body" idx="2"/>
          </p:nvPr>
        </p:nvSpPr>
        <p:spPr>
          <a:xfrm>
            <a:off x="261500" y="1539350"/>
            <a:ext cx="8751900" cy="2731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chemeClr val="dk1"/>
              </a:buClr>
              <a:buSzPts val="1800"/>
              <a:buFont typeface="Arial"/>
              <a:buChar char="●"/>
            </a:pPr>
            <a:r>
              <a:rPr lang="en-GB" sz="1800" b="0" i="1" u="none" strike="noStrike" cap="none">
                <a:solidFill>
                  <a:schemeClr val="dk1"/>
                </a:solidFill>
                <a:latin typeface="Century Gothic"/>
                <a:ea typeface="Century Gothic"/>
                <a:cs typeface="Century Gothic"/>
                <a:sym typeface="Century Gothic"/>
              </a:rPr>
              <a:t>Data warehouse creates the foundation for advanced BI work.</a:t>
            </a:r>
            <a:endParaRPr/>
          </a:p>
          <a:p>
            <a:pPr marL="457200" marR="0" lvl="0" indent="-228600" algn="l" rtl="0">
              <a:lnSpc>
                <a:spcPct val="100000"/>
              </a:lnSpc>
              <a:spcBef>
                <a:spcPts val="0"/>
              </a:spcBef>
              <a:spcAft>
                <a:spcPts val="0"/>
              </a:spcAft>
              <a:buClr>
                <a:schemeClr val="dk1"/>
              </a:buClr>
              <a:buSzPts val="1800"/>
              <a:buFont typeface="Arial"/>
              <a:buChar char="●"/>
            </a:pPr>
            <a:r>
              <a:rPr lang="en-GB" sz="1800" b="0" i="1" u="none" strike="noStrike" cap="none">
                <a:solidFill>
                  <a:schemeClr val="dk1"/>
                </a:solidFill>
                <a:latin typeface="Century Gothic"/>
                <a:ea typeface="Century Gothic"/>
                <a:cs typeface="Century Gothic"/>
                <a:sym typeface="Century Gothic"/>
              </a:rPr>
              <a:t>Data warehouse capability to Enterprise wide advanced BI capability (Cardinal Health).</a:t>
            </a:r>
            <a:endParaRPr/>
          </a:p>
          <a:p>
            <a:pPr marL="457200" marR="0" lvl="0" indent="-228600" algn="l" rtl="0">
              <a:lnSpc>
                <a:spcPct val="100000"/>
              </a:lnSpc>
              <a:spcBef>
                <a:spcPts val="0"/>
              </a:spcBef>
              <a:spcAft>
                <a:spcPts val="0"/>
              </a:spcAft>
              <a:buClr>
                <a:schemeClr val="dk1"/>
              </a:buClr>
              <a:buSzPts val="1800"/>
              <a:buFont typeface="Arial"/>
              <a:buChar char="●"/>
            </a:pPr>
            <a:r>
              <a:rPr lang="en-GB" sz="1800" b="0" i="1" u="none" strike="noStrike" cap="none">
                <a:solidFill>
                  <a:schemeClr val="dk1"/>
                </a:solidFill>
                <a:latin typeface="Century Gothic"/>
                <a:ea typeface="Century Gothic"/>
                <a:cs typeface="Century Gothic"/>
                <a:sym typeface="Century Gothic"/>
              </a:rPr>
              <a:t>Core driver of a company’s advanced BI capabilities:</a:t>
            </a:r>
            <a:endParaRPr/>
          </a:p>
          <a:p>
            <a:pPr marL="914400" marR="0" lvl="1" indent="-342900" algn="l" rtl="0">
              <a:lnSpc>
                <a:spcPct val="100000"/>
              </a:lnSpc>
              <a:spcBef>
                <a:spcPts val="440"/>
              </a:spcBef>
              <a:spcAft>
                <a:spcPts val="0"/>
              </a:spcAft>
              <a:buClr>
                <a:schemeClr val="dk1"/>
              </a:buClr>
              <a:buSzPts val="1400"/>
              <a:buFont typeface="Arial"/>
              <a:buChar char="○"/>
            </a:pPr>
            <a:r>
              <a:rPr lang="en-GB" sz="1400" b="0" i="0" u="none" strike="noStrike" cap="none">
                <a:solidFill>
                  <a:schemeClr val="dk1"/>
                </a:solidFill>
                <a:latin typeface="Century Gothic"/>
                <a:ea typeface="Century Gothic"/>
                <a:cs typeface="Century Gothic"/>
                <a:sym typeface="Century Gothic"/>
              </a:rPr>
              <a:t>organizational infrastructure</a:t>
            </a:r>
            <a:endParaRPr/>
          </a:p>
          <a:p>
            <a:pPr marL="914400" marR="0" lvl="1" indent="-342900" algn="l" rtl="0">
              <a:lnSpc>
                <a:spcPct val="100000"/>
              </a:lnSpc>
              <a:spcBef>
                <a:spcPts val="440"/>
              </a:spcBef>
              <a:spcAft>
                <a:spcPts val="0"/>
              </a:spcAft>
              <a:buClr>
                <a:schemeClr val="dk1"/>
              </a:buClr>
              <a:buSzPts val="1400"/>
              <a:buFont typeface="Arial"/>
              <a:buChar char="○"/>
            </a:pPr>
            <a:r>
              <a:rPr lang="en-GB" sz="1400" b="0" i="0" u="none" strike="noStrike" cap="none">
                <a:solidFill>
                  <a:schemeClr val="dk1"/>
                </a:solidFill>
                <a:latin typeface="Century Gothic"/>
                <a:ea typeface="Century Gothic"/>
                <a:cs typeface="Century Gothic"/>
                <a:sym typeface="Century Gothic"/>
              </a:rPr>
              <a:t>its data infrastructure </a:t>
            </a:r>
            <a:endParaRPr/>
          </a:p>
          <a:p>
            <a:pPr marL="914400" marR="0" lvl="1" indent="-342900" algn="l" rtl="0">
              <a:lnSpc>
                <a:spcPct val="100000"/>
              </a:lnSpc>
              <a:spcBef>
                <a:spcPts val="440"/>
              </a:spcBef>
              <a:spcAft>
                <a:spcPts val="0"/>
              </a:spcAft>
              <a:buClr>
                <a:schemeClr val="dk1"/>
              </a:buClr>
              <a:buSzPts val="1400"/>
              <a:buFont typeface="Arial"/>
              <a:buChar char="○"/>
            </a:pPr>
            <a:r>
              <a:rPr lang="en-GB" sz="1400" b="0" i="0" u="none" strike="noStrike" cap="none">
                <a:solidFill>
                  <a:schemeClr val="dk1"/>
                </a:solidFill>
                <a:latin typeface="Century Gothic"/>
                <a:ea typeface="Century Gothic"/>
                <a:cs typeface="Century Gothic"/>
                <a:sym typeface="Century Gothic"/>
              </a:rPr>
              <a:t>information culture</a:t>
            </a:r>
            <a:endParaRPr/>
          </a:p>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chemeClr val="dk1"/>
              </a:buClr>
              <a:buSzPts val="2200"/>
              <a:buFont typeface="Arial"/>
              <a:buNone/>
            </a:pPr>
            <a:endParaRPr sz="2200" b="0" i="1" u="none" strike="noStrike" cap="none">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chemeClr val="dk1"/>
              </a:buClr>
              <a:buSzPts val="2200"/>
              <a:buFont typeface="Arial"/>
              <a:buNone/>
            </a:pPr>
            <a:endParaRPr sz="2200" b="0" i="1" u="none" strike="noStrike" cap="none">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chemeClr val="dk1"/>
              </a:buClr>
              <a:buSzPts val="2200"/>
              <a:buFont typeface="Arial"/>
              <a:buNone/>
            </a:pPr>
            <a:endParaRPr sz="2200" b="0" i="1" u="none" strike="noStrike" cap="none">
              <a:solidFill>
                <a:schemeClr val="dk1"/>
              </a:solidFill>
              <a:latin typeface="Century Gothic"/>
              <a:ea typeface="Century Gothic"/>
              <a:cs typeface="Century Gothic"/>
              <a:sym typeface="Century Gothic"/>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body" idx="2"/>
          </p:nvPr>
        </p:nvSpPr>
        <p:spPr>
          <a:xfrm>
            <a:off x="399200" y="1406350"/>
            <a:ext cx="8590500" cy="3040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200"/>
              <a:buFont typeface="Arial"/>
              <a:buNone/>
            </a:pPr>
            <a:r>
              <a:rPr lang="en-GB" sz="2200" b="1" i="1" u="none" strike="noStrike" cap="none">
                <a:solidFill>
                  <a:schemeClr val="dk1"/>
                </a:solidFill>
                <a:latin typeface="Century Gothic"/>
                <a:ea typeface="Century Gothic"/>
                <a:cs typeface="Century Gothic"/>
                <a:sym typeface="Century Gothic"/>
              </a:rPr>
              <a:t>#1: Establish an organizational climate...</a:t>
            </a:r>
            <a:endParaRPr/>
          </a:p>
          <a:p>
            <a:pPr marL="457200" marR="0" lvl="0" indent="-342900" algn="l" rtl="0">
              <a:lnSpc>
                <a:spcPct val="100000"/>
              </a:lnSpc>
              <a:spcBef>
                <a:spcPts val="0"/>
              </a:spcBef>
              <a:spcAft>
                <a:spcPts val="0"/>
              </a:spcAft>
              <a:buClr>
                <a:schemeClr val="dk1"/>
              </a:buClr>
              <a:buSzPts val="1800"/>
              <a:buFont typeface="Arial"/>
              <a:buChar char="●"/>
            </a:pPr>
            <a:r>
              <a:rPr lang="en-GB" sz="1800" b="0" i="0" u="none" strike="noStrike" cap="none">
                <a:solidFill>
                  <a:schemeClr val="dk1"/>
                </a:solidFill>
                <a:latin typeface="Century Gothic"/>
                <a:ea typeface="Century Gothic"/>
                <a:cs typeface="Century Gothic"/>
                <a:sym typeface="Century Gothic"/>
              </a:rPr>
              <a:t>Being in command of one’s own information destiny.</a:t>
            </a:r>
            <a:endParaRPr/>
          </a:p>
          <a:p>
            <a:pPr marL="457200" marR="0" lvl="0" indent="-342900" algn="l" rtl="0">
              <a:lnSpc>
                <a:spcPct val="100000"/>
              </a:lnSpc>
              <a:spcBef>
                <a:spcPts val="0"/>
              </a:spcBef>
              <a:spcAft>
                <a:spcPts val="0"/>
              </a:spcAft>
              <a:buClr>
                <a:schemeClr val="dk1"/>
              </a:buClr>
              <a:buSzPts val="1800"/>
              <a:buFont typeface="Arial"/>
              <a:buChar char="●"/>
            </a:pPr>
            <a:r>
              <a:rPr lang="en-GB" sz="1800" b="0" i="0" u="none" strike="noStrike" cap="none">
                <a:solidFill>
                  <a:schemeClr val="dk1"/>
                </a:solidFill>
                <a:latin typeface="Century Gothic"/>
                <a:ea typeface="Century Gothic"/>
                <a:cs typeface="Century Gothic"/>
                <a:sym typeface="Century Gothic"/>
              </a:rPr>
              <a:t>Fact-based decision style.</a:t>
            </a:r>
            <a:endParaRPr/>
          </a:p>
          <a:p>
            <a:pPr marL="457200" marR="0" lvl="0" indent="-342900" algn="l" rtl="0">
              <a:lnSpc>
                <a:spcPct val="100000"/>
              </a:lnSpc>
              <a:spcBef>
                <a:spcPts val="0"/>
              </a:spcBef>
              <a:spcAft>
                <a:spcPts val="0"/>
              </a:spcAft>
              <a:buClr>
                <a:schemeClr val="dk1"/>
              </a:buClr>
              <a:buSzPts val="1800"/>
              <a:buFont typeface="Arial"/>
              <a:buChar char="●"/>
            </a:pPr>
            <a:r>
              <a:rPr lang="en-GB" sz="1800" b="0" i="0" u="none" strike="noStrike" cap="none">
                <a:solidFill>
                  <a:schemeClr val="dk1"/>
                </a:solidFill>
                <a:latin typeface="Century Gothic"/>
                <a:ea typeface="Century Gothic"/>
                <a:cs typeface="Century Gothic"/>
                <a:sym typeface="Century Gothic"/>
              </a:rPr>
              <a:t>Employees at all levels need to be technology-savvy. </a:t>
            </a:r>
            <a:endParaRPr/>
          </a:p>
          <a:p>
            <a:pPr marL="0" marR="0" lvl="0" indent="0" algn="l" rtl="0">
              <a:lnSpc>
                <a:spcPct val="100000"/>
              </a:lnSpc>
              <a:spcBef>
                <a:spcPts val="0"/>
              </a:spcBef>
              <a:spcAft>
                <a:spcPts val="0"/>
              </a:spcAft>
              <a:buClr>
                <a:schemeClr val="dk1"/>
              </a:buClr>
              <a:buSzPts val="2200"/>
              <a:buFont typeface="Arial"/>
              <a:buNone/>
            </a:pPr>
            <a:endParaRPr sz="2200" b="0" i="1" u="none" strike="noStrike" cap="none">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chemeClr val="dk1"/>
              </a:buClr>
              <a:buSzPts val="2200"/>
              <a:buFont typeface="Arial"/>
              <a:buNone/>
            </a:pPr>
            <a:r>
              <a:rPr lang="en-GB" sz="2200" b="1" i="1" u="none" strike="noStrike" cap="none">
                <a:solidFill>
                  <a:schemeClr val="dk1"/>
                </a:solidFill>
                <a:latin typeface="Century Gothic"/>
                <a:ea typeface="Century Gothic"/>
                <a:cs typeface="Century Gothic"/>
                <a:sym typeface="Century Gothic"/>
              </a:rPr>
              <a:t> Three Actions:</a:t>
            </a:r>
            <a:endParaRPr/>
          </a:p>
          <a:p>
            <a:pPr marL="457200" marR="0" lvl="0" indent="-342900" algn="l" rtl="0">
              <a:lnSpc>
                <a:spcPct val="100000"/>
              </a:lnSpc>
              <a:spcBef>
                <a:spcPts val="0"/>
              </a:spcBef>
              <a:spcAft>
                <a:spcPts val="0"/>
              </a:spcAft>
              <a:buClr>
                <a:schemeClr val="dk1"/>
              </a:buClr>
              <a:buSzPts val="1800"/>
              <a:buFont typeface="Arial"/>
              <a:buChar char="●"/>
            </a:pPr>
            <a:r>
              <a:rPr lang="en-GB" sz="1800" b="0" i="0" u="none" strike="noStrike" cap="none">
                <a:solidFill>
                  <a:schemeClr val="dk1"/>
                </a:solidFill>
                <a:latin typeface="Century Gothic"/>
                <a:ea typeface="Century Gothic"/>
                <a:cs typeface="Century Gothic"/>
                <a:sym typeface="Century Gothic"/>
              </a:rPr>
              <a:t>Decentralize IT and data governance structures.</a:t>
            </a:r>
            <a:endParaRPr/>
          </a:p>
          <a:p>
            <a:pPr marL="457200" marR="0" lvl="0" indent="-342900" algn="l" rtl="0">
              <a:lnSpc>
                <a:spcPct val="100000"/>
              </a:lnSpc>
              <a:spcBef>
                <a:spcPts val="0"/>
              </a:spcBef>
              <a:spcAft>
                <a:spcPts val="0"/>
              </a:spcAft>
              <a:buClr>
                <a:schemeClr val="dk1"/>
              </a:buClr>
              <a:buSzPts val="1800"/>
              <a:buFont typeface="Arial"/>
              <a:buChar char="●"/>
            </a:pPr>
            <a:r>
              <a:rPr lang="en-GB" sz="1800" b="0" i="0" u="none" strike="noStrike" cap="none">
                <a:solidFill>
                  <a:schemeClr val="dk1"/>
                </a:solidFill>
                <a:latin typeface="Century Gothic"/>
                <a:ea typeface="Century Gothic"/>
                <a:cs typeface="Century Gothic"/>
                <a:sym typeface="Century Gothic"/>
              </a:rPr>
              <a:t>Rich portfolio of metrics.</a:t>
            </a:r>
            <a:endParaRPr/>
          </a:p>
          <a:p>
            <a:pPr marL="457200" marR="0" lvl="0" indent="-342900" algn="l" rtl="0">
              <a:lnSpc>
                <a:spcPct val="100000"/>
              </a:lnSpc>
              <a:spcBef>
                <a:spcPts val="0"/>
              </a:spcBef>
              <a:spcAft>
                <a:spcPts val="0"/>
              </a:spcAft>
              <a:buClr>
                <a:schemeClr val="dk1"/>
              </a:buClr>
              <a:buSzPts val="1800"/>
              <a:buFont typeface="Arial"/>
              <a:buChar char="●"/>
            </a:pPr>
            <a:r>
              <a:rPr lang="en-GB" sz="1800" b="0" i="0" u="none" strike="noStrike" cap="none">
                <a:solidFill>
                  <a:schemeClr val="dk1"/>
                </a:solidFill>
                <a:latin typeface="Century Gothic"/>
                <a:ea typeface="Century Gothic"/>
                <a:cs typeface="Century Gothic"/>
                <a:sym typeface="Century Gothic"/>
              </a:rPr>
              <a:t>Reduce the number of automatically distributed standard reports.</a:t>
            </a:r>
            <a:endParaRPr/>
          </a:p>
        </p:txBody>
      </p:sp>
      <p:sp>
        <p:nvSpPr>
          <p:cNvPr id="218" name="Shape 218"/>
          <p:cNvSpPr txBox="1">
            <a:spLocks noGrp="1"/>
          </p:cNvSpPr>
          <p:nvPr>
            <p:ph type="body" idx="1"/>
          </p:nvPr>
        </p:nvSpPr>
        <p:spPr>
          <a:xfrm>
            <a:off x="350050" y="763653"/>
            <a:ext cx="6284100" cy="76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200"/>
              <a:buFont typeface="Arial"/>
              <a:buNone/>
            </a:pPr>
            <a:r>
              <a:rPr lang="en-GB" sz="3200" b="1" i="0" u="none" strike="noStrike" cap="none">
                <a:solidFill>
                  <a:schemeClr val="dk1"/>
                </a:solidFill>
                <a:latin typeface="Century Gothic"/>
                <a:ea typeface="Century Gothic"/>
                <a:cs typeface="Century Gothic"/>
                <a:sym typeface="Century Gothic"/>
              </a:rPr>
              <a:t>RECOMMENDATIONS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body" idx="2"/>
          </p:nvPr>
        </p:nvSpPr>
        <p:spPr>
          <a:xfrm>
            <a:off x="330375" y="1485050"/>
            <a:ext cx="8714700" cy="3083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r>
              <a:rPr lang="en-GB" sz="2400" b="1" i="1" u="none" strike="noStrike" cap="none">
                <a:solidFill>
                  <a:schemeClr val="dk1"/>
                </a:solidFill>
                <a:latin typeface="Century Gothic"/>
                <a:ea typeface="Century Gothic"/>
                <a:cs typeface="Century Gothic"/>
                <a:sym typeface="Century Gothic"/>
              </a:rPr>
              <a:t>#2: Organization’s Social Networking:</a:t>
            </a:r>
            <a:endParaRPr/>
          </a:p>
          <a:p>
            <a:pPr marL="0" marR="0" lvl="0" indent="0" algn="l" rtl="0">
              <a:lnSpc>
                <a:spcPct val="100000"/>
              </a:lnSpc>
              <a:spcBef>
                <a:spcPts val="0"/>
              </a:spcBef>
              <a:spcAft>
                <a:spcPts val="0"/>
              </a:spcAft>
              <a:buClr>
                <a:schemeClr val="dk1"/>
              </a:buClr>
              <a:buSzPts val="2400"/>
              <a:buFont typeface="Arial"/>
              <a:buNone/>
            </a:pPr>
            <a:endParaRPr sz="2400" b="1" i="1" u="none" strike="noStrike" cap="none">
              <a:solidFill>
                <a:schemeClr val="dk1"/>
              </a:solidFill>
              <a:latin typeface="Century Gothic"/>
              <a:ea typeface="Century Gothic"/>
              <a:cs typeface="Century Gothic"/>
              <a:sym typeface="Century Gothic"/>
            </a:endParaRPr>
          </a:p>
          <a:p>
            <a:pPr marL="457200" marR="0" lvl="0" indent="-342900" algn="l" rtl="0">
              <a:lnSpc>
                <a:spcPct val="100000"/>
              </a:lnSpc>
              <a:spcBef>
                <a:spcPts val="0"/>
              </a:spcBef>
              <a:spcAft>
                <a:spcPts val="0"/>
              </a:spcAft>
              <a:buClr>
                <a:schemeClr val="dk1"/>
              </a:buClr>
              <a:buSzPts val="1800"/>
              <a:buFont typeface="Arial"/>
              <a:buChar char="●"/>
            </a:pPr>
            <a:r>
              <a:rPr lang="en-GB" sz="1800" b="0" i="0" u="none" strike="noStrike" cap="none">
                <a:solidFill>
                  <a:schemeClr val="dk1"/>
                </a:solidFill>
                <a:latin typeface="Century Gothic"/>
                <a:ea typeface="Century Gothic"/>
                <a:cs typeface="Century Gothic"/>
                <a:sym typeface="Century Gothic"/>
              </a:rPr>
              <a:t>An advanced BI capability depends on employees developing deep knowledge of where expertise exists in their enterprise. </a:t>
            </a:r>
            <a:endParaRPr/>
          </a:p>
          <a:p>
            <a:pPr marL="457200" marR="0" lvl="0" indent="-342900" algn="l" rtl="0">
              <a:lnSpc>
                <a:spcPct val="100000"/>
              </a:lnSpc>
              <a:spcBef>
                <a:spcPts val="0"/>
              </a:spcBef>
              <a:spcAft>
                <a:spcPts val="0"/>
              </a:spcAft>
              <a:buClr>
                <a:schemeClr val="dk1"/>
              </a:buClr>
              <a:buSzPts val="1800"/>
              <a:buFont typeface="Arial"/>
              <a:buChar char="●"/>
            </a:pPr>
            <a:r>
              <a:rPr lang="en-GB" sz="1800" b="0" i="0" u="none" strike="noStrike" cap="none">
                <a:solidFill>
                  <a:schemeClr val="dk1"/>
                </a:solidFill>
                <a:latin typeface="Century Gothic"/>
                <a:ea typeface="Century Gothic"/>
                <a:cs typeface="Century Gothic"/>
                <a:sym typeface="Century Gothic"/>
              </a:rPr>
              <a:t>Personal access to all the data and knowledge to resolve all the problems and opportunities they confront. </a:t>
            </a:r>
            <a:endParaRPr/>
          </a:p>
          <a:p>
            <a:pPr marL="457200" marR="0" lvl="0" indent="-342900" algn="l" rtl="0">
              <a:lnSpc>
                <a:spcPct val="100000"/>
              </a:lnSpc>
              <a:spcBef>
                <a:spcPts val="0"/>
              </a:spcBef>
              <a:spcAft>
                <a:spcPts val="0"/>
              </a:spcAft>
              <a:buClr>
                <a:schemeClr val="dk1"/>
              </a:buClr>
              <a:buSzPts val="1800"/>
              <a:buFont typeface="Arial"/>
              <a:buChar char="●"/>
            </a:pPr>
            <a:r>
              <a:rPr lang="en-GB" sz="1800" b="0" i="0" u="none" strike="noStrike" cap="none">
                <a:solidFill>
                  <a:schemeClr val="dk1"/>
                </a:solidFill>
                <a:latin typeface="Century Gothic"/>
                <a:ea typeface="Century Gothic"/>
                <a:cs typeface="Century Gothic"/>
                <a:sym typeface="Century Gothic"/>
              </a:rPr>
              <a:t>Identify, Contact, and Collaborate with others for data and knowledge.</a:t>
            </a:r>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chemeClr val="dk1"/>
              </a:buClr>
              <a:buSzPts val="1800"/>
              <a:buFont typeface="Arial"/>
              <a:buNone/>
            </a:pPr>
            <a:r>
              <a:rPr lang="en-GB" sz="1800" b="0" i="0" u="none" strike="noStrike" cap="none">
                <a:solidFill>
                  <a:schemeClr val="dk1"/>
                </a:solidFill>
                <a:latin typeface="Century Gothic"/>
                <a:ea typeface="Century Gothic"/>
                <a:cs typeface="Century Gothic"/>
                <a:sym typeface="Century Gothic"/>
              </a:rPr>
              <a:t>															</a:t>
            </a:r>
            <a:r>
              <a:rPr lang="en-GB" sz="1400" b="1" i="0" u="none" strike="noStrike" cap="none">
                <a:solidFill>
                  <a:schemeClr val="dk1"/>
                </a:solidFill>
                <a:latin typeface="Century Gothic"/>
                <a:ea typeface="Century Gothic"/>
                <a:cs typeface="Century Gothic"/>
                <a:sym typeface="Century Gothic"/>
              </a:rPr>
              <a:t>continued...</a:t>
            </a:r>
            <a:endParaRPr/>
          </a:p>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chemeClr val="dk1"/>
              </a:buClr>
              <a:buSzPts val="1400"/>
              <a:buFont typeface="Arial"/>
              <a:buNone/>
            </a:pPr>
            <a:r>
              <a:rPr lang="en-GB" sz="1400" b="0" i="1" u="none" strike="noStrike" cap="none">
                <a:solidFill>
                  <a:schemeClr val="dk1"/>
                </a:solidFill>
                <a:latin typeface="Century Gothic"/>
                <a:ea typeface="Century Gothic"/>
                <a:cs typeface="Century Gothic"/>
                <a:sym typeface="Century Gothic"/>
              </a:rPr>
              <a:t> </a:t>
            </a:r>
            <a:endParaRPr/>
          </a:p>
        </p:txBody>
      </p:sp>
      <p:sp>
        <p:nvSpPr>
          <p:cNvPr id="224" name="Shape 224"/>
          <p:cNvSpPr txBox="1">
            <a:spLocks noGrp="1"/>
          </p:cNvSpPr>
          <p:nvPr>
            <p:ph type="body" idx="1"/>
          </p:nvPr>
        </p:nvSpPr>
        <p:spPr>
          <a:xfrm>
            <a:off x="330375" y="793153"/>
            <a:ext cx="6284100" cy="76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200"/>
              <a:buFont typeface="Arial"/>
              <a:buNone/>
            </a:pPr>
            <a:r>
              <a:rPr lang="en-GB" sz="3200" b="1" i="0" u="none" strike="noStrike" cap="none">
                <a:solidFill>
                  <a:schemeClr val="dk1"/>
                </a:solidFill>
                <a:latin typeface="Century Gothic"/>
                <a:ea typeface="Century Gothic"/>
                <a:cs typeface="Century Gothic"/>
                <a:sym typeface="Century Gothic"/>
              </a:rPr>
              <a:t>RECOMMENDATIONS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body" idx="2"/>
          </p:nvPr>
        </p:nvSpPr>
        <p:spPr>
          <a:xfrm>
            <a:off x="359850" y="1317825"/>
            <a:ext cx="8905500" cy="329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r>
              <a:rPr lang="en-GB" sz="2400" b="1" i="1" u="none" strike="noStrike" cap="none">
                <a:solidFill>
                  <a:schemeClr val="dk1"/>
                </a:solidFill>
                <a:latin typeface="Century Gothic"/>
                <a:ea typeface="Century Gothic"/>
                <a:cs typeface="Century Gothic"/>
                <a:sym typeface="Century Gothic"/>
              </a:rPr>
              <a:t> #2: Organization’s Social Networking:</a:t>
            </a:r>
            <a:endParaRPr/>
          </a:p>
          <a:p>
            <a:pPr marL="0" marR="0" lvl="0" indent="0" algn="l" rtl="0">
              <a:lnSpc>
                <a:spcPct val="100000"/>
              </a:lnSpc>
              <a:spcBef>
                <a:spcPts val="0"/>
              </a:spcBef>
              <a:spcAft>
                <a:spcPts val="0"/>
              </a:spcAft>
              <a:buClr>
                <a:schemeClr val="dk1"/>
              </a:buClr>
              <a:buSzPts val="2400"/>
              <a:buFont typeface="Arial"/>
              <a:buNone/>
            </a:pPr>
            <a:endParaRPr sz="2400" b="1" i="1" u="none" strike="noStrike" cap="none">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chemeClr val="dk1"/>
              </a:buClr>
              <a:buSzPts val="1100"/>
              <a:buFont typeface="Arial"/>
              <a:buNone/>
            </a:pPr>
            <a:r>
              <a:rPr lang="en-GB" sz="1800" b="1" i="1" u="none" strike="noStrike" cap="none">
                <a:solidFill>
                  <a:schemeClr val="dk1"/>
                </a:solidFill>
                <a:latin typeface="Century Gothic"/>
                <a:ea typeface="Century Gothic"/>
                <a:cs typeface="Century Gothic"/>
                <a:sym typeface="Century Gothic"/>
              </a:rPr>
              <a:t>Nine Actions:</a:t>
            </a:r>
            <a:endParaRPr/>
          </a:p>
          <a:p>
            <a:pPr marL="457200" marR="0" lvl="0" indent="-228600" algn="l" rtl="0">
              <a:lnSpc>
                <a:spcPct val="100000"/>
              </a:lnSpc>
              <a:spcBef>
                <a:spcPts val="0"/>
              </a:spcBef>
              <a:spcAft>
                <a:spcPts val="0"/>
              </a:spcAft>
              <a:buClr>
                <a:schemeClr val="dk1"/>
              </a:buClr>
              <a:buSzPts val="1400"/>
              <a:buFont typeface="Arial"/>
              <a:buChar char="●"/>
            </a:pPr>
            <a:r>
              <a:rPr lang="en-GB" sz="1400" b="0" i="0" u="none" strike="noStrike" cap="none">
                <a:solidFill>
                  <a:schemeClr val="dk1"/>
                </a:solidFill>
                <a:latin typeface="Century Gothic"/>
                <a:ea typeface="Century Gothic"/>
                <a:cs typeface="Century Gothic"/>
                <a:sym typeface="Century Gothic"/>
              </a:rPr>
              <a:t>Consider the long-term impacts of planned workforce reductions</a:t>
            </a:r>
            <a:endParaRPr/>
          </a:p>
          <a:p>
            <a:pPr marL="457200" marR="0" lvl="0" indent="-228600" algn="l" rtl="0">
              <a:lnSpc>
                <a:spcPct val="100000"/>
              </a:lnSpc>
              <a:spcBef>
                <a:spcPts val="0"/>
              </a:spcBef>
              <a:spcAft>
                <a:spcPts val="0"/>
              </a:spcAft>
              <a:buClr>
                <a:schemeClr val="dk1"/>
              </a:buClr>
              <a:buSzPts val="1400"/>
              <a:buFont typeface="Arial"/>
              <a:buChar char="●"/>
            </a:pPr>
            <a:r>
              <a:rPr lang="en-GB" sz="1400" b="0" i="0" u="none" strike="noStrike" cap="none">
                <a:solidFill>
                  <a:schemeClr val="dk1"/>
                </a:solidFill>
                <a:latin typeface="Century Gothic"/>
                <a:ea typeface="Century Gothic"/>
                <a:cs typeface="Century Gothic"/>
                <a:sym typeface="Century Gothic"/>
              </a:rPr>
              <a:t>Value tenure during workforce reductions</a:t>
            </a:r>
            <a:endParaRPr/>
          </a:p>
          <a:p>
            <a:pPr marL="457200" marR="0" lvl="0" indent="-228600" algn="l" rtl="0">
              <a:lnSpc>
                <a:spcPct val="100000"/>
              </a:lnSpc>
              <a:spcBef>
                <a:spcPts val="0"/>
              </a:spcBef>
              <a:spcAft>
                <a:spcPts val="0"/>
              </a:spcAft>
              <a:buClr>
                <a:schemeClr val="dk1"/>
              </a:buClr>
              <a:buSzPts val="1400"/>
              <a:buFont typeface="Arial"/>
              <a:buChar char="●"/>
            </a:pPr>
            <a:r>
              <a:rPr lang="en-GB" sz="1400" b="0" i="0" u="none" strike="noStrike" cap="none">
                <a:solidFill>
                  <a:schemeClr val="dk1"/>
                </a:solidFill>
                <a:latin typeface="Century Gothic"/>
                <a:ea typeface="Century Gothic"/>
                <a:cs typeface="Century Gothic"/>
                <a:sym typeface="Century Gothic"/>
              </a:rPr>
              <a:t>Re-organization: employees are able to work with many people</a:t>
            </a:r>
            <a:endParaRPr/>
          </a:p>
          <a:p>
            <a:pPr marL="457200" marR="0" lvl="0" indent="-228600" algn="l" rtl="0">
              <a:lnSpc>
                <a:spcPct val="100000"/>
              </a:lnSpc>
              <a:spcBef>
                <a:spcPts val="0"/>
              </a:spcBef>
              <a:spcAft>
                <a:spcPts val="0"/>
              </a:spcAft>
              <a:buClr>
                <a:schemeClr val="dk1"/>
              </a:buClr>
              <a:buSzPts val="1400"/>
              <a:buFont typeface="Arial"/>
              <a:buChar char="●"/>
            </a:pPr>
            <a:r>
              <a:rPr lang="en-GB" sz="1400" b="0" i="0" u="none" strike="noStrike" cap="none">
                <a:solidFill>
                  <a:schemeClr val="dk1"/>
                </a:solidFill>
                <a:latin typeface="Century Gothic"/>
                <a:ea typeface="Century Gothic"/>
                <a:cs typeface="Century Gothic"/>
                <a:sym typeface="Century Gothic"/>
              </a:rPr>
              <a:t>Make extensive use of cross-functional and cross-unit teams</a:t>
            </a:r>
            <a:r>
              <a:rPr lang="en-GB" sz="1400" b="0" i="1" u="none" strike="noStrike" cap="none">
                <a:solidFill>
                  <a:schemeClr val="dk1"/>
                </a:solidFill>
                <a:latin typeface="Century Gothic"/>
                <a:ea typeface="Century Gothic"/>
                <a:cs typeface="Century Gothic"/>
                <a:sym typeface="Century Gothic"/>
              </a:rPr>
              <a:t> </a:t>
            </a:r>
            <a:endParaRPr/>
          </a:p>
          <a:p>
            <a:pPr marL="457200" marR="0" lvl="0" indent="-228600" algn="l" rtl="0">
              <a:lnSpc>
                <a:spcPct val="100000"/>
              </a:lnSpc>
              <a:spcBef>
                <a:spcPts val="0"/>
              </a:spcBef>
              <a:spcAft>
                <a:spcPts val="0"/>
              </a:spcAft>
              <a:buClr>
                <a:schemeClr val="dk1"/>
              </a:buClr>
              <a:buSzPts val="1400"/>
              <a:buFont typeface="Arial"/>
              <a:buChar char="●"/>
            </a:pPr>
            <a:r>
              <a:rPr lang="en-GB" sz="1400" b="0" i="0" u="none" strike="noStrike" cap="none">
                <a:solidFill>
                  <a:schemeClr val="dk1"/>
                </a:solidFill>
                <a:latin typeface="Century Gothic"/>
                <a:ea typeface="Century Gothic"/>
                <a:cs typeface="Century Gothic"/>
                <a:sym typeface="Century Gothic"/>
              </a:rPr>
              <a:t>Use virtual teams rather than co-located teams</a:t>
            </a:r>
            <a:endParaRPr/>
          </a:p>
          <a:p>
            <a:pPr marL="457200" marR="0" lvl="0" indent="-228600" algn="l" rtl="0">
              <a:lnSpc>
                <a:spcPct val="100000"/>
              </a:lnSpc>
              <a:spcBef>
                <a:spcPts val="0"/>
              </a:spcBef>
              <a:spcAft>
                <a:spcPts val="0"/>
              </a:spcAft>
              <a:buClr>
                <a:schemeClr val="dk1"/>
              </a:buClr>
              <a:buSzPts val="1400"/>
              <a:buFont typeface="Arial"/>
              <a:buChar char="●"/>
            </a:pPr>
            <a:r>
              <a:rPr lang="en-GB" sz="1400" b="0" i="0" u="none" strike="noStrike" cap="none">
                <a:solidFill>
                  <a:schemeClr val="dk1"/>
                </a:solidFill>
                <a:latin typeface="Century Gothic"/>
                <a:ea typeface="Century Gothic"/>
                <a:cs typeface="Century Gothic"/>
                <a:sym typeface="Century Gothic"/>
              </a:rPr>
              <a:t>Commingle workspaces</a:t>
            </a:r>
            <a:endParaRPr/>
          </a:p>
          <a:p>
            <a:pPr marL="457200" marR="0" lvl="0" indent="-228600" algn="l" rtl="0">
              <a:lnSpc>
                <a:spcPct val="100000"/>
              </a:lnSpc>
              <a:spcBef>
                <a:spcPts val="0"/>
              </a:spcBef>
              <a:spcAft>
                <a:spcPts val="0"/>
              </a:spcAft>
              <a:buClr>
                <a:schemeClr val="dk1"/>
              </a:buClr>
              <a:buSzPts val="1400"/>
              <a:buFont typeface="Arial"/>
              <a:buChar char="●"/>
            </a:pPr>
            <a:r>
              <a:rPr lang="en-GB" sz="1400" b="0" i="0" u="none" strike="noStrike" cap="none">
                <a:solidFill>
                  <a:schemeClr val="dk1"/>
                </a:solidFill>
                <a:latin typeface="Century Gothic"/>
                <a:ea typeface="Century Gothic"/>
                <a:cs typeface="Century Gothic"/>
                <a:sym typeface="Century Gothic"/>
              </a:rPr>
              <a:t>Implement knowledge management capabilities</a:t>
            </a:r>
            <a:endParaRPr/>
          </a:p>
          <a:p>
            <a:pPr marL="457200" marR="0" lvl="0" indent="-228600" algn="l" rtl="0">
              <a:lnSpc>
                <a:spcPct val="100000"/>
              </a:lnSpc>
              <a:spcBef>
                <a:spcPts val="0"/>
              </a:spcBef>
              <a:spcAft>
                <a:spcPts val="0"/>
              </a:spcAft>
              <a:buClr>
                <a:schemeClr val="dk1"/>
              </a:buClr>
              <a:buSzPts val="1400"/>
              <a:buFont typeface="Arial"/>
              <a:buChar char="●"/>
            </a:pPr>
            <a:r>
              <a:rPr lang="en-GB" sz="1400" b="0" i="0" u="none" strike="noStrike" cap="none">
                <a:solidFill>
                  <a:schemeClr val="dk1"/>
                </a:solidFill>
                <a:latin typeface="Century Gothic"/>
                <a:ea typeface="Century Gothic"/>
                <a:cs typeface="Century Gothic"/>
                <a:sym typeface="Century Gothic"/>
              </a:rPr>
              <a:t>Implement enhanced communication and collaboration capabilities</a:t>
            </a:r>
            <a:endParaRPr/>
          </a:p>
          <a:p>
            <a:pPr marL="457200" marR="0" lvl="0" indent="-228600" algn="l" rtl="0">
              <a:lnSpc>
                <a:spcPct val="100000"/>
              </a:lnSpc>
              <a:spcBef>
                <a:spcPts val="0"/>
              </a:spcBef>
              <a:spcAft>
                <a:spcPts val="0"/>
              </a:spcAft>
              <a:buClr>
                <a:schemeClr val="dk1"/>
              </a:buClr>
              <a:buSzPts val="1400"/>
              <a:buFont typeface="Arial"/>
              <a:buChar char="●"/>
            </a:pPr>
            <a:r>
              <a:rPr lang="en-GB" sz="1400" b="0" i="0" u="none" strike="noStrike" cap="none">
                <a:solidFill>
                  <a:schemeClr val="dk1"/>
                </a:solidFill>
                <a:latin typeface="Century Gothic"/>
                <a:ea typeface="Century Gothic"/>
                <a:cs typeface="Century Gothic"/>
                <a:sym typeface="Century Gothic"/>
              </a:rPr>
              <a:t>Hold formal and informal meetings to bring together diverse employee communities. </a:t>
            </a:r>
            <a:endParaRPr/>
          </a:p>
        </p:txBody>
      </p:sp>
      <p:sp>
        <p:nvSpPr>
          <p:cNvPr id="230" name="Shape 230"/>
          <p:cNvSpPr txBox="1">
            <a:spLocks noGrp="1"/>
          </p:cNvSpPr>
          <p:nvPr>
            <p:ph type="body" idx="1"/>
          </p:nvPr>
        </p:nvSpPr>
        <p:spPr>
          <a:xfrm>
            <a:off x="359850" y="713178"/>
            <a:ext cx="6284100" cy="76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200"/>
              <a:buFont typeface="Arial"/>
              <a:buNone/>
            </a:pPr>
            <a:r>
              <a:rPr lang="en-GB" sz="3200" b="1" i="0" u="none" strike="noStrike" cap="none">
                <a:solidFill>
                  <a:schemeClr val="dk1"/>
                </a:solidFill>
                <a:latin typeface="Century Gothic"/>
                <a:ea typeface="Century Gothic"/>
                <a:cs typeface="Century Gothic"/>
                <a:sym typeface="Century Gothic"/>
              </a:rPr>
              <a:t>RECOMMENDATIONS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body" idx="2"/>
          </p:nvPr>
        </p:nvSpPr>
        <p:spPr>
          <a:xfrm>
            <a:off x="238500" y="1626675"/>
            <a:ext cx="8905500" cy="304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r>
              <a:rPr lang="en-GB" sz="2400" b="1" i="1" u="none" strike="noStrike" cap="none">
                <a:solidFill>
                  <a:schemeClr val="dk1"/>
                </a:solidFill>
                <a:latin typeface="Century Gothic"/>
                <a:ea typeface="Century Gothic"/>
                <a:cs typeface="Century Gothic"/>
                <a:sym typeface="Century Gothic"/>
              </a:rPr>
              <a:t>#3: Distributed Support Infrastructure:</a:t>
            </a:r>
            <a:endParaRPr/>
          </a:p>
          <a:p>
            <a:pPr marL="457200" marR="0" lvl="0" indent="-228600" algn="l" rtl="0">
              <a:lnSpc>
                <a:spcPct val="100000"/>
              </a:lnSpc>
              <a:spcBef>
                <a:spcPts val="0"/>
              </a:spcBef>
              <a:spcAft>
                <a:spcPts val="0"/>
              </a:spcAft>
              <a:buClr>
                <a:schemeClr val="dk1"/>
              </a:buClr>
              <a:buSzPts val="1400"/>
              <a:buFont typeface="Arial"/>
              <a:buChar char="●"/>
            </a:pPr>
            <a:r>
              <a:rPr lang="en-GB" sz="1400" b="0" i="0" u="none" strike="noStrike" cap="none">
                <a:solidFill>
                  <a:schemeClr val="dk1"/>
                </a:solidFill>
                <a:latin typeface="Century Gothic"/>
                <a:ea typeface="Century Gothic"/>
                <a:cs typeface="Century Gothic"/>
                <a:sym typeface="Century Gothic"/>
              </a:rPr>
              <a:t>Vigorous use of a data warehouse.</a:t>
            </a:r>
            <a:endParaRPr/>
          </a:p>
          <a:p>
            <a:pPr marL="457200" marR="0" lvl="0" indent="-228600" algn="l" rtl="0">
              <a:lnSpc>
                <a:spcPct val="100000"/>
              </a:lnSpc>
              <a:spcBef>
                <a:spcPts val="0"/>
              </a:spcBef>
              <a:spcAft>
                <a:spcPts val="0"/>
              </a:spcAft>
              <a:buClr>
                <a:schemeClr val="dk1"/>
              </a:buClr>
              <a:buSzPts val="1400"/>
              <a:buFont typeface="Arial"/>
              <a:buChar char="●"/>
            </a:pPr>
            <a:r>
              <a:rPr lang="en-GB" sz="1400" b="0" i="0" u="none" strike="noStrike" cap="none">
                <a:solidFill>
                  <a:schemeClr val="dk1"/>
                </a:solidFill>
                <a:latin typeface="Century Gothic"/>
                <a:ea typeface="Century Gothic"/>
                <a:cs typeface="Century Gothic"/>
                <a:sym typeface="Century Gothic"/>
              </a:rPr>
              <a:t>Emphasizes local “first-responders”.</a:t>
            </a:r>
            <a:endParaRPr/>
          </a:p>
          <a:p>
            <a:pPr marL="457200" marR="0" lvl="0" indent="-228600" algn="l" rtl="0">
              <a:lnSpc>
                <a:spcPct val="100000"/>
              </a:lnSpc>
              <a:spcBef>
                <a:spcPts val="0"/>
              </a:spcBef>
              <a:spcAft>
                <a:spcPts val="0"/>
              </a:spcAft>
              <a:buClr>
                <a:schemeClr val="dk1"/>
              </a:buClr>
              <a:buSzPts val="1400"/>
              <a:buFont typeface="Arial"/>
              <a:buChar char="●"/>
            </a:pPr>
            <a:r>
              <a:rPr lang="en-GB" sz="1400" b="0" i="0" u="none" strike="noStrike" cap="none">
                <a:solidFill>
                  <a:schemeClr val="dk1"/>
                </a:solidFill>
                <a:latin typeface="Century Gothic"/>
                <a:ea typeface="Century Gothic"/>
                <a:cs typeface="Century Gothic"/>
                <a:sym typeface="Century Gothic"/>
              </a:rPr>
              <a:t>Cardinal Health: employees expect super users and unit support staff to answer their questions or provide expertise.</a:t>
            </a:r>
            <a:endParaRPr/>
          </a:p>
          <a:p>
            <a:pPr marL="457200" marR="0" lvl="0" indent="-228600" algn="l" rtl="0">
              <a:lnSpc>
                <a:spcPct val="100000"/>
              </a:lnSpc>
              <a:spcBef>
                <a:spcPts val="0"/>
              </a:spcBef>
              <a:spcAft>
                <a:spcPts val="0"/>
              </a:spcAft>
              <a:buClr>
                <a:schemeClr val="dk1"/>
              </a:buClr>
              <a:buSzPts val="1400"/>
              <a:buFont typeface="Arial"/>
              <a:buChar char="●"/>
            </a:pPr>
            <a:r>
              <a:rPr lang="en-GB" sz="1400" b="0" i="0" u="none" strike="noStrike" cap="none">
                <a:solidFill>
                  <a:schemeClr val="dk1"/>
                </a:solidFill>
                <a:latin typeface="Century Gothic"/>
                <a:ea typeface="Century Gothic"/>
                <a:cs typeface="Century Gothic"/>
                <a:sym typeface="Century Gothic"/>
              </a:rPr>
              <a:t>It is the responsibility of the business units to provide data: first responders.</a:t>
            </a:r>
            <a:endParaRPr/>
          </a:p>
          <a:p>
            <a:pPr marL="457200" marR="0" lvl="0" indent="-228600" algn="l" rtl="0">
              <a:lnSpc>
                <a:spcPct val="100000"/>
              </a:lnSpc>
              <a:spcBef>
                <a:spcPts val="0"/>
              </a:spcBef>
              <a:spcAft>
                <a:spcPts val="0"/>
              </a:spcAft>
              <a:buClr>
                <a:schemeClr val="dk1"/>
              </a:buClr>
              <a:buSzPts val="1400"/>
              <a:buFont typeface="Arial"/>
              <a:buChar char="●"/>
            </a:pPr>
            <a:r>
              <a:rPr lang="en-GB" sz="1400" b="0" i="0" u="none" strike="noStrike" cap="none">
                <a:solidFill>
                  <a:schemeClr val="dk1"/>
                </a:solidFill>
                <a:latin typeface="Century Gothic"/>
                <a:ea typeface="Century Gothic"/>
                <a:cs typeface="Century Gothic"/>
                <a:sym typeface="Century Gothic"/>
              </a:rPr>
              <a:t>Identify business roles that are broadly distributed across the organization and would benefit from intensive data warehouse use. </a:t>
            </a:r>
            <a:endParaRPr/>
          </a:p>
          <a:p>
            <a:pPr marL="457200" marR="0" lvl="0" indent="-228600" algn="l" rtl="0">
              <a:lnSpc>
                <a:spcPct val="100000"/>
              </a:lnSpc>
              <a:spcBef>
                <a:spcPts val="0"/>
              </a:spcBef>
              <a:spcAft>
                <a:spcPts val="0"/>
              </a:spcAft>
              <a:buClr>
                <a:schemeClr val="dk1"/>
              </a:buClr>
              <a:buSzPts val="1400"/>
              <a:buFont typeface="Arial"/>
              <a:buChar char="●"/>
            </a:pPr>
            <a:r>
              <a:rPr lang="en-GB" sz="1400" b="0" i="0" u="none" strike="noStrike" cap="none">
                <a:solidFill>
                  <a:schemeClr val="dk1"/>
                </a:solidFill>
                <a:latin typeface="Century Gothic"/>
                <a:ea typeface="Century Gothic"/>
                <a:cs typeface="Century Gothic"/>
                <a:sym typeface="Century Gothic"/>
              </a:rPr>
              <a:t>Provide universal data warehouse education and training.</a:t>
            </a:r>
            <a:endParaRPr/>
          </a:p>
          <a:p>
            <a:pPr marL="457200" marR="0" lvl="0" indent="-228600" algn="l" rtl="0">
              <a:lnSpc>
                <a:spcPct val="100000"/>
              </a:lnSpc>
              <a:spcBef>
                <a:spcPts val="0"/>
              </a:spcBef>
              <a:spcAft>
                <a:spcPts val="0"/>
              </a:spcAft>
              <a:buClr>
                <a:schemeClr val="dk1"/>
              </a:buClr>
              <a:buSzPts val="1400"/>
              <a:buFont typeface="Arial"/>
              <a:buChar char="●"/>
            </a:pPr>
            <a:r>
              <a:rPr lang="en-GB" sz="1400" b="0" i="0" u="none" strike="noStrike" cap="none">
                <a:solidFill>
                  <a:schemeClr val="dk1"/>
                </a:solidFill>
                <a:latin typeface="Century Gothic"/>
                <a:ea typeface="Century Gothic"/>
                <a:cs typeface="Century Gothic"/>
                <a:sym typeface="Century Gothic"/>
              </a:rPr>
              <a:t>Performance Escalation Process (highly visible, accessible, and informal).</a:t>
            </a:r>
            <a:endParaRPr/>
          </a:p>
          <a:p>
            <a:pPr marL="457200" marR="0" lvl="0" indent="-228600" algn="l" rtl="0">
              <a:lnSpc>
                <a:spcPct val="100000"/>
              </a:lnSpc>
              <a:spcBef>
                <a:spcPts val="0"/>
              </a:spcBef>
              <a:spcAft>
                <a:spcPts val="0"/>
              </a:spcAft>
              <a:buClr>
                <a:schemeClr val="dk1"/>
              </a:buClr>
              <a:buSzPts val="1400"/>
              <a:buFont typeface="Arial"/>
              <a:buChar char="●"/>
            </a:pPr>
            <a:r>
              <a:rPr lang="en-GB" sz="1400" b="0" i="0" u="none" strike="noStrike" cap="none">
                <a:solidFill>
                  <a:schemeClr val="dk1"/>
                </a:solidFill>
                <a:latin typeface="Century Gothic"/>
                <a:ea typeface="Century Gothic"/>
                <a:cs typeface="Century Gothic"/>
                <a:sym typeface="Century Gothic"/>
              </a:rPr>
              <a:t>Performance evaluation:  an individual’s responsiveness to others’ formal or informal requests for data warehousing help.</a:t>
            </a:r>
            <a:endParaRPr/>
          </a:p>
        </p:txBody>
      </p:sp>
      <p:sp>
        <p:nvSpPr>
          <p:cNvPr id="236" name="Shape 236"/>
          <p:cNvSpPr txBox="1">
            <a:spLocks noGrp="1"/>
          </p:cNvSpPr>
          <p:nvPr>
            <p:ph type="body" idx="1"/>
          </p:nvPr>
        </p:nvSpPr>
        <p:spPr>
          <a:xfrm>
            <a:off x="281200" y="791853"/>
            <a:ext cx="6284100" cy="76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200"/>
              <a:buFont typeface="Arial"/>
              <a:buNone/>
            </a:pPr>
            <a:r>
              <a:rPr lang="en-GB" sz="3200" b="1" i="0" u="none" strike="noStrike" cap="none">
                <a:solidFill>
                  <a:schemeClr val="dk1"/>
                </a:solidFill>
                <a:latin typeface="Century Gothic"/>
                <a:ea typeface="Century Gothic"/>
                <a:cs typeface="Century Gothic"/>
                <a:sym typeface="Century Gothic"/>
              </a:rPr>
              <a:t>RECOMMENDATIONS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468025" y="796724"/>
            <a:ext cx="6284100" cy="678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200"/>
              <a:buFont typeface="Arial"/>
              <a:buNone/>
            </a:pPr>
            <a:r>
              <a:rPr lang="en-GB" sz="3200" b="1" i="0" u="none" strike="noStrike" cap="none">
                <a:solidFill>
                  <a:schemeClr val="dk1"/>
                </a:solidFill>
                <a:latin typeface="Century Gothic"/>
                <a:ea typeface="Century Gothic"/>
                <a:cs typeface="Century Gothic"/>
                <a:sym typeface="Century Gothic"/>
              </a:rPr>
              <a:t>CONCLUSION</a:t>
            </a:r>
            <a:endParaRPr/>
          </a:p>
        </p:txBody>
      </p:sp>
      <p:sp>
        <p:nvSpPr>
          <p:cNvPr id="242" name="Shape 242"/>
          <p:cNvSpPr txBox="1">
            <a:spLocks noGrp="1"/>
          </p:cNvSpPr>
          <p:nvPr>
            <p:ph type="body" idx="2"/>
          </p:nvPr>
        </p:nvSpPr>
        <p:spPr>
          <a:xfrm>
            <a:off x="106200" y="1361925"/>
            <a:ext cx="8931600" cy="3460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chemeClr val="dk1"/>
              </a:buClr>
              <a:buSzPts val="1800"/>
              <a:buFont typeface="Arial"/>
              <a:buChar char="●"/>
            </a:pPr>
            <a:r>
              <a:rPr lang="en-GB" sz="1800" b="0" i="0" u="none" strike="noStrike" cap="none">
                <a:solidFill>
                  <a:schemeClr val="dk1"/>
                </a:solidFill>
                <a:latin typeface="Century Gothic"/>
                <a:ea typeface="Century Gothic"/>
                <a:cs typeface="Century Gothic"/>
                <a:sym typeface="Century Gothic"/>
              </a:rPr>
              <a:t>Companies want to see demonstrable results from their use of information technology.</a:t>
            </a:r>
            <a:endParaRPr/>
          </a:p>
          <a:p>
            <a:pPr marL="457200" marR="0" lvl="0" indent="-228600" algn="l" rtl="0">
              <a:lnSpc>
                <a:spcPct val="100000"/>
              </a:lnSpc>
              <a:spcBef>
                <a:spcPts val="0"/>
              </a:spcBef>
              <a:spcAft>
                <a:spcPts val="0"/>
              </a:spcAft>
              <a:buClr>
                <a:schemeClr val="dk1"/>
              </a:buClr>
              <a:buSzPts val="1800"/>
              <a:buFont typeface="Arial"/>
              <a:buChar char="●"/>
            </a:pPr>
            <a:r>
              <a:rPr lang="en-GB" sz="1800" b="0" i="0" u="none" strike="noStrike" cap="none">
                <a:solidFill>
                  <a:schemeClr val="dk1"/>
                </a:solidFill>
                <a:latin typeface="Century Gothic"/>
                <a:ea typeface="Century Gothic"/>
                <a:cs typeface="Century Gothic"/>
                <a:sym typeface="Century Gothic"/>
              </a:rPr>
              <a:t>Queryable source of data in the enterprise: That is, it is a product delivered by information technology to the organization. </a:t>
            </a:r>
            <a:endParaRPr/>
          </a:p>
          <a:p>
            <a:pPr marL="457200" marR="0" lvl="0" indent="-228600" algn="l" rtl="0">
              <a:lnSpc>
                <a:spcPct val="100000"/>
              </a:lnSpc>
              <a:spcBef>
                <a:spcPts val="0"/>
              </a:spcBef>
              <a:spcAft>
                <a:spcPts val="0"/>
              </a:spcAft>
              <a:buClr>
                <a:schemeClr val="dk1"/>
              </a:buClr>
              <a:buSzPts val="1800"/>
              <a:buFont typeface="Arial"/>
              <a:buChar char="●"/>
            </a:pPr>
            <a:r>
              <a:rPr lang="en-GB" sz="1800" b="0" i="0" u="none" strike="noStrike" cap="none">
                <a:solidFill>
                  <a:schemeClr val="dk1"/>
                </a:solidFill>
                <a:latin typeface="Century Gothic"/>
                <a:ea typeface="Century Gothic"/>
                <a:cs typeface="Century Gothic"/>
                <a:sym typeface="Century Gothic"/>
              </a:rPr>
              <a:t>Cardinal health’s DW and BI: one of many tools for solving business problems.</a:t>
            </a:r>
            <a:endParaRPr/>
          </a:p>
          <a:p>
            <a:pPr marL="457200" marR="0" lvl="0" indent="-228600" algn="l" rtl="0">
              <a:lnSpc>
                <a:spcPct val="100000"/>
              </a:lnSpc>
              <a:spcBef>
                <a:spcPts val="0"/>
              </a:spcBef>
              <a:spcAft>
                <a:spcPts val="0"/>
              </a:spcAft>
              <a:buClr>
                <a:schemeClr val="dk1"/>
              </a:buClr>
              <a:buSzPts val="1800"/>
              <a:buFont typeface="Arial"/>
              <a:buChar char="●"/>
            </a:pPr>
            <a:r>
              <a:rPr lang="en-GB" sz="1800" b="0" i="0" u="none" strike="noStrike" cap="none">
                <a:solidFill>
                  <a:schemeClr val="dk1"/>
                </a:solidFill>
                <a:latin typeface="Century Gothic"/>
                <a:ea typeface="Century Gothic"/>
                <a:cs typeface="Century Gothic"/>
                <a:sym typeface="Century Gothic"/>
              </a:rPr>
              <a:t>Integrity and timeliness of the data have improved: metrics and the BI to build innovative solutions.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2131725" y="1901900"/>
            <a:ext cx="5022000" cy="998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4800"/>
              <a:buFont typeface="Arial"/>
              <a:buNone/>
            </a:pPr>
            <a:r>
              <a:rPr lang="en-GB" sz="4800" b="1" i="0" u="none" strike="noStrike" cap="none">
                <a:solidFill>
                  <a:schemeClr val="dk1"/>
                </a:solidFill>
                <a:latin typeface="Century Gothic"/>
                <a:ea typeface="Century Gothic"/>
                <a:cs typeface="Century Gothic"/>
                <a:sym typeface="Century Gothic"/>
              </a:rPr>
              <a:t>   THANK YOU!</a:t>
            </a:r>
            <a:endParaRPr/>
          </a:p>
        </p:txBody>
      </p:sp>
      <p:sp>
        <p:nvSpPr>
          <p:cNvPr id="248" name="Shape 248"/>
          <p:cNvSpPr txBox="1">
            <a:spLocks noGrp="1"/>
          </p:cNvSpPr>
          <p:nvPr>
            <p:ph type="body" idx="2"/>
          </p:nvPr>
        </p:nvSpPr>
        <p:spPr>
          <a:xfrm>
            <a:off x="8612375" y="3964600"/>
            <a:ext cx="472800" cy="521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200"/>
              <a:buFont typeface="Arial"/>
              <a:buNone/>
            </a:pPr>
            <a:r>
              <a:rPr lang="en-GB" sz="2200" b="0" i="1" u="none" strike="noStrike" cap="none">
                <a:solidFill>
                  <a:schemeClr val="dk1"/>
                </a:solidFill>
                <a:latin typeface="Century Gothic"/>
                <a:ea typeface="Century Gothic"/>
                <a:cs typeface="Century Gothic"/>
                <a:sym typeface="Century Gothic"/>
              </a:rPr>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123825" y="1023255"/>
            <a:ext cx="6284100" cy="203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200"/>
              <a:buFont typeface="Arial"/>
              <a:buNone/>
            </a:pPr>
            <a:r>
              <a:rPr lang="en-GB" sz="3200" b="1" i="0" u="none" strike="noStrike" cap="none">
                <a:solidFill>
                  <a:schemeClr val="dk1"/>
                </a:solidFill>
                <a:latin typeface="Century Gothic"/>
                <a:ea typeface="Century Gothic"/>
                <a:cs typeface="Century Gothic"/>
                <a:sym typeface="Century Gothic"/>
              </a:rPr>
              <a:t>EXECUTIVE SUMMARY</a:t>
            </a:r>
            <a:br>
              <a:rPr lang="en-GB" sz="3200" b="1" i="0" u="none" strike="noStrike" cap="none">
                <a:solidFill>
                  <a:schemeClr val="dk1"/>
                </a:solidFill>
                <a:latin typeface="Century Gothic"/>
                <a:ea typeface="Century Gothic"/>
                <a:cs typeface="Century Gothic"/>
                <a:sym typeface="Century Gothic"/>
              </a:rPr>
            </a:br>
            <a:endParaRPr sz="3200" b="1" i="0" u="none" strike="noStrike" cap="none">
              <a:solidFill>
                <a:schemeClr val="dk1"/>
              </a:solidFill>
              <a:latin typeface="Century Gothic"/>
              <a:ea typeface="Century Gothic"/>
              <a:cs typeface="Century Gothic"/>
              <a:sym typeface="Century Gothic"/>
            </a:endParaRPr>
          </a:p>
        </p:txBody>
      </p:sp>
      <p:sp>
        <p:nvSpPr>
          <p:cNvPr id="92" name="Shape 92"/>
          <p:cNvSpPr txBox="1">
            <a:spLocks noGrp="1"/>
          </p:cNvSpPr>
          <p:nvPr>
            <p:ph type="body" idx="2"/>
          </p:nvPr>
        </p:nvSpPr>
        <p:spPr>
          <a:xfrm>
            <a:off x="123825" y="1642350"/>
            <a:ext cx="8658600" cy="3029100"/>
          </a:xfrm>
          <a:prstGeom prst="rect">
            <a:avLst/>
          </a:prstGeom>
          <a:noFill/>
          <a:ln>
            <a:noFill/>
          </a:ln>
        </p:spPr>
        <p:txBody>
          <a:bodyPr spcFirstLastPara="1" wrap="square" lIns="91425" tIns="91425" rIns="91425" bIns="91425" anchor="t" anchorCtr="0">
            <a:noAutofit/>
          </a:bodyPr>
          <a:lstStyle/>
          <a:p>
            <a:pPr marL="0" marR="0" lvl="0" indent="0" algn="l" rtl="0">
              <a:lnSpc>
                <a:spcPct val="80000"/>
              </a:lnSpc>
              <a:spcBef>
                <a:spcPts val="0"/>
              </a:spcBef>
              <a:spcAft>
                <a:spcPts val="0"/>
              </a:spcAft>
              <a:buClr>
                <a:srgbClr val="E48312"/>
              </a:buClr>
              <a:buSzPts val="450"/>
              <a:buFont typeface="Calibri"/>
              <a:buNone/>
            </a:pPr>
            <a:r>
              <a:rPr lang="en-GB" sz="1800" b="0" i="1" u="none" strike="noStrike" cap="none">
                <a:solidFill>
                  <a:srgbClr val="000000"/>
                </a:solidFill>
                <a:latin typeface="Century Gothic"/>
                <a:ea typeface="Century Gothic"/>
                <a:cs typeface="Century Gothic"/>
                <a:sym typeface="Century Gothic"/>
              </a:rPr>
              <a:t>In the mid-1990s, Cardinal health’s Medical Product and Services undergo following modifications:</a:t>
            </a:r>
            <a:endParaRPr/>
          </a:p>
          <a:p>
            <a:pPr marL="285750" marR="0" lvl="0" indent="-285750" algn="l" rtl="0">
              <a:lnSpc>
                <a:spcPct val="80000"/>
              </a:lnSpc>
              <a:spcBef>
                <a:spcPts val="1100"/>
              </a:spcBef>
              <a:spcAft>
                <a:spcPts val="0"/>
              </a:spcAft>
              <a:buClr>
                <a:srgbClr val="000000"/>
              </a:buClr>
              <a:buSzPts val="1800"/>
              <a:buFont typeface="Arial"/>
              <a:buChar char="•"/>
            </a:pPr>
            <a:r>
              <a:rPr lang="en-GB" sz="1800" b="0" i="1" u="none" strike="noStrike" cap="none">
                <a:solidFill>
                  <a:srgbClr val="000000"/>
                </a:solidFill>
                <a:latin typeface="Century Gothic"/>
                <a:ea typeface="Century Gothic"/>
                <a:cs typeface="Century Gothic"/>
                <a:sym typeface="Century Gothic"/>
              </a:rPr>
              <a:t>Implemented SAP R/3</a:t>
            </a:r>
            <a:endParaRPr/>
          </a:p>
          <a:p>
            <a:pPr marL="285750" marR="0" lvl="0" indent="-285750" algn="l" rtl="0">
              <a:lnSpc>
                <a:spcPct val="80000"/>
              </a:lnSpc>
              <a:spcBef>
                <a:spcPts val="1100"/>
              </a:spcBef>
              <a:spcAft>
                <a:spcPts val="0"/>
              </a:spcAft>
              <a:buClr>
                <a:srgbClr val="000000"/>
              </a:buClr>
              <a:buSzPts val="1800"/>
              <a:buFont typeface="Arial"/>
              <a:buChar char="•"/>
            </a:pPr>
            <a:r>
              <a:rPr lang="en-GB" sz="1800" b="0" i="1" u="none" strike="noStrike" cap="none">
                <a:solidFill>
                  <a:srgbClr val="000000"/>
                </a:solidFill>
                <a:latin typeface="Century Gothic"/>
                <a:ea typeface="Century Gothic"/>
                <a:cs typeface="Century Gothic"/>
                <a:sym typeface="Century Gothic"/>
              </a:rPr>
              <a:t>Built an accompanying data warehouse: Advanced Business Intelligence (BI)</a:t>
            </a:r>
            <a:endParaRPr/>
          </a:p>
          <a:p>
            <a:pPr marL="0" marR="0" lvl="0" indent="0" algn="l" rtl="0">
              <a:lnSpc>
                <a:spcPct val="80000"/>
              </a:lnSpc>
              <a:spcBef>
                <a:spcPts val="1100"/>
              </a:spcBef>
              <a:spcAft>
                <a:spcPts val="0"/>
              </a:spcAft>
              <a:buClr>
                <a:srgbClr val="E48312"/>
              </a:buClr>
              <a:buSzPts val="450"/>
              <a:buFont typeface="Calibri"/>
              <a:buNone/>
            </a:pPr>
            <a:endParaRPr sz="1800" b="0" i="1" u="none" strike="noStrike" cap="none">
              <a:solidFill>
                <a:srgbClr val="000000"/>
              </a:solidFill>
              <a:latin typeface="Century Gothic"/>
              <a:ea typeface="Century Gothic"/>
              <a:cs typeface="Century Gothic"/>
              <a:sym typeface="Century Gothic"/>
            </a:endParaRPr>
          </a:p>
          <a:p>
            <a:pPr marL="0" marR="0" lvl="0" indent="0" algn="l" rtl="0">
              <a:lnSpc>
                <a:spcPct val="90000"/>
              </a:lnSpc>
              <a:spcBef>
                <a:spcPts val="1100"/>
              </a:spcBef>
              <a:spcAft>
                <a:spcPts val="0"/>
              </a:spcAft>
              <a:buClr>
                <a:schemeClr val="dk1"/>
              </a:buClr>
              <a:buSzPts val="1100"/>
              <a:buFont typeface="Arial"/>
              <a:buNone/>
            </a:pPr>
            <a:r>
              <a:rPr lang="en-GB" sz="1800" b="1" i="1" u="none" strike="noStrike" cap="none">
                <a:solidFill>
                  <a:schemeClr val="dk1"/>
                </a:solidFill>
                <a:latin typeface="Century Gothic"/>
                <a:ea typeface="Century Gothic"/>
                <a:cs typeface="Century Gothic"/>
                <a:sym typeface="Century Gothic"/>
              </a:rPr>
              <a:t>This presentation describes this Advanced BI Environment, how Cardinal Health evolved it, and how others might do the same.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body" idx="1"/>
          </p:nvPr>
        </p:nvSpPr>
        <p:spPr>
          <a:xfrm>
            <a:off x="123825" y="1023250"/>
            <a:ext cx="8914200" cy="806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0"/>
              <a:buFont typeface="Arial"/>
              <a:buNone/>
            </a:pPr>
            <a:r>
              <a:rPr lang="en-GB" sz="3000" b="1" i="0" u="none" strike="noStrike" cap="none">
                <a:solidFill>
                  <a:srgbClr val="000000"/>
                </a:solidFill>
                <a:latin typeface="Century Gothic"/>
                <a:ea typeface="Century Gothic"/>
                <a:cs typeface="Century Gothic"/>
                <a:sym typeface="Century Gothic"/>
              </a:rPr>
              <a:t>BUSINESS INTELLIGENCE IS EVOLVING</a:t>
            </a:r>
            <a:br>
              <a:rPr lang="en-GB" sz="3200" b="1" i="0" u="none" strike="noStrike" cap="none">
                <a:solidFill>
                  <a:schemeClr val="dk1"/>
                </a:solidFill>
                <a:latin typeface="Century Gothic"/>
                <a:ea typeface="Century Gothic"/>
                <a:cs typeface="Century Gothic"/>
                <a:sym typeface="Century Gothic"/>
              </a:rPr>
            </a:br>
            <a:endParaRPr sz="3200" b="1" i="0" u="none" strike="noStrike" cap="none">
              <a:solidFill>
                <a:schemeClr val="dk1"/>
              </a:solidFill>
              <a:latin typeface="Century Gothic"/>
              <a:ea typeface="Century Gothic"/>
              <a:cs typeface="Century Gothic"/>
              <a:sym typeface="Century Gothic"/>
            </a:endParaRPr>
          </a:p>
        </p:txBody>
      </p:sp>
      <p:sp>
        <p:nvSpPr>
          <p:cNvPr id="98" name="Shape 98"/>
          <p:cNvSpPr txBox="1">
            <a:spLocks noGrp="1"/>
          </p:cNvSpPr>
          <p:nvPr>
            <p:ph type="body" idx="2"/>
          </p:nvPr>
        </p:nvSpPr>
        <p:spPr>
          <a:xfrm>
            <a:off x="123825" y="1829225"/>
            <a:ext cx="8658600" cy="2759100"/>
          </a:xfrm>
          <a:prstGeom prst="rect">
            <a:avLst/>
          </a:prstGeom>
          <a:noFill/>
          <a:ln>
            <a:noFill/>
          </a:ln>
        </p:spPr>
        <p:txBody>
          <a:bodyPr spcFirstLastPara="1" wrap="square" lIns="91425" tIns="91425" rIns="91425" bIns="91425" anchor="t" anchorCtr="0">
            <a:noAutofit/>
          </a:bodyPr>
          <a:lstStyle/>
          <a:p>
            <a:pPr marL="0" marR="0" lvl="0" indent="0" algn="l" rtl="0">
              <a:lnSpc>
                <a:spcPct val="80000"/>
              </a:lnSpc>
              <a:spcBef>
                <a:spcPts val="0"/>
              </a:spcBef>
              <a:spcAft>
                <a:spcPts val="0"/>
              </a:spcAft>
              <a:buClr>
                <a:schemeClr val="dk1"/>
              </a:buClr>
              <a:buSzPts val="2400"/>
              <a:buFont typeface="Arial"/>
              <a:buNone/>
            </a:pPr>
            <a:r>
              <a:rPr lang="en-GB" sz="2400" b="0" i="1" u="none" strike="noStrike" cap="none">
                <a:solidFill>
                  <a:srgbClr val="000000"/>
                </a:solidFill>
                <a:latin typeface="Century Gothic"/>
                <a:ea typeface="Century Gothic"/>
                <a:cs typeface="Century Gothic"/>
                <a:sym typeface="Century Gothic"/>
              </a:rPr>
              <a:t>Most organizations have made substantial investments in information technology(IT) over the past decade.</a:t>
            </a:r>
            <a:endParaRPr/>
          </a:p>
          <a:p>
            <a:pPr marL="0" marR="0" lvl="0" indent="0" algn="l" rtl="0">
              <a:lnSpc>
                <a:spcPct val="80000"/>
              </a:lnSpc>
              <a:spcBef>
                <a:spcPts val="1100"/>
              </a:spcBef>
              <a:spcAft>
                <a:spcPts val="0"/>
              </a:spcAft>
              <a:buClr>
                <a:schemeClr val="dk1"/>
              </a:buClr>
              <a:buSzPts val="2400"/>
              <a:buFont typeface="Arial"/>
              <a:buNone/>
            </a:pPr>
            <a:endParaRPr sz="2400" b="0" i="1" u="none" strike="noStrike" cap="none">
              <a:solidFill>
                <a:srgbClr val="000000"/>
              </a:solidFill>
              <a:latin typeface="Century Gothic"/>
              <a:ea typeface="Century Gothic"/>
              <a:cs typeface="Century Gothic"/>
              <a:sym typeface="Century Gothic"/>
            </a:endParaRPr>
          </a:p>
          <a:p>
            <a:pPr marL="0" marR="0" lvl="0" indent="0" algn="l" rtl="0">
              <a:lnSpc>
                <a:spcPct val="80000"/>
              </a:lnSpc>
              <a:spcBef>
                <a:spcPts val="1100"/>
              </a:spcBef>
              <a:spcAft>
                <a:spcPts val="0"/>
              </a:spcAft>
              <a:buClr>
                <a:schemeClr val="dk1"/>
              </a:buClr>
              <a:buSzPts val="2400"/>
              <a:buFont typeface="Arial"/>
              <a:buNone/>
            </a:pPr>
            <a:r>
              <a:rPr lang="en-GB" sz="2400" b="0" i="1" u="none" strike="noStrike" cap="none">
                <a:solidFill>
                  <a:srgbClr val="000000"/>
                </a:solidFill>
                <a:latin typeface="Century Gothic"/>
                <a:ea typeface="Century Gothic"/>
                <a:cs typeface="Century Gothic"/>
                <a:sym typeface="Century Gothic"/>
              </a:rPr>
              <a:t>However, " evidence strongly suggests that organizations underutilize the functional potential of the majority of this mass of installed IT applications..."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body" idx="1"/>
          </p:nvPr>
        </p:nvSpPr>
        <p:spPr>
          <a:xfrm>
            <a:off x="123825" y="1023250"/>
            <a:ext cx="8914200" cy="806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0"/>
              <a:buFont typeface="Arial"/>
              <a:buNone/>
            </a:pPr>
            <a:r>
              <a:rPr lang="en-GB" sz="3000" b="1" i="0" u="none" strike="noStrike" cap="none">
                <a:solidFill>
                  <a:srgbClr val="000000"/>
                </a:solidFill>
                <a:latin typeface="Century Gothic"/>
                <a:ea typeface="Century Gothic"/>
                <a:cs typeface="Century Gothic"/>
                <a:sym typeface="Century Gothic"/>
              </a:rPr>
              <a:t>BUSINESS INTELLIGENCE IS EVOLVING</a:t>
            </a:r>
            <a:br>
              <a:rPr lang="en-GB" sz="3200" b="1" i="0" u="none" strike="noStrike" cap="none">
                <a:solidFill>
                  <a:schemeClr val="dk1"/>
                </a:solidFill>
                <a:latin typeface="Century Gothic"/>
                <a:ea typeface="Century Gothic"/>
                <a:cs typeface="Century Gothic"/>
                <a:sym typeface="Century Gothic"/>
              </a:rPr>
            </a:br>
            <a:endParaRPr sz="3200" b="1" i="0" u="none" strike="noStrike" cap="none">
              <a:solidFill>
                <a:schemeClr val="dk1"/>
              </a:solidFill>
              <a:latin typeface="Century Gothic"/>
              <a:ea typeface="Century Gothic"/>
              <a:cs typeface="Century Gothic"/>
              <a:sym typeface="Century Gothic"/>
            </a:endParaRPr>
          </a:p>
        </p:txBody>
      </p:sp>
      <p:sp>
        <p:nvSpPr>
          <p:cNvPr id="104" name="Shape 104"/>
          <p:cNvSpPr txBox="1">
            <a:spLocks noGrp="1"/>
          </p:cNvSpPr>
          <p:nvPr>
            <p:ph type="body" idx="2"/>
          </p:nvPr>
        </p:nvSpPr>
        <p:spPr>
          <a:xfrm>
            <a:off x="123825" y="1711225"/>
            <a:ext cx="8658600" cy="2759100"/>
          </a:xfrm>
          <a:prstGeom prst="rect">
            <a:avLst/>
          </a:prstGeom>
          <a:noFill/>
          <a:ln>
            <a:noFill/>
          </a:ln>
        </p:spPr>
        <p:txBody>
          <a:bodyPr spcFirstLastPara="1" wrap="square" lIns="91425" tIns="91425" rIns="91425" bIns="91425" anchor="t" anchorCtr="0">
            <a:noAutofit/>
          </a:bodyPr>
          <a:lstStyle/>
          <a:p>
            <a:pPr marL="63500" marR="0" lvl="0" indent="0" algn="l" rtl="0">
              <a:lnSpc>
                <a:spcPct val="70000"/>
              </a:lnSpc>
              <a:spcBef>
                <a:spcPts val="0"/>
              </a:spcBef>
              <a:spcAft>
                <a:spcPts val="0"/>
              </a:spcAft>
              <a:buClr>
                <a:schemeClr val="dk1"/>
              </a:buClr>
              <a:buSzPts val="1400"/>
              <a:buFont typeface="Arial"/>
              <a:buNone/>
            </a:pPr>
            <a:r>
              <a:rPr lang="en-GB" sz="1400" b="0" i="1" u="none" strike="noStrike" cap="none">
                <a:solidFill>
                  <a:srgbClr val="000000"/>
                </a:solidFill>
                <a:latin typeface="Century Gothic"/>
                <a:ea typeface="Century Gothic"/>
                <a:cs typeface="Century Gothic"/>
                <a:sym typeface="Century Gothic"/>
              </a:rPr>
              <a:t>While BI solutions can take a variety of forms, three environments are most common:</a:t>
            </a:r>
            <a:endParaRPr/>
          </a:p>
          <a:p>
            <a:pPr marL="349250" marR="0" lvl="0" indent="-285750" algn="l" rtl="0">
              <a:lnSpc>
                <a:spcPct val="70000"/>
              </a:lnSpc>
              <a:spcBef>
                <a:spcPts val="1100"/>
              </a:spcBef>
              <a:spcAft>
                <a:spcPts val="0"/>
              </a:spcAft>
              <a:buClr>
                <a:schemeClr val="dk1"/>
              </a:buClr>
              <a:buSzPts val="1400"/>
              <a:buFont typeface="Arial"/>
              <a:buChar char="●"/>
            </a:pPr>
            <a:r>
              <a:rPr lang="en-GB" sz="1400" b="0" i="0" u="none" strike="noStrike" cap="none">
                <a:solidFill>
                  <a:srgbClr val="000000"/>
                </a:solidFill>
                <a:latin typeface="Century Gothic"/>
                <a:ea typeface="Century Gothic"/>
                <a:cs typeface="Century Gothic"/>
                <a:sym typeface="Century Gothic"/>
              </a:rPr>
              <a:t>A shared service</a:t>
            </a:r>
            <a:endParaRPr/>
          </a:p>
          <a:p>
            <a:pPr marL="349250" marR="0" lvl="0" indent="-285750" algn="l" rtl="0">
              <a:lnSpc>
                <a:spcPct val="70000"/>
              </a:lnSpc>
              <a:spcBef>
                <a:spcPts val="1100"/>
              </a:spcBef>
              <a:spcAft>
                <a:spcPts val="0"/>
              </a:spcAft>
              <a:buClr>
                <a:schemeClr val="dk1"/>
              </a:buClr>
              <a:buSzPts val="1400"/>
              <a:buFont typeface="Arial"/>
              <a:buChar char="●"/>
            </a:pPr>
            <a:r>
              <a:rPr lang="en-GB" sz="1400" b="0" i="0" u="none" strike="noStrike" cap="none">
                <a:solidFill>
                  <a:srgbClr val="000000"/>
                </a:solidFill>
                <a:latin typeface="Century Gothic"/>
                <a:ea typeface="Century Gothic"/>
                <a:cs typeface="Century Gothic"/>
                <a:sym typeface="Century Gothic"/>
              </a:rPr>
              <a:t>Targeted data marts</a:t>
            </a:r>
            <a:endParaRPr/>
          </a:p>
          <a:p>
            <a:pPr marL="349250" marR="0" lvl="0" indent="-285750" algn="l" rtl="0">
              <a:lnSpc>
                <a:spcPct val="70000"/>
              </a:lnSpc>
              <a:spcBef>
                <a:spcPts val="1100"/>
              </a:spcBef>
              <a:spcAft>
                <a:spcPts val="0"/>
              </a:spcAft>
              <a:buClr>
                <a:schemeClr val="dk1"/>
              </a:buClr>
              <a:buSzPts val="1400"/>
              <a:buFont typeface="Arial"/>
              <a:buChar char="●"/>
            </a:pPr>
            <a:r>
              <a:rPr lang="en-GB" sz="1400" b="0" i="0" u="none" strike="noStrike" cap="none">
                <a:solidFill>
                  <a:srgbClr val="000000"/>
                </a:solidFill>
                <a:latin typeface="Century Gothic"/>
                <a:ea typeface="Century Gothic"/>
                <a:cs typeface="Century Gothic"/>
                <a:sym typeface="Century Gothic"/>
              </a:rPr>
              <a:t> Menu-driven reporting systems</a:t>
            </a:r>
            <a:endParaRPr/>
          </a:p>
          <a:p>
            <a:pPr marL="63500" marR="0" lvl="0" indent="0" algn="l" rtl="0">
              <a:lnSpc>
                <a:spcPct val="70000"/>
              </a:lnSpc>
              <a:spcBef>
                <a:spcPts val="1100"/>
              </a:spcBef>
              <a:spcAft>
                <a:spcPts val="0"/>
              </a:spcAft>
              <a:buClr>
                <a:schemeClr val="dk1"/>
              </a:buClr>
              <a:buSzPts val="1400"/>
              <a:buFont typeface="Arial"/>
              <a:buNone/>
            </a:pPr>
            <a:endParaRPr sz="1400" b="0" i="0" u="none" strike="noStrike" cap="none">
              <a:solidFill>
                <a:srgbClr val="000000"/>
              </a:solidFill>
              <a:latin typeface="Century Gothic"/>
              <a:ea typeface="Century Gothic"/>
              <a:cs typeface="Century Gothic"/>
              <a:sym typeface="Century Gothic"/>
            </a:endParaRPr>
          </a:p>
          <a:p>
            <a:pPr marL="63500" marR="0" lvl="0" indent="0" algn="l" rtl="0">
              <a:lnSpc>
                <a:spcPct val="70000"/>
              </a:lnSpc>
              <a:spcBef>
                <a:spcPts val="1100"/>
              </a:spcBef>
              <a:spcAft>
                <a:spcPts val="0"/>
              </a:spcAft>
              <a:buClr>
                <a:schemeClr val="dk1"/>
              </a:buClr>
              <a:buSzPts val="1400"/>
              <a:buFont typeface="Arial"/>
              <a:buNone/>
            </a:pPr>
            <a:r>
              <a:rPr lang="en-GB" sz="1400" b="0" i="1" u="none" strike="noStrike" cap="none">
                <a:solidFill>
                  <a:srgbClr val="000000"/>
                </a:solidFill>
                <a:latin typeface="Century Gothic"/>
                <a:ea typeface="Century Gothic"/>
                <a:cs typeface="Century Gothic"/>
                <a:sym typeface="Century Gothic"/>
              </a:rPr>
              <a:t>Advanced BI involves two key components:</a:t>
            </a:r>
            <a:endParaRPr/>
          </a:p>
          <a:p>
            <a:pPr marL="349250" marR="0" lvl="0" indent="-285750" algn="l" rtl="0">
              <a:lnSpc>
                <a:spcPct val="70000"/>
              </a:lnSpc>
              <a:spcBef>
                <a:spcPts val="1100"/>
              </a:spcBef>
              <a:spcAft>
                <a:spcPts val="0"/>
              </a:spcAft>
              <a:buClr>
                <a:schemeClr val="dk1"/>
              </a:buClr>
              <a:buSzPts val="1400"/>
              <a:buFont typeface="Arial"/>
              <a:buChar char="●"/>
            </a:pPr>
            <a:r>
              <a:rPr lang="en-GB" sz="1400" b="0" i="0" u="none" strike="noStrike" cap="none">
                <a:solidFill>
                  <a:srgbClr val="000000"/>
                </a:solidFill>
                <a:latin typeface="Century Gothic"/>
                <a:ea typeface="Century Gothic"/>
                <a:cs typeface="Century Gothic"/>
                <a:sym typeface="Century Gothic"/>
              </a:rPr>
              <a:t>A Data Infrastructure</a:t>
            </a:r>
            <a:endParaRPr/>
          </a:p>
          <a:p>
            <a:pPr marL="349250" marR="0" lvl="0" indent="-285750" algn="l" rtl="0">
              <a:lnSpc>
                <a:spcPct val="70000"/>
              </a:lnSpc>
              <a:spcBef>
                <a:spcPts val="1100"/>
              </a:spcBef>
              <a:spcAft>
                <a:spcPts val="0"/>
              </a:spcAft>
              <a:buClr>
                <a:schemeClr val="dk1"/>
              </a:buClr>
              <a:buSzPts val="1400"/>
              <a:buFont typeface="Arial"/>
              <a:buChar char="●"/>
            </a:pPr>
            <a:r>
              <a:rPr lang="en-GB" sz="1400" b="0" i="0" u="none" strike="noStrike" cap="none">
                <a:solidFill>
                  <a:srgbClr val="000000"/>
                </a:solidFill>
                <a:latin typeface="Century Gothic"/>
                <a:ea typeface="Century Gothic"/>
                <a:cs typeface="Century Gothic"/>
                <a:sym typeface="Century Gothic"/>
              </a:rPr>
              <a:t>An Information Culture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a:xfrm>
            <a:off x="134550" y="954425"/>
            <a:ext cx="8874900" cy="110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r>
              <a:rPr lang="en-GB" sz="2400" b="1" i="0" u="none" strike="noStrike" cap="none">
                <a:solidFill>
                  <a:schemeClr val="dk1"/>
                </a:solidFill>
                <a:latin typeface="Century Gothic"/>
                <a:ea typeface="Century Gothic"/>
                <a:cs typeface="Century Gothic"/>
                <a:sym typeface="Century Gothic"/>
              </a:rPr>
              <a:t>CARDINAL HEALTH'S MEDICAL PRODUCTS AND SERVICES BUSINESS</a:t>
            </a:r>
            <a:br>
              <a:rPr lang="en-GB" sz="3200" b="1" i="0" u="none" strike="noStrike" cap="none">
                <a:solidFill>
                  <a:schemeClr val="dk1"/>
                </a:solidFill>
                <a:latin typeface="Century Gothic"/>
                <a:ea typeface="Century Gothic"/>
                <a:cs typeface="Century Gothic"/>
                <a:sym typeface="Century Gothic"/>
              </a:rPr>
            </a:br>
            <a:endParaRPr sz="3200" b="1" i="0" u="none" strike="noStrike" cap="none">
              <a:solidFill>
                <a:schemeClr val="dk1"/>
              </a:solidFill>
              <a:latin typeface="Century Gothic"/>
              <a:ea typeface="Century Gothic"/>
              <a:cs typeface="Century Gothic"/>
              <a:sym typeface="Century Gothic"/>
            </a:endParaRPr>
          </a:p>
        </p:txBody>
      </p:sp>
      <p:sp>
        <p:nvSpPr>
          <p:cNvPr id="110" name="Shape 110"/>
          <p:cNvSpPr txBox="1">
            <a:spLocks noGrp="1"/>
          </p:cNvSpPr>
          <p:nvPr>
            <p:ph type="body" idx="2"/>
          </p:nvPr>
        </p:nvSpPr>
        <p:spPr>
          <a:xfrm>
            <a:off x="134550" y="1929925"/>
            <a:ext cx="8658600" cy="24444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GB" sz="1800" b="0" i="1" u="none" strike="noStrike" cap="none">
                <a:solidFill>
                  <a:srgbClr val="000000"/>
                </a:solidFill>
                <a:latin typeface="Century Gothic"/>
                <a:ea typeface="Century Gothic"/>
                <a:cs typeface="Century Gothic"/>
                <a:sym typeface="Century Gothic"/>
              </a:rPr>
              <a:t>Includes the largest U.S. manufacturer and distributor of medical, surgical, and laboratory products and services.</a:t>
            </a:r>
            <a:endParaRPr/>
          </a:p>
          <a:p>
            <a:pPr marL="0" marR="0" lvl="0" indent="0" algn="l" rtl="0">
              <a:lnSpc>
                <a:spcPct val="90000"/>
              </a:lnSpc>
              <a:spcBef>
                <a:spcPts val="1100"/>
              </a:spcBef>
              <a:spcAft>
                <a:spcPts val="0"/>
              </a:spcAft>
              <a:buClr>
                <a:schemeClr val="dk1"/>
              </a:buClr>
              <a:buSzPts val="1800"/>
              <a:buFont typeface="Arial"/>
              <a:buNone/>
            </a:pPr>
            <a:r>
              <a:rPr lang="en-GB" sz="1800" b="0" i="1" u="none" strike="noStrike" cap="none">
                <a:solidFill>
                  <a:srgbClr val="000000"/>
                </a:solidFill>
                <a:latin typeface="Century Gothic"/>
                <a:ea typeface="Century Gothic"/>
                <a:cs typeface="Century Gothic"/>
                <a:sym typeface="Century Gothic"/>
              </a:rPr>
              <a:t>Examples: Surgical Instruments, Drapes, Gowns, and Gloves.</a:t>
            </a:r>
            <a:endParaRPr/>
          </a:p>
          <a:p>
            <a:pPr marL="0" marR="0" lvl="0" indent="0" algn="l" rtl="0">
              <a:lnSpc>
                <a:spcPct val="90000"/>
              </a:lnSpc>
              <a:spcBef>
                <a:spcPts val="1100"/>
              </a:spcBef>
              <a:spcAft>
                <a:spcPts val="0"/>
              </a:spcAft>
              <a:buClr>
                <a:schemeClr val="dk1"/>
              </a:buClr>
              <a:buSzPts val="1800"/>
              <a:buFont typeface="Arial"/>
              <a:buNone/>
            </a:pPr>
            <a:r>
              <a:rPr lang="en-GB" sz="1800" b="0" i="1" u="none" strike="noStrike" cap="none">
                <a:solidFill>
                  <a:srgbClr val="000000"/>
                </a:solidFill>
                <a:latin typeface="Century Gothic"/>
                <a:ea typeface="Century Gothic"/>
                <a:cs typeface="Century Gothic"/>
                <a:sym typeface="Century Gothic"/>
              </a:rPr>
              <a:t>* Supplies from over 2,600 manufacturers to nearly 80,000 sites of care.</a:t>
            </a:r>
            <a:endParaRPr/>
          </a:p>
          <a:p>
            <a:pPr marL="0" marR="0" lvl="0" indent="0" algn="l" rtl="0">
              <a:lnSpc>
                <a:spcPct val="90000"/>
              </a:lnSpc>
              <a:spcBef>
                <a:spcPts val="1100"/>
              </a:spcBef>
              <a:spcAft>
                <a:spcPts val="0"/>
              </a:spcAft>
              <a:buClr>
                <a:schemeClr val="dk1"/>
              </a:buClr>
              <a:buSzPts val="1800"/>
              <a:buFont typeface="Arial"/>
              <a:buNone/>
            </a:pPr>
            <a:endParaRPr sz="1800" b="0" i="1" u="none" strike="noStrike" cap="none">
              <a:solidFill>
                <a:srgbClr val="000000"/>
              </a:solidFill>
              <a:latin typeface="Century Gothic"/>
              <a:ea typeface="Century Gothic"/>
              <a:cs typeface="Century Gothic"/>
              <a:sym typeface="Century Gothic"/>
            </a:endParaRPr>
          </a:p>
          <a:p>
            <a:pPr marL="0" marR="0" lvl="0" indent="0" algn="l" rtl="0">
              <a:lnSpc>
                <a:spcPct val="90000"/>
              </a:lnSpc>
              <a:spcBef>
                <a:spcPts val="1100"/>
              </a:spcBef>
              <a:spcAft>
                <a:spcPts val="0"/>
              </a:spcAft>
              <a:buClr>
                <a:schemeClr val="dk1"/>
              </a:buClr>
              <a:buSzPts val="1800"/>
              <a:buFont typeface="Arial"/>
              <a:buNone/>
            </a:pPr>
            <a:r>
              <a:rPr lang="en-GB" sz="1800" b="0" i="1" u="none" strike="noStrike" cap="none">
                <a:solidFill>
                  <a:srgbClr val="000000"/>
                </a:solidFill>
                <a:latin typeface="Century Gothic"/>
                <a:ea typeface="Century Gothic"/>
                <a:cs typeface="Century Gothic"/>
                <a:sym typeface="Century Gothic"/>
              </a:rPr>
              <a:t>CARDINAL HEALTH had a rich and successful heritage.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134550" y="954425"/>
            <a:ext cx="8874900" cy="110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r>
              <a:rPr lang="en-GB" sz="2400" b="1" i="0" u="none" strike="noStrike" cap="none">
                <a:solidFill>
                  <a:schemeClr val="dk1"/>
                </a:solidFill>
                <a:latin typeface="Century Gothic"/>
                <a:ea typeface="Century Gothic"/>
                <a:cs typeface="Century Gothic"/>
                <a:sym typeface="Century Gothic"/>
              </a:rPr>
              <a:t>CARDINAL HEALTH'S MEDICAL PRODUCTS AND SERVICES BUSINESS</a:t>
            </a:r>
            <a:br>
              <a:rPr lang="en-GB" sz="3200" b="1" i="0" u="none" strike="noStrike" cap="none">
                <a:solidFill>
                  <a:schemeClr val="dk1"/>
                </a:solidFill>
                <a:latin typeface="Century Gothic"/>
                <a:ea typeface="Century Gothic"/>
                <a:cs typeface="Century Gothic"/>
                <a:sym typeface="Century Gothic"/>
              </a:rPr>
            </a:br>
            <a:endParaRPr sz="3200" b="1" i="0" u="none" strike="noStrike" cap="none">
              <a:solidFill>
                <a:schemeClr val="dk1"/>
              </a:solidFill>
              <a:latin typeface="Century Gothic"/>
              <a:ea typeface="Century Gothic"/>
              <a:cs typeface="Century Gothic"/>
              <a:sym typeface="Century Gothic"/>
            </a:endParaRPr>
          </a:p>
        </p:txBody>
      </p:sp>
      <p:sp>
        <p:nvSpPr>
          <p:cNvPr id="116" name="Shape 116"/>
          <p:cNvSpPr txBox="1">
            <a:spLocks noGrp="1"/>
          </p:cNvSpPr>
          <p:nvPr>
            <p:ph type="body" idx="2"/>
          </p:nvPr>
        </p:nvSpPr>
        <p:spPr>
          <a:xfrm>
            <a:off x="134550" y="2055425"/>
            <a:ext cx="8658600" cy="24444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2400"/>
              <a:buFont typeface="Arial"/>
              <a:buNone/>
            </a:pPr>
            <a:r>
              <a:rPr lang="en-GB" sz="2400" b="0" i="1" u="none" strike="noStrike" cap="none">
                <a:solidFill>
                  <a:srgbClr val="000000"/>
                </a:solidFill>
                <a:latin typeface="Century Gothic"/>
                <a:ea typeface="Century Gothic"/>
                <a:cs typeface="Century Gothic"/>
                <a:sym typeface="Century Gothic"/>
              </a:rPr>
              <a:t>The heritage has three direct influences on the organizational environment:</a:t>
            </a:r>
            <a:endParaRPr/>
          </a:p>
          <a:p>
            <a:pPr marL="400050" marR="0" lvl="0" indent="-285750" algn="l" rtl="0">
              <a:lnSpc>
                <a:spcPct val="90000"/>
              </a:lnSpc>
              <a:spcBef>
                <a:spcPts val="1100"/>
              </a:spcBef>
              <a:spcAft>
                <a:spcPts val="0"/>
              </a:spcAft>
              <a:buClr>
                <a:srgbClr val="000000"/>
              </a:buClr>
              <a:buSzPts val="1800"/>
              <a:buFont typeface="Arial"/>
              <a:buChar char="●"/>
            </a:pPr>
            <a:r>
              <a:rPr lang="en-GB" sz="1800" b="0" i="1" u="none" strike="noStrike" cap="none">
                <a:solidFill>
                  <a:srgbClr val="000000"/>
                </a:solidFill>
                <a:latin typeface="Century Gothic"/>
                <a:ea typeface="Century Gothic"/>
                <a:cs typeface="Century Gothic"/>
                <a:sym typeface="Century Gothic"/>
              </a:rPr>
              <a:t>Executives and employees have long tenures.</a:t>
            </a:r>
            <a:endParaRPr/>
          </a:p>
          <a:p>
            <a:pPr marL="400050" marR="0" lvl="0" indent="-285750" algn="l" rtl="0">
              <a:lnSpc>
                <a:spcPct val="90000"/>
              </a:lnSpc>
              <a:spcBef>
                <a:spcPts val="1100"/>
              </a:spcBef>
              <a:spcAft>
                <a:spcPts val="0"/>
              </a:spcAft>
              <a:buClr>
                <a:srgbClr val="000000"/>
              </a:buClr>
              <a:buSzPts val="1800"/>
              <a:buFont typeface="Arial"/>
              <a:buChar char="●"/>
            </a:pPr>
            <a:r>
              <a:rPr lang="en-GB" sz="1800" b="0" i="1" u="none" strike="noStrike" cap="none">
                <a:solidFill>
                  <a:srgbClr val="000000"/>
                </a:solidFill>
                <a:latin typeface="Century Gothic"/>
                <a:ea typeface="Century Gothic"/>
                <a:cs typeface="Century Gothic"/>
                <a:sym typeface="Century Gothic"/>
              </a:rPr>
              <a:t>Its culture is highly receptive to IT-enabled business innovation.</a:t>
            </a:r>
            <a:endParaRPr/>
          </a:p>
          <a:p>
            <a:pPr marL="400050" marR="0" lvl="0" indent="-285750" algn="l" rtl="0">
              <a:lnSpc>
                <a:spcPct val="90000"/>
              </a:lnSpc>
              <a:spcBef>
                <a:spcPts val="1100"/>
              </a:spcBef>
              <a:spcAft>
                <a:spcPts val="0"/>
              </a:spcAft>
              <a:buClr>
                <a:srgbClr val="000000"/>
              </a:buClr>
              <a:buSzPts val="1800"/>
              <a:buFont typeface="Arial"/>
              <a:buChar char="●"/>
            </a:pPr>
            <a:r>
              <a:rPr lang="en-GB" sz="1800" b="0" i="1" u="none" strike="noStrike" cap="none">
                <a:solidFill>
                  <a:srgbClr val="000000"/>
                </a:solidFill>
                <a:latin typeface="Century Gothic"/>
                <a:ea typeface="Century Gothic"/>
                <a:cs typeface="Century Gothic"/>
                <a:sym typeface="Century Gothic"/>
              </a:rPr>
              <a:t>Due to the long employee tenures, personal networks are dense and rich.</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body" idx="1"/>
          </p:nvPr>
        </p:nvSpPr>
        <p:spPr>
          <a:xfrm>
            <a:off x="134550" y="954425"/>
            <a:ext cx="8874900" cy="110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0"/>
              <a:buFont typeface="Arial"/>
              <a:buNone/>
            </a:pPr>
            <a:r>
              <a:rPr lang="en-GB" sz="3000" b="1" i="0" u="none" strike="noStrike" cap="none">
                <a:solidFill>
                  <a:srgbClr val="000000"/>
                </a:solidFill>
                <a:latin typeface="Century Gothic"/>
                <a:ea typeface="Century Gothic"/>
                <a:cs typeface="Century Gothic"/>
                <a:sym typeface="Century Gothic"/>
              </a:rPr>
              <a:t>SAP R/3 AND DATA WAREHOUSE INITIATIVES</a:t>
            </a:r>
            <a:endParaRPr/>
          </a:p>
        </p:txBody>
      </p:sp>
      <p:sp>
        <p:nvSpPr>
          <p:cNvPr id="122" name="Shape 122"/>
          <p:cNvSpPr txBox="1">
            <a:spLocks noGrp="1"/>
          </p:cNvSpPr>
          <p:nvPr>
            <p:ph type="body" idx="2"/>
          </p:nvPr>
        </p:nvSpPr>
        <p:spPr>
          <a:xfrm>
            <a:off x="74650" y="1819425"/>
            <a:ext cx="8658600" cy="24444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825"/>
              <a:buFont typeface="Arial"/>
              <a:buNone/>
            </a:pPr>
            <a:r>
              <a:rPr lang="en-GB" sz="1800" b="0" i="1" u="none" strike="noStrike" cap="none">
                <a:solidFill>
                  <a:srgbClr val="E48312"/>
                </a:solidFill>
                <a:latin typeface="Century Gothic"/>
                <a:ea typeface="Century Gothic"/>
                <a:cs typeface="Century Gothic"/>
                <a:sym typeface="Century Gothic"/>
              </a:rPr>
              <a:t> </a:t>
            </a:r>
            <a:r>
              <a:rPr lang="en-GB" sz="1800" b="0" i="1" u="none" strike="noStrike" cap="none">
                <a:solidFill>
                  <a:srgbClr val="000000"/>
                </a:solidFill>
                <a:latin typeface="Century Gothic"/>
                <a:ea typeface="Century Gothic"/>
                <a:cs typeface="Century Gothic"/>
                <a:sym typeface="Century Gothic"/>
              </a:rPr>
              <a:t>SAP R/3 was introduced to accomplish 3 objectives</a:t>
            </a:r>
            <a:endParaRPr/>
          </a:p>
          <a:p>
            <a:pPr marL="285750" marR="0" lvl="0" indent="-285750" algn="l" rtl="0">
              <a:lnSpc>
                <a:spcPct val="90000"/>
              </a:lnSpc>
              <a:spcBef>
                <a:spcPts val="1400"/>
              </a:spcBef>
              <a:spcAft>
                <a:spcPts val="0"/>
              </a:spcAft>
              <a:buClr>
                <a:schemeClr val="dk1"/>
              </a:buClr>
              <a:buSzPts val="1100"/>
              <a:buFont typeface="Arial"/>
              <a:buChar char="●"/>
            </a:pPr>
            <a:r>
              <a:rPr lang="en-GB" sz="1800" b="0" i="1" u="none" strike="noStrike" cap="none">
                <a:solidFill>
                  <a:srgbClr val="000000"/>
                </a:solidFill>
                <a:latin typeface="Century Gothic"/>
                <a:ea typeface="Century Gothic"/>
                <a:cs typeface="Century Gothic"/>
                <a:sym typeface="Century Gothic"/>
              </a:rPr>
              <a:t>To resolve Y2K issues (Year 2000 bug)</a:t>
            </a:r>
            <a:endParaRPr/>
          </a:p>
          <a:p>
            <a:pPr marL="285750" marR="0" lvl="0" indent="-285750" algn="l" rtl="0">
              <a:lnSpc>
                <a:spcPct val="90000"/>
              </a:lnSpc>
              <a:spcBef>
                <a:spcPts val="1400"/>
              </a:spcBef>
              <a:spcAft>
                <a:spcPts val="0"/>
              </a:spcAft>
              <a:buClr>
                <a:schemeClr val="dk1"/>
              </a:buClr>
              <a:buSzPts val="1100"/>
              <a:buFont typeface="Arial"/>
              <a:buChar char="●"/>
            </a:pPr>
            <a:r>
              <a:rPr lang="en-GB" sz="1800" b="0" i="1" u="none" strike="noStrike" cap="none">
                <a:solidFill>
                  <a:srgbClr val="000000"/>
                </a:solidFill>
                <a:latin typeface="Century Gothic"/>
                <a:ea typeface="Century Gothic"/>
                <a:cs typeface="Century Gothic"/>
                <a:sym typeface="Century Gothic"/>
              </a:rPr>
              <a:t>To replace outdated legacy systems.</a:t>
            </a:r>
            <a:endParaRPr/>
          </a:p>
          <a:p>
            <a:pPr marL="285750" marR="0" lvl="0" indent="-285750" algn="l" rtl="0">
              <a:lnSpc>
                <a:spcPct val="90000"/>
              </a:lnSpc>
              <a:spcBef>
                <a:spcPts val="1400"/>
              </a:spcBef>
              <a:spcAft>
                <a:spcPts val="0"/>
              </a:spcAft>
              <a:buClr>
                <a:schemeClr val="dk1"/>
              </a:buClr>
              <a:buSzPts val="1100"/>
              <a:buFont typeface="Arial"/>
              <a:buChar char="●"/>
            </a:pPr>
            <a:r>
              <a:rPr lang="en-GB" sz="1800" b="0" i="1" u="none" strike="noStrike" cap="none">
                <a:solidFill>
                  <a:srgbClr val="000000"/>
                </a:solidFill>
                <a:latin typeface="Century Gothic"/>
                <a:ea typeface="Century Gothic"/>
                <a:cs typeface="Century Gothic"/>
                <a:sym typeface="Century Gothic"/>
              </a:rPr>
              <a:t> Decommissioning of 20 end user computing systems</a:t>
            </a:r>
            <a:endParaRPr/>
          </a:p>
          <a:p>
            <a:pPr marL="0" marR="0" lvl="0" indent="0" algn="l" rtl="0">
              <a:lnSpc>
                <a:spcPct val="90000"/>
              </a:lnSpc>
              <a:spcBef>
                <a:spcPts val="1400"/>
              </a:spcBef>
              <a:spcAft>
                <a:spcPts val="0"/>
              </a:spcAft>
              <a:buClr>
                <a:schemeClr val="dk1"/>
              </a:buClr>
              <a:buSzPts val="990"/>
              <a:buFont typeface="Arial"/>
              <a:buNone/>
            </a:pPr>
            <a:endParaRPr sz="1800" b="0" i="0" u="none" strike="noStrike" cap="none">
              <a:solidFill>
                <a:srgbClr val="404040"/>
              </a:solidFill>
              <a:latin typeface="Century Gothic"/>
              <a:ea typeface="Century Gothic"/>
              <a:cs typeface="Century Gothic"/>
              <a:sym typeface="Century Gothic"/>
            </a:endParaRPr>
          </a:p>
          <a:p>
            <a:pPr marL="0" marR="0" lvl="0" indent="0" algn="l" rtl="0">
              <a:lnSpc>
                <a:spcPct val="90000"/>
              </a:lnSpc>
              <a:spcBef>
                <a:spcPts val="1300"/>
              </a:spcBef>
              <a:spcAft>
                <a:spcPts val="0"/>
              </a:spcAft>
              <a:buClr>
                <a:schemeClr val="dk1"/>
              </a:buClr>
              <a:buSzPts val="1800"/>
              <a:buFont typeface="Arial"/>
              <a:buNone/>
            </a:pPr>
            <a:endParaRPr sz="1800" b="0" i="1" u="none" strike="noStrike" cap="none">
              <a:solidFill>
                <a:srgbClr val="000000"/>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134550" y="954425"/>
            <a:ext cx="8874900" cy="75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GB" sz="3000" b="1" i="0" u="none" strike="noStrike" cap="none">
                <a:solidFill>
                  <a:schemeClr val="dk1"/>
                </a:solidFill>
                <a:latin typeface="Century Gothic"/>
                <a:ea typeface="Century Gothic"/>
                <a:cs typeface="Century Gothic"/>
                <a:sym typeface="Century Gothic"/>
              </a:rPr>
              <a:t>SAP R/3 AND DATA WAREHOUSE INITIATIVES</a:t>
            </a:r>
            <a:endParaRPr/>
          </a:p>
        </p:txBody>
      </p:sp>
      <p:sp>
        <p:nvSpPr>
          <p:cNvPr id="128" name="Shape 128"/>
          <p:cNvSpPr txBox="1">
            <a:spLocks noGrp="1"/>
          </p:cNvSpPr>
          <p:nvPr>
            <p:ph type="body" idx="2"/>
          </p:nvPr>
        </p:nvSpPr>
        <p:spPr>
          <a:xfrm>
            <a:off x="123825" y="1514525"/>
            <a:ext cx="8658600" cy="31470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1100"/>
              <a:buFont typeface="Arial"/>
              <a:buNone/>
            </a:pPr>
            <a:r>
              <a:rPr lang="en-GB" sz="2400" b="0" i="1" u="none" strike="noStrike" cap="none">
                <a:solidFill>
                  <a:srgbClr val="000000"/>
                </a:solidFill>
                <a:latin typeface="Century Gothic"/>
                <a:ea typeface="Century Gothic"/>
                <a:cs typeface="Century Gothic"/>
                <a:sym typeface="Century Gothic"/>
              </a:rPr>
              <a:t>SAP/Data Warehouse Project Goals</a:t>
            </a:r>
            <a:endParaRPr/>
          </a:p>
          <a:p>
            <a:pPr marL="285750" marR="0" lvl="0" indent="-285750" algn="l" rtl="0">
              <a:lnSpc>
                <a:spcPct val="90000"/>
              </a:lnSpc>
              <a:spcBef>
                <a:spcPts val="1400"/>
              </a:spcBef>
              <a:spcAft>
                <a:spcPts val="0"/>
              </a:spcAft>
              <a:buClr>
                <a:schemeClr val="dk1"/>
              </a:buClr>
              <a:buSzPts val="1800"/>
              <a:buFont typeface="Arial"/>
              <a:buChar char="•"/>
            </a:pPr>
            <a:r>
              <a:rPr lang="en-GB" sz="1800" b="0" i="0" u="none" strike="noStrike" cap="none">
                <a:solidFill>
                  <a:srgbClr val="000000"/>
                </a:solidFill>
                <a:latin typeface="Century Gothic"/>
                <a:ea typeface="Century Gothic"/>
                <a:cs typeface="Century Gothic"/>
                <a:sym typeface="Century Gothic"/>
              </a:rPr>
              <a:t>Create a single source for all data.</a:t>
            </a:r>
            <a:endParaRPr/>
          </a:p>
          <a:p>
            <a:pPr marL="285750" marR="0" lvl="0" indent="-285750" algn="l" rtl="0">
              <a:lnSpc>
                <a:spcPct val="90000"/>
              </a:lnSpc>
              <a:spcBef>
                <a:spcPts val="1400"/>
              </a:spcBef>
              <a:spcAft>
                <a:spcPts val="0"/>
              </a:spcAft>
              <a:buClr>
                <a:schemeClr val="dk1"/>
              </a:buClr>
              <a:buSzPts val="1800"/>
              <a:buFont typeface="Arial"/>
              <a:buChar char="•"/>
            </a:pPr>
            <a:r>
              <a:rPr lang="en-GB" sz="1800" b="0" i="0" u="none" strike="noStrike" cap="none">
                <a:solidFill>
                  <a:srgbClr val="000000"/>
                </a:solidFill>
                <a:latin typeface="Century Gothic"/>
                <a:ea typeface="Century Gothic"/>
                <a:cs typeface="Century Gothic"/>
                <a:sym typeface="Century Gothic"/>
              </a:rPr>
              <a:t>Achieve high responsiveness with business transactions.</a:t>
            </a:r>
            <a:endParaRPr/>
          </a:p>
          <a:p>
            <a:pPr marL="285750" marR="0" lvl="0" indent="-285750" algn="l" rtl="0">
              <a:lnSpc>
                <a:spcPct val="90000"/>
              </a:lnSpc>
              <a:spcBef>
                <a:spcPts val="1400"/>
              </a:spcBef>
              <a:spcAft>
                <a:spcPts val="0"/>
              </a:spcAft>
              <a:buClr>
                <a:schemeClr val="dk1"/>
              </a:buClr>
              <a:buSzPts val="1800"/>
              <a:buFont typeface="Arial"/>
              <a:buChar char="•"/>
            </a:pPr>
            <a:r>
              <a:rPr lang="en-GB" sz="1800" b="0" i="0" u="none" strike="noStrike" cap="none">
                <a:solidFill>
                  <a:srgbClr val="000000"/>
                </a:solidFill>
                <a:latin typeface="Century Gothic"/>
                <a:ea typeface="Century Gothic"/>
                <a:cs typeface="Century Gothic"/>
                <a:sym typeface="Century Gothic"/>
              </a:rPr>
              <a:t> Improve quality and correctness of data.</a:t>
            </a:r>
            <a:endParaRPr/>
          </a:p>
          <a:p>
            <a:pPr marL="285750" marR="0" lvl="0" indent="-285750" algn="l" rtl="0">
              <a:lnSpc>
                <a:spcPct val="90000"/>
              </a:lnSpc>
              <a:spcBef>
                <a:spcPts val="1400"/>
              </a:spcBef>
              <a:spcAft>
                <a:spcPts val="0"/>
              </a:spcAft>
              <a:buClr>
                <a:schemeClr val="dk1"/>
              </a:buClr>
              <a:buSzPts val="1800"/>
              <a:buFont typeface="Arial"/>
              <a:buChar char="•"/>
            </a:pPr>
            <a:r>
              <a:rPr lang="en-GB" sz="1800" b="0" i="0" u="none" strike="noStrike" cap="none">
                <a:solidFill>
                  <a:srgbClr val="000000"/>
                </a:solidFill>
                <a:latin typeface="Century Gothic"/>
                <a:ea typeface="Century Gothic"/>
                <a:cs typeface="Century Gothic"/>
                <a:sym typeface="Century Gothic"/>
              </a:rPr>
              <a:t> Switch reporting mindset from push to pull</a:t>
            </a:r>
            <a:endParaRPr/>
          </a:p>
          <a:p>
            <a:pPr marL="285750" marR="0" lvl="0" indent="-285750" algn="l" rtl="0">
              <a:lnSpc>
                <a:spcPct val="90000"/>
              </a:lnSpc>
              <a:spcBef>
                <a:spcPts val="1400"/>
              </a:spcBef>
              <a:spcAft>
                <a:spcPts val="0"/>
              </a:spcAft>
              <a:buClr>
                <a:schemeClr val="dk1"/>
              </a:buClr>
              <a:buSzPts val="1800"/>
              <a:buFont typeface="Arial"/>
              <a:buChar char="•"/>
            </a:pPr>
            <a:r>
              <a:rPr lang="en-GB" sz="1800" b="0" i="0" u="none" strike="noStrike" cap="none">
                <a:solidFill>
                  <a:srgbClr val="000000"/>
                </a:solidFill>
                <a:latin typeface="Century Gothic"/>
                <a:ea typeface="Century Gothic"/>
                <a:cs typeface="Century Gothic"/>
                <a:sym typeface="Century Gothic"/>
              </a:rPr>
              <a:t> Reduce business reliance on IT</a:t>
            </a:r>
            <a:endParaRPr/>
          </a:p>
          <a:p>
            <a:pPr marL="285750" marR="0" lvl="0" indent="-285750" algn="l" rtl="0">
              <a:lnSpc>
                <a:spcPct val="90000"/>
              </a:lnSpc>
              <a:spcBef>
                <a:spcPts val="1400"/>
              </a:spcBef>
              <a:spcAft>
                <a:spcPts val="0"/>
              </a:spcAft>
              <a:buClr>
                <a:schemeClr val="dk1"/>
              </a:buClr>
              <a:buSzPts val="1800"/>
              <a:buFont typeface="Arial"/>
              <a:buChar char="•"/>
            </a:pPr>
            <a:r>
              <a:rPr lang="en-GB" sz="1800" b="0" i="0" u="none" strike="noStrike" cap="none">
                <a:solidFill>
                  <a:srgbClr val="000000"/>
                </a:solidFill>
                <a:latin typeface="Century Gothic"/>
                <a:ea typeface="Century Gothic"/>
                <a:cs typeface="Century Gothic"/>
                <a:sym typeface="Century Gothic"/>
              </a:rPr>
              <a:t> Lower IT operation costs.</a:t>
            </a:r>
            <a:endParaRPr/>
          </a:p>
          <a:p>
            <a:pPr marL="0" marR="0" lvl="0" indent="0" algn="l" rtl="0">
              <a:lnSpc>
                <a:spcPct val="90000"/>
              </a:lnSpc>
              <a:spcBef>
                <a:spcPts val="130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Cover Slide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1824</Words>
  <Application>Microsoft Office PowerPoint</Application>
  <PresentationFormat>On-screen Show (16:9)</PresentationFormat>
  <Paragraphs>204</Paragraphs>
  <Slides>28</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Century Gothic</vt:lpstr>
      <vt:lpstr>Cover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Rahul-HP</cp:lastModifiedBy>
  <cp:revision>1</cp:revision>
  <dcterms:modified xsi:type="dcterms:W3CDTF">2018-01-28T01:50:03Z</dcterms:modified>
</cp:coreProperties>
</file>