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71" r:id="rId7"/>
    <p:sldId id="270"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672"/>
    <p:restoredTop sz="94626"/>
  </p:normalViewPr>
  <p:slideViewPr>
    <p:cSldViewPr snapToGrid="0" snapToObjects="1">
      <p:cViewPr varScale="1">
        <p:scale>
          <a:sx n="78" d="100"/>
          <a:sy n="78" d="100"/>
        </p:scale>
        <p:origin x="108"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487739-D08E-41C4-9ECD-461243FB05F2}"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en-US"/>
        </a:p>
      </dgm:t>
    </dgm:pt>
    <dgm:pt modelId="{D6800198-7A71-42D8-A8C5-EE70FDC72223}">
      <dgm:prSet phldrT="[Text]"/>
      <dgm:spPr>
        <a:solidFill>
          <a:schemeClr val="accent1">
            <a:lumMod val="40000"/>
            <a:lumOff val="60000"/>
          </a:schemeClr>
        </a:solidFill>
        <a:ln>
          <a:noFill/>
        </a:ln>
      </dgm:spPr>
      <dgm:t>
        <a:bodyPr/>
        <a:lstStyle/>
        <a:p>
          <a:r>
            <a:rPr lang="en-US" dirty="0"/>
            <a:t> </a:t>
          </a:r>
        </a:p>
      </dgm:t>
    </dgm:pt>
    <dgm:pt modelId="{1B92586C-15C9-41DF-B17A-A5D86A533419}" type="parTrans" cxnId="{E3D42FBD-8427-4936-8A70-3AD297943857}">
      <dgm:prSet/>
      <dgm:spPr/>
      <dgm:t>
        <a:bodyPr/>
        <a:lstStyle/>
        <a:p>
          <a:endParaRPr lang="en-US"/>
        </a:p>
      </dgm:t>
    </dgm:pt>
    <dgm:pt modelId="{46650F39-862E-48C0-B3BB-FEC669D5B91C}" type="sibTrans" cxnId="{E3D42FBD-8427-4936-8A70-3AD297943857}">
      <dgm:prSet/>
      <dgm:spPr/>
      <dgm:t>
        <a:bodyPr/>
        <a:lstStyle/>
        <a:p>
          <a:endParaRPr lang="en-US"/>
        </a:p>
      </dgm:t>
    </dgm:pt>
    <dgm:pt modelId="{368E1259-5AEE-4893-A0A4-49BE56B4DAA1}">
      <dgm:prSet phldrT="[Text]"/>
      <dgm:spPr>
        <a:solidFill>
          <a:schemeClr val="accent1"/>
        </a:solidFill>
      </dgm:spPr>
      <dgm:t>
        <a:bodyPr/>
        <a:lstStyle/>
        <a:p>
          <a:r>
            <a:rPr lang="en-US" dirty="0"/>
            <a:t> </a:t>
          </a:r>
        </a:p>
      </dgm:t>
    </dgm:pt>
    <dgm:pt modelId="{5037795B-C940-41A4-8A8B-3307C74EAE4D}" type="parTrans" cxnId="{DE553DAA-C705-4A2A-8161-7559F06334B0}">
      <dgm:prSet/>
      <dgm:spPr/>
      <dgm:t>
        <a:bodyPr/>
        <a:lstStyle/>
        <a:p>
          <a:endParaRPr lang="en-US"/>
        </a:p>
      </dgm:t>
    </dgm:pt>
    <dgm:pt modelId="{9609CE92-7145-4B67-AE69-A490042A9C4B}" type="sibTrans" cxnId="{DE553DAA-C705-4A2A-8161-7559F06334B0}">
      <dgm:prSet/>
      <dgm:spPr/>
      <dgm:t>
        <a:bodyPr/>
        <a:lstStyle/>
        <a:p>
          <a:endParaRPr lang="en-US"/>
        </a:p>
      </dgm:t>
    </dgm:pt>
    <dgm:pt modelId="{5580F9AC-D1EB-464D-9CB4-289470EBF2E4}">
      <dgm:prSet phldrT="[Text]"/>
      <dgm:spPr>
        <a:solidFill>
          <a:schemeClr val="bg2">
            <a:lumMod val="75000"/>
          </a:schemeClr>
        </a:solidFill>
        <a:ln>
          <a:noFill/>
        </a:ln>
      </dgm:spPr>
      <dgm:t>
        <a:bodyPr/>
        <a:lstStyle/>
        <a:p>
          <a:r>
            <a:rPr lang="en-US" dirty="0"/>
            <a:t> </a:t>
          </a:r>
        </a:p>
      </dgm:t>
    </dgm:pt>
    <dgm:pt modelId="{9E9FD9AD-1C51-4DD8-A07B-849DE8150D92}" type="parTrans" cxnId="{230609DB-21DB-4515-A0A6-79BF5C541FBF}">
      <dgm:prSet/>
      <dgm:spPr/>
      <dgm:t>
        <a:bodyPr/>
        <a:lstStyle/>
        <a:p>
          <a:endParaRPr lang="en-US"/>
        </a:p>
      </dgm:t>
    </dgm:pt>
    <dgm:pt modelId="{49132E60-EA46-4C74-990B-AFB7534114AA}" type="sibTrans" cxnId="{230609DB-21DB-4515-A0A6-79BF5C541FBF}">
      <dgm:prSet/>
      <dgm:spPr/>
      <dgm:t>
        <a:bodyPr/>
        <a:lstStyle/>
        <a:p>
          <a:endParaRPr lang="en-US"/>
        </a:p>
      </dgm:t>
    </dgm:pt>
    <dgm:pt modelId="{EDBD8BD3-4695-4C52-A760-7709F1F72ED1}">
      <dgm:prSet phldrT="[Text]"/>
      <dgm:spPr>
        <a:solidFill>
          <a:schemeClr val="tx2"/>
        </a:solidFill>
        <a:ln>
          <a:noFill/>
        </a:ln>
      </dgm:spPr>
      <dgm:t>
        <a:bodyPr/>
        <a:lstStyle/>
        <a:p>
          <a:r>
            <a:rPr lang="en-US" dirty="0"/>
            <a:t> </a:t>
          </a:r>
        </a:p>
      </dgm:t>
    </dgm:pt>
    <dgm:pt modelId="{D1C28859-306E-4BDC-9B82-642E30BD9E1F}" type="parTrans" cxnId="{F5F7E672-6BB9-4722-A4C5-AF50B285D37C}">
      <dgm:prSet/>
      <dgm:spPr/>
      <dgm:t>
        <a:bodyPr/>
        <a:lstStyle/>
        <a:p>
          <a:endParaRPr lang="en-US"/>
        </a:p>
      </dgm:t>
    </dgm:pt>
    <dgm:pt modelId="{29AE6F23-45F3-414B-B2D0-C18CF61E8D29}" type="sibTrans" cxnId="{F5F7E672-6BB9-4722-A4C5-AF50B285D37C}">
      <dgm:prSet/>
      <dgm:spPr/>
      <dgm:t>
        <a:bodyPr/>
        <a:lstStyle/>
        <a:p>
          <a:endParaRPr lang="en-US"/>
        </a:p>
      </dgm:t>
    </dgm:pt>
    <dgm:pt modelId="{D10490D4-A64C-4718-8DA9-560F2030D24F}">
      <dgm:prSet phldrT="[Text]"/>
      <dgm:spPr>
        <a:solidFill>
          <a:schemeClr val="accent2"/>
        </a:solidFill>
      </dgm:spPr>
      <dgm:t>
        <a:bodyPr/>
        <a:lstStyle/>
        <a:p>
          <a:r>
            <a:rPr lang="en-US" dirty="0"/>
            <a:t> </a:t>
          </a:r>
        </a:p>
      </dgm:t>
    </dgm:pt>
    <dgm:pt modelId="{932B17E3-B0CA-4FDF-BFF0-D9264AF4EF5B}" type="parTrans" cxnId="{4DBB790B-52B5-456F-9313-BC13467E7890}">
      <dgm:prSet/>
      <dgm:spPr/>
      <dgm:t>
        <a:bodyPr/>
        <a:lstStyle/>
        <a:p>
          <a:endParaRPr lang="en-US"/>
        </a:p>
      </dgm:t>
    </dgm:pt>
    <dgm:pt modelId="{B21BC60E-A3B5-4F23-9357-5D80648234DF}" type="sibTrans" cxnId="{4DBB790B-52B5-456F-9313-BC13467E7890}">
      <dgm:prSet/>
      <dgm:spPr/>
      <dgm:t>
        <a:bodyPr/>
        <a:lstStyle/>
        <a:p>
          <a:endParaRPr lang="en-US"/>
        </a:p>
      </dgm:t>
    </dgm:pt>
    <dgm:pt modelId="{C55A406D-F0D2-4634-B8C0-66E22A7B6B24}">
      <dgm:prSet phldrT="[Text]"/>
      <dgm:spPr>
        <a:solidFill>
          <a:schemeClr val="accent4">
            <a:lumMod val="60000"/>
            <a:lumOff val="40000"/>
          </a:schemeClr>
        </a:solidFill>
      </dgm:spPr>
      <dgm:t>
        <a:bodyPr/>
        <a:lstStyle/>
        <a:p>
          <a:r>
            <a:rPr lang="en-US" dirty="0"/>
            <a:t> </a:t>
          </a:r>
        </a:p>
      </dgm:t>
    </dgm:pt>
    <dgm:pt modelId="{FD55AF3B-4E2A-4365-8576-7C94F02351E0}" type="parTrans" cxnId="{F3C03B54-EA14-4A9E-A786-80E440A8CFD4}">
      <dgm:prSet/>
      <dgm:spPr/>
      <dgm:t>
        <a:bodyPr/>
        <a:lstStyle/>
        <a:p>
          <a:endParaRPr lang="en-US"/>
        </a:p>
      </dgm:t>
    </dgm:pt>
    <dgm:pt modelId="{73C397C6-01A4-4CBC-9549-EE81D4E34E28}" type="sibTrans" cxnId="{F3C03B54-EA14-4A9E-A786-80E440A8CFD4}">
      <dgm:prSet/>
      <dgm:spPr/>
      <dgm:t>
        <a:bodyPr/>
        <a:lstStyle/>
        <a:p>
          <a:endParaRPr lang="en-US"/>
        </a:p>
      </dgm:t>
    </dgm:pt>
    <dgm:pt modelId="{5F66007B-3539-4F18-AA25-188BABAD824C}" type="pres">
      <dgm:prSet presAssocID="{E6487739-D08E-41C4-9ECD-461243FB05F2}" presName="Name0" presStyleCnt="0">
        <dgm:presLayoutVars>
          <dgm:chMax val="1"/>
          <dgm:chPref val="1"/>
          <dgm:dir/>
          <dgm:animOne val="branch"/>
          <dgm:animLvl val="lvl"/>
        </dgm:presLayoutVars>
      </dgm:prSet>
      <dgm:spPr/>
    </dgm:pt>
    <dgm:pt modelId="{A82F7ABE-4253-4875-AE39-DC8B11C915AC}" type="pres">
      <dgm:prSet presAssocID="{D6800198-7A71-42D8-A8C5-EE70FDC72223}" presName="singleCycle" presStyleCnt="0"/>
      <dgm:spPr/>
    </dgm:pt>
    <dgm:pt modelId="{527A5C48-E445-4675-A3C5-EF94D3587921}" type="pres">
      <dgm:prSet presAssocID="{D6800198-7A71-42D8-A8C5-EE70FDC72223}" presName="singleCenter" presStyleLbl="node1" presStyleIdx="0" presStyleCnt="6">
        <dgm:presLayoutVars>
          <dgm:chMax val="7"/>
          <dgm:chPref val="7"/>
        </dgm:presLayoutVars>
      </dgm:prSet>
      <dgm:spPr/>
    </dgm:pt>
    <dgm:pt modelId="{9E7C9A2E-631B-4685-BB52-58B748B8AAD1}" type="pres">
      <dgm:prSet presAssocID="{5037795B-C940-41A4-8A8B-3307C74EAE4D}" presName="Name56" presStyleLbl="parChTrans1D2" presStyleIdx="0" presStyleCnt="5"/>
      <dgm:spPr/>
    </dgm:pt>
    <dgm:pt modelId="{FAAFAC62-9C0D-416C-B017-6FB5F9D255D8}" type="pres">
      <dgm:prSet presAssocID="{368E1259-5AEE-4893-A0A4-49BE56B4DAA1}" presName="text0" presStyleLbl="node1" presStyleIdx="1" presStyleCnt="6" custRadScaleRad="180023" custRadScaleInc="151753">
        <dgm:presLayoutVars>
          <dgm:bulletEnabled val="1"/>
        </dgm:presLayoutVars>
      </dgm:prSet>
      <dgm:spPr/>
    </dgm:pt>
    <dgm:pt modelId="{8F5C5C06-E037-486A-A1CC-219341D338B9}" type="pres">
      <dgm:prSet presAssocID="{932B17E3-B0CA-4FDF-BFF0-D9264AF4EF5B}" presName="Name56" presStyleLbl="parChTrans1D2" presStyleIdx="1" presStyleCnt="5"/>
      <dgm:spPr/>
    </dgm:pt>
    <dgm:pt modelId="{B3979A05-E887-4704-AC6A-CDBC35D4BE91}" type="pres">
      <dgm:prSet presAssocID="{D10490D4-A64C-4718-8DA9-560F2030D24F}" presName="text0" presStyleLbl="node1" presStyleIdx="2" presStyleCnt="6" custRadScaleRad="148652" custRadScaleInc="43024">
        <dgm:presLayoutVars>
          <dgm:bulletEnabled val="1"/>
        </dgm:presLayoutVars>
      </dgm:prSet>
      <dgm:spPr/>
    </dgm:pt>
    <dgm:pt modelId="{8AF6BA13-3623-4C84-8A41-21F51FA1E1AB}" type="pres">
      <dgm:prSet presAssocID="{FD55AF3B-4E2A-4365-8576-7C94F02351E0}" presName="Name56" presStyleLbl="parChTrans1D2" presStyleIdx="2" presStyleCnt="5"/>
      <dgm:spPr/>
    </dgm:pt>
    <dgm:pt modelId="{DC0E05C3-FF3B-428B-94D6-824E21A74DD3}" type="pres">
      <dgm:prSet presAssocID="{C55A406D-F0D2-4634-B8C0-66E22A7B6B24}" presName="text0" presStyleLbl="node1" presStyleIdx="3" presStyleCnt="6" custRadScaleRad="166867" custRadScaleInc="-71139">
        <dgm:presLayoutVars>
          <dgm:bulletEnabled val="1"/>
        </dgm:presLayoutVars>
      </dgm:prSet>
      <dgm:spPr/>
    </dgm:pt>
    <dgm:pt modelId="{E6AFD027-DF3D-4524-A994-263E17EAE2E4}" type="pres">
      <dgm:prSet presAssocID="{9E9FD9AD-1C51-4DD8-A07B-849DE8150D92}" presName="Name56" presStyleLbl="parChTrans1D2" presStyleIdx="3" presStyleCnt="5"/>
      <dgm:spPr/>
    </dgm:pt>
    <dgm:pt modelId="{118981A6-E44A-4BBE-8A70-4809CF048398}" type="pres">
      <dgm:prSet presAssocID="{5580F9AC-D1EB-464D-9CB4-289470EBF2E4}" presName="text0" presStyleLbl="node1" presStyleIdx="4" presStyleCnt="6" custRadScaleRad="115637" custRadScaleInc="43074">
        <dgm:presLayoutVars>
          <dgm:bulletEnabled val="1"/>
        </dgm:presLayoutVars>
      </dgm:prSet>
      <dgm:spPr/>
    </dgm:pt>
    <dgm:pt modelId="{1F3B2F48-8D47-4E65-9391-74B49F5E1AF4}" type="pres">
      <dgm:prSet presAssocID="{D1C28859-306E-4BDC-9B82-642E30BD9E1F}" presName="Name56" presStyleLbl="parChTrans1D2" presStyleIdx="4" presStyleCnt="5"/>
      <dgm:spPr/>
    </dgm:pt>
    <dgm:pt modelId="{CDB10CE3-C72B-4CAF-A259-02EC31D3F4E7}" type="pres">
      <dgm:prSet presAssocID="{EDBD8BD3-4695-4C52-A760-7709F1F72ED1}" presName="text0" presStyleLbl="node1" presStyleIdx="5" presStyleCnt="6" custRadScaleRad="137240" custRadScaleInc="86321">
        <dgm:presLayoutVars>
          <dgm:bulletEnabled val="1"/>
        </dgm:presLayoutVars>
      </dgm:prSet>
      <dgm:spPr/>
    </dgm:pt>
  </dgm:ptLst>
  <dgm:cxnLst>
    <dgm:cxn modelId="{4DBB790B-52B5-456F-9313-BC13467E7890}" srcId="{D6800198-7A71-42D8-A8C5-EE70FDC72223}" destId="{D10490D4-A64C-4718-8DA9-560F2030D24F}" srcOrd="1" destOrd="0" parTransId="{932B17E3-B0CA-4FDF-BFF0-D9264AF4EF5B}" sibTransId="{B21BC60E-A3B5-4F23-9357-5D80648234DF}"/>
    <dgm:cxn modelId="{E37A9643-82D3-9140-A077-5BA8AAE81327}" type="presOf" srcId="{368E1259-5AEE-4893-A0A4-49BE56B4DAA1}" destId="{FAAFAC62-9C0D-416C-B017-6FB5F9D255D8}" srcOrd="0" destOrd="0" presId="urn:microsoft.com/office/officeart/2008/layout/RadialCluster"/>
    <dgm:cxn modelId="{E4EBEC69-7E58-F04E-8497-8DD1364ACD0B}" type="presOf" srcId="{5037795B-C940-41A4-8A8B-3307C74EAE4D}" destId="{9E7C9A2E-631B-4685-BB52-58B748B8AAD1}" srcOrd="0" destOrd="0" presId="urn:microsoft.com/office/officeart/2008/layout/RadialCluster"/>
    <dgm:cxn modelId="{9DC9B36C-5EE9-294F-8B13-665C5B1A1264}" type="presOf" srcId="{932B17E3-B0CA-4FDF-BFF0-D9264AF4EF5B}" destId="{8F5C5C06-E037-486A-A1CC-219341D338B9}" srcOrd="0" destOrd="0" presId="urn:microsoft.com/office/officeart/2008/layout/RadialCluster"/>
    <dgm:cxn modelId="{F5F7E672-6BB9-4722-A4C5-AF50B285D37C}" srcId="{D6800198-7A71-42D8-A8C5-EE70FDC72223}" destId="{EDBD8BD3-4695-4C52-A760-7709F1F72ED1}" srcOrd="4" destOrd="0" parTransId="{D1C28859-306E-4BDC-9B82-642E30BD9E1F}" sibTransId="{29AE6F23-45F3-414B-B2D0-C18CF61E8D29}"/>
    <dgm:cxn modelId="{F3C03B54-EA14-4A9E-A786-80E440A8CFD4}" srcId="{D6800198-7A71-42D8-A8C5-EE70FDC72223}" destId="{C55A406D-F0D2-4634-B8C0-66E22A7B6B24}" srcOrd="2" destOrd="0" parTransId="{FD55AF3B-4E2A-4365-8576-7C94F02351E0}" sibTransId="{73C397C6-01A4-4CBC-9549-EE81D4E34E28}"/>
    <dgm:cxn modelId="{C30B4A84-57B8-7343-B83D-FDE0A7A5752C}" type="presOf" srcId="{E6487739-D08E-41C4-9ECD-461243FB05F2}" destId="{5F66007B-3539-4F18-AA25-188BABAD824C}" srcOrd="0" destOrd="0" presId="urn:microsoft.com/office/officeart/2008/layout/RadialCluster"/>
    <dgm:cxn modelId="{159CEA8E-E63A-9A4A-B90D-48A4C69D3DEE}" type="presOf" srcId="{5580F9AC-D1EB-464D-9CB4-289470EBF2E4}" destId="{118981A6-E44A-4BBE-8A70-4809CF048398}" srcOrd="0" destOrd="0" presId="urn:microsoft.com/office/officeart/2008/layout/RadialCluster"/>
    <dgm:cxn modelId="{6D6C1B95-5FAD-4B4B-8997-2C89E7887892}" type="presOf" srcId="{D1C28859-306E-4BDC-9B82-642E30BD9E1F}" destId="{1F3B2F48-8D47-4E65-9391-74B49F5E1AF4}" srcOrd="0" destOrd="0" presId="urn:microsoft.com/office/officeart/2008/layout/RadialCluster"/>
    <dgm:cxn modelId="{12CDF498-FADB-A049-8A01-AAE59052C6C0}" type="presOf" srcId="{C55A406D-F0D2-4634-B8C0-66E22A7B6B24}" destId="{DC0E05C3-FF3B-428B-94D6-824E21A74DD3}" srcOrd="0" destOrd="0" presId="urn:microsoft.com/office/officeart/2008/layout/RadialCluster"/>
    <dgm:cxn modelId="{4342299C-4C14-EE48-8644-186145DBDA32}" type="presOf" srcId="{EDBD8BD3-4695-4C52-A760-7709F1F72ED1}" destId="{CDB10CE3-C72B-4CAF-A259-02EC31D3F4E7}" srcOrd="0" destOrd="0" presId="urn:microsoft.com/office/officeart/2008/layout/RadialCluster"/>
    <dgm:cxn modelId="{841845A0-F435-104F-824E-5C573C98E8F0}" type="presOf" srcId="{D6800198-7A71-42D8-A8C5-EE70FDC72223}" destId="{527A5C48-E445-4675-A3C5-EF94D3587921}" srcOrd="0" destOrd="0" presId="urn:microsoft.com/office/officeart/2008/layout/RadialCluster"/>
    <dgm:cxn modelId="{DE553DAA-C705-4A2A-8161-7559F06334B0}" srcId="{D6800198-7A71-42D8-A8C5-EE70FDC72223}" destId="{368E1259-5AEE-4893-A0A4-49BE56B4DAA1}" srcOrd="0" destOrd="0" parTransId="{5037795B-C940-41A4-8A8B-3307C74EAE4D}" sibTransId="{9609CE92-7145-4B67-AE69-A490042A9C4B}"/>
    <dgm:cxn modelId="{E3D42FBD-8427-4936-8A70-3AD297943857}" srcId="{E6487739-D08E-41C4-9ECD-461243FB05F2}" destId="{D6800198-7A71-42D8-A8C5-EE70FDC72223}" srcOrd="0" destOrd="0" parTransId="{1B92586C-15C9-41DF-B17A-A5D86A533419}" sibTransId="{46650F39-862E-48C0-B3BB-FEC669D5B91C}"/>
    <dgm:cxn modelId="{8AE5E3CD-D51B-ED43-9F71-4502E3289487}" type="presOf" srcId="{FD55AF3B-4E2A-4365-8576-7C94F02351E0}" destId="{8AF6BA13-3623-4C84-8A41-21F51FA1E1AB}" srcOrd="0" destOrd="0" presId="urn:microsoft.com/office/officeart/2008/layout/RadialCluster"/>
    <dgm:cxn modelId="{975861D8-6B54-2D4C-A0FD-BEBA74976083}" type="presOf" srcId="{9E9FD9AD-1C51-4DD8-A07B-849DE8150D92}" destId="{E6AFD027-DF3D-4524-A994-263E17EAE2E4}" srcOrd="0" destOrd="0" presId="urn:microsoft.com/office/officeart/2008/layout/RadialCluster"/>
    <dgm:cxn modelId="{230609DB-21DB-4515-A0A6-79BF5C541FBF}" srcId="{D6800198-7A71-42D8-A8C5-EE70FDC72223}" destId="{5580F9AC-D1EB-464D-9CB4-289470EBF2E4}" srcOrd="3" destOrd="0" parTransId="{9E9FD9AD-1C51-4DD8-A07B-849DE8150D92}" sibTransId="{49132E60-EA46-4C74-990B-AFB7534114AA}"/>
    <dgm:cxn modelId="{E9BE28DF-0F0B-534C-BD58-0BA69C52BB3C}" type="presOf" srcId="{D10490D4-A64C-4718-8DA9-560F2030D24F}" destId="{B3979A05-E887-4704-AC6A-CDBC35D4BE91}" srcOrd="0" destOrd="0" presId="urn:microsoft.com/office/officeart/2008/layout/RadialCluster"/>
    <dgm:cxn modelId="{3993D649-C3FD-0D48-ADB3-DDC72BE44AFA}" type="presParOf" srcId="{5F66007B-3539-4F18-AA25-188BABAD824C}" destId="{A82F7ABE-4253-4875-AE39-DC8B11C915AC}" srcOrd="0" destOrd="0" presId="urn:microsoft.com/office/officeart/2008/layout/RadialCluster"/>
    <dgm:cxn modelId="{AF8716CD-A003-B84E-BE61-E697EAF960FF}" type="presParOf" srcId="{A82F7ABE-4253-4875-AE39-DC8B11C915AC}" destId="{527A5C48-E445-4675-A3C5-EF94D3587921}" srcOrd="0" destOrd="0" presId="urn:microsoft.com/office/officeart/2008/layout/RadialCluster"/>
    <dgm:cxn modelId="{AD84805B-A89B-A54F-BB89-8C7A694A5E5E}" type="presParOf" srcId="{A82F7ABE-4253-4875-AE39-DC8B11C915AC}" destId="{9E7C9A2E-631B-4685-BB52-58B748B8AAD1}" srcOrd="1" destOrd="0" presId="urn:microsoft.com/office/officeart/2008/layout/RadialCluster"/>
    <dgm:cxn modelId="{3C4CDEA1-1945-764D-BAB7-EF331E0EFCFF}" type="presParOf" srcId="{A82F7ABE-4253-4875-AE39-DC8B11C915AC}" destId="{FAAFAC62-9C0D-416C-B017-6FB5F9D255D8}" srcOrd="2" destOrd="0" presId="urn:microsoft.com/office/officeart/2008/layout/RadialCluster"/>
    <dgm:cxn modelId="{7408DAAE-C78A-9945-B363-629FB624C7ED}" type="presParOf" srcId="{A82F7ABE-4253-4875-AE39-DC8B11C915AC}" destId="{8F5C5C06-E037-486A-A1CC-219341D338B9}" srcOrd="3" destOrd="0" presId="urn:microsoft.com/office/officeart/2008/layout/RadialCluster"/>
    <dgm:cxn modelId="{E30F13F0-1922-0F4E-B2E2-3AA73F2EF705}" type="presParOf" srcId="{A82F7ABE-4253-4875-AE39-DC8B11C915AC}" destId="{B3979A05-E887-4704-AC6A-CDBC35D4BE91}" srcOrd="4" destOrd="0" presId="urn:microsoft.com/office/officeart/2008/layout/RadialCluster"/>
    <dgm:cxn modelId="{BC81B7F9-FA1A-0242-B9C1-C66D0EE63951}" type="presParOf" srcId="{A82F7ABE-4253-4875-AE39-DC8B11C915AC}" destId="{8AF6BA13-3623-4C84-8A41-21F51FA1E1AB}" srcOrd="5" destOrd="0" presId="urn:microsoft.com/office/officeart/2008/layout/RadialCluster"/>
    <dgm:cxn modelId="{4A19E8D6-DF29-464F-8FB9-97A0375F3B98}" type="presParOf" srcId="{A82F7ABE-4253-4875-AE39-DC8B11C915AC}" destId="{DC0E05C3-FF3B-428B-94D6-824E21A74DD3}" srcOrd="6" destOrd="0" presId="urn:microsoft.com/office/officeart/2008/layout/RadialCluster"/>
    <dgm:cxn modelId="{380828B5-0D9E-1E40-86B0-CFF4A0F38A85}" type="presParOf" srcId="{A82F7ABE-4253-4875-AE39-DC8B11C915AC}" destId="{E6AFD027-DF3D-4524-A994-263E17EAE2E4}" srcOrd="7" destOrd="0" presId="urn:microsoft.com/office/officeart/2008/layout/RadialCluster"/>
    <dgm:cxn modelId="{BE5402CC-5173-4247-B839-2A97059D2CD7}" type="presParOf" srcId="{A82F7ABE-4253-4875-AE39-DC8B11C915AC}" destId="{118981A6-E44A-4BBE-8A70-4809CF048398}" srcOrd="8" destOrd="0" presId="urn:microsoft.com/office/officeart/2008/layout/RadialCluster"/>
    <dgm:cxn modelId="{8067B561-CEE8-8044-A967-1AA1D68F67C7}" type="presParOf" srcId="{A82F7ABE-4253-4875-AE39-DC8B11C915AC}" destId="{1F3B2F48-8D47-4E65-9391-74B49F5E1AF4}" srcOrd="9" destOrd="0" presId="urn:microsoft.com/office/officeart/2008/layout/RadialCluster"/>
    <dgm:cxn modelId="{881A2E9B-E89B-0F4D-ADA2-DED78ADCC50D}" type="presParOf" srcId="{A82F7ABE-4253-4875-AE39-DC8B11C915AC}" destId="{CDB10CE3-C72B-4CAF-A259-02EC31D3F4E7}" srcOrd="10"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487739-D08E-41C4-9ECD-461243FB05F2}"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en-US"/>
        </a:p>
      </dgm:t>
    </dgm:pt>
    <dgm:pt modelId="{D6800198-7A71-42D8-A8C5-EE70FDC72223}">
      <dgm:prSet phldrT="[Text]"/>
      <dgm:spPr>
        <a:solidFill>
          <a:schemeClr val="accent1">
            <a:lumMod val="40000"/>
            <a:lumOff val="60000"/>
          </a:schemeClr>
        </a:solidFill>
        <a:ln>
          <a:noFill/>
        </a:ln>
      </dgm:spPr>
      <dgm:t>
        <a:bodyPr/>
        <a:lstStyle/>
        <a:p>
          <a:r>
            <a:rPr lang="en-US" dirty="0"/>
            <a:t> </a:t>
          </a:r>
        </a:p>
      </dgm:t>
    </dgm:pt>
    <dgm:pt modelId="{1B92586C-15C9-41DF-B17A-A5D86A533419}" type="parTrans" cxnId="{E3D42FBD-8427-4936-8A70-3AD297943857}">
      <dgm:prSet/>
      <dgm:spPr/>
      <dgm:t>
        <a:bodyPr/>
        <a:lstStyle/>
        <a:p>
          <a:endParaRPr lang="en-US"/>
        </a:p>
      </dgm:t>
    </dgm:pt>
    <dgm:pt modelId="{46650F39-862E-48C0-B3BB-FEC669D5B91C}" type="sibTrans" cxnId="{E3D42FBD-8427-4936-8A70-3AD297943857}">
      <dgm:prSet/>
      <dgm:spPr/>
      <dgm:t>
        <a:bodyPr/>
        <a:lstStyle/>
        <a:p>
          <a:endParaRPr lang="en-US"/>
        </a:p>
      </dgm:t>
    </dgm:pt>
    <dgm:pt modelId="{368E1259-5AEE-4893-A0A4-49BE56B4DAA1}">
      <dgm:prSet phldrT="[Text]"/>
      <dgm:spPr>
        <a:solidFill>
          <a:schemeClr val="accent1"/>
        </a:solidFill>
      </dgm:spPr>
      <dgm:t>
        <a:bodyPr/>
        <a:lstStyle/>
        <a:p>
          <a:r>
            <a:rPr lang="en-US" dirty="0"/>
            <a:t> </a:t>
          </a:r>
        </a:p>
      </dgm:t>
    </dgm:pt>
    <dgm:pt modelId="{5037795B-C940-41A4-8A8B-3307C74EAE4D}" type="parTrans" cxnId="{DE553DAA-C705-4A2A-8161-7559F06334B0}">
      <dgm:prSet/>
      <dgm:spPr/>
      <dgm:t>
        <a:bodyPr/>
        <a:lstStyle/>
        <a:p>
          <a:endParaRPr lang="en-US"/>
        </a:p>
      </dgm:t>
    </dgm:pt>
    <dgm:pt modelId="{9609CE92-7145-4B67-AE69-A490042A9C4B}" type="sibTrans" cxnId="{DE553DAA-C705-4A2A-8161-7559F06334B0}">
      <dgm:prSet/>
      <dgm:spPr/>
      <dgm:t>
        <a:bodyPr/>
        <a:lstStyle/>
        <a:p>
          <a:endParaRPr lang="en-US"/>
        </a:p>
      </dgm:t>
    </dgm:pt>
    <dgm:pt modelId="{5580F9AC-D1EB-464D-9CB4-289470EBF2E4}">
      <dgm:prSet phldrT="[Text]"/>
      <dgm:spPr>
        <a:solidFill>
          <a:schemeClr val="accent4">
            <a:lumMod val="60000"/>
            <a:lumOff val="40000"/>
          </a:schemeClr>
        </a:solidFill>
        <a:ln>
          <a:noFill/>
        </a:ln>
      </dgm:spPr>
      <dgm:t>
        <a:bodyPr/>
        <a:lstStyle/>
        <a:p>
          <a:r>
            <a:rPr lang="en-US" dirty="0"/>
            <a:t> </a:t>
          </a:r>
        </a:p>
      </dgm:t>
    </dgm:pt>
    <dgm:pt modelId="{9E9FD9AD-1C51-4DD8-A07B-849DE8150D92}" type="parTrans" cxnId="{230609DB-21DB-4515-A0A6-79BF5C541FBF}">
      <dgm:prSet/>
      <dgm:spPr/>
      <dgm:t>
        <a:bodyPr/>
        <a:lstStyle/>
        <a:p>
          <a:endParaRPr lang="en-US"/>
        </a:p>
      </dgm:t>
    </dgm:pt>
    <dgm:pt modelId="{49132E60-EA46-4C74-990B-AFB7534114AA}" type="sibTrans" cxnId="{230609DB-21DB-4515-A0A6-79BF5C541FBF}">
      <dgm:prSet/>
      <dgm:spPr/>
      <dgm:t>
        <a:bodyPr/>
        <a:lstStyle/>
        <a:p>
          <a:endParaRPr lang="en-US"/>
        </a:p>
      </dgm:t>
    </dgm:pt>
    <dgm:pt modelId="{EDBD8BD3-4695-4C52-A760-7709F1F72ED1}">
      <dgm:prSet phldrT="[Text]"/>
      <dgm:spPr>
        <a:solidFill>
          <a:schemeClr val="accent2"/>
        </a:solidFill>
        <a:ln>
          <a:noFill/>
        </a:ln>
      </dgm:spPr>
      <dgm:t>
        <a:bodyPr/>
        <a:lstStyle/>
        <a:p>
          <a:r>
            <a:rPr lang="en-US" dirty="0"/>
            <a:t> </a:t>
          </a:r>
        </a:p>
      </dgm:t>
    </dgm:pt>
    <dgm:pt modelId="{D1C28859-306E-4BDC-9B82-642E30BD9E1F}" type="parTrans" cxnId="{F5F7E672-6BB9-4722-A4C5-AF50B285D37C}">
      <dgm:prSet/>
      <dgm:spPr/>
      <dgm:t>
        <a:bodyPr/>
        <a:lstStyle/>
        <a:p>
          <a:endParaRPr lang="en-US"/>
        </a:p>
      </dgm:t>
    </dgm:pt>
    <dgm:pt modelId="{29AE6F23-45F3-414B-B2D0-C18CF61E8D29}" type="sibTrans" cxnId="{F5F7E672-6BB9-4722-A4C5-AF50B285D37C}">
      <dgm:prSet/>
      <dgm:spPr/>
      <dgm:t>
        <a:bodyPr/>
        <a:lstStyle/>
        <a:p>
          <a:endParaRPr lang="en-US"/>
        </a:p>
      </dgm:t>
    </dgm:pt>
    <dgm:pt modelId="{D10490D4-A64C-4718-8DA9-560F2030D24F}">
      <dgm:prSet phldrT="[Text]"/>
      <dgm:spPr>
        <a:solidFill>
          <a:schemeClr val="accent6">
            <a:lumMod val="75000"/>
          </a:schemeClr>
        </a:solidFill>
      </dgm:spPr>
      <dgm:t>
        <a:bodyPr/>
        <a:lstStyle/>
        <a:p>
          <a:r>
            <a:rPr lang="en-US" dirty="0"/>
            <a:t> </a:t>
          </a:r>
        </a:p>
      </dgm:t>
    </dgm:pt>
    <dgm:pt modelId="{932B17E3-B0CA-4FDF-BFF0-D9264AF4EF5B}" type="parTrans" cxnId="{4DBB790B-52B5-456F-9313-BC13467E7890}">
      <dgm:prSet/>
      <dgm:spPr/>
      <dgm:t>
        <a:bodyPr/>
        <a:lstStyle/>
        <a:p>
          <a:endParaRPr lang="en-US"/>
        </a:p>
      </dgm:t>
    </dgm:pt>
    <dgm:pt modelId="{B21BC60E-A3B5-4F23-9357-5D80648234DF}" type="sibTrans" cxnId="{4DBB790B-52B5-456F-9313-BC13467E7890}">
      <dgm:prSet/>
      <dgm:spPr/>
      <dgm:t>
        <a:bodyPr/>
        <a:lstStyle/>
        <a:p>
          <a:endParaRPr lang="en-US"/>
        </a:p>
      </dgm:t>
    </dgm:pt>
    <dgm:pt modelId="{C55A406D-F0D2-4634-B8C0-66E22A7B6B24}">
      <dgm:prSet phldrT="[Text]"/>
      <dgm:spPr>
        <a:solidFill>
          <a:schemeClr val="accent4">
            <a:lumMod val="50000"/>
          </a:schemeClr>
        </a:solidFill>
      </dgm:spPr>
      <dgm:t>
        <a:bodyPr/>
        <a:lstStyle/>
        <a:p>
          <a:r>
            <a:rPr lang="en-US" dirty="0"/>
            <a:t> </a:t>
          </a:r>
        </a:p>
      </dgm:t>
    </dgm:pt>
    <dgm:pt modelId="{FD55AF3B-4E2A-4365-8576-7C94F02351E0}" type="parTrans" cxnId="{F3C03B54-EA14-4A9E-A786-80E440A8CFD4}">
      <dgm:prSet/>
      <dgm:spPr/>
      <dgm:t>
        <a:bodyPr/>
        <a:lstStyle/>
        <a:p>
          <a:endParaRPr lang="en-US"/>
        </a:p>
      </dgm:t>
    </dgm:pt>
    <dgm:pt modelId="{73C397C6-01A4-4CBC-9549-EE81D4E34E28}" type="sibTrans" cxnId="{F3C03B54-EA14-4A9E-A786-80E440A8CFD4}">
      <dgm:prSet/>
      <dgm:spPr/>
      <dgm:t>
        <a:bodyPr/>
        <a:lstStyle/>
        <a:p>
          <a:endParaRPr lang="en-US"/>
        </a:p>
      </dgm:t>
    </dgm:pt>
    <dgm:pt modelId="{5F66007B-3539-4F18-AA25-188BABAD824C}" type="pres">
      <dgm:prSet presAssocID="{E6487739-D08E-41C4-9ECD-461243FB05F2}" presName="Name0" presStyleCnt="0">
        <dgm:presLayoutVars>
          <dgm:chMax val="1"/>
          <dgm:chPref val="1"/>
          <dgm:dir/>
          <dgm:animOne val="branch"/>
          <dgm:animLvl val="lvl"/>
        </dgm:presLayoutVars>
      </dgm:prSet>
      <dgm:spPr/>
    </dgm:pt>
    <dgm:pt modelId="{A82F7ABE-4253-4875-AE39-DC8B11C915AC}" type="pres">
      <dgm:prSet presAssocID="{D6800198-7A71-42D8-A8C5-EE70FDC72223}" presName="singleCycle" presStyleCnt="0"/>
      <dgm:spPr/>
    </dgm:pt>
    <dgm:pt modelId="{527A5C48-E445-4675-A3C5-EF94D3587921}" type="pres">
      <dgm:prSet presAssocID="{D6800198-7A71-42D8-A8C5-EE70FDC72223}" presName="singleCenter" presStyleLbl="node1" presStyleIdx="0" presStyleCnt="6">
        <dgm:presLayoutVars>
          <dgm:chMax val="7"/>
          <dgm:chPref val="7"/>
        </dgm:presLayoutVars>
      </dgm:prSet>
      <dgm:spPr/>
    </dgm:pt>
    <dgm:pt modelId="{9E7C9A2E-631B-4685-BB52-58B748B8AAD1}" type="pres">
      <dgm:prSet presAssocID="{5037795B-C940-41A4-8A8B-3307C74EAE4D}" presName="Name56" presStyleLbl="parChTrans1D2" presStyleIdx="0" presStyleCnt="5"/>
      <dgm:spPr/>
    </dgm:pt>
    <dgm:pt modelId="{FAAFAC62-9C0D-416C-B017-6FB5F9D255D8}" type="pres">
      <dgm:prSet presAssocID="{368E1259-5AEE-4893-A0A4-49BE56B4DAA1}" presName="text0" presStyleLbl="node1" presStyleIdx="1" presStyleCnt="6" custRadScaleRad="150488" custRadScaleInc="-139183">
        <dgm:presLayoutVars>
          <dgm:bulletEnabled val="1"/>
        </dgm:presLayoutVars>
      </dgm:prSet>
      <dgm:spPr/>
    </dgm:pt>
    <dgm:pt modelId="{8F5C5C06-E037-486A-A1CC-219341D338B9}" type="pres">
      <dgm:prSet presAssocID="{932B17E3-B0CA-4FDF-BFF0-D9264AF4EF5B}" presName="Name56" presStyleLbl="parChTrans1D2" presStyleIdx="1" presStyleCnt="5"/>
      <dgm:spPr/>
    </dgm:pt>
    <dgm:pt modelId="{B3979A05-E887-4704-AC6A-CDBC35D4BE91}" type="pres">
      <dgm:prSet presAssocID="{D10490D4-A64C-4718-8DA9-560F2030D24F}" presName="text0" presStyleLbl="node1" presStyleIdx="2" presStyleCnt="6" custRadScaleRad="156535" custRadScaleInc="-57033">
        <dgm:presLayoutVars>
          <dgm:bulletEnabled val="1"/>
        </dgm:presLayoutVars>
      </dgm:prSet>
      <dgm:spPr/>
    </dgm:pt>
    <dgm:pt modelId="{8AF6BA13-3623-4C84-8A41-21F51FA1E1AB}" type="pres">
      <dgm:prSet presAssocID="{FD55AF3B-4E2A-4365-8576-7C94F02351E0}" presName="Name56" presStyleLbl="parChTrans1D2" presStyleIdx="2" presStyleCnt="5"/>
      <dgm:spPr/>
    </dgm:pt>
    <dgm:pt modelId="{DC0E05C3-FF3B-428B-94D6-824E21A74DD3}" type="pres">
      <dgm:prSet presAssocID="{C55A406D-F0D2-4634-B8C0-66E22A7B6B24}" presName="text0" presStyleLbl="node1" presStyleIdx="3" presStyleCnt="6" custRadScaleRad="151089" custRadScaleInc="-50391">
        <dgm:presLayoutVars>
          <dgm:bulletEnabled val="1"/>
        </dgm:presLayoutVars>
      </dgm:prSet>
      <dgm:spPr/>
    </dgm:pt>
    <dgm:pt modelId="{E6AFD027-DF3D-4524-A994-263E17EAE2E4}" type="pres">
      <dgm:prSet presAssocID="{9E9FD9AD-1C51-4DD8-A07B-849DE8150D92}" presName="Name56" presStyleLbl="parChTrans1D2" presStyleIdx="3" presStyleCnt="5"/>
      <dgm:spPr/>
    </dgm:pt>
    <dgm:pt modelId="{118981A6-E44A-4BBE-8A70-4809CF048398}" type="pres">
      <dgm:prSet presAssocID="{5580F9AC-D1EB-464D-9CB4-289470EBF2E4}" presName="text0" presStyleLbl="node1" presStyleIdx="4" presStyleCnt="6" custRadScaleRad="143722" custRadScaleInc="48475">
        <dgm:presLayoutVars>
          <dgm:bulletEnabled val="1"/>
        </dgm:presLayoutVars>
      </dgm:prSet>
      <dgm:spPr/>
    </dgm:pt>
    <dgm:pt modelId="{1F3B2F48-8D47-4E65-9391-74B49F5E1AF4}" type="pres">
      <dgm:prSet presAssocID="{D1C28859-306E-4BDC-9B82-642E30BD9E1F}" presName="Name56" presStyleLbl="parChTrans1D2" presStyleIdx="4" presStyleCnt="5"/>
      <dgm:spPr/>
    </dgm:pt>
    <dgm:pt modelId="{CDB10CE3-C72B-4CAF-A259-02EC31D3F4E7}" type="pres">
      <dgm:prSet presAssocID="{EDBD8BD3-4695-4C52-A760-7709F1F72ED1}" presName="text0" presStyleLbl="node1" presStyleIdx="5" presStyleCnt="6" custRadScaleRad="114247" custRadScaleInc="-50302">
        <dgm:presLayoutVars>
          <dgm:bulletEnabled val="1"/>
        </dgm:presLayoutVars>
      </dgm:prSet>
      <dgm:spPr/>
    </dgm:pt>
  </dgm:ptLst>
  <dgm:cxnLst>
    <dgm:cxn modelId="{4DBB790B-52B5-456F-9313-BC13467E7890}" srcId="{D6800198-7A71-42D8-A8C5-EE70FDC72223}" destId="{D10490D4-A64C-4718-8DA9-560F2030D24F}" srcOrd="1" destOrd="0" parTransId="{932B17E3-B0CA-4FDF-BFF0-D9264AF4EF5B}" sibTransId="{B21BC60E-A3B5-4F23-9357-5D80648234DF}"/>
    <dgm:cxn modelId="{E37A9643-82D3-9140-A077-5BA8AAE81327}" type="presOf" srcId="{368E1259-5AEE-4893-A0A4-49BE56B4DAA1}" destId="{FAAFAC62-9C0D-416C-B017-6FB5F9D255D8}" srcOrd="0" destOrd="0" presId="urn:microsoft.com/office/officeart/2008/layout/RadialCluster"/>
    <dgm:cxn modelId="{E4EBEC69-7E58-F04E-8497-8DD1364ACD0B}" type="presOf" srcId="{5037795B-C940-41A4-8A8B-3307C74EAE4D}" destId="{9E7C9A2E-631B-4685-BB52-58B748B8AAD1}" srcOrd="0" destOrd="0" presId="urn:microsoft.com/office/officeart/2008/layout/RadialCluster"/>
    <dgm:cxn modelId="{9DC9B36C-5EE9-294F-8B13-665C5B1A1264}" type="presOf" srcId="{932B17E3-B0CA-4FDF-BFF0-D9264AF4EF5B}" destId="{8F5C5C06-E037-486A-A1CC-219341D338B9}" srcOrd="0" destOrd="0" presId="urn:microsoft.com/office/officeart/2008/layout/RadialCluster"/>
    <dgm:cxn modelId="{F5F7E672-6BB9-4722-A4C5-AF50B285D37C}" srcId="{D6800198-7A71-42D8-A8C5-EE70FDC72223}" destId="{EDBD8BD3-4695-4C52-A760-7709F1F72ED1}" srcOrd="4" destOrd="0" parTransId="{D1C28859-306E-4BDC-9B82-642E30BD9E1F}" sibTransId="{29AE6F23-45F3-414B-B2D0-C18CF61E8D29}"/>
    <dgm:cxn modelId="{F3C03B54-EA14-4A9E-A786-80E440A8CFD4}" srcId="{D6800198-7A71-42D8-A8C5-EE70FDC72223}" destId="{C55A406D-F0D2-4634-B8C0-66E22A7B6B24}" srcOrd="2" destOrd="0" parTransId="{FD55AF3B-4E2A-4365-8576-7C94F02351E0}" sibTransId="{73C397C6-01A4-4CBC-9549-EE81D4E34E28}"/>
    <dgm:cxn modelId="{C30B4A84-57B8-7343-B83D-FDE0A7A5752C}" type="presOf" srcId="{E6487739-D08E-41C4-9ECD-461243FB05F2}" destId="{5F66007B-3539-4F18-AA25-188BABAD824C}" srcOrd="0" destOrd="0" presId="urn:microsoft.com/office/officeart/2008/layout/RadialCluster"/>
    <dgm:cxn modelId="{159CEA8E-E63A-9A4A-B90D-48A4C69D3DEE}" type="presOf" srcId="{5580F9AC-D1EB-464D-9CB4-289470EBF2E4}" destId="{118981A6-E44A-4BBE-8A70-4809CF048398}" srcOrd="0" destOrd="0" presId="urn:microsoft.com/office/officeart/2008/layout/RadialCluster"/>
    <dgm:cxn modelId="{6D6C1B95-5FAD-4B4B-8997-2C89E7887892}" type="presOf" srcId="{D1C28859-306E-4BDC-9B82-642E30BD9E1F}" destId="{1F3B2F48-8D47-4E65-9391-74B49F5E1AF4}" srcOrd="0" destOrd="0" presId="urn:microsoft.com/office/officeart/2008/layout/RadialCluster"/>
    <dgm:cxn modelId="{12CDF498-FADB-A049-8A01-AAE59052C6C0}" type="presOf" srcId="{C55A406D-F0D2-4634-B8C0-66E22A7B6B24}" destId="{DC0E05C3-FF3B-428B-94D6-824E21A74DD3}" srcOrd="0" destOrd="0" presId="urn:microsoft.com/office/officeart/2008/layout/RadialCluster"/>
    <dgm:cxn modelId="{4342299C-4C14-EE48-8644-186145DBDA32}" type="presOf" srcId="{EDBD8BD3-4695-4C52-A760-7709F1F72ED1}" destId="{CDB10CE3-C72B-4CAF-A259-02EC31D3F4E7}" srcOrd="0" destOrd="0" presId="urn:microsoft.com/office/officeart/2008/layout/RadialCluster"/>
    <dgm:cxn modelId="{841845A0-F435-104F-824E-5C573C98E8F0}" type="presOf" srcId="{D6800198-7A71-42D8-A8C5-EE70FDC72223}" destId="{527A5C48-E445-4675-A3C5-EF94D3587921}" srcOrd="0" destOrd="0" presId="urn:microsoft.com/office/officeart/2008/layout/RadialCluster"/>
    <dgm:cxn modelId="{DE553DAA-C705-4A2A-8161-7559F06334B0}" srcId="{D6800198-7A71-42D8-A8C5-EE70FDC72223}" destId="{368E1259-5AEE-4893-A0A4-49BE56B4DAA1}" srcOrd="0" destOrd="0" parTransId="{5037795B-C940-41A4-8A8B-3307C74EAE4D}" sibTransId="{9609CE92-7145-4B67-AE69-A490042A9C4B}"/>
    <dgm:cxn modelId="{E3D42FBD-8427-4936-8A70-3AD297943857}" srcId="{E6487739-D08E-41C4-9ECD-461243FB05F2}" destId="{D6800198-7A71-42D8-A8C5-EE70FDC72223}" srcOrd="0" destOrd="0" parTransId="{1B92586C-15C9-41DF-B17A-A5D86A533419}" sibTransId="{46650F39-862E-48C0-B3BB-FEC669D5B91C}"/>
    <dgm:cxn modelId="{8AE5E3CD-D51B-ED43-9F71-4502E3289487}" type="presOf" srcId="{FD55AF3B-4E2A-4365-8576-7C94F02351E0}" destId="{8AF6BA13-3623-4C84-8A41-21F51FA1E1AB}" srcOrd="0" destOrd="0" presId="urn:microsoft.com/office/officeart/2008/layout/RadialCluster"/>
    <dgm:cxn modelId="{975861D8-6B54-2D4C-A0FD-BEBA74976083}" type="presOf" srcId="{9E9FD9AD-1C51-4DD8-A07B-849DE8150D92}" destId="{E6AFD027-DF3D-4524-A994-263E17EAE2E4}" srcOrd="0" destOrd="0" presId="urn:microsoft.com/office/officeart/2008/layout/RadialCluster"/>
    <dgm:cxn modelId="{230609DB-21DB-4515-A0A6-79BF5C541FBF}" srcId="{D6800198-7A71-42D8-A8C5-EE70FDC72223}" destId="{5580F9AC-D1EB-464D-9CB4-289470EBF2E4}" srcOrd="3" destOrd="0" parTransId="{9E9FD9AD-1C51-4DD8-A07B-849DE8150D92}" sibTransId="{49132E60-EA46-4C74-990B-AFB7534114AA}"/>
    <dgm:cxn modelId="{E9BE28DF-0F0B-534C-BD58-0BA69C52BB3C}" type="presOf" srcId="{D10490D4-A64C-4718-8DA9-560F2030D24F}" destId="{B3979A05-E887-4704-AC6A-CDBC35D4BE91}" srcOrd="0" destOrd="0" presId="urn:microsoft.com/office/officeart/2008/layout/RadialCluster"/>
    <dgm:cxn modelId="{3993D649-C3FD-0D48-ADB3-DDC72BE44AFA}" type="presParOf" srcId="{5F66007B-3539-4F18-AA25-188BABAD824C}" destId="{A82F7ABE-4253-4875-AE39-DC8B11C915AC}" srcOrd="0" destOrd="0" presId="urn:microsoft.com/office/officeart/2008/layout/RadialCluster"/>
    <dgm:cxn modelId="{AF8716CD-A003-B84E-BE61-E697EAF960FF}" type="presParOf" srcId="{A82F7ABE-4253-4875-AE39-DC8B11C915AC}" destId="{527A5C48-E445-4675-A3C5-EF94D3587921}" srcOrd="0" destOrd="0" presId="urn:microsoft.com/office/officeart/2008/layout/RadialCluster"/>
    <dgm:cxn modelId="{AD84805B-A89B-A54F-BB89-8C7A694A5E5E}" type="presParOf" srcId="{A82F7ABE-4253-4875-AE39-DC8B11C915AC}" destId="{9E7C9A2E-631B-4685-BB52-58B748B8AAD1}" srcOrd="1" destOrd="0" presId="urn:microsoft.com/office/officeart/2008/layout/RadialCluster"/>
    <dgm:cxn modelId="{3C4CDEA1-1945-764D-BAB7-EF331E0EFCFF}" type="presParOf" srcId="{A82F7ABE-4253-4875-AE39-DC8B11C915AC}" destId="{FAAFAC62-9C0D-416C-B017-6FB5F9D255D8}" srcOrd="2" destOrd="0" presId="urn:microsoft.com/office/officeart/2008/layout/RadialCluster"/>
    <dgm:cxn modelId="{7408DAAE-C78A-9945-B363-629FB624C7ED}" type="presParOf" srcId="{A82F7ABE-4253-4875-AE39-DC8B11C915AC}" destId="{8F5C5C06-E037-486A-A1CC-219341D338B9}" srcOrd="3" destOrd="0" presId="urn:microsoft.com/office/officeart/2008/layout/RadialCluster"/>
    <dgm:cxn modelId="{E30F13F0-1922-0F4E-B2E2-3AA73F2EF705}" type="presParOf" srcId="{A82F7ABE-4253-4875-AE39-DC8B11C915AC}" destId="{B3979A05-E887-4704-AC6A-CDBC35D4BE91}" srcOrd="4" destOrd="0" presId="urn:microsoft.com/office/officeart/2008/layout/RadialCluster"/>
    <dgm:cxn modelId="{BC81B7F9-FA1A-0242-B9C1-C66D0EE63951}" type="presParOf" srcId="{A82F7ABE-4253-4875-AE39-DC8B11C915AC}" destId="{8AF6BA13-3623-4C84-8A41-21F51FA1E1AB}" srcOrd="5" destOrd="0" presId="urn:microsoft.com/office/officeart/2008/layout/RadialCluster"/>
    <dgm:cxn modelId="{4A19E8D6-DF29-464F-8FB9-97A0375F3B98}" type="presParOf" srcId="{A82F7ABE-4253-4875-AE39-DC8B11C915AC}" destId="{DC0E05C3-FF3B-428B-94D6-824E21A74DD3}" srcOrd="6" destOrd="0" presId="urn:microsoft.com/office/officeart/2008/layout/RadialCluster"/>
    <dgm:cxn modelId="{380828B5-0D9E-1E40-86B0-CFF4A0F38A85}" type="presParOf" srcId="{A82F7ABE-4253-4875-AE39-DC8B11C915AC}" destId="{E6AFD027-DF3D-4524-A994-263E17EAE2E4}" srcOrd="7" destOrd="0" presId="urn:microsoft.com/office/officeart/2008/layout/RadialCluster"/>
    <dgm:cxn modelId="{BE5402CC-5173-4247-B839-2A97059D2CD7}" type="presParOf" srcId="{A82F7ABE-4253-4875-AE39-DC8B11C915AC}" destId="{118981A6-E44A-4BBE-8A70-4809CF048398}" srcOrd="8" destOrd="0" presId="urn:microsoft.com/office/officeart/2008/layout/RadialCluster"/>
    <dgm:cxn modelId="{8067B561-CEE8-8044-A967-1AA1D68F67C7}" type="presParOf" srcId="{A82F7ABE-4253-4875-AE39-DC8B11C915AC}" destId="{1F3B2F48-8D47-4E65-9391-74B49F5E1AF4}" srcOrd="9" destOrd="0" presId="urn:microsoft.com/office/officeart/2008/layout/RadialCluster"/>
    <dgm:cxn modelId="{881A2E9B-E89B-0F4D-ADA2-DED78ADCC50D}" type="presParOf" srcId="{A82F7ABE-4253-4875-AE39-DC8B11C915AC}" destId="{CDB10CE3-C72B-4CAF-A259-02EC31D3F4E7}" srcOrd="10" destOrd="0" presId="urn:microsoft.com/office/officeart/2008/layout/RadialCluster"/>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7A5C48-E445-4675-A3C5-EF94D3587921}">
      <dsp:nvSpPr>
        <dsp:cNvPr id="0" name=""/>
        <dsp:cNvSpPr/>
      </dsp:nvSpPr>
      <dsp:spPr>
        <a:xfrm>
          <a:off x="2131059" y="1437273"/>
          <a:ext cx="1105314" cy="1105314"/>
        </a:xfrm>
        <a:prstGeom prst="roundRect">
          <a:avLst/>
        </a:prstGeom>
        <a:solidFill>
          <a:schemeClr val="accent1">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kern="1200" dirty="0"/>
            <a:t> </a:t>
          </a:r>
        </a:p>
      </dsp:txBody>
      <dsp:txXfrm>
        <a:off x="2185016" y="1491230"/>
        <a:ext cx="997400" cy="997400"/>
      </dsp:txXfrm>
    </dsp:sp>
    <dsp:sp modelId="{9E7C9A2E-631B-4685-BB52-58B748B8AAD1}">
      <dsp:nvSpPr>
        <dsp:cNvPr id="0" name=""/>
        <dsp:cNvSpPr/>
      </dsp:nvSpPr>
      <dsp:spPr>
        <a:xfrm rot="19477865">
          <a:off x="3083799" y="1119101"/>
          <a:ext cx="1653405" cy="0"/>
        </a:xfrm>
        <a:custGeom>
          <a:avLst/>
          <a:gdLst/>
          <a:ahLst/>
          <a:cxnLst/>
          <a:rect l="0" t="0" r="0" b="0"/>
          <a:pathLst>
            <a:path>
              <a:moveTo>
                <a:pt x="0" y="0"/>
              </a:moveTo>
              <a:lnTo>
                <a:pt x="165340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AFAC62-9C0D-416C-B017-6FB5F9D255D8}">
      <dsp:nvSpPr>
        <dsp:cNvPr id="0" name=""/>
        <dsp:cNvSpPr/>
      </dsp:nvSpPr>
      <dsp:spPr>
        <a:xfrm>
          <a:off x="4584630" y="7450"/>
          <a:ext cx="740560" cy="74056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88900" rIns="88900" bIns="88900" numCol="1" spcCol="1270" anchor="ctr" anchorCtr="0">
          <a:noAutofit/>
        </a:bodyPr>
        <a:lstStyle/>
        <a:p>
          <a:pPr marL="0" lvl="0" indent="0" algn="ctr" defTabSz="1555750">
            <a:lnSpc>
              <a:spcPct val="90000"/>
            </a:lnSpc>
            <a:spcBef>
              <a:spcPct val="0"/>
            </a:spcBef>
            <a:spcAft>
              <a:spcPct val="35000"/>
            </a:spcAft>
            <a:buNone/>
          </a:pPr>
          <a:r>
            <a:rPr lang="en-US" sz="3500" kern="1200" dirty="0"/>
            <a:t> </a:t>
          </a:r>
        </a:p>
      </dsp:txBody>
      <dsp:txXfrm>
        <a:off x="4620781" y="43601"/>
        <a:ext cx="668258" cy="668258"/>
      </dsp:txXfrm>
    </dsp:sp>
    <dsp:sp modelId="{8F5C5C06-E037-486A-A1CC-219341D338B9}">
      <dsp:nvSpPr>
        <dsp:cNvPr id="0" name=""/>
        <dsp:cNvSpPr/>
      </dsp:nvSpPr>
      <dsp:spPr>
        <a:xfrm rot="21449318">
          <a:off x="3235713" y="1935544"/>
          <a:ext cx="1376048" cy="0"/>
        </a:xfrm>
        <a:custGeom>
          <a:avLst/>
          <a:gdLst/>
          <a:ahLst/>
          <a:cxnLst/>
          <a:rect l="0" t="0" r="0" b="0"/>
          <a:pathLst>
            <a:path>
              <a:moveTo>
                <a:pt x="0" y="0"/>
              </a:moveTo>
              <a:lnTo>
                <a:pt x="1376048"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979A05-E887-4704-AC6A-CDBC35D4BE91}">
      <dsp:nvSpPr>
        <dsp:cNvPr id="0" name=""/>
        <dsp:cNvSpPr/>
      </dsp:nvSpPr>
      <dsp:spPr>
        <a:xfrm>
          <a:off x="4611100" y="1518875"/>
          <a:ext cx="740560" cy="74056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88900" rIns="88900" bIns="88900" numCol="1" spcCol="1270" anchor="ctr" anchorCtr="0">
          <a:noAutofit/>
        </a:bodyPr>
        <a:lstStyle/>
        <a:p>
          <a:pPr marL="0" lvl="0" indent="0" algn="ctr" defTabSz="1555750">
            <a:lnSpc>
              <a:spcPct val="90000"/>
            </a:lnSpc>
            <a:spcBef>
              <a:spcPct val="0"/>
            </a:spcBef>
            <a:spcAft>
              <a:spcPct val="35000"/>
            </a:spcAft>
            <a:buNone/>
          </a:pPr>
          <a:r>
            <a:rPr lang="en-US" sz="3500" kern="1200" dirty="0"/>
            <a:t> </a:t>
          </a:r>
        </a:p>
      </dsp:txBody>
      <dsp:txXfrm>
        <a:off x="4647251" y="1555026"/>
        <a:ext cx="668258" cy="668258"/>
      </dsp:txXfrm>
    </dsp:sp>
    <dsp:sp modelId="{8AF6BA13-3623-4C84-8A41-21F51FA1E1AB}">
      <dsp:nvSpPr>
        <dsp:cNvPr id="0" name=""/>
        <dsp:cNvSpPr/>
      </dsp:nvSpPr>
      <dsp:spPr>
        <a:xfrm rot="1703398">
          <a:off x="3144214" y="2652973"/>
          <a:ext cx="1532574" cy="0"/>
        </a:xfrm>
        <a:custGeom>
          <a:avLst/>
          <a:gdLst/>
          <a:ahLst/>
          <a:cxnLst/>
          <a:rect l="0" t="0" r="0" b="0"/>
          <a:pathLst>
            <a:path>
              <a:moveTo>
                <a:pt x="0" y="0"/>
              </a:moveTo>
              <a:lnTo>
                <a:pt x="1532574"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C0E05C3-FF3B-428B-94D6-824E21A74DD3}">
      <dsp:nvSpPr>
        <dsp:cNvPr id="0" name=""/>
        <dsp:cNvSpPr/>
      </dsp:nvSpPr>
      <dsp:spPr>
        <a:xfrm>
          <a:off x="4584629" y="2847165"/>
          <a:ext cx="740560" cy="740560"/>
        </a:xfrm>
        <a:prstGeom prst="roundRect">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88900" rIns="88900" bIns="88900" numCol="1" spcCol="1270" anchor="ctr" anchorCtr="0">
          <a:noAutofit/>
        </a:bodyPr>
        <a:lstStyle/>
        <a:p>
          <a:pPr marL="0" lvl="0" indent="0" algn="ctr" defTabSz="1555750">
            <a:lnSpc>
              <a:spcPct val="90000"/>
            </a:lnSpc>
            <a:spcBef>
              <a:spcPct val="0"/>
            </a:spcBef>
            <a:spcAft>
              <a:spcPct val="35000"/>
            </a:spcAft>
            <a:buNone/>
          </a:pPr>
          <a:r>
            <a:rPr lang="en-US" sz="3500" kern="1200" dirty="0"/>
            <a:t> </a:t>
          </a:r>
        </a:p>
      </dsp:txBody>
      <dsp:txXfrm>
        <a:off x="4620780" y="2883316"/>
        <a:ext cx="668258" cy="668258"/>
      </dsp:txXfrm>
    </dsp:sp>
    <dsp:sp modelId="{E6AFD027-DF3D-4524-A994-263E17EAE2E4}">
      <dsp:nvSpPr>
        <dsp:cNvPr id="0" name=""/>
        <dsp:cNvSpPr/>
      </dsp:nvSpPr>
      <dsp:spPr>
        <a:xfrm rot="8490398">
          <a:off x="1587449" y="2619231"/>
          <a:ext cx="609879" cy="0"/>
        </a:xfrm>
        <a:custGeom>
          <a:avLst/>
          <a:gdLst/>
          <a:ahLst/>
          <a:cxnLst/>
          <a:rect l="0" t="0" r="0" b="0"/>
          <a:pathLst>
            <a:path>
              <a:moveTo>
                <a:pt x="0" y="0"/>
              </a:moveTo>
              <a:lnTo>
                <a:pt x="609879"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8981A6-E44A-4BBE-8A70-4809CF048398}">
      <dsp:nvSpPr>
        <dsp:cNvPr id="0" name=""/>
        <dsp:cNvSpPr/>
      </dsp:nvSpPr>
      <dsp:spPr>
        <a:xfrm>
          <a:off x="913158" y="2733217"/>
          <a:ext cx="740560" cy="740560"/>
        </a:xfrm>
        <a:prstGeom prst="roundRect">
          <a:avLst/>
        </a:prstGeom>
        <a:solidFill>
          <a:schemeClr val="bg2">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88900" rIns="88900" bIns="88900" numCol="1" spcCol="1270" anchor="ctr" anchorCtr="0">
          <a:noAutofit/>
        </a:bodyPr>
        <a:lstStyle/>
        <a:p>
          <a:pPr marL="0" lvl="0" indent="0" algn="ctr" defTabSz="1555750">
            <a:lnSpc>
              <a:spcPct val="90000"/>
            </a:lnSpc>
            <a:spcBef>
              <a:spcPct val="0"/>
            </a:spcBef>
            <a:spcAft>
              <a:spcPct val="35000"/>
            </a:spcAft>
            <a:buNone/>
          </a:pPr>
          <a:r>
            <a:rPr lang="en-US" sz="3500" kern="1200" dirty="0"/>
            <a:t> </a:t>
          </a:r>
        </a:p>
      </dsp:txBody>
      <dsp:txXfrm>
        <a:off x="949309" y="2769368"/>
        <a:ext cx="668258" cy="668258"/>
      </dsp:txXfrm>
    </dsp:sp>
    <dsp:sp modelId="{1F3B2F48-8D47-4E65-9391-74B49F5E1AF4}">
      <dsp:nvSpPr>
        <dsp:cNvPr id="0" name=""/>
        <dsp:cNvSpPr/>
      </dsp:nvSpPr>
      <dsp:spPr>
        <a:xfrm rot="13744534">
          <a:off x="1458303" y="1096582"/>
          <a:ext cx="901807" cy="0"/>
        </a:xfrm>
        <a:custGeom>
          <a:avLst/>
          <a:gdLst/>
          <a:ahLst/>
          <a:cxnLst/>
          <a:rect l="0" t="0" r="0" b="0"/>
          <a:pathLst>
            <a:path>
              <a:moveTo>
                <a:pt x="0" y="0"/>
              </a:moveTo>
              <a:lnTo>
                <a:pt x="901807"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B10CE3-C72B-4CAF-A259-02EC31D3F4E7}">
      <dsp:nvSpPr>
        <dsp:cNvPr id="0" name=""/>
        <dsp:cNvSpPr/>
      </dsp:nvSpPr>
      <dsp:spPr>
        <a:xfrm>
          <a:off x="922532" y="15330"/>
          <a:ext cx="740560" cy="740560"/>
        </a:xfrm>
        <a:prstGeom prst="roundRect">
          <a:avLst/>
        </a:prstGeom>
        <a:solidFill>
          <a:schemeClr val="tx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88900" rIns="88900" bIns="88900" numCol="1" spcCol="1270" anchor="ctr" anchorCtr="0">
          <a:noAutofit/>
        </a:bodyPr>
        <a:lstStyle/>
        <a:p>
          <a:pPr marL="0" lvl="0" indent="0" algn="ctr" defTabSz="1555750">
            <a:lnSpc>
              <a:spcPct val="90000"/>
            </a:lnSpc>
            <a:spcBef>
              <a:spcPct val="0"/>
            </a:spcBef>
            <a:spcAft>
              <a:spcPct val="35000"/>
            </a:spcAft>
            <a:buNone/>
          </a:pPr>
          <a:r>
            <a:rPr lang="en-US" sz="3500" kern="1200" dirty="0"/>
            <a:t> </a:t>
          </a:r>
        </a:p>
      </dsp:txBody>
      <dsp:txXfrm>
        <a:off x="958683" y="51481"/>
        <a:ext cx="668258" cy="6682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7A5C48-E445-4675-A3C5-EF94D3587921}">
      <dsp:nvSpPr>
        <dsp:cNvPr id="0" name=""/>
        <dsp:cNvSpPr/>
      </dsp:nvSpPr>
      <dsp:spPr>
        <a:xfrm>
          <a:off x="2131059" y="1437273"/>
          <a:ext cx="1105314" cy="1105314"/>
        </a:xfrm>
        <a:prstGeom prst="roundRect">
          <a:avLst/>
        </a:prstGeom>
        <a:solidFill>
          <a:schemeClr val="accent1">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kern="1200" dirty="0"/>
            <a:t> </a:t>
          </a:r>
        </a:p>
      </dsp:txBody>
      <dsp:txXfrm>
        <a:off x="2185016" y="1491230"/>
        <a:ext cx="997400" cy="997400"/>
      </dsp:txXfrm>
    </dsp:sp>
    <dsp:sp modelId="{9E7C9A2E-631B-4685-BB52-58B748B8AAD1}">
      <dsp:nvSpPr>
        <dsp:cNvPr id="0" name=""/>
        <dsp:cNvSpPr/>
      </dsp:nvSpPr>
      <dsp:spPr>
        <a:xfrm rot="13193647">
          <a:off x="1136698" y="1167056"/>
          <a:ext cx="1125332" cy="0"/>
        </a:xfrm>
        <a:custGeom>
          <a:avLst/>
          <a:gdLst/>
          <a:ahLst/>
          <a:cxnLst/>
          <a:rect l="0" t="0" r="0" b="0"/>
          <a:pathLst>
            <a:path>
              <a:moveTo>
                <a:pt x="0" y="0"/>
              </a:moveTo>
              <a:lnTo>
                <a:pt x="112533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AFAC62-9C0D-416C-B017-6FB5F9D255D8}">
      <dsp:nvSpPr>
        <dsp:cNvPr id="0" name=""/>
        <dsp:cNvSpPr/>
      </dsp:nvSpPr>
      <dsp:spPr>
        <a:xfrm>
          <a:off x="527108" y="126360"/>
          <a:ext cx="740560" cy="74056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88900" rIns="88900" bIns="88900" numCol="1" spcCol="1270" anchor="ctr" anchorCtr="0">
          <a:noAutofit/>
        </a:bodyPr>
        <a:lstStyle/>
        <a:p>
          <a:pPr marL="0" lvl="0" indent="0" algn="ctr" defTabSz="1555750">
            <a:lnSpc>
              <a:spcPct val="90000"/>
            </a:lnSpc>
            <a:spcBef>
              <a:spcPct val="0"/>
            </a:spcBef>
            <a:spcAft>
              <a:spcPct val="35000"/>
            </a:spcAft>
            <a:buNone/>
          </a:pPr>
          <a:r>
            <a:rPr lang="en-US" sz="3500" kern="1200" dirty="0"/>
            <a:t> </a:t>
          </a:r>
        </a:p>
      </dsp:txBody>
      <dsp:txXfrm>
        <a:off x="563259" y="162511"/>
        <a:ext cx="668258" cy="668258"/>
      </dsp:txXfrm>
    </dsp:sp>
    <dsp:sp modelId="{8F5C5C06-E037-486A-A1CC-219341D338B9}">
      <dsp:nvSpPr>
        <dsp:cNvPr id="0" name=""/>
        <dsp:cNvSpPr/>
      </dsp:nvSpPr>
      <dsp:spPr>
        <a:xfrm rot="19288087">
          <a:off x="3101158" y="1162972"/>
          <a:ext cx="1242002" cy="0"/>
        </a:xfrm>
        <a:custGeom>
          <a:avLst/>
          <a:gdLst/>
          <a:ahLst/>
          <a:cxnLst/>
          <a:rect l="0" t="0" r="0" b="0"/>
          <a:pathLst>
            <a:path>
              <a:moveTo>
                <a:pt x="0" y="0"/>
              </a:moveTo>
              <a:lnTo>
                <a:pt x="124200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979A05-E887-4704-AC6A-CDBC35D4BE91}">
      <dsp:nvSpPr>
        <dsp:cNvPr id="0" name=""/>
        <dsp:cNvSpPr/>
      </dsp:nvSpPr>
      <dsp:spPr>
        <a:xfrm>
          <a:off x="4207945" y="110968"/>
          <a:ext cx="740560" cy="740560"/>
        </a:xfrm>
        <a:prstGeom prst="round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88900" rIns="88900" bIns="88900" numCol="1" spcCol="1270" anchor="ctr" anchorCtr="0">
          <a:noAutofit/>
        </a:bodyPr>
        <a:lstStyle/>
        <a:p>
          <a:pPr marL="0" lvl="0" indent="0" algn="ctr" defTabSz="1555750">
            <a:lnSpc>
              <a:spcPct val="90000"/>
            </a:lnSpc>
            <a:spcBef>
              <a:spcPct val="0"/>
            </a:spcBef>
            <a:spcAft>
              <a:spcPct val="35000"/>
            </a:spcAft>
            <a:buNone/>
          </a:pPr>
          <a:r>
            <a:rPr lang="en-US" sz="3500" kern="1200" dirty="0"/>
            <a:t> </a:t>
          </a:r>
        </a:p>
      </dsp:txBody>
      <dsp:txXfrm>
        <a:off x="4244096" y="147119"/>
        <a:ext cx="668258" cy="668258"/>
      </dsp:txXfrm>
    </dsp:sp>
    <dsp:sp modelId="{8AF6BA13-3623-4C84-8A41-21F51FA1E1AB}">
      <dsp:nvSpPr>
        <dsp:cNvPr id="0" name=""/>
        <dsp:cNvSpPr/>
      </dsp:nvSpPr>
      <dsp:spPr>
        <a:xfrm rot="2097101">
          <a:off x="3129474" y="2715752"/>
          <a:ext cx="1185370" cy="0"/>
        </a:xfrm>
        <a:custGeom>
          <a:avLst/>
          <a:gdLst/>
          <a:ahLst/>
          <a:cxnLst/>
          <a:rect l="0" t="0" r="0" b="0"/>
          <a:pathLst>
            <a:path>
              <a:moveTo>
                <a:pt x="0" y="0"/>
              </a:moveTo>
              <a:lnTo>
                <a:pt x="118537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C0E05C3-FF3B-428B-94D6-824E21A74DD3}">
      <dsp:nvSpPr>
        <dsp:cNvPr id="0" name=""/>
        <dsp:cNvSpPr/>
      </dsp:nvSpPr>
      <dsp:spPr>
        <a:xfrm>
          <a:off x="4207946" y="2943821"/>
          <a:ext cx="740560" cy="740560"/>
        </a:xfrm>
        <a:prstGeom prst="roundRect">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88900" rIns="88900" bIns="88900" numCol="1" spcCol="1270" anchor="ctr" anchorCtr="0">
          <a:noAutofit/>
        </a:bodyPr>
        <a:lstStyle/>
        <a:p>
          <a:pPr marL="0" lvl="0" indent="0" algn="ctr" defTabSz="1555750">
            <a:lnSpc>
              <a:spcPct val="90000"/>
            </a:lnSpc>
            <a:spcBef>
              <a:spcPct val="0"/>
            </a:spcBef>
            <a:spcAft>
              <a:spcPct val="35000"/>
            </a:spcAft>
            <a:buNone/>
          </a:pPr>
          <a:r>
            <a:rPr lang="en-US" sz="3500" kern="1200" dirty="0"/>
            <a:t> </a:t>
          </a:r>
        </a:p>
      </dsp:txBody>
      <dsp:txXfrm>
        <a:off x="4244097" y="2979972"/>
        <a:ext cx="668258" cy="668258"/>
      </dsp:txXfrm>
    </dsp:sp>
    <dsp:sp modelId="{E6AFD027-DF3D-4524-A994-263E17EAE2E4}">
      <dsp:nvSpPr>
        <dsp:cNvPr id="0" name=""/>
        <dsp:cNvSpPr/>
      </dsp:nvSpPr>
      <dsp:spPr>
        <a:xfrm rot="8607066">
          <a:off x="1162000" y="2719612"/>
          <a:ext cx="1074733" cy="0"/>
        </a:xfrm>
        <a:custGeom>
          <a:avLst/>
          <a:gdLst/>
          <a:ahLst/>
          <a:cxnLst/>
          <a:rect l="0" t="0" r="0" b="0"/>
          <a:pathLst>
            <a:path>
              <a:moveTo>
                <a:pt x="0" y="0"/>
              </a:moveTo>
              <a:lnTo>
                <a:pt x="107473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8981A6-E44A-4BBE-8A70-4809CF048398}">
      <dsp:nvSpPr>
        <dsp:cNvPr id="0" name=""/>
        <dsp:cNvSpPr/>
      </dsp:nvSpPr>
      <dsp:spPr>
        <a:xfrm>
          <a:off x="527113" y="2943821"/>
          <a:ext cx="740560" cy="740560"/>
        </a:xfrm>
        <a:prstGeom prst="roundRect">
          <a:avLst/>
        </a:prstGeom>
        <a:solidFill>
          <a:schemeClr val="accent4">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88900" rIns="88900" bIns="88900" numCol="1" spcCol="1270" anchor="ctr" anchorCtr="0">
          <a:noAutofit/>
        </a:bodyPr>
        <a:lstStyle/>
        <a:p>
          <a:pPr marL="0" lvl="0" indent="0" algn="ctr" defTabSz="1555750">
            <a:lnSpc>
              <a:spcPct val="90000"/>
            </a:lnSpc>
            <a:spcBef>
              <a:spcPct val="0"/>
            </a:spcBef>
            <a:spcAft>
              <a:spcPct val="35000"/>
            </a:spcAft>
            <a:buNone/>
          </a:pPr>
          <a:r>
            <a:rPr lang="en-US" sz="3500" kern="1200" dirty="0"/>
            <a:t> </a:t>
          </a:r>
        </a:p>
      </dsp:txBody>
      <dsp:txXfrm>
        <a:off x="563264" y="2979972"/>
        <a:ext cx="668258" cy="668258"/>
      </dsp:txXfrm>
    </dsp:sp>
    <dsp:sp modelId="{1F3B2F48-8D47-4E65-9391-74B49F5E1AF4}">
      <dsp:nvSpPr>
        <dsp:cNvPr id="0" name=""/>
        <dsp:cNvSpPr/>
      </dsp:nvSpPr>
      <dsp:spPr>
        <a:xfrm rot="10793477">
          <a:off x="1286424" y="1991780"/>
          <a:ext cx="844636" cy="0"/>
        </a:xfrm>
        <a:custGeom>
          <a:avLst/>
          <a:gdLst/>
          <a:ahLst/>
          <a:cxnLst/>
          <a:rect l="0" t="0" r="0" b="0"/>
          <a:pathLst>
            <a:path>
              <a:moveTo>
                <a:pt x="0" y="0"/>
              </a:moveTo>
              <a:lnTo>
                <a:pt x="844636"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B10CE3-C72B-4CAF-A259-02EC31D3F4E7}">
      <dsp:nvSpPr>
        <dsp:cNvPr id="0" name=""/>
        <dsp:cNvSpPr/>
      </dsp:nvSpPr>
      <dsp:spPr>
        <a:xfrm>
          <a:off x="545864" y="1623004"/>
          <a:ext cx="740560" cy="740560"/>
        </a:xfrm>
        <a:prstGeom prst="round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88900" rIns="88900" bIns="88900" numCol="1" spcCol="1270" anchor="ctr" anchorCtr="0">
          <a:noAutofit/>
        </a:bodyPr>
        <a:lstStyle/>
        <a:p>
          <a:pPr marL="0" lvl="0" indent="0" algn="ctr" defTabSz="1555750">
            <a:lnSpc>
              <a:spcPct val="90000"/>
            </a:lnSpc>
            <a:spcBef>
              <a:spcPct val="0"/>
            </a:spcBef>
            <a:spcAft>
              <a:spcPct val="35000"/>
            </a:spcAft>
            <a:buNone/>
          </a:pPr>
          <a:r>
            <a:rPr lang="en-US" sz="3500" kern="1200" dirty="0"/>
            <a:t> </a:t>
          </a:r>
        </a:p>
      </dsp:txBody>
      <dsp:txXfrm>
        <a:off x="582015" y="1659155"/>
        <a:ext cx="668258" cy="668258"/>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60DE1A2-363D-0548-A35C-3106C396F5A9}"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EE38C-9159-A34A-8A84-934D4ABE92C9}" type="slidenum">
              <a:rPr lang="en-US" smtClean="0"/>
              <a:t>‹#›</a:t>
            </a:fld>
            <a:endParaRPr lang="en-US"/>
          </a:p>
        </p:txBody>
      </p:sp>
    </p:spTree>
    <p:extLst>
      <p:ext uri="{BB962C8B-B14F-4D97-AF65-F5344CB8AC3E}">
        <p14:creationId xmlns:p14="http://schemas.microsoft.com/office/powerpoint/2010/main" val="95290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0DE1A2-363D-0548-A35C-3106C396F5A9}"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EE38C-9159-A34A-8A84-934D4ABE92C9}" type="slidenum">
              <a:rPr lang="en-US" smtClean="0"/>
              <a:t>‹#›</a:t>
            </a:fld>
            <a:endParaRPr lang="en-US"/>
          </a:p>
        </p:txBody>
      </p:sp>
    </p:spTree>
    <p:extLst>
      <p:ext uri="{BB962C8B-B14F-4D97-AF65-F5344CB8AC3E}">
        <p14:creationId xmlns:p14="http://schemas.microsoft.com/office/powerpoint/2010/main" val="611048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0DE1A2-363D-0548-A35C-3106C396F5A9}"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EE38C-9159-A34A-8A84-934D4ABE92C9}" type="slidenum">
              <a:rPr lang="en-US" smtClean="0"/>
              <a:t>‹#›</a:t>
            </a:fld>
            <a:endParaRPr lang="en-US"/>
          </a:p>
        </p:txBody>
      </p:sp>
    </p:spTree>
    <p:extLst>
      <p:ext uri="{BB962C8B-B14F-4D97-AF65-F5344CB8AC3E}">
        <p14:creationId xmlns:p14="http://schemas.microsoft.com/office/powerpoint/2010/main" val="630768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0DE1A2-363D-0548-A35C-3106C396F5A9}"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EE38C-9159-A34A-8A84-934D4ABE92C9}" type="slidenum">
              <a:rPr lang="en-US" smtClean="0"/>
              <a:t>‹#›</a:t>
            </a:fld>
            <a:endParaRPr lang="en-US"/>
          </a:p>
        </p:txBody>
      </p:sp>
    </p:spTree>
    <p:extLst>
      <p:ext uri="{BB962C8B-B14F-4D97-AF65-F5344CB8AC3E}">
        <p14:creationId xmlns:p14="http://schemas.microsoft.com/office/powerpoint/2010/main" val="1732712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0DE1A2-363D-0548-A35C-3106C396F5A9}"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EE38C-9159-A34A-8A84-934D4ABE92C9}" type="slidenum">
              <a:rPr lang="en-US" smtClean="0"/>
              <a:t>‹#›</a:t>
            </a:fld>
            <a:endParaRPr lang="en-US"/>
          </a:p>
        </p:txBody>
      </p:sp>
    </p:spTree>
    <p:extLst>
      <p:ext uri="{BB962C8B-B14F-4D97-AF65-F5344CB8AC3E}">
        <p14:creationId xmlns:p14="http://schemas.microsoft.com/office/powerpoint/2010/main" val="1826095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60DE1A2-363D-0548-A35C-3106C396F5A9}" type="datetimeFigureOut">
              <a:rPr lang="en-US" smtClean="0"/>
              <a:t>4/18/2018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EE38C-9159-A34A-8A84-934D4ABE92C9}" type="slidenum">
              <a:rPr lang="en-US" smtClean="0"/>
              <a:t>‹#›</a:t>
            </a:fld>
            <a:endParaRPr lang="en-US"/>
          </a:p>
        </p:txBody>
      </p:sp>
    </p:spTree>
    <p:extLst>
      <p:ext uri="{BB962C8B-B14F-4D97-AF65-F5344CB8AC3E}">
        <p14:creationId xmlns:p14="http://schemas.microsoft.com/office/powerpoint/2010/main" val="1500168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60DE1A2-363D-0548-A35C-3106C396F5A9}" type="datetimeFigureOut">
              <a:rPr lang="en-US" smtClean="0"/>
              <a:t>4/18/2018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0EE38C-9159-A34A-8A84-934D4ABE92C9}" type="slidenum">
              <a:rPr lang="en-US" smtClean="0"/>
              <a:t>‹#›</a:t>
            </a:fld>
            <a:endParaRPr lang="en-US"/>
          </a:p>
        </p:txBody>
      </p:sp>
    </p:spTree>
    <p:extLst>
      <p:ext uri="{BB962C8B-B14F-4D97-AF65-F5344CB8AC3E}">
        <p14:creationId xmlns:p14="http://schemas.microsoft.com/office/powerpoint/2010/main" val="1872518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60DE1A2-363D-0548-A35C-3106C396F5A9}" type="datetimeFigureOut">
              <a:rPr lang="en-US" smtClean="0"/>
              <a:t>4/18/2018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0EE38C-9159-A34A-8A84-934D4ABE92C9}" type="slidenum">
              <a:rPr lang="en-US" smtClean="0"/>
              <a:t>‹#›</a:t>
            </a:fld>
            <a:endParaRPr lang="en-US"/>
          </a:p>
        </p:txBody>
      </p:sp>
    </p:spTree>
    <p:extLst>
      <p:ext uri="{BB962C8B-B14F-4D97-AF65-F5344CB8AC3E}">
        <p14:creationId xmlns:p14="http://schemas.microsoft.com/office/powerpoint/2010/main" val="42523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0DE1A2-363D-0548-A35C-3106C396F5A9}" type="datetimeFigureOut">
              <a:rPr lang="en-US" smtClean="0"/>
              <a:t>4/18/2018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0EE38C-9159-A34A-8A84-934D4ABE92C9}" type="slidenum">
              <a:rPr lang="en-US" smtClean="0"/>
              <a:t>‹#›</a:t>
            </a:fld>
            <a:endParaRPr lang="en-US"/>
          </a:p>
        </p:txBody>
      </p:sp>
    </p:spTree>
    <p:extLst>
      <p:ext uri="{BB962C8B-B14F-4D97-AF65-F5344CB8AC3E}">
        <p14:creationId xmlns:p14="http://schemas.microsoft.com/office/powerpoint/2010/main" val="1733624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0DE1A2-363D-0548-A35C-3106C396F5A9}" type="datetimeFigureOut">
              <a:rPr lang="en-US" smtClean="0"/>
              <a:t>4/18/2018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EE38C-9159-A34A-8A84-934D4ABE92C9}" type="slidenum">
              <a:rPr lang="en-US" smtClean="0"/>
              <a:t>‹#›</a:t>
            </a:fld>
            <a:endParaRPr lang="en-US"/>
          </a:p>
        </p:txBody>
      </p:sp>
    </p:spTree>
    <p:extLst>
      <p:ext uri="{BB962C8B-B14F-4D97-AF65-F5344CB8AC3E}">
        <p14:creationId xmlns:p14="http://schemas.microsoft.com/office/powerpoint/2010/main" val="2122769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0DE1A2-363D-0548-A35C-3106C396F5A9}" type="datetimeFigureOut">
              <a:rPr lang="en-US" smtClean="0"/>
              <a:t>4/18/2018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EE38C-9159-A34A-8A84-934D4ABE92C9}" type="slidenum">
              <a:rPr lang="en-US" smtClean="0"/>
              <a:t>‹#›</a:t>
            </a:fld>
            <a:endParaRPr lang="en-US"/>
          </a:p>
        </p:txBody>
      </p:sp>
    </p:spTree>
    <p:extLst>
      <p:ext uri="{BB962C8B-B14F-4D97-AF65-F5344CB8AC3E}">
        <p14:creationId xmlns:p14="http://schemas.microsoft.com/office/powerpoint/2010/main" val="124505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0DE1A2-363D-0548-A35C-3106C396F5A9}" type="datetimeFigureOut">
              <a:rPr lang="en-US" smtClean="0"/>
              <a:t>4/18/2018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0EE38C-9159-A34A-8A84-934D4ABE92C9}" type="slidenum">
              <a:rPr lang="en-US" smtClean="0"/>
              <a:t>‹#›</a:t>
            </a:fld>
            <a:endParaRPr lang="en-US"/>
          </a:p>
        </p:txBody>
      </p:sp>
    </p:spTree>
    <p:extLst>
      <p:ext uri="{BB962C8B-B14F-4D97-AF65-F5344CB8AC3E}">
        <p14:creationId xmlns:p14="http://schemas.microsoft.com/office/powerpoint/2010/main" val="2133101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vox-cdn.com/thumbor/7SOLIVi8hBFRgtc1_f-xkzP4Im4=/0x0:1500x900/1200x800/filters:focal(685x360:925x600)/cdn.vox-cdn.com/uploads/chorus_image/image/53852697/two-tails-no-copy-e1459739673772.0.0.jpg">
            <a:extLst>
              <a:ext uri="{FF2B5EF4-FFF2-40B4-BE49-F238E27FC236}">
                <a16:creationId xmlns:a16="http://schemas.microsoft.com/office/drawing/2014/main" id="{65A4A3B6-895F-43A8-87C1-98B4F92F96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4"/>
          <p:cNvSpPr/>
          <p:nvPr/>
        </p:nvSpPr>
        <p:spPr>
          <a:xfrm>
            <a:off x="189186" y="0"/>
            <a:ext cx="12002814" cy="5044966"/>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pPr lvl="0" defTabSz="977900">
              <a:lnSpc>
                <a:spcPct val="90000"/>
              </a:lnSpc>
              <a:spcBef>
                <a:spcPct val="0"/>
              </a:spcBef>
              <a:spcAft>
                <a:spcPct val="35000"/>
              </a:spcAft>
            </a:pPr>
            <a:r>
              <a:rPr lang="en-US" sz="2800" dirty="0">
                <a:effectLst>
                  <a:outerShdw blurRad="50800" dist="38100" dir="2700000" algn="tl" rotWithShape="0">
                    <a:prstClr val="black">
                      <a:alpha val="40000"/>
                    </a:prstClr>
                  </a:outerShdw>
                </a:effectLst>
              </a:rPr>
              <a:t>Data Warehousing and Business Intelligence (MIS 636)</a:t>
            </a:r>
            <a:br>
              <a:rPr lang="en-US" sz="2800" kern="1200" dirty="0">
                <a:solidFill>
                  <a:schemeClr val="bg1"/>
                </a:solidFill>
                <a:effectLst>
                  <a:outerShdw blurRad="50800" dist="38100" dir="2700000" algn="tl" rotWithShape="0">
                    <a:prstClr val="black">
                      <a:alpha val="40000"/>
                    </a:prstClr>
                  </a:outerShdw>
                </a:effectLst>
              </a:rPr>
            </a:br>
            <a:r>
              <a:rPr lang="en-US" sz="2800" kern="1200" dirty="0">
                <a:solidFill>
                  <a:schemeClr val="bg1"/>
                </a:solidFill>
                <a:effectLst>
                  <a:outerShdw blurRad="50800" dist="38100" dir="2700000" algn="tl" rotWithShape="0">
                    <a:prstClr val="black">
                      <a:alpha val="40000"/>
                    </a:prstClr>
                  </a:outerShdw>
                </a:effectLst>
              </a:rPr>
              <a:t>Individual Accreditation Assignment</a:t>
            </a:r>
          </a:p>
          <a:p>
            <a:pPr lvl="0" defTabSz="977900">
              <a:lnSpc>
                <a:spcPct val="90000"/>
              </a:lnSpc>
              <a:spcBef>
                <a:spcPct val="0"/>
              </a:spcBef>
              <a:spcAft>
                <a:spcPct val="35000"/>
              </a:spcAft>
            </a:pPr>
            <a:endParaRPr lang="en-US" sz="2800" dirty="0">
              <a:solidFill>
                <a:schemeClr val="bg1"/>
              </a:solidFill>
              <a:effectLst>
                <a:outerShdw blurRad="50800" dist="38100" dir="2700000" algn="tl" rotWithShape="0">
                  <a:prstClr val="black">
                    <a:alpha val="40000"/>
                  </a:prstClr>
                </a:outerShdw>
              </a:effectLst>
            </a:endParaRPr>
          </a:p>
          <a:p>
            <a:pPr lvl="0" defTabSz="977900">
              <a:lnSpc>
                <a:spcPct val="90000"/>
              </a:lnSpc>
              <a:spcBef>
                <a:spcPct val="0"/>
              </a:spcBef>
              <a:spcAft>
                <a:spcPct val="35000"/>
              </a:spcAft>
            </a:pPr>
            <a:r>
              <a:rPr lang="en-US" sz="2800" b="1" dirty="0">
                <a:solidFill>
                  <a:schemeClr val="bg1"/>
                </a:solidFill>
                <a:effectLst>
                  <a:outerShdw blurRad="50800" dist="38100" dir="2700000" algn="tl" rotWithShape="0">
                    <a:prstClr val="black">
                      <a:alpha val="40000"/>
                    </a:prstClr>
                  </a:outerShdw>
                </a:effectLst>
              </a:rPr>
              <a:t>Alaska Airlines Acquires Virgin America</a:t>
            </a:r>
            <a:r>
              <a:rPr lang="en-US" sz="2800" b="1" kern="1200" dirty="0">
                <a:solidFill>
                  <a:schemeClr val="bg1"/>
                </a:solidFill>
                <a:effectLst>
                  <a:outerShdw blurRad="50800" dist="38100" dir="2700000" algn="tl" rotWithShape="0">
                    <a:prstClr val="black">
                      <a:alpha val="40000"/>
                    </a:prstClr>
                  </a:outerShdw>
                </a:effectLst>
              </a:rPr>
              <a:t> </a:t>
            </a:r>
            <a:br>
              <a:rPr lang="en-US" sz="2800" kern="1200" dirty="0">
                <a:solidFill>
                  <a:schemeClr val="bg1"/>
                </a:solidFill>
                <a:effectLst>
                  <a:outerShdw blurRad="50800" dist="38100" dir="2700000" algn="tl" rotWithShape="0">
                    <a:prstClr val="black">
                      <a:alpha val="40000"/>
                    </a:prstClr>
                  </a:outerShdw>
                </a:effectLst>
              </a:rPr>
            </a:br>
            <a:endParaRPr lang="en-US" sz="2800" kern="1200" dirty="0">
              <a:solidFill>
                <a:schemeClr val="bg1"/>
              </a:solidFill>
              <a:effectLst>
                <a:outerShdw blurRad="50800" dist="38100" dir="2700000" algn="tl" rotWithShape="0">
                  <a:prstClr val="black">
                    <a:alpha val="40000"/>
                  </a:prstClr>
                </a:outerShdw>
              </a:effectLst>
            </a:endParaRPr>
          </a:p>
          <a:p>
            <a:pPr lvl="0" defTabSz="977900">
              <a:lnSpc>
                <a:spcPct val="90000"/>
              </a:lnSpc>
              <a:spcBef>
                <a:spcPct val="0"/>
              </a:spcBef>
              <a:spcAft>
                <a:spcPct val="35000"/>
              </a:spcAft>
            </a:pPr>
            <a:r>
              <a:rPr lang="en-US" sz="2800" dirty="0">
                <a:effectLst>
                  <a:outerShdw blurRad="50800" dist="38100" dir="2700000" algn="tl" rotWithShape="0">
                    <a:prstClr val="black">
                      <a:alpha val="40000"/>
                    </a:prstClr>
                  </a:outerShdw>
                </a:effectLst>
              </a:rPr>
              <a:t>April 18, 2018</a:t>
            </a:r>
          </a:p>
          <a:p>
            <a:pPr lvl="0" defTabSz="977900">
              <a:lnSpc>
                <a:spcPct val="90000"/>
              </a:lnSpc>
              <a:spcBef>
                <a:spcPct val="0"/>
              </a:spcBef>
              <a:spcAft>
                <a:spcPct val="35000"/>
              </a:spcAft>
            </a:pPr>
            <a:r>
              <a:rPr lang="en-US" sz="2800" b="1" dirty="0">
                <a:effectLst>
                  <a:outerShdw blurRad="50800" dist="38100" dir="2700000" algn="tl" rotWithShape="0">
                    <a:prstClr val="black">
                      <a:alpha val="40000"/>
                    </a:prstClr>
                  </a:outerShdw>
                </a:effectLst>
              </a:rPr>
              <a:t>Bhumika Patoliya</a:t>
            </a:r>
            <a:br>
              <a:rPr lang="en-US" sz="2800" dirty="0">
                <a:effectLst>
                  <a:outerShdw blurRad="50800" dist="38100" dir="2700000" algn="tl" rotWithShape="0">
                    <a:prstClr val="black">
                      <a:alpha val="40000"/>
                    </a:prstClr>
                  </a:outerShdw>
                </a:effectLst>
              </a:rPr>
            </a:br>
            <a:r>
              <a:rPr lang="en-US" sz="2800" dirty="0">
                <a:effectLst>
                  <a:outerShdw blurRad="50800" dist="38100" dir="2700000" algn="tl" rotWithShape="0">
                    <a:prstClr val="black">
                      <a:alpha val="40000"/>
                    </a:prstClr>
                  </a:outerShdw>
                </a:effectLst>
              </a:rPr>
              <a:t>CWID: </a:t>
            </a:r>
            <a:r>
              <a:rPr lang="is-IS" sz="2800" dirty="0">
                <a:effectLst>
                  <a:outerShdw blurRad="50800" dist="38100" dir="2700000" algn="tl" rotWithShape="0">
                    <a:prstClr val="black">
                      <a:alpha val="40000"/>
                    </a:prstClr>
                  </a:outerShdw>
                </a:effectLst>
              </a:rPr>
              <a:t>10432870</a:t>
            </a:r>
            <a:endParaRPr lang="en-US" sz="2800" kern="1200" dirty="0">
              <a:solidFill>
                <a:schemeClr val="bg1"/>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341973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accent1"/>
                </a:solidFill>
              </a:rPr>
              <a:t>Dimensions in Fact Table</a:t>
            </a:r>
          </a:p>
        </p:txBody>
      </p:sp>
      <p:sp>
        <p:nvSpPr>
          <p:cNvPr id="3" name="Content Placeholder 2"/>
          <p:cNvSpPr>
            <a:spLocks noGrp="1"/>
          </p:cNvSpPr>
          <p:nvPr>
            <p:ph idx="1"/>
          </p:nvPr>
        </p:nvSpPr>
        <p:spPr/>
        <p:txBody>
          <a:bodyPr>
            <a:normAutofit fontScale="92500" lnSpcReduction="20000"/>
          </a:bodyPr>
          <a:lstStyle/>
          <a:p>
            <a:pPr marL="0" indent="0">
              <a:buNone/>
            </a:pPr>
            <a:r>
              <a:rPr lang="en-US" b="1" u="sng" dirty="0"/>
              <a:t>Operations Fact Table:</a:t>
            </a:r>
          </a:p>
          <a:p>
            <a:pPr marL="0" indent="0">
              <a:buNone/>
            </a:pPr>
            <a:r>
              <a:rPr lang="en-US" dirty="0"/>
              <a:t>The dimensions in this table are as follows:</a:t>
            </a:r>
          </a:p>
          <a:p>
            <a:pPr lvl="1"/>
            <a:r>
              <a:rPr lang="en-US" dirty="0" err="1"/>
              <a:t>Arrival_Airport_ID</a:t>
            </a:r>
            <a:r>
              <a:rPr lang="en-US" dirty="0"/>
              <a:t> from Airports</a:t>
            </a:r>
          </a:p>
          <a:p>
            <a:pPr lvl="1"/>
            <a:r>
              <a:rPr lang="en-US" dirty="0" err="1"/>
              <a:t>Bag_ID</a:t>
            </a:r>
            <a:r>
              <a:rPr lang="en-US" dirty="0"/>
              <a:t> from Bags</a:t>
            </a:r>
          </a:p>
          <a:p>
            <a:pPr lvl="1"/>
            <a:r>
              <a:rPr lang="en-US" dirty="0" err="1"/>
              <a:t>Bag_Status_Code</a:t>
            </a:r>
            <a:r>
              <a:rPr lang="en-US" dirty="0"/>
              <a:t> from Bag Status</a:t>
            </a:r>
          </a:p>
          <a:p>
            <a:pPr lvl="1"/>
            <a:r>
              <a:rPr lang="en-US" dirty="0" err="1"/>
              <a:t>Departure_Airport_ID</a:t>
            </a:r>
            <a:r>
              <a:rPr lang="en-US" dirty="0"/>
              <a:t> from Airports</a:t>
            </a:r>
          </a:p>
          <a:p>
            <a:pPr lvl="1"/>
            <a:r>
              <a:rPr lang="en-US" dirty="0" err="1"/>
              <a:t>Arrival_Date</a:t>
            </a:r>
            <a:r>
              <a:rPr lang="en-US" dirty="0"/>
              <a:t>  from Flights</a:t>
            </a:r>
          </a:p>
          <a:p>
            <a:pPr lvl="1"/>
            <a:r>
              <a:rPr lang="en-US" dirty="0" err="1"/>
              <a:t>Flight_ID</a:t>
            </a:r>
            <a:r>
              <a:rPr lang="en-US" dirty="0"/>
              <a:t> from Flights</a:t>
            </a:r>
          </a:p>
          <a:p>
            <a:pPr lvl="1"/>
            <a:r>
              <a:rPr lang="en-US" dirty="0" err="1"/>
              <a:t>Location_ID</a:t>
            </a:r>
            <a:r>
              <a:rPr lang="en-US" dirty="0"/>
              <a:t> from Airports</a:t>
            </a:r>
          </a:p>
          <a:p>
            <a:pPr lvl="1"/>
            <a:r>
              <a:rPr lang="en-US" dirty="0" err="1"/>
              <a:t>Passenger_ID</a:t>
            </a:r>
            <a:r>
              <a:rPr lang="en-US" dirty="0"/>
              <a:t> from Passengers</a:t>
            </a:r>
          </a:p>
          <a:p>
            <a:pPr lvl="1"/>
            <a:r>
              <a:rPr lang="en-US" dirty="0" err="1"/>
              <a:t>Stage_Code</a:t>
            </a:r>
            <a:r>
              <a:rPr lang="en-US" dirty="0"/>
              <a:t> from Stages</a:t>
            </a:r>
          </a:p>
          <a:p>
            <a:pPr lvl="1"/>
            <a:r>
              <a:rPr lang="en-US" dirty="0" err="1"/>
              <a:t>Stage_Start_Time</a:t>
            </a:r>
            <a:r>
              <a:rPr lang="en-US" dirty="0"/>
              <a:t> from Stages</a:t>
            </a:r>
          </a:p>
          <a:p>
            <a:pPr lvl="1"/>
            <a:r>
              <a:rPr lang="en-US" dirty="0" err="1"/>
              <a:t>Stage_End_Time</a:t>
            </a:r>
            <a:r>
              <a:rPr lang="en-US" dirty="0"/>
              <a:t> from Stages</a:t>
            </a:r>
          </a:p>
        </p:txBody>
      </p:sp>
    </p:spTree>
    <p:extLst>
      <p:ext uri="{BB962C8B-B14F-4D97-AF65-F5344CB8AC3E}">
        <p14:creationId xmlns:p14="http://schemas.microsoft.com/office/powerpoint/2010/main" val="1187839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91"/>
            <a:ext cx="10515600" cy="925216"/>
          </a:xfrm>
        </p:spPr>
        <p:txBody>
          <a:bodyPr/>
          <a:lstStyle/>
          <a:p>
            <a:r>
              <a:rPr lang="en-US" b="1" u="sng" dirty="0">
                <a:solidFill>
                  <a:schemeClr val="accent1"/>
                </a:solidFill>
              </a:rPr>
              <a:t>Conformed Dimension</a:t>
            </a:r>
          </a:p>
        </p:txBody>
      </p:sp>
      <p:sp>
        <p:nvSpPr>
          <p:cNvPr id="3" name="Content Placeholder 2"/>
          <p:cNvSpPr>
            <a:spLocks noGrp="1"/>
          </p:cNvSpPr>
          <p:nvPr>
            <p:ph idx="1"/>
          </p:nvPr>
        </p:nvSpPr>
        <p:spPr>
          <a:xfrm>
            <a:off x="838200" y="770022"/>
            <a:ext cx="10515600" cy="1536530"/>
          </a:xfrm>
        </p:spPr>
        <p:txBody>
          <a:bodyPr>
            <a:normAutofit fontScale="85000" lnSpcReduction="20000"/>
          </a:bodyPr>
          <a:lstStyle/>
          <a:p>
            <a:r>
              <a:rPr lang="en-US" dirty="0"/>
              <a:t>From the high level model mentioned above we gained the knowledge that for the two fact tables, there are three conformed dimensions, namely:  Passengers, Airports and Calendar. </a:t>
            </a:r>
          </a:p>
          <a:p>
            <a:r>
              <a:rPr lang="en-US" dirty="0"/>
              <a:t>Reason for this conformed dimension is because they are common to both the fact tables.</a:t>
            </a:r>
          </a:p>
          <a:p>
            <a:endParaRPr lang="en-US" dirty="0"/>
          </a:p>
        </p:txBody>
      </p:sp>
      <p:sp>
        <p:nvSpPr>
          <p:cNvPr id="8" name="TextBox 7"/>
          <p:cNvSpPr txBox="1"/>
          <p:nvPr/>
        </p:nvSpPr>
        <p:spPr>
          <a:xfrm>
            <a:off x="4618905" y="6235058"/>
            <a:ext cx="2967134" cy="369332"/>
          </a:xfrm>
          <a:prstGeom prst="rect">
            <a:avLst/>
          </a:prstGeom>
          <a:noFill/>
        </p:spPr>
        <p:txBody>
          <a:bodyPr wrap="square" rtlCol="0">
            <a:spAutoFit/>
          </a:bodyPr>
          <a:lstStyle/>
          <a:p>
            <a:pPr algn="ctr"/>
            <a:r>
              <a:rPr lang="en-US" b="1" dirty="0"/>
              <a:t>Calendar</a:t>
            </a:r>
          </a:p>
        </p:txBody>
      </p:sp>
      <p:sp>
        <p:nvSpPr>
          <p:cNvPr id="9" name="TextBox 8"/>
          <p:cNvSpPr txBox="1"/>
          <p:nvPr/>
        </p:nvSpPr>
        <p:spPr>
          <a:xfrm>
            <a:off x="4622470" y="3812785"/>
            <a:ext cx="2967134" cy="369332"/>
          </a:xfrm>
          <a:prstGeom prst="rect">
            <a:avLst/>
          </a:prstGeom>
          <a:noFill/>
        </p:spPr>
        <p:txBody>
          <a:bodyPr wrap="square" rtlCol="0">
            <a:spAutoFit/>
          </a:bodyPr>
          <a:lstStyle/>
          <a:p>
            <a:pPr algn="ctr"/>
            <a:r>
              <a:rPr lang="en-US" b="1" dirty="0"/>
              <a:t>Airports</a:t>
            </a:r>
          </a:p>
        </p:txBody>
      </p:sp>
      <p:graphicFrame>
        <p:nvGraphicFramePr>
          <p:cNvPr id="10" name="Diagram 9"/>
          <p:cNvGraphicFramePr/>
          <p:nvPr>
            <p:extLst>
              <p:ext uri="{D42A27DB-BD31-4B8C-83A1-F6EECF244321}">
                <p14:modId xmlns:p14="http://schemas.microsoft.com/office/powerpoint/2010/main" val="3432556043"/>
              </p:ext>
            </p:extLst>
          </p:nvPr>
        </p:nvGraphicFramePr>
        <p:xfrm>
          <a:off x="504460" y="2680997"/>
          <a:ext cx="5367434" cy="36843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p:cNvSpPr txBox="1"/>
          <p:nvPr/>
        </p:nvSpPr>
        <p:spPr>
          <a:xfrm>
            <a:off x="615821" y="4144399"/>
            <a:ext cx="2127379" cy="830997"/>
          </a:xfrm>
          <a:prstGeom prst="rect">
            <a:avLst/>
          </a:prstGeom>
          <a:noFill/>
        </p:spPr>
        <p:txBody>
          <a:bodyPr wrap="square" rtlCol="0">
            <a:spAutoFit/>
          </a:bodyPr>
          <a:lstStyle/>
          <a:p>
            <a:r>
              <a:rPr lang="en-US" sz="2400" b="1" dirty="0"/>
              <a:t>Operations Star Schema</a:t>
            </a:r>
          </a:p>
        </p:txBody>
      </p:sp>
      <p:sp>
        <p:nvSpPr>
          <p:cNvPr id="13" name="TextBox 12"/>
          <p:cNvSpPr txBox="1"/>
          <p:nvPr/>
        </p:nvSpPr>
        <p:spPr>
          <a:xfrm>
            <a:off x="9977678" y="4163029"/>
            <a:ext cx="1976180" cy="830997"/>
          </a:xfrm>
          <a:prstGeom prst="rect">
            <a:avLst/>
          </a:prstGeom>
          <a:noFill/>
        </p:spPr>
        <p:txBody>
          <a:bodyPr wrap="square" rtlCol="0">
            <a:spAutoFit/>
          </a:bodyPr>
          <a:lstStyle/>
          <a:p>
            <a:r>
              <a:rPr lang="en-US" sz="2400" b="1" dirty="0"/>
              <a:t>Reservations Star Schema</a:t>
            </a:r>
          </a:p>
        </p:txBody>
      </p:sp>
      <p:sp>
        <p:nvSpPr>
          <p:cNvPr id="14" name="TextBox 13">
            <a:extLst>
              <a:ext uri="{FF2B5EF4-FFF2-40B4-BE49-F238E27FC236}">
                <a16:creationId xmlns:a16="http://schemas.microsoft.com/office/drawing/2014/main" id="{BADE6640-73AE-471B-8DB1-D11E2E137744}"/>
              </a:ext>
            </a:extLst>
          </p:cNvPr>
          <p:cNvSpPr txBox="1"/>
          <p:nvPr/>
        </p:nvSpPr>
        <p:spPr>
          <a:xfrm>
            <a:off x="4622470" y="2313890"/>
            <a:ext cx="2967134" cy="369332"/>
          </a:xfrm>
          <a:prstGeom prst="rect">
            <a:avLst/>
          </a:prstGeom>
          <a:noFill/>
        </p:spPr>
        <p:txBody>
          <a:bodyPr wrap="square" rtlCol="0">
            <a:spAutoFit/>
          </a:bodyPr>
          <a:lstStyle/>
          <a:p>
            <a:pPr algn="ctr"/>
            <a:r>
              <a:rPr lang="en-US" b="1" dirty="0"/>
              <a:t>Passengers</a:t>
            </a:r>
          </a:p>
        </p:txBody>
      </p:sp>
      <p:graphicFrame>
        <p:nvGraphicFramePr>
          <p:cNvPr id="16" name="Diagram 15">
            <a:extLst>
              <a:ext uri="{FF2B5EF4-FFF2-40B4-BE49-F238E27FC236}">
                <a16:creationId xmlns:a16="http://schemas.microsoft.com/office/drawing/2014/main" id="{E512FECA-CF9A-4AA9-B61F-435D46C15D4C}"/>
              </a:ext>
            </a:extLst>
          </p:cNvPr>
          <p:cNvGraphicFramePr/>
          <p:nvPr>
            <p:extLst>
              <p:ext uri="{D42A27DB-BD31-4B8C-83A1-F6EECF244321}">
                <p14:modId xmlns:p14="http://schemas.microsoft.com/office/powerpoint/2010/main" val="717636298"/>
              </p:ext>
            </p:extLst>
          </p:nvPr>
        </p:nvGraphicFramePr>
        <p:xfrm>
          <a:off x="5829647" y="2584334"/>
          <a:ext cx="5367434" cy="368438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7" name="Rectangle: Rounded Corners 16">
            <a:extLst>
              <a:ext uri="{FF2B5EF4-FFF2-40B4-BE49-F238E27FC236}">
                <a16:creationId xmlns:a16="http://schemas.microsoft.com/office/drawing/2014/main" id="{95F8ADE2-DFFF-4147-9EFC-38484EB7AE1D}"/>
              </a:ext>
            </a:extLst>
          </p:cNvPr>
          <p:cNvSpPr/>
          <p:nvPr/>
        </p:nvSpPr>
        <p:spPr>
          <a:xfrm>
            <a:off x="4792717" y="2306552"/>
            <a:ext cx="2554014" cy="4297838"/>
          </a:xfrm>
          <a:prstGeom prst="round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880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62525"/>
          </a:xfrm>
        </p:spPr>
        <p:txBody>
          <a:bodyPr/>
          <a:lstStyle/>
          <a:p>
            <a:r>
              <a:rPr lang="en-US" b="1" u="sng" dirty="0">
                <a:solidFill>
                  <a:schemeClr val="accent1"/>
                </a:solidFill>
              </a:rPr>
              <a:t>Bridge Table</a:t>
            </a:r>
          </a:p>
        </p:txBody>
      </p:sp>
      <p:sp>
        <p:nvSpPr>
          <p:cNvPr id="3" name="Content Placeholder 2"/>
          <p:cNvSpPr>
            <a:spLocks noGrp="1"/>
          </p:cNvSpPr>
          <p:nvPr>
            <p:ph idx="1"/>
          </p:nvPr>
        </p:nvSpPr>
        <p:spPr>
          <a:xfrm>
            <a:off x="689811" y="962527"/>
            <a:ext cx="10663989" cy="2818641"/>
          </a:xfrm>
        </p:spPr>
        <p:txBody>
          <a:bodyPr>
            <a:normAutofit fontScale="77500" lnSpcReduction="20000"/>
          </a:bodyPr>
          <a:lstStyle/>
          <a:p>
            <a:pPr marL="285750" indent="-285750">
              <a:buFont typeface="Arial" panose="020B0604020202020204" pitchFamily="34" charset="0"/>
              <a:buChar char="•"/>
            </a:pPr>
            <a:r>
              <a:rPr lang="en-US" dirty="0"/>
              <a:t>A bridge table is needed when a numerous connections (many to many) are present while using a star model outline. In this scenario, a journey can be a direct flight or it may have multiple stops.</a:t>
            </a:r>
          </a:p>
          <a:p>
            <a:pPr marL="285750" indent="-285750">
              <a:buFont typeface="Arial" panose="020B0604020202020204" pitchFamily="34" charset="0"/>
              <a:buChar char="•"/>
            </a:pPr>
            <a:r>
              <a:rPr lang="en-US" dirty="0"/>
              <a:t>Many tickets can have multiple legs of the journey and each leg can be 'assigned' to many tickets.</a:t>
            </a:r>
          </a:p>
          <a:p>
            <a:pPr marL="285750" indent="-285750">
              <a:buFont typeface="Arial" panose="020B0604020202020204" pitchFamily="34" charset="0"/>
              <a:buChar char="•"/>
            </a:pPr>
            <a:r>
              <a:rPr lang="en-US" dirty="0"/>
              <a:t>The Itinerary Legs Bridge table has one entity from the parent entity to its subsidiary entity.</a:t>
            </a:r>
          </a:p>
          <a:p>
            <a:pPr marL="285750" indent="-285750">
              <a:buFont typeface="Arial" panose="020B0604020202020204" pitchFamily="34" charset="0"/>
              <a:buChar char="•"/>
            </a:pPr>
            <a:r>
              <a:rPr lang="en-US" dirty="0"/>
              <a:t>However, the relation between Reservation Fact and Itinerary Legs Bridge table and also the one between Leg Details and Itinerary Legs Bridge table are all many to one.</a:t>
            </a:r>
          </a:p>
        </p:txBody>
      </p:sp>
      <p:cxnSp>
        <p:nvCxnSpPr>
          <p:cNvPr id="11" name="Straight Connector 10"/>
          <p:cNvCxnSpPr>
            <a:cxnSpLocks/>
          </p:cNvCxnSpPr>
          <p:nvPr/>
        </p:nvCxnSpPr>
        <p:spPr>
          <a:xfrm>
            <a:off x="6655236" y="4782082"/>
            <a:ext cx="13148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cxnSpLocks/>
            <a:endCxn id="12" idx="3"/>
          </p:cNvCxnSpPr>
          <p:nvPr/>
        </p:nvCxnSpPr>
        <p:spPr>
          <a:xfrm flipH="1">
            <a:off x="3753519" y="4742788"/>
            <a:ext cx="9573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773041" y="4596417"/>
            <a:ext cx="197137" cy="1292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3773041" y="4730871"/>
            <a:ext cx="220635" cy="141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6655236" y="4780933"/>
            <a:ext cx="216661" cy="135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655236" y="4665139"/>
            <a:ext cx="216661" cy="102295"/>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C523D351-EEF8-428B-B1F8-0CC262D42BB2}"/>
              </a:ext>
            </a:extLst>
          </p:cNvPr>
          <p:cNvSpPr/>
          <p:nvPr/>
        </p:nvSpPr>
        <p:spPr>
          <a:xfrm>
            <a:off x="4720758" y="4395992"/>
            <a:ext cx="1934478" cy="75101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b="1" dirty="0" err="1"/>
              <a:t>Itinerary_Legs</a:t>
            </a:r>
            <a:endParaRPr lang="en-US" sz="1400" b="1" dirty="0"/>
          </a:p>
          <a:p>
            <a:r>
              <a:rPr lang="en-US" sz="1100" dirty="0"/>
              <a:t>Reservation_ID (PK)</a:t>
            </a:r>
          </a:p>
          <a:p>
            <a:r>
              <a:rPr lang="en-US" sz="1100" dirty="0" err="1"/>
              <a:t>Leg_ID</a:t>
            </a:r>
            <a:r>
              <a:rPr lang="en-US" sz="1100" dirty="0"/>
              <a:t> (FK)</a:t>
            </a:r>
          </a:p>
        </p:txBody>
      </p:sp>
      <p:sp>
        <p:nvSpPr>
          <p:cNvPr id="20" name="Rectangle 19">
            <a:extLst>
              <a:ext uri="{FF2B5EF4-FFF2-40B4-BE49-F238E27FC236}">
                <a16:creationId xmlns:a16="http://schemas.microsoft.com/office/drawing/2014/main" id="{DAE91F37-768B-4557-8C44-9AD34BF5EC13}"/>
              </a:ext>
            </a:extLst>
          </p:cNvPr>
          <p:cNvSpPr/>
          <p:nvPr/>
        </p:nvSpPr>
        <p:spPr>
          <a:xfrm>
            <a:off x="7951624" y="4111921"/>
            <a:ext cx="1952962" cy="12617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b="1" dirty="0"/>
              <a:t>Legs</a:t>
            </a:r>
          </a:p>
          <a:p>
            <a:r>
              <a:rPr lang="en-US" sz="1100" dirty="0" err="1"/>
              <a:t>Leg_ID</a:t>
            </a:r>
            <a:r>
              <a:rPr lang="en-US" sz="1100" dirty="0"/>
              <a:t> (PK)</a:t>
            </a:r>
          </a:p>
          <a:p>
            <a:r>
              <a:rPr lang="en-US" sz="1100" dirty="0" err="1"/>
              <a:t>Flight_number</a:t>
            </a:r>
            <a:r>
              <a:rPr lang="en-US" sz="1100" dirty="0"/>
              <a:t> (FK)</a:t>
            </a:r>
          </a:p>
          <a:p>
            <a:r>
              <a:rPr lang="en-US" sz="1100" dirty="0" err="1"/>
              <a:t>Origin_airport_code</a:t>
            </a:r>
            <a:r>
              <a:rPr lang="en-US" sz="1100" dirty="0"/>
              <a:t> (FK)</a:t>
            </a:r>
          </a:p>
          <a:p>
            <a:r>
              <a:rPr lang="en-US" sz="1100" dirty="0" err="1"/>
              <a:t>Destination_airport_code</a:t>
            </a:r>
            <a:r>
              <a:rPr lang="en-US" sz="1100" dirty="0"/>
              <a:t> (FK)</a:t>
            </a:r>
          </a:p>
          <a:p>
            <a:r>
              <a:rPr lang="en-US" sz="1100" dirty="0" err="1"/>
              <a:t>Actual_departure_time</a:t>
            </a:r>
            <a:endParaRPr lang="en-US" sz="1100" dirty="0"/>
          </a:p>
          <a:p>
            <a:r>
              <a:rPr lang="en-US" sz="1100" dirty="0" err="1"/>
              <a:t>Actual_arrival_time</a:t>
            </a:r>
            <a:endParaRPr lang="en-US" sz="1100" dirty="0"/>
          </a:p>
        </p:txBody>
      </p:sp>
      <p:sp>
        <p:nvSpPr>
          <p:cNvPr id="21" name="Rectangle 20">
            <a:extLst>
              <a:ext uri="{FF2B5EF4-FFF2-40B4-BE49-F238E27FC236}">
                <a16:creationId xmlns:a16="http://schemas.microsoft.com/office/drawing/2014/main" id="{0BC6DFD2-F278-4D54-9E9B-DB87E2EE78D8}"/>
              </a:ext>
            </a:extLst>
          </p:cNvPr>
          <p:cNvSpPr/>
          <p:nvPr/>
        </p:nvSpPr>
        <p:spPr>
          <a:xfrm>
            <a:off x="1828801" y="3781168"/>
            <a:ext cx="1934478" cy="251696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b="1" dirty="0"/>
              <a:t>Reservations Fact</a:t>
            </a:r>
            <a:endParaRPr lang="en-US" sz="1400" dirty="0"/>
          </a:p>
          <a:p>
            <a:r>
              <a:rPr lang="en-US" sz="1100" dirty="0"/>
              <a:t>Reservation_ID (PK)</a:t>
            </a:r>
          </a:p>
          <a:p>
            <a:r>
              <a:rPr lang="en-US" sz="1100" dirty="0" err="1"/>
              <a:t>Agent_ID</a:t>
            </a:r>
            <a:r>
              <a:rPr lang="en-US" sz="1100" dirty="0"/>
              <a:t> (FK)</a:t>
            </a:r>
          </a:p>
          <a:p>
            <a:r>
              <a:rPr lang="en-US" sz="1100" dirty="0" err="1"/>
              <a:t>Passenger_ID</a:t>
            </a:r>
            <a:r>
              <a:rPr lang="en-US" sz="1100" dirty="0"/>
              <a:t> (FK)</a:t>
            </a:r>
          </a:p>
          <a:p>
            <a:r>
              <a:rPr lang="en-US" sz="1100" dirty="0" err="1"/>
              <a:t>Payment_Status_Code</a:t>
            </a:r>
            <a:r>
              <a:rPr lang="en-US" sz="1100" dirty="0"/>
              <a:t> (FK)</a:t>
            </a:r>
          </a:p>
          <a:p>
            <a:r>
              <a:rPr lang="en-US" sz="1100" dirty="0" err="1"/>
              <a:t>Origin_Airport</a:t>
            </a:r>
            <a:r>
              <a:rPr lang="en-US" sz="1100" dirty="0"/>
              <a:t> (FK)</a:t>
            </a:r>
          </a:p>
          <a:p>
            <a:r>
              <a:rPr lang="en-US" sz="1100" dirty="0" err="1"/>
              <a:t>Destination_Airport</a:t>
            </a:r>
            <a:r>
              <a:rPr lang="en-US" sz="1100" dirty="0"/>
              <a:t> (FK)</a:t>
            </a:r>
          </a:p>
          <a:p>
            <a:r>
              <a:rPr lang="en-US" sz="1100" dirty="0" err="1"/>
              <a:t>Date_reservation_made</a:t>
            </a:r>
            <a:r>
              <a:rPr lang="en-US" sz="1100" dirty="0"/>
              <a:t> (FK)</a:t>
            </a:r>
          </a:p>
          <a:p>
            <a:r>
              <a:rPr lang="en-US" sz="1100" dirty="0" err="1"/>
              <a:t>Number_of_party</a:t>
            </a:r>
            <a:endParaRPr lang="en-US" sz="1100" dirty="0"/>
          </a:p>
          <a:p>
            <a:r>
              <a:rPr lang="en-US" sz="1100" dirty="0" err="1"/>
              <a:t>Cancellation_upto_date</a:t>
            </a:r>
            <a:endParaRPr lang="en-US" sz="1100" dirty="0"/>
          </a:p>
        </p:txBody>
      </p:sp>
    </p:spTree>
    <p:extLst>
      <p:ext uri="{BB962C8B-B14F-4D97-AF65-F5344CB8AC3E}">
        <p14:creationId xmlns:p14="http://schemas.microsoft.com/office/powerpoint/2010/main" val="1046969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10749"/>
          </a:xfrm>
        </p:spPr>
        <p:txBody>
          <a:bodyPr/>
          <a:lstStyle/>
          <a:p>
            <a:r>
              <a:rPr lang="en-US" b="1" u="sng" dirty="0">
                <a:solidFill>
                  <a:schemeClr val="accent1"/>
                </a:solidFill>
              </a:rPr>
              <a:t>Attributes and Keys</a:t>
            </a:r>
          </a:p>
        </p:txBody>
      </p:sp>
      <p:sp>
        <p:nvSpPr>
          <p:cNvPr id="3" name="Content Placeholder 2"/>
          <p:cNvSpPr>
            <a:spLocks noGrp="1"/>
          </p:cNvSpPr>
          <p:nvPr>
            <p:ph idx="1"/>
          </p:nvPr>
        </p:nvSpPr>
        <p:spPr>
          <a:xfrm>
            <a:off x="838200" y="1475875"/>
            <a:ext cx="10937789" cy="4267200"/>
          </a:xfrm>
        </p:spPr>
        <p:txBody>
          <a:bodyPr/>
          <a:lstStyle/>
          <a:p>
            <a:pPr marL="342900" lvl="1" indent="-342900">
              <a:lnSpc>
                <a:spcPct val="100000"/>
              </a:lnSpc>
              <a:spcBef>
                <a:spcPts val="0"/>
              </a:spcBef>
            </a:pPr>
            <a:r>
              <a:rPr lang="en-US" dirty="0"/>
              <a:t>Two facts table are introduced and both the table contains a composite primary key. </a:t>
            </a:r>
          </a:p>
          <a:p>
            <a:pPr marL="342900" lvl="1" indent="-342900">
              <a:lnSpc>
                <a:spcPct val="100000"/>
              </a:lnSpc>
              <a:spcBef>
                <a:spcPts val="0"/>
              </a:spcBef>
            </a:pPr>
            <a:r>
              <a:rPr lang="en-US" dirty="0"/>
              <a:t>For instance, Bag ID and Flight ID are the 2 composite primary key in Airline Operations fact table. </a:t>
            </a:r>
          </a:p>
          <a:p>
            <a:pPr marL="342900" lvl="1" indent="-342900">
              <a:lnSpc>
                <a:spcPct val="100000"/>
              </a:lnSpc>
              <a:spcBef>
                <a:spcPts val="0"/>
              </a:spcBef>
            </a:pPr>
            <a:r>
              <a:rPr lang="en-US" dirty="0"/>
              <a:t>Primary key in the dimension table are the foreign keys in the fact tables. There are three conformed dimension:</a:t>
            </a:r>
          </a:p>
          <a:p>
            <a:pPr marL="800100" lvl="2" indent="-342900">
              <a:lnSpc>
                <a:spcPct val="100000"/>
              </a:lnSpc>
              <a:spcBef>
                <a:spcPts val="0"/>
              </a:spcBef>
              <a:buFont typeface="Courier New" panose="02070309020205020404" pitchFamily="49" charset="0"/>
              <a:buChar char="o"/>
            </a:pPr>
            <a:r>
              <a:rPr lang="en-US" dirty="0"/>
              <a:t>Passengers </a:t>
            </a:r>
          </a:p>
          <a:p>
            <a:pPr marL="800100" lvl="2" indent="-342900">
              <a:lnSpc>
                <a:spcPct val="100000"/>
              </a:lnSpc>
              <a:spcBef>
                <a:spcPts val="0"/>
              </a:spcBef>
              <a:buFont typeface="Courier New" panose="02070309020205020404" pitchFamily="49" charset="0"/>
              <a:buChar char="o"/>
            </a:pPr>
            <a:r>
              <a:rPr lang="en-US" dirty="0"/>
              <a:t>Airports</a:t>
            </a:r>
          </a:p>
          <a:p>
            <a:pPr marL="800100" lvl="2" indent="-342900">
              <a:lnSpc>
                <a:spcPct val="100000"/>
              </a:lnSpc>
              <a:spcBef>
                <a:spcPts val="0"/>
              </a:spcBef>
              <a:buFont typeface="Courier New" panose="02070309020205020404" pitchFamily="49" charset="0"/>
              <a:buChar char="o"/>
            </a:pPr>
            <a:r>
              <a:rPr lang="en-US" dirty="0"/>
              <a:t>Calendar </a:t>
            </a:r>
          </a:p>
          <a:p>
            <a:pPr marL="0" marR="0" lvl="1"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09709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379"/>
            <a:ext cx="10515600" cy="1106905"/>
          </a:xfrm>
        </p:spPr>
        <p:txBody>
          <a:bodyPr/>
          <a:lstStyle/>
          <a:p>
            <a:r>
              <a:rPr lang="en-US" b="1" u="sng" dirty="0">
                <a:solidFill>
                  <a:schemeClr val="accent1"/>
                </a:solidFill>
              </a:rPr>
              <a:t>Grain</a:t>
            </a:r>
          </a:p>
        </p:txBody>
      </p:sp>
      <p:sp>
        <p:nvSpPr>
          <p:cNvPr id="3" name="Content Placeholder 2"/>
          <p:cNvSpPr>
            <a:spLocks noGrp="1"/>
          </p:cNvSpPr>
          <p:nvPr>
            <p:ph idx="1"/>
          </p:nvPr>
        </p:nvSpPr>
        <p:spPr>
          <a:xfrm>
            <a:off x="838200" y="1251284"/>
            <a:ext cx="9942095" cy="4668253"/>
          </a:xfrm>
        </p:spPr>
        <p:txBody>
          <a:bodyPr>
            <a:normAutofit lnSpcReduction="10000"/>
          </a:bodyPr>
          <a:lstStyle/>
          <a:p>
            <a:pPr marL="228600" lvl="1">
              <a:lnSpc>
                <a:spcPct val="100000"/>
              </a:lnSpc>
              <a:spcBef>
                <a:spcPts val="0"/>
              </a:spcBef>
            </a:pPr>
            <a:r>
              <a:rPr lang="en-US" sz="2800" dirty="0"/>
              <a:t>In our case, individual reservation is the fundamental grain. </a:t>
            </a:r>
          </a:p>
          <a:p>
            <a:pPr marL="228600" lvl="1">
              <a:lnSpc>
                <a:spcPct val="100000"/>
              </a:lnSpc>
              <a:spcBef>
                <a:spcPts val="0"/>
              </a:spcBef>
            </a:pPr>
            <a:r>
              <a:rPr lang="en-US" sz="2800" dirty="0"/>
              <a:t>Therefore, the fact tables are measured at a certain given point in time, not over a time span.  </a:t>
            </a:r>
          </a:p>
          <a:p>
            <a:pPr marL="228600" lvl="1">
              <a:lnSpc>
                <a:spcPct val="100000"/>
              </a:lnSpc>
              <a:spcBef>
                <a:spcPts val="0"/>
              </a:spcBef>
            </a:pPr>
            <a:r>
              <a:rPr lang="en-US" sz="2800" dirty="0"/>
              <a:t>Each reservation is tied to a flight operation that begins from a particular location and particular date are present under operations fact table. </a:t>
            </a:r>
          </a:p>
          <a:p>
            <a:pPr marL="228600" lvl="1">
              <a:lnSpc>
                <a:spcPct val="100000"/>
              </a:lnSpc>
              <a:spcBef>
                <a:spcPts val="0"/>
              </a:spcBef>
            </a:pPr>
            <a:r>
              <a:rPr lang="en-US" sz="2800" dirty="0"/>
              <a:t>It also represents the number of party and cancellation up to date for a particular single reservation only.</a:t>
            </a:r>
          </a:p>
          <a:p>
            <a:pPr marL="228600" lvl="1">
              <a:lnSpc>
                <a:spcPct val="100000"/>
              </a:lnSpc>
              <a:spcBef>
                <a:spcPts val="0"/>
              </a:spcBef>
            </a:pPr>
            <a:r>
              <a:rPr lang="en-US" sz="2800" dirty="0"/>
              <a:t>The operations fact table covers the details of the particular flight operation: its total capacity, utilization, operation type at that particular instance.</a:t>
            </a:r>
          </a:p>
          <a:p>
            <a:pPr>
              <a:lnSpc>
                <a:spcPct val="100000"/>
              </a:lnSpc>
              <a:spcBef>
                <a:spcPts val="0"/>
              </a:spcBef>
            </a:pPr>
            <a:endParaRPr lang="en-US" dirty="0"/>
          </a:p>
        </p:txBody>
      </p:sp>
    </p:spTree>
    <p:extLst>
      <p:ext uri="{BB962C8B-B14F-4D97-AF65-F5344CB8AC3E}">
        <p14:creationId xmlns:p14="http://schemas.microsoft.com/office/powerpoint/2010/main" val="104622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48588"/>
            <a:ext cx="10515600" cy="4924927"/>
          </a:xfrm>
        </p:spPr>
        <p:txBody>
          <a:bodyPr>
            <a:normAutofit/>
          </a:bodyPr>
          <a:lstStyle/>
          <a:p>
            <a:r>
              <a:rPr lang="en-US" sz="2400" dirty="0"/>
              <a:t>Headquartered in SeaTac, Washington, </a:t>
            </a:r>
            <a:r>
              <a:rPr lang="en-US" sz="2400" b="1" dirty="0"/>
              <a:t>Alaska Airlines</a:t>
            </a:r>
            <a:r>
              <a:rPr lang="en-US" sz="2400" dirty="0"/>
              <a:t> was founded in 1932.</a:t>
            </a:r>
          </a:p>
          <a:p>
            <a:r>
              <a:rPr lang="en-US" sz="2400" dirty="0"/>
              <a:t>It is the fifth-largest airline in the United States with a fleet size of 313 and serves 118 destinations with the support of its 11000+ employees. </a:t>
            </a:r>
          </a:p>
          <a:p>
            <a:r>
              <a:rPr lang="en-US" sz="2400" dirty="0"/>
              <a:t>In 2017, its revenue was US $7.9 billion, operating income was US $1.26 billion and net income was US $1 billion</a:t>
            </a:r>
          </a:p>
          <a:p>
            <a:r>
              <a:rPr lang="en-US" sz="2400" dirty="0"/>
              <a:t>On April 4, 2016, Alaska Air Group announced it would acquire Virgin America, an airline based out of the San Francisco Bay Area. </a:t>
            </a:r>
          </a:p>
          <a:p>
            <a:r>
              <a:rPr lang="en-US" sz="2400" dirty="0"/>
              <a:t>The Alaska Air Group purchased Virgin America for $57 per share, a total valuation of $2.6 billion, with additional expenses bringing the cost to approximately $4 billion.</a:t>
            </a:r>
          </a:p>
          <a:p>
            <a:r>
              <a:rPr lang="en-US" sz="2400" dirty="0"/>
              <a:t>The acquisition was completed on December 14, 2016.</a:t>
            </a:r>
          </a:p>
        </p:txBody>
      </p:sp>
      <p:sp>
        <p:nvSpPr>
          <p:cNvPr id="5" name="Title 1">
            <a:extLst>
              <a:ext uri="{FF2B5EF4-FFF2-40B4-BE49-F238E27FC236}">
                <a16:creationId xmlns:a16="http://schemas.microsoft.com/office/drawing/2014/main" id="{F877BFC0-70F3-45C9-9492-5795D7821D5F}"/>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solidFill>
                  <a:schemeClr val="accent1"/>
                </a:solidFill>
              </a:rPr>
              <a:t>Alaska Airlines acquires Virgin America</a:t>
            </a:r>
          </a:p>
        </p:txBody>
      </p:sp>
    </p:spTree>
    <p:extLst>
      <p:ext uri="{BB962C8B-B14F-4D97-AF65-F5344CB8AC3E}">
        <p14:creationId xmlns:p14="http://schemas.microsoft.com/office/powerpoint/2010/main" val="797823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accent1"/>
                </a:solidFill>
              </a:rPr>
              <a:t>Problem</a:t>
            </a:r>
          </a:p>
        </p:txBody>
      </p:sp>
      <p:sp>
        <p:nvSpPr>
          <p:cNvPr id="3" name="Content Placeholder 2"/>
          <p:cNvSpPr>
            <a:spLocks noGrp="1"/>
          </p:cNvSpPr>
          <p:nvPr>
            <p:ph idx="1"/>
          </p:nvPr>
        </p:nvSpPr>
        <p:spPr/>
        <p:txBody>
          <a:bodyPr>
            <a:normAutofit fontScale="92500" lnSpcReduction="10000"/>
          </a:bodyPr>
          <a:lstStyle/>
          <a:p>
            <a:r>
              <a:rPr lang="en-US" dirty="0"/>
              <a:t>A merged passenger service system means that most of the customer-facing portions of the company (including flight numbers, website, mobile apps, and airport check-in kiosks) will have a single brand, Alaska Airlines. </a:t>
            </a:r>
          </a:p>
          <a:p>
            <a:r>
              <a:rPr lang="en-US" dirty="0"/>
              <a:t>Alaska expects to have the Virgin America brand fully retired in 2019.</a:t>
            </a:r>
          </a:p>
          <a:p>
            <a:r>
              <a:rPr lang="en-US" dirty="0"/>
              <a:t>Data on Alaska’s system was differently structured as compared to Virgin America due to which it became difficult to acquire and manage the data in a timely and simple manner.</a:t>
            </a:r>
          </a:p>
          <a:p>
            <a:r>
              <a:rPr lang="en-US" dirty="0"/>
              <a:t>Solution to the above problem is to bring their data to a common multidimensional model.</a:t>
            </a:r>
          </a:p>
          <a:p>
            <a:r>
              <a:rPr lang="en-US" dirty="0"/>
              <a:t>This would enable simpler, uniform and timely access to the databases across all of their application and business operations.</a:t>
            </a:r>
          </a:p>
        </p:txBody>
      </p:sp>
    </p:spTree>
    <p:extLst>
      <p:ext uri="{BB962C8B-B14F-4D97-AF65-F5344CB8AC3E}">
        <p14:creationId xmlns:p14="http://schemas.microsoft.com/office/powerpoint/2010/main" val="1598157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accent1"/>
                </a:solidFill>
              </a:rPr>
              <a:t>Data Access</a:t>
            </a:r>
          </a:p>
        </p:txBody>
      </p:sp>
      <p:sp>
        <p:nvSpPr>
          <p:cNvPr id="3" name="Content Placeholder 2"/>
          <p:cNvSpPr>
            <a:spLocks noGrp="1"/>
          </p:cNvSpPr>
          <p:nvPr>
            <p:ph idx="1"/>
          </p:nvPr>
        </p:nvSpPr>
        <p:spPr/>
        <p:txBody>
          <a:bodyPr>
            <a:normAutofit/>
          </a:bodyPr>
          <a:lstStyle/>
          <a:p>
            <a:pPr>
              <a:lnSpc>
                <a:spcPct val="100000"/>
              </a:lnSpc>
            </a:pPr>
            <a:r>
              <a:rPr lang="en-US" dirty="0"/>
              <a:t>After the merger between Alaska Airlines and Virgin America was completed, Alaska Airlines approached an implementation partner who can help them with integrating the data warehouses.</a:t>
            </a:r>
          </a:p>
          <a:p>
            <a:pPr>
              <a:lnSpc>
                <a:spcPct val="100000"/>
              </a:lnSpc>
            </a:pPr>
            <a:r>
              <a:rPr lang="en-US" dirty="0"/>
              <a:t>I gained the information necessary for this accreditation from an acquaintance who worked on this data warehouse integration .</a:t>
            </a:r>
          </a:p>
          <a:p>
            <a:pPr>
              <a:lnSpc>
                <a:spcPct val="100000"/>
              </a:lnSpc>
            </a:pPr>
            <a:r>
              <a:rPr lang="en-US" dirty="0"/>
              <a:t>This document uses only a subset of the overall data integration project.</a:t>
            </a:r>
          </a:p>
          <a:p>
            <a:pPr>
              <a:lnSpc>
                <a:spcPct val="100000"/>
              </a:lnSpc>
            </a:pPr>
            <a:r>
              <a:rPr lang="en-US" dirty="0"/>
              <a:t>This is a representation of the data taken from the acquaintance’s experience in consulting for their client. </a:t>
            </a:r>
          </a:p>
          <a:p>
            <a:endParaRPr lang="en-US" dirty="0"/>
          </a:p>
        </p:txBody>
      </p:sp>
    </p:spTree>
    <p:extLst>
      <p:ext uri="{BB962C8B-B14F-4D97-AF65-F5344CB8AC3E}">
        <p14:creationId xmlns:p14="http://schemas.microsoft.com/office/powerpoint/2010/main" val="1085960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5818"/>
            <a:ext cx="10515600" cy="1042734"/>
          </a:xfrm>
        </p:spPr>
        <p:txBody>
          <a:bodyPr/>
          <a:lstStyle/>
          <a:p>
            <a:r>
              <a:rPr lang="en-US" b="1" u="sng" dirty="0">
                <a:solidFill>
                  <a:schemeClr val="accent1"/>
                </a:solidFill>
              </a:rPr>
              <a:t>High Level Data Model</a:t>
            </a:r>
          </a:p>
        </p:txBody>
      </p:sp>
      <p:sp>
        <p:nvSpPr>
          <p:cNvPr id="5" name="Oval 4"/>
          <p:cNvSpPr/>
          <p:nvPr/>
        </p:nvSpPr>
        <p:spPr>
          <a:xfrm>
            <a:off x="506634" y="2075202"/>
            <a:ext cx="1951460" cy="97971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Flights</a:t>
            </a:r>
          </a:p>
        </p:txBody>
      </p:sp>
      <p:sp>
        <p:nvSpPr>
          <p:cNvPr id="6" name="Oval 5"/>
          <p:cNvSpPr/>
          <p:nvPr/>
        </p:nvSpPr>
        <p:spPr>
          <a:xfrm>
            <a:off x="4950018" y="3155298"/>
            <a:ext cx="1915293" cy="979714"/>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b="1" dirty="0">
                <a:solidFill>
                  <a:schemeClr val="bg2">
                    <a:lumMod val="10000"/>
                  </a:schemeClr>
                </a:solidFill>
              </a:rPr>
              <a:t>Airports </a:t>
            </a:r>
          </a:p>
        </p:txBody>
      </p:sp>
      <p:sp>
        <p:nvSpPr>
          <p:cNvPr id="7" name="Oval 6"/>
          <p:cNvSpPr/>
          <p:nvPr/>
        </p:nvSpPr>
        <p:spPr>
          <a:xfrm>
            <a:off x="7983114" y="5878286"/>
            <a:ext cx="1408922" cy="97971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Itinerary</a:t>
            </a:r>
          </a:p>
          <a:p>
            <a:pPr algn="ctr"/>
            <a:r>
              <a:rPr lang="en-US" sz="1400" dirty="0"/>
              <a:t>Legs</a:t>
            </a:r>
          </a:p>
        </p:txBody>
      </p:sp>
      <p:sp>
        <p:nvSpPr>
          <p:cNvPr id="8" name="Oval 7"/>
          <p:cNvSpPr/>
          <p:nvPr/>
        </p:nvSpPr>
        <p:spPr>
          <a:xfrm>
            <a:off x="403881" y="3863179"/>
            <a:ext cx="1946916" cy="97971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Booking Agents</a:t>
            </a:r>
          </a:p>
        </p:txBody>
      </p:sp>
      <p:sp>
        <p:nvSpPr>
          <p:cNvPr id="9" name="Oval 8"/>
          <p:cNvSpPr/>
          <p:nvPr/>
        </p:nvSpPr>
        <p:spPr>
          <a:xfrm>
            <a:off x="10272523" y="3851207"/>
            <a:ext cx="1597311" cy="97971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Flight</a:t>
            </a:r>
          </a:p>
          <a:p>
            <a:pPr algn="ctr"/>
            <a:r>
              <a:rPr lang="en-US" sz="1400" dirty="0"/>
              <a:t>Schedules</a:t>
            </a:r>
          </a:p>
        </p:txBody>
      </p:sp>
      <p:sp>
        <p:nvSpPr>
          <p:cNvPr id="11" name="Oval 10"/>
          <p:cNvSpPr/>
          <p:nvPr/>
        </p:nvSpPr>
        <p:spPr>
          <a:xfrm>
            <a:off x="284101" y="5176813"/>
            <a:ext cx="1813315" cy="97971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Reservation</a:t>
            </a:r>
          </a:p>
          <a:p>
            <a:pPr algn="ctr"/>
            <a:r>
              <a:rPr lang="en-US" sz="1400" dirty="0"/>
              <a:t>Payments </a:t>
            </a:r>
          </a:p>
        </p:txBody>
      </p:sp>
      <p:sp>
        <p:nvSpPr>
          <p:cNvPr id="12" name="Oval 11"/>
          <p:cNvSpPr/>
          <p:nvPr/>
        </p:nvSpPr>
        <p:spPr>
          <a:xfrm>
            <a:off x="7648657" y="3155298"/>
            <a:ext cx="1602534" cy="979714"/>
          </a:xfrm>
          <a:prstGeom prst="ellipse">
            <a:avLst/>
          </a:prstGeom>
          <a:solidFill>
            <a:schemeClr val="accent2"/>
          </a:solidFill>
          <a:ln>
            <a:noFill/>
          </a:ln>
        </p:spPr>
        <p:style>
          <a:lnRef idx="3">
            <a:schemeClr val="lt1"/>
          </a:lnRef>
          <a:fillRef idx="1">
            <a:schemeClr val="accent4"/>
          </a:fillRef>
          <a:effectRef idx="1">
            <a:schemeClr val="accent4"/>
          </a:effectRef>
          <a:fontRef idx="minor">
            <a:schemeClr val="lt1"/>
          </a:fontRef>
        </p:style>
        <p:txBody>
          <a:bodyPr rtlCol="0" anchor="ctr"/>
          <a:lstStyle/>
          <a:p>
            <a:r>
              <a:rPr lang="en-US" sz="1400" b="1" dirty="0">
                <a:solidFill>
                  <a:schemeClr val="tx1"/>
                </a:solidFill>
              </a:rPr>
              <a:t>    Calendar</a:t>
            </a:r>
          </a:p>
        </p:txBody>
      </p:sp>
      <p:sp>
        <p:nvSpPr>
          <p:cNvPr id="13" name="Oval 12"/>
          <p:cNvSpPr/>
          <p:nvPr/>
        </p:nvSpPr>
        <p:spPr>
          <a:xfrm>
            <a:off x="9010759" y="869808"/>
            <a:ext cx="2028631" cy="97971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Bag Status</a:t>
            </a:r>
          </a:p>
        </p:txBody>
      </p:sp>
      <p:sp>
        <p:nvSpPr>
          <p:cNvPr id="14" name="Rectangle 13"/>
          <p:cNvSpPr/>
          <p:nvPr/>
        </p:nvSpPr>
        <p:spPr>
          <a:xfrm>
            <a:off x="4755334" y="4547117"/>
            <a:ext cx="2304662" cy="1073020"/>
          </a:xfrm>
          <a:prstGeom prst="rect">
            <a:avLst/>
          </a:prstGeom>
          <a:solidFill>
            <a:schemeClr val="accent6"/>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dirty="0">
              <a:solidFill>
                <a:schemeClr val="bg1"/>
              </a:solidFill>
            </a:endParaRPr>
          </a:p>
          <a:p>
            <a:pPr algn="ctr"/>
            <a:r>
              <a:rPr lang="en-US" b="1" dirty="0">
                <a:solidFill>
                  <a:schemeClr val="bg1"/>
                </a:solidFill>
              </a:rPr>
              <a:t>Reservations</a:t>
            </a:r>
            <a:endParaRPr lang="en-US" dirty="0">
              <a:solidFill>
                <a:schemeClr val="bg1"/>
              </a:solidFill>
            </a:endParaRPr>
          </a:p>
          <a:p>
            <a:pPr algn="ctr"/>
            <a:endParaRPr lang="en-US" dirty="0"/>
          </a:p>
        </p:txBody>
      </p:sp>
      <p:sp>
        <p:nvSpPr>
          <p:cNvPr id="15" name="Oval 14"/>
          <p:cNvSpPr/>
          <p:nvPr/>
        </p:nvSpPr>
        <p:spPr>
          <a:xfrm>
            <a:off x="10139823" y="5149199"/>
            <a:ext cx="1349216" cy="97971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Legs</a:t>
            </a:r>
          </a:p>
        </p:txBody>
      </p:sp>
      <p:sp>
        <p:nvSpPr>
          <p:cNvPr id="28" name="Oval 27"/>
          <p:cNvSpPr/>
          <p:nvPr/>
        </p:nvSpPr>
        <p:spPr>
          <a:xfrm>
            <a:off x="2598899" y="3161829"/>
            <a:ext cx="1886732" cy="979714"/>
          </a:xfrm>
          <a:prstGeom prst="ellipse">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400" b="1" dirty="0">
                <a:solidFill>
                  <a:schemeClr val="tx1"/>
                </a:solidFill>
              </a:rPr>
              <a:t>    Passengers</a:t>
            </a:r>
          </a:p>
        </p:txBody>
      </p:sp>
      <p:sp>
        <p:nvSpPr>
          <p:cNvPr id="31" name="Oval 30"/>
          <p:cNvSpPr/>
          <p:nvPr/>
        </p:nvSpPr>
        <p:spPr>
          <a:xfrm>
            <a:off x="9841203" y="2097967"/>
            <a:ext cx="2028631" cy="97971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Stages</a:t>
            </a:r>
          </a:p>
        </p:txBody>
      </p:sp>
      <p:sp>
        <p:nvSpPr>
          <p:cNvPr id="3" name="Rectangle 2">
            <a:extLst>
              <a:ext uri="{FF2B5EF4-FFF2-40B4-BE49-F238E27FC236}">
                <a16:creationId xmlns:a16="http://schemas.microsoft.com/office/drawing/2014/main" id="{DBCEBA96-12C2-4D08-BB7F-77DB4AEF1A19}"/>
              </a:ext>
            </a:extLst>
          </p:cNvPr>
          <p:cNvSpPr/>
          <p:nvPr/>
        </p:nvSpPr>
        <p:spPr>
          <a:xfrm>
            <a:off x="4733733" y="1539120"/>
            <a:ext cx="2316380" cy="111774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a:p>
            <a:pPr algn="ctr"/>
            <a:r>
              <a:rPr lang="en-US" b="1" dirty="0"/>
              <a:t>Airline Operations</a:t>
            </a:r>
          </a:p>
          <a:p>
            <a:pPr algn="ctr"/>
            <a:endParaRPr lang="en-US" dirty="0"/>
          </a:p>
        </p:txBody>
      </p:sp>
      <p:sp>
        <p:nvSpPr>
          <p:cNvPr id="34" name="Oval 33">
            <a:extLst>
              <a:ext uri="{FF2B5EF4-FFF2-40B4-BE49-F238E27FC236}">
                <a16:creationId xmlns:a16="http://schemas.microsoft.com/office/drawing/2014/main" id="{E4281ACF-1ABC-4D42-ACB7-BD4DF7B4C60D}"/>
              </a:ext>
            </a:extLst>
          </p:cNvPr>
          <p:cNvSpPr/>
          <p:nvPr/>
        </p:nvSpPr>
        <p:spPr>
          <a:xfrm>
            <a:off x="1375067" y="1069634"/>
            <a:ext cx="1951460" cy="93030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Bags</a:t>
            </a:r>
          </a:p>
        </p:txBody>
      </p:sp>
      <p:sp>
        <p:nvSpPr>
          <p:cNvPr id="35" name="Oval 34">
            <a:extLst>
              <a:ext uri="{FF2B5EF4-FFF2-40B4-BE49-F238E27FC236}">
                <a16:creationId xmlns:a16="http://schemas.microsoft.com/office/drawing/2014/main" id="{3D071463-0B36-4ABC-B706-69C83BE9BF9C}"/>
              </a:ext>
            </a:extLst>
          </p:cNvPr>
          <p:cNvSpPr/>
          <p:nvPr/>
        </p:nvSpPr>
        <p:spPr>
          <a:xfrm>
            <a:off x="2519390" y="5788366"/>
            <a:ext cx="1561322" cy="97971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Payments </a:t>
            </a:r>
          </a:p>
        </p:txBody>
      </p:sp>
      <p:cxnSp>
        <p:nvCxnSpPr>
          <p:cNvPr id="48" name="Straight Connector 47">
            <a:extLst>
              <a:ext uri="{FF2B5EF4-FFF2-40B4-BE49-F238E27FC236}">
                <a16:creationId xmlns:a16="http://schemas.microsoft.com/office/drawing/2014/main" id="{06A90B31-C9AA-43C6-865E-C1B9ECF95051}"/>
              </a:ext>
            </a:extLst>
          </p:cNvPr>
          <p:cNvCxnSpPr>
            <a:stCxn id="34" idx="6"/>
          </p:cNvCxnSpPr>
          <p:nvPr/>
        </p:nvCxnSpPr>
        <p:spPr>
          <a:xfrm>
            <a:off x="3326527" y="1534786"/>
            <a:ext cx="1407206" cy="320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A830538-522A-4041-8B79-53092D18D671}"/>
              </a:ext>
            </a:extLst>
          </p:cNvPr>
          <p:cNvCxnSpPr>
            <a:endCxn id="3" idx="1"/>
          </p:cNvCxnSpPr>
          <p:nvPr/>
        </p:nvCxnSpPr>
        <p:spPr>
          <a:xfrm flipV="1">
            <a:off x="2350797" y="2097993"/>
            <a:ext cx="2382936" cy="2535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E4C7057-4D88-496D-AC10-B9739B985841}"/>
              </a:ext>
            </a:extLst>
          </p:cNvPr>
          <p:cNvCxnSpPr>
            <a:endCxn id="28" idx="0"/>
          </p:cNvCxnSpPr>
          <p:nvPr/>
        </p:nvCxnSpPr>
        <p:spPr>
          <a:xfrm flipH="1">
            <a:off x="3542265" y="2455817"/>
            <a:ext cx="1188355" cy="7060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A1F2EEA-D83D-4A86-B8FC-CBB3E8A56090}"/>
              </a:ext>
            </a:extLst>
          </p:cNvPr>
          <p:cNvCxnSpPr/>
          <p:nvPr/>
        </p:nvCxnSpPr>
        <p:spPr>
          <a:xfrm>
            <a:off x="3419004" y="4141543"/>
            <a:ext cx="1311616" cy="701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F7BB385-B760-41B0-B4DC-22B4BA92D229}"/>
              </a:ext>
            </a:extLst>
          </p:cNvPr>
          <p:cNvCxnSpPr>
            <a:stCxn id="3" idx="2"/>
          </p:cNvCxnSpPr>
          <p:nvPr/>
        </p:nvCxnSpPr>
        <p:spPr>
          <a:xfrm>
            <a:off x="5891923" y="2656865"/>
            <a:ext cx="0" cy="5049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B22FF2B-73B5-40F7-A756-CE0D47F512F8}"/>
              </a:ext>
            </a:extLst>
          </p:cNvPr>
          <p:cNvCxnSpPr>
            <a:cxnSpLocks/>
            <a:stCxn id="6" idx="4"/>
            <a:endCxn id="14" idx="0"/>
          </p:cNvCxnSpPr>
          <p:nvPr/>
        </p:nvCxnSpPr>
        <p:spPr>
          <a:xfrm>
            <a:off x="5907665" y="4135012"/>
            <a:ext cx="0" cy="4121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BCA239B-4926-44C6-944C-41072A515A8D}"/>
              </a:ext>
            </a:extLst>
          </p:cNvPr>
          <p:cNvCxnSpPr>
            <a:endCxn id="12" idx="0"/>
          </p:cNvCxnSpPr>
          <p:nvPr/>
        </p:nvCxnSpPr>
        <p:spPr>
          <a:xfrm>
            <a:off x="7050113" y="2351544"/>
            <a:ext cx="1399811" cy="8037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3585973-8C41-4BE6-9987-688FDA92913A}"/>
              </a:ext>
            </a:extLst>
          </p:cNvPr>
          <p:cNvCxnSpPr>
            <a:cxnSpLocks/>
            <a:endCxn id="13" idx="2"/>
          </p:cNvCxnSpPr>
          <p:nvPr/>
        </p:nvCxnSpPr>
        <p:spPr>
          <a:xfrm flipV="1">
            <a:off x="7050113" y="1359665"/>
            <a:ext cx="1960646" cy="3351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1D0A7EA-20F9-4E59-9401-C9411EF74E6B}"/>
              </a:ext>
            </a:extLst>
          </p:cNvPr>
          <p:cNvCxnSpPr>
            <a:stCxn id="3" idx="3"/>
            <a:endCxn id="31" idx="1"/>
          </p:cNvCxnSpPr>
          <p:nvPr/>
        </p:nvCxnSpPr>
        <p:spPr>
          <a:xfrm>
            <a:off x="7050113" y="2097993"/>
            <a:ext cx="3088176" cy="1434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FD2B0D9-F995-4EC7-9E13-71118F66EE22}"/>
              </a:ext>
            </a:extLst>
          </p:cNvPr>
          <p:cNvCxnSpPr>
            <a:cxnSpLocks/>
            <a:stCxn id="8" idx="6"/>
          </p:cNvCxnSpPr>
          <p:nvPr/>
        </p:nvCxnSpPr>
        <p:spPr>
          <a:xfrm>
            <a:off x="2350797" y="4353036"/>
            <a:ext cx="2404537" cy="7766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6F00FFC-4B7C-41FF-A8DC-8ADDB9E6AC87}"/>
              </a:ext>
            </a:extLst>
          </p:cNvPr>
          <p:cNvCxnSpPr/>
          <p:nvPr/>
        </p:nvCxnSpPr>
        <p:spPr>
          <a:xfrm flipV="1">
            <a:off x="1985554" y="5277394"/>
            <a:ext cx="2745066" cy="1698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FE4CA85-3796-4742-A63E-F6AE9E79BC65}"/>
              </a:ext>
            </a:extLst>
          </p:cNvPr>
          <p:cNvCxnSpPr>
            <a:cxnSpLocks/>
            <a:stCxn id="35" idx="7"/>
          </p:cNvCxnSpPr>
          <p:nvPr/>
        </p:nvCxnSpPr>
        <p:spPr>
          <a:xfrm flipV="1">
            <a:off x="3852062" y="5597133"/>
            <a:ext cx="900608" cy="334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3C01505-6139-4B89-B957-0C3810390F42}"/>
              </a:ext>
            </a:extLst>
          </p:cNvPr>
          <p:cNvCxnSpPr>
            <a:cxnSpLocks/>
            <a:endCxn id="12" idx="4"/>
          </p:cNvCxnSpPr>
          <p:nvPr/>
        </p:nvCxnSpPr>
        <p:spPr>
          <a:xfrm flipV="1">
            <a:off x="7050113" y="4135012"/>
            <a:ext cx="1399811" cy="707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53BDB5B6-D027-41DC-81A1-4820AA877495}"/>
              </a:ext>
            </a:extLst>
          </p:cNvPr>
          <p:cNvCxnSpPr>
            <a:cxnSpLocks/>
            <a:endCxn id="9" idx="2"/>
          </p:cNvCxnSpPr>
          <p:nvPr/>
        </p:nvCxnSpPr>
        <p:spPr>
          <a:xfrm flipV="1">
            <a:off x="7059996" y="4341064"/>
            <a:ext cx="3212527" cy="7662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AC7F1A8-1558-4390-A968-55B3554099C1}"/>
              </a:ext>
            </a:extLst>
          </p:cNvPr>
          <p:cNvCxnSpPr>
            <a:cxnSpLocks/>
            <a:endCxn id="15" idx="2"/>
          </p:cNvCxnSpPr>
          <p:nvPr/>
        </p:nvCxnSpPr>
        <p:spPr>
          <a:xfrm>
            <a:off x="7062660" y="5332750"/>
            <a:ext cx="3077163" cy="3063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551C062-6FB2-4D05-A33D-CF288E45AFB3}"/>
              </a:ext>
            </a:extLst>
          </p:cNvPr>
          <p:cNvCxnSpPr>
            <a:cxnSpLocks/>
            <a:endCxn id="7" idx="1"/>
          </p:cNvCxnSpPr>
          <p:nvPr/>
        </p:nvCxnSpPr>
        <p:spPr>
          <a:xfrm>
            <a:off x="7071899" y="5597133"/>
            <a:ext cx="1117547" cy="4246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6198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79713"/>
          </a:xfrm>
        </p:spPr>
        <p:txBody>
          <a:bodyPr/>
          <a:lstStyle/>
          <a:p>
            <a:r>
              <a:rPr lang="en-US" b="1" u="sng" dirty="0">
                <a:solidFill>
                  <a:schemeClr val="accent1"/>
                </a:solidFill>
              </a:rPr>
              <a:t>Airline Reservations Diagram</a:t>
            </a:r>
          </a:p>
        </p:txBody>
      </p:sp>
      <p:sp>
        <p:nvSpPr>
          <p:cNvPr id="10" name="Rectangle 9"/>
          <p:cNvSpPr/>
          <p:nvPr/>
        </p:nvSpPr>
        <p:spPr>
          <a:xfrm>
            <a:off x="1450617" y="2894856"/>
            <a:ext cx="1934477" cy="7175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b="1" dirty="0" err="1"/>
              <a:t>Reservation_Payments</a:t>
            </a:r>
            <a:endParaRPr lang="en-US" sz="1400" b="1" dirty="0"/>
          </a:p>
          <a:p>
            <a:r>
              <a:rPr lang="en-US" sz="1100" dirty="0"/>
              <a:t>Reservation_ID (PK)</a:t>
            </a:r>
          </a:p>
          <a:p>
            <a:r>
              <a:rPr lang="en-US" sz="1100" dirty="0" err="1"/>
              <a:t>Payment_ID</a:t>
            </a:r>
            <a:endParaRPr lang="en-US" sz="1100" dirty="0"/>
          </a:p>
        </p:txBody>
      </p:sp>
      <p:sp>
        <p:nvSpPr>
          <p:cNvPr id="11" name="Rectangle 10"/>
          <p:cNvSpPr/>
          <p:nvPr/>
        </p:nvSpPr>
        <p:spPr>
          <a:xfrm>
            <a:off x="1429733" y="1404419"/>
            <a:ext cx="1955361" cy="979713"/>
          </a:xfrm>
          <a:prstGeom prst="rect">
            <a:avLst/>
          </a:prstGeom>
          <a:effectLst/>
        </p:spPr>
        <p:style>
          <a:lnRef idx="2">
            <a:schemeClr val="accent1"/>
          </a:lnRef>
          <a:fillRef idx="1">
            <a:schemeClr val="lt1"/>
          </a:fillRef>
          <a:effectRef idx="0">
            <a:schemeClr val="accent1"/>
          </a:effectRef>
          <a:fontRef idx="minor">
            <a:schemeClr val="dk1"/>
          </a:fontRef>
        </p:style>
        <p:txBody>
          <a:bodyPr rtlCol="0" anchor="ctr"/>
          <a:lstStyle/>
          <a:p>
            <a:r>
              <a:rPr lang="en-US" sz="1400" b="1" dirty="0" err="1"/>
              <a:t>Booking_Agents</a:t>
            </a:r>
            <a:endParaRPr lang="en-US" sz="1400" b="1" dirty="0"/>
          </a:p>
          <a:p>
            <a:r>
              <a:rPr lang="en-US" sz="1100" dirty="0" err="1"/>
              <a:t>Agent_ID</a:t>
            </a:r>
            <a:r>
              <a:rPr lang="en-US" sz="1100" dirty="0"/>
              <a:t> (PK)</a:t>
            </a:r>
          </a:p>
          <a:p>
            <a:r>
              <a:rPr lang="en-US" sz="1100" dirty="0" err="1"/>
              <a:t>Agent_name</a:t>
            </a:r>
            <a:endParaRPr lang="en-US" sz="1100" dirty="0"/>
          </a:p>
          <a:p>
            <a:r>
              <a:rPr lang="en-US" sz="1100" dirty="0" err="1"/>
              <a:t>Agent_details</a:t>
            </a:r>
            <a:endParaRPr lang="en-US" sz="1100" dirty="0"/>
          </a:p>
        </p:txBody>
      </p:sp>
      <p:sp>
        <p:nvSpPr>
          <p:cNvPr id="12" name="Rectangle 11"/>
          <p:cNvSpPr/>
          <p:nvPr/>
        </p:nvSpPr>
        <p:spPr>
          <a:xfrm>
            <a:off x="1429732" y="4324021"/>
            <a:ext cx="1955361" cy="12617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b="1" dirty="0"/>
              <a:t>Payments</a:t>
            </a:r>
          </a:p>
          <a:p>
            <a:r>
              <a:rPr lang="en-US" sz="1100" dirty="0" err="1"/>
              <a:t>Payment_ID</a:t>
            </a:r>
            <a:r>
              <a:rPr lang="en-US" sz="1100" dirty="0"/>
              <a:t> (PK)</a:t>
            </a:r>
          </a:p>
          <a:p>
            <a:r>
              <a:rPr lang="en-US" sz="1100" dirty="0" err="1"/>
              <a:t>Payment_Status_Code</a:t>
            </a:r>
            <a:r>
              <a:rPr lang="en-US" sz="1100" dirty="0"/>
              <a:t> (FK)</a:t>
            </a:r>
          </a:p>
          <a:p>
            <a:r>
              <a:rPr lang="en-US" sz="1100" dirty="0"/>
              <a:t>Payment Mode</a:t>
            </a:r>
          </a:p>
          <a:p>
            <a:r>
              <a:rPr lang="en-US" sz="1100" dirty="0" err="1"/>
              <a:t>Payment_Date</a:t>
            </a:r>
            <a:endParaRPr lang="en-US" sz="1100" dirty="0"/>
          </a:p>
          <a:p>
            <a:r>
              <a:rPr lang="en-US" sz="1100" dirty="0" err="1"/>
              <a:t>Payment_amount</a:t>
            </a:r>
            <a:endParaRPr lang="en-US" sz="1100" dirty="0"/>
          </a:p>
        </p:txBody>
      </p:sp>
      <p:sp>
        <p:nvSpPr>
          <p:cNvPr id="13" name="Rectangle 12"/>
          <p:cNvSpPr/>
          <p:nvPr/>
        </p:nvSpPr>
        <p:spPr>
          <a:xfrm>
            <a:off x="9917768" y="3429000"/>
            <a:ext cx="1969432" cy="15871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b="1" dirty="0" err="1"/>
              <a:t>Flight_Schedules</a:t>
            </a:r>
            <a:endParaRPr lang="en-US" sz="1400" b="1" dirty="0"/>
          </a:p>
          <a:p>
            <a:r>
              <a:rPr lang="en-US" sz="1100" dirty="0" err="1"/>
              <a:t>Flight_number</a:t>
            </a:r>
            <a:r>
              <a:rPr lang="en-US" sz="1100" dirty="0"/>
              <a:t> (PK)</a:t>
            </a:r>
          </a:p>
          <a:p>
            <a:r>
              <a:rPr lang="en-US" sz="1100" dirty="0" err="1"/>
              <a:t>Airline_code</a:t>
            </a:r>
            <a:r>
              <a:rPr lang="en-US" sz="1100" dirty="0"/>
              <a:t> (FK)</a:t>
            </a:r>
          </a:p>
          <a:p>
            <a:r>
              <a:rPr lang="en-US" sz="1100" dirty="0" err="1"/>
              <a:t>Usual_aircraft_type_code</a:t>
            </a:r>
            <a:r>
              <a:rPr lang="en-US" sz="1100" dirty="0"/>
              <a:t> (FK)</a:t>
            </a:r>
          </a:p>
          <a:p>
            <a:r>
              <a:rPr lang="en-US" sz="1100" dirty="0" err="1"/>
              <a:t>Origin_airport_code</a:t>
            </a:r>
            <a:r>
              <a:rPr lang="en-US" sz="1100" dirty="0"/>
              <a:t> (FK)</a:t>
            </a:r>
          </a:p>
          <a:p>
            <a:r>
              <a:rPr lang="en-US" sz="1100" dirty="0" err="1"/>
              <a:t>Destination_airport_code</a:t>
            </a:r>
            <a:r>
              <a:rPr lang="en-US" sz="1100" dirty="0"/>
              <a:t> (FK)</a:t>
            </a:r>
          </a:p>
          <a:p>
            <a:r>
              <a:rPr lang="en-US" sz="1100" dirty="0" err="1"/>
              <a:t>Departure_date_time</a:t>
            </a:r>
            <a:endParaRPr lang="en-US" sz="1100" dirty="0"/>
          </a:p>
          <a:p>
            <a:r>
              <a:rPr lang="en-US" sz="1100" dirty="0" err="1"/>
              <a:t>Arrival_date_time</a:t>
            </a:r>
            <a:endParaRPr lang="en-US" sz="1100" dirty="0"/>
          </a:p>
        </p:txBody>
      </p:sp>
      <p:sp>
        <p:nvSpPr>
          <p:cNvPr id="14" name="Rectangle 13"/>
          <p:cNvSpPr/>
          <p:nvPr/>
        </p:nvSpPr>
        <p:spPr>
          <a:xfrm>
            <a:off x="4662265" y="4015403"/>
            <a:ext cx="1934478" cy="75101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b="1" dirty="0" err="1"/>
              <a:t>Itinerary_Legs</a:t>
            </a:r>
            <a:endParaRPr lang="en-US" sz="1400" b="1" dirty="0"/>
          </a:p>
          <a:p>
            <a:r>
              <a:rPr lang="en-US" sz="1100" dirty="0"/>
              <a:t>Reservation_ID (PK)</a:t>
            </a:r>
          </a:p>
          <a:p>
            <a:r>
              <a:rPr lang="en-US" sz="1100" dirty="0" err="1"/>
              <a:t>Leg_ID</a:t>
            </a:r>
            <a:r>
              <a:rPr lang="en-US" sz="1100" dirty="0"/>
              <a:t> (FK)</a:t>
            </a:r>
          </a:p>
        </p:txBody>
      </p:sp>
      <p:sp>
        <p:nvSpPr>
          <p:cNvPr id="15" name="Rectangle 14"/>
          <p:cNvSpPr/>
          <p:nvPr/>
        </p:nvSpPr>
        <p:spPr>
          <a:xfrm>
            <a:off x="4662265" y="5277137"/>
            <a:ext cx="1952962" cy="12617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b="1" dirty="0"/>
              <a:t>Legs</a:t>
            </a:r>
          </a:p>
          <a:p>
            <a:r>
              <a:rPr lang="en-US" sz="1100" dirty="0" err="1"/>
              <a:t>Leg_ID</a:t>
            </a:r>
            <a:r>
              <a:rPr lang="en-US" sz="1100" dirty="0"/>
              <a:t> (PK)</a:t>
            </a:r>
          </a:p>
          <a:p>
            <a:r>
              <a:rPr lang="en-US" sz="1100" dirty="0" err="1"/>
              <a:t>Flight_number</a:t>
            </a:r>
            <a:r>
              <a:rPr lang="en-US" sz="1100" dirty="0"/>
              <a:t> (FK)</a:t>
            </a:r>
          </a:p>
          <a:p>
            <a:r>
              <a:rPr lang="en-US" sz="1100" dirty="0" err="1"/>
              <a:t>Origin_airport_code</a:t>
            </a:r>
            <a:r>
              <a:rPr lang="en-US" sz="1100" dirty="0"/>
              <a:t> (FK)</a:t>
            </a:r>
          </a:p>
          <a:p>
            <a:r>
              <a:rPr lang="en-US" sz="1100" dirty="0" err="1"/>
              <a:t>Destination_airport_code</a:t>
            </a:r>
            <a:r>
              <a:rPr lang="en-US" sz="1100" dirty="0"/>
              <a:t> (FK)</a:t>
            </a:r>
          </a:p>
          <a:p>
            <a:r>
              <a:rPr lang="en-US" sz="1100" dirty="0" err="1"/>
              <a:t>Actual_departure_time</a:t>
            </a:r>
            <a:endParaRPr lang="en-US" sz="1100" dirty="0"/>
          </a:p>
          <a:p>
            <a:r>
              <a:rPr lang="en-US" sz="1100" dirty="0" err="1"/>
              <a:t>Actual_arrival_time</a:t>
            </a:r>
            <a:endParaRPr lang="en-US" sz="1100" dirty="0"/>
          </a:p>
        </p:txBody>
      </p:sp>
      <p:sp>
        <p:nvSpPr>
          <p:cNvPr id="30" name="Rectangle 29"/>
          <p:cNvSpPr/>
          <p:nvPr/>
        </p:nvSpPr>
        <p:spPr>
          <a:xfrm>
            <a:off x="4662265" y="1404419"/>
            <a:ext cx="1934478" cy="21999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b="1" dirty="0"/>
              <a:t>Reservations Fact</a:t>
            </a:r>
            <a:endParaRPr lang="en-US" sz="1400" dirty="0"/>
          </a:p>
          <a:p>
            <a:r>
              <a:rPr lang="en-US" sz="1100" dirty="0"/>
              <a:t>Reservation_ID (PK)</a:t>
            </a:r>
          </a:p>
          <a:p>
            <a:r>
              <a:rPr lang="en-US" sz="1100" dirty="0" err="1"/>
              <a:t>Agent_ID</a:t>
            </a:r>
            <a:r>
              <a:rPr lang="en-US" sz="1100" dirty="0"/>
              <a:t> (FK)</a:t>
            </a:r>
          </a:p>
          <a:p>
            <a:r>
              <a:rPr lang="en-US" sz="1100" dirty="0" err="1"/>
              <a:t>Passenger_ID</a:t>
            </a:r>
            <a:r>
              <a:rPr lang="en-US" sz="1100" dirty="0"/>
              <a:t> (FK)</a:t>
            </a:r>
          </a:p>
          <a:p>
            <a:r>
              <a:rPr lang="en-US" sz="1100" dirty="0" err="1"/>
              <a:t>Payment_Status_Code</a:t>
            </a:r>
            <a:r>
              <a:rPr lang="en-US" sz="1100" dirty="0"/>
              <a:t> (FK)</a:t>
            </a:r>
          </a:p>
          <a:p>
            <a:r>
              <a:rPr lang="en-US" sz="1100" dirty="0" err="1"/>
              <a:t>Origin_Airport</a:t>
            </a:r>
            <a:r>
              <a:rPr lang="en-US" sz="1100" dirty="0"/>
              <a:t> (FK)</a:t>
            </a:r>
          </a:p>
          <a:p>
            <a:r>
              <a:rPr lang="en-US" sz="1100" dirty="0" err="1"/>
              <a:t>Destination_Airport</a:t>
            </a:r>
            <a:r>
              <a:rPr lang="en-US" sz="1100" dirty="0"/>
              <a:t> (FK)</a:t>
            </a:r>
          </a:p>
          <a:p>
            <a:r>
              <a:rPr lang="en-US" sz="1100" dirty="0" err="1"/>
              <a:t>Date_reservation_made</a:t>
            </a:r>
            <a:r>
              <a:rPr lang="en-US" sz="1100" dirty="0"/>
              <a:t> (FK)</a:t>
            </a:r>
          </a:p>
          <a:p>
            <a:r>
              <a:rPr lang="en-US" sz="1100" dirty="0" err="1"/>
              <a:t>Number_of_party</a:t>
            </a:r>
            <a:endParaRPr lang="en-US" sz="1100" dirty="0"/>
          </a:p>
          <a:p>
            <a:r>
              <a:rPr lang="en-US" sz="1100" dirty="0" err="1"/>
              <a:t>Cancellation_upto_date</a:t>
            </a:r>
            <a:endParaRPr lang="en-US" sz="1100" dirty="0"/>
          </a:p>
        </p:txBody>
      </p:sp>
      <p:sp>
        <p:nvSpPr>
          <p:cNvPr id="19" name="Rectangle 18">
            <a:extLst>
              <a:ext uri="{FF2B5EF4-FFF2-40B4-BE49-F238E27FC236}">
                <a16:creationId xmlns:a16="http://schemas.microsoft.com/office/drawing/2014/main" id="{1C13D9C8-592D-41CA-A262-1682D4D56194}"/>
              </a:ext>
            </a:extLst>
          </p:cNvPr>
          <p:cNvSpPr/>
          <p:nvPr/>
        </p:nvSpPr>
        <p:spPr>
          <a:xfrm>
            <a:off x="7630196" y="365687"/>
            <a:ext cx="1640596" cy="18940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b="1" dirty="0"/>
              <a:t>Passengers</a:t>
            </a:r>
          </a:p>
          <a:p>
            <a:r>
              <a:rPr lang="en-US" sz="1100" dirty="0" err="1"/>
              <a:t>Passenger_ID</a:t>
            </a:r>
            <a:r>
              <a:rPr lang="en-US" sz="1100" dirty="0"/>
              <a:t> (PK)</a:t>
            </a:r>
          </a:p>
          <a:p>
            <a:r>
              <a:rPr lang="en-US" sz="1100" dirty="0" err="1"/>
              <a:t>First_Name</a:t>
            </a:r>
            <a:endParaRPr lang="en-US" sz="1100" dirty="0"/>
          </a:p>
          <a:p>
            <a:r>
              <a:rPr lang="en-US" sz="1100" dirty="0" err="1"/>
              <a:t>Second_Name</a:t>
            </a:r>
            <a:endParaRPr lang="en-US" sz="1100" dirty="0"/>
          </a:p>
          <a:p>
            <a:r>
              <a:rPr lang="en-US" sz="1100" dirty="0" err="1"/>
              <a:t>Last_Name</a:t>
            </a:r>
            <a:endParaRPr lang="en-US" sz="1100" dirty="0"/>
          </a:p>
          <a:p>
            <a:r>
              <a:rPr lang="en-US" sz="1100" dirty="0" err="1"/>
              <a:t>Email_Address</a:t>
            </a:r>
            <a:endParaRPr lang="en-US" sz="1100" dirty="0"/>
          </a:p>
          <a:p>
            <a:r>
              <a:rPr lang="en-US" sz="1100" dirty="0"/>
              <a:t>Address</a:t>
            </a:r>
          </a:p>
          <a:p>
            <a:r>
              <a:rPr lang="en-US" sz="1100" dirty="0" err="1"/>
              <a:t>Phone_Number</a:t>
            </a:r>
            <a:endParaRPr lang="en-US" sz="1100" dirty="0"/>
          </a:p>
          <a:p>
            <a:r>
              <a:rPr lang="en-US" sz="1100" dirty="0"/>
              <a:t>Gender</a:t>
            </a:r>
          </a:p>
          <a:p>
            <a:r>
              <a:rPr lang="en-US" sz="1100" dirty="0" err="1"/>
              <a:t>Other_personal_details</a:t>
            </a:r>
            <a:endParaRPr lang="en-US" sz="1100" dirty="0"/>
          </a:p>
        </p:txBody>
      </p:sp>
      <p:sp>
        <p:nvSpPr>
          <p:cNvPr id="20" name="Rectangle 19">
            <a:extLst>
              <a:ext uri="{FF2B5EF4-FFF2-40B4-BE49-F238E27FC236}">
                <a16:creationId xmlns:a16="http://schemas.microsoft.com/office/drawing/2014/main" id="{E533F5A2-46CF-42E5-8C0E-9985277D4B96}"/>
              </a:ext>
            </a:extLst>
          </p:cNvPr>
          <p:cNvSpPr/>
          <p:nvPr/>
        </p:nvSpPr>
        <p:spPr>
          <a:xfrm>
            <a:off x="7667164" y="2561839"/>
            <a:ext cx="1566660" cy="11331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b="1" dirty="0"/>
              <a:t>Airports</a:t>
            </a:r>
          </a:p>
          <a:p>
            <a:r>
              <a:rPr lang="en-US" sz="1100" dirty="0" err="1"/>
              <a:t>Airport_ID</a:t>
            </a:r>
            <a:r>
              <a:rPr lang="en-US" sz="1100" dirty="0"/>
              <a:t> (PK)</a:t>
            </a:r>
          </a:p>
          <a:p>
            <a:r>
              <a:rPr lang="en-US" sz="1100" dirty="0"/>
              <a:t>Name</a:t>
            </a:r>
          </a:p>
          <a:p>
            <a:r>
              <a:rPr lang="en-US" sz="1100" dirty="0"/>
              <a:t>Address</a:t>
            </a:r>
          </a:p>
          <a:p>
            <a:r>
              <a:rPr lang="en-US" sz="1100" dirty="0" err="1"/>
              <a:t>Other_Airport_Details</a:t>
            </a:r>
            <a:endParaRPr lang="en-US" sz="1100" dirty="0"/>
          </a:p>
        </p:txBody>
      </p:sp>
      <p:sp>
        <p:nvSpPr>
          <p:cNvPr id="21" name="Rectangle 20">
            <a:extLst>
              <a:ext uri="{FF2B5EF4-FFF2-40B4-BE49-F238E27FC236}">
                <a16:creationId xmlns:a16="http://schemas.microsoft.com/office/drawing/2014/main" id="{4A605D9F-B6B2-4111-A1AF-D4E54B0BDEF1}"/>
              </a:ext>
            </a:extLst>
          </p:cNvPr>
          <p:cNvSpPr/>
          <p:nvPr/>
        </p:nvSpPr>
        <p:spPr>
          <a:xfrm>
            <a:off x="7753864" y="4598230"/>
            <a:ext cx="1516928" cy="10738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b="1" dirty="0"/>
              <a:t>Calendar</a:t>
            </a:r>
          </a:p>
          <a:p>
            <a:r>
              <a:rPr lang="en-US" sz="1100" dirty="0" err="1"/>
              <a:t>Day_Date</a:t>
            </a:r>
            <a:r>
              <a:rPr lang="en-US" sz="1100" dirty="0"/>
              <a:t> (PK)</a:t>
            </a:r>
          </a:p>
          <a:p>
            <a:r>
              <a:rPr lang="en-US" sz="1100" dirty="0"/>
              <a:t>Year</a:t>
            </a:r>
          </a:p>
          <a:p>
            <a:r>
              <a:rPr lang="en-US" sz="1100" dirty="0"/>
              <a:t>Month</a:t>
            </a:r>
          </a:p>
          <a:p>
            <a:r>
              <a:rPr lang="en-US" sz="1100" dirty="0"/>
              <a:t>Day</a:t>
            </a:r>
          </a:p>
        </p:txBody>
      </p:sp>
      <p:cxnSp>
        <p:nvCxnSpPr>
          <p:cNvPr id="18" name="Straight Connector 17">
            <a:extLst>
              <a:ext uri="{FF2B5EF4-FFF2-40B4-BE49-F238E27FC236}">
                <a16:creationId xmlns:a16="http://schemas.microsoft.com/office/drawing/2014/main" id="{790D1ED0-D7ED-4EB6-B383-AF7FEDE77DD4}"/>
              </a:ext>
            </a:extLst>
          </p:cNvPr>
          <p:cNvCxnSpPr>
            <a:cxnSpLocks/>
            <a:stCxn id="11" idx="3"/>
          </p:cNvCxnSpPr>
          <p:nvPr/>
        </p:nvCxnSpPr>
        <p:spPr>
          <a:xfrm>
            <a:off x="3385094" y="1894276"/>
            <a:ext cx="1301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91A0BD9-C71D-4BC5-B8EB-3A0AE1952859}"/>
              </a:ext>
            </a:extLst>
          </p:cNvPr>
          <p:cNvCxnSpPr>
            <a:stCxn id="10" idx="3"/>
          </p:cNvCxnSpPr>
          <p:nvPr/>
        </p:nvCxnSpPr>
        <p:spPr>
          <a:xfrm flipV="1">
            <a:off x="3385094" y="2704081"/>
            <a:ext cx="1339356" cy="5495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774F7DA-403E-4034-B5FC-B4206ABFF636}"/>
              </a:ext>
            </a:extLst>
          </p:cNvPr>
          <p:cNvCxnSpPr>
            <a:cxnSpLocks/>
            <a:stCxn id="10" idx="2"/>
            <a:endCxn id="12" idx="0"/>
          </p:cNvCxnSpPr>
          <p:nvPr/>
        </p:nvCxnSpPr>
        <p:spPr>
          <a:xfrm flipH="1">
            <a:off x="2407413" y="3612424"/>
            <a:ext cx="10443" cy="71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3F71A6-4781-4BC9-B96D-DF5AF97FB990}"/>
              </a:ext>
            </a:extLst>
          </p:cNvPr>
          <p:cNvCxnSpPr>
            <a:cxnSpLocks/>
            <a:stCxn id="30" idx="2"/>
            <a:endCxn id="14" idx="0"/>
          </p:cNvCxnSpPr>
          <p:nvPr/>
        </p:nvCxnSpPr>
        <p:spPr>
          <a:xfrm>
            <a:off x="5629504" y="3604360"/>
            <a:ext cx="0" cy="411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1C495-2CFE-4CD9-AF9F-0AA4A4F1AFCD}"/>
              </a:ext>
            </a:extLst>
          </p:cNvPr>
          <p:cNvCxnSpPr>
            <a:cxnSpLocks/>
            <a:stCxn id="14" idx="1"/>
          </p:cNvCxnSpPr>
          <p:nvPr/>
        </p:nvCxnSpPr>
        <p:spPr>
          <a:xfrm flipH="1">
            <a:off x="4032069" y="4390908"/>
            <a:ext cx="63019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D6CBF2D-D936-4CFA-BE9E-05AD3F433F89}"/>
              </a:ext>
            </a:extLst>
          </p:cNvPr>
          <p:cNvCxnSpPr>
            <a:cxnSpLocks/>
          </p:cNvCxnSpPr>
          <p:nvPr/>
        </p:nvCxnSpPr>
        <p:spPr>
          <a:xfrm flipH="1">
            <a:off x="4016677" y="4390909"/>
            <a:ext cx="15392" cy="1517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13518C5-D1F6-4531-9091-75099025B2FF}"/>
              </a:ext>
            </a:extLst>
          </p:cNvPr>
          <p:cNvCxnSpPr>
            <a:cxnSpLocks/>
            <a:endCxn id="15" idx="1"/>
          </p:cNvCxnSpPr>
          <p:nvPr/>
        </p:nvCxnSpPr>
        <p:spPr>
          <a:xfrm>
            <a:off x="4016677" y="5908004"/>
            <a:ext cx="6455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D4D22B9-2CA8-43F8-806B-3F7C15578EC7}"/>
              </a:ext>
            </a:extLst>
          </p:cNvPr>
          <p:cNvCxnSpPr/>
          <p:nvPr/>
        </p:nvCxnSpPr>
        <p:spPr>
          <a:xfrm flipV="1">
            <a:off x="6596743" y="1175657"/>
            <a:ext cx="1033453" cy="5747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826272D-3720-48D3-AEF2-D11BFBF23E06}"/>
              </a:ext>
            </a:extLst>
          </p:cNvPr>
          <p:cNvCxnSpPr/>
          <p:nvPr/>
        </p:nvCxnSpPr>
        <p:spPr>
          <a:xfrm>
            <a:off x="6615227" y="2501589"/>
            <a:ext cx="1051937" cy="441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6F8BFE0-1B7F-4DD7-888A-F687B2D11D04}"/>
              </a:ext>
            </a:extLst>
          </p:cNvPr>
          <p:cNvCxnSpPr/>
          <p:nvPr/>
        </p:nvCxnSpPr>
        <p:spPr>
          <a:xfrm>
            <a:off x="6605985" y="3128425"/>
            <a:ext cx="3173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CB68A97-0C41-425B-9346-FE6FCAC4B63B}"/>
              </a:ext>
            </a:extLst>
          </p:cNvPr>
          <p:cNvCxnSpPr/>
          <p:nvPr/>
        </p:nvCxnSpPr>
        <p:spPr>
          <a:xfrm>
            <a:off x="6923314" y="3128425"/>
            <a:ext cx="0" cy="1826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93F2277-938A-441D-8AB2-FF613852BF9E}"/>
              </a:ext>
            </a:extLst>
          </p:cNvPr>
          <p:cNvCxnSpPr/>
          <p:nvPr/>
        </p:nvCxnSpPr>
        <p:spPr>
          <a:xfrm>
            <a:off x="6923314" y="4954888"/>
            <a:ext cx="8305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448A147-C940-428F-8C24-63EC7FCC16B7}"/>
              </a:ext>
            </a:extLst>
          </p:cNvPr>
          <p:cNvCxnSpPr/>
          <p:nvPr/>
        </p:nvCxnSpPr>
        <p:spPr>
          <a:xfrm>
            <a:off x="8634549" y="3695011"/>
            <a:ext cx="0" cy="346645"/>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41FFB55-2E09-48C6-A4AF-7AFC45A68468}"/>
              </a:ext>
            </a:extLst>
          </p:cNvPr>
          <p:cNvCxnSpPr/>
          <p:nvPr/>
        </p:nvCxnSpPr>
        <p:spPr>
          <a:xfrm>
            <a:off x="8634549" y="4041656"/>
            <a:ext cx="128321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7137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96042"/>
          </a:xfrm>
        </p:spPr>
        <p:txBody>
          <a:bodyPr/>
          <a:lstStyle/>
          <a:p>
            <a:r>
              <a:rPr lang="en-US" b="1" u="sng" dirty="0">
                <a:solidFill>
                  <a:schemeClr val="accent1"/>
                </a:solidFill>
              </a:rPr>
              <a:t>Airline Operation Diagram</a:t>
            </a:r>
          </a:p>
        </p:txBody>
      </p:sp>
      <p:sp>
        <p:nvSpPr>
          <p:cNvPr id="4" name="Rectangle 3"/>
          <p:cNvSpPr/>
          <p:nvPr/>
        </p:nvSpPr>
        <p:spPr>
          <a:xfrm>
            <a:off x="4706434" y="1170372"/>
            <a:ext cx="2133268" cy="33289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b="1" dirty="0"/>
              <a:t>Airline Operations Fact</a:t>
            </a:r>
          </a:p>
          <a:p>
            <a:r>
              <a:rPr lang="en-US" sz="1100" dirty="0" err="1"/>
              <a:t>Operation_ID</a:t>
            </a:r>
            <a:r>
              <a:rPr lang="en-US" sz="1100" dirty="0"/>
              <a:t> (PK)</a:t>
            </a:r>
          </a:p>
          <a:p>
            <a:r>
              <a:rPr lang="en-US" sz="1100" dirty="0" err="1"/>
              <a:t>Arrival_Airport_ID</a:t>
            </a:r>
            <a:r>
              <a:rPr lang="en-US" sz="1100" dirty="0"/>
              <a:t> (FK)</a:t>
            </a:r>
          </a:p>
          <a:p>
            <a:r>
              <a:rPr lang="en-US" sz="1100" dirty="0" err="1"/>
              <a:t>Bag_ID</a:t>
            </a:r>
            <a:r>
              <a:rPr lang="en-US" sz="1100" dirty="0"/>
              <a:t> (FK)</a:t>
            </a:r>
          </a:p>
          <a:p>
            <a:r>
              <a:rPr lang="en-US" sz="1100" dirty="0" err="1"/>
              <a:t>Bag_Status_Code</a:t>
            </a:r>
            <a:r>
              <a:rPr lang="en-US" sz="1100" dirty="0"/>
              <a:t> (FK)</a:t>
            </a:r>
          </a:p>
          <a:p>
            <a:r>
              <a:rPr lang="en-US" sz="1100" dirty="0" err="1"/>
              <a:t>Departure_Airport_ID</a:t>
            </a:r>
            <a:r>
              <a:rPr lang="en-US" sz="1100" dirty="0"/>
              <a:t> (FK)</a:t>
            </a:r>
          </a:p>
          <a:p>
            <a:r>
              <a:rPr lang="en-US" sz="1100" dirty="0" err="1"/>
              <a:t>Arrival_Date</a:t>
            </a:r>
            <a:r>
              <a:rPr lang="en-US" sz="1100" dirty="0"/>
              <a:t> (FK)</a:t>
            </a:r>
          </a:p>
          <a:p>
            <a:r>
              <a:rPr lang="en-US" sz="1100" dirty="0" err="1"/>
              <a:t>Flight_ID</a:t>
            </a:r>
            <a:r>
              <a:rPr lang="en-US" sz="1100" dirty="0"/>
              <a:t> (FK)</a:t>
            </a:r>
          </a:p>
          <a:p>
            <a:r>
              <a:rPr lang="en-US" sz="1100" dirty="0" err="1"/>
              <a:t>Location_ID</a:t>
            </a:r>
            <a:r>
              <a:rPr lang="en-US" sz="1100" dirty="0"/>
              <a:t> (FK)</a:t>
            </a:r>
          </a:p>
          <a:p>
            <a:r>
              <a:rPr lang="en-US" sz="1100" dirty="0" err="1"/>
              <a:t>Passenger_ID</a:t>
            </a:r>
            <a:r>
              <a:rPr lang="en-US" sz="1100" dirty="0"/>
              <a:t> (FK)</a:t>
            </a:r>
          </a:p>
          <a:p>
            <a:r>
              <a:rPr lang="en-US" sz="1100" dirty="0" err="1"/>
              <a:t>Stage_Code</a:t>
            </a:r>
            <a:r>
              <a:rPr lang="en-US" sz="1100" dirty="0"/>
              <a:t> (FK)</a:t>
            </a:r>
          </a:p>
          <a:p>
            <a:r>
              <a:rPr lang="en-US" sz="1100" dirty="0" err="1"/>
              <a:t>Stage_Start_Time</a:t>
            </a:r>
            <a:r>
              <a:rPr lang="en-US" sz="1100" dirty="0"/>
              <a:t> (FK)</a:t>
            </a:r>
          </a:p>
          <a:p>
            <a:r>
              <a:rPr lang="en-US" sz="1100" dirty="0" err="1"/>
              <a:t>Stage_End_Time</a:t>
            </a:r>
            <a:r>
              <a:rPr lang="en-US" sz="1100" dirty="0"/>
              <a:t> (FK)</a:t>
            </a:r>
          </a:p>
          <a:p>
            <a:r>
              <a:rPr lang="en-US" sz="1100" dirty="0" err="1"/>
              <a:t>Total_Capacity</a:t>
            </a:r>
            <a:endParaRPr lang="en-US" sz="1100" dirty="0"/>
          </a:p>
          <a:p>
            <a:r>
              <a:rPr lang="en-US" sz="1100" dirty="0" err="1"/>
              <a:t>Capacity_Utilization</a:t>
            </a:r>
            <a:endParaRPr lang="en-US" sz="1100" dirty="0"/>
          </a:p>
          <a:p>
            <a:r>
              <a:rPr lang="en-US" sz="1100" dirty="0" err="1"/>
              <a:t>Operation_Type</a:t>
            </a:r>
            <a:endParaRPr lang="en-US" sz="1100" dirty="0"/>
          </a:p>
        </p:txBody>
      </p:sp>
      <p:sp>
        <p:nvSpPr>
          <p:cNvPr id="10" name="Rectangle 9"/>
          <p:cNvSpPr/>
          <p:nvPr/>
        </p:nvSpPr>
        <p:spPr>
          <a:xfrm>
            <a:off x="1369373" y="1317322"/>
            <a:ext cx="1566660" cy="11331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b="1" dirty="0"/>
              <a:t>Airports</a:t>
            </a:r>
          </a:p>
          <a:p>
            <a:r>
              <a:rPr lang="en-US" sz="1100" dirty="0" err="1"/>
              <a:t>Airport_ID</a:t>
            </a:r>
            <a:r>
              <a:rPr lang="en-US" sz="1100" dirty="0"/>
              <a:t> (PK)</a:t>
            </a:r>
          </a:p>
          <a:p>
            <a:r>
              <a:rPr lang="en-US" sz="1100" dirty="0"/>
              <a:t>Name</a:t>
            </a:r>
          </a:p>
          <a:p>
            <a:r>
              <a:rPr lang="en-US" sz="1100" dirty="0"/>
              <a:t>Address</a:t>
            </a:r>
          </a:p>
          <a:p>
            <a:r>
              <a:rPr lang="en-US" sz="1100" dirty="0" err="1"/>
              <a:t>Other_Airport_Details</a:t>
            </a:r>
            <a:endParaRPr lang="en-US" sz="1100" dirty="0"/>
          </a:p>
        </p:txBody>
      </p:sp>
      <p:sp>
        <p:nvSpPr>
          <p:cNvPr id="11" name="Rectangle 10"/>
          <p:cNvSpPr/>
          <p:nvPr/>
        </p:nvSpPr>
        <p:spPr>
          <a:xfrm>
            <a:off x="1369373" y="2763203"/>
            <a:ext cx="1566660" cy="13105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b="1" dirty="0"/>
              <a:t>Bags</a:t>
            </a:r>
          </a:p>
          <a:p>
            <a:r>
              <a:rPr lang="en-US" sz="1100" dirty="0" err="1"/>
              <a:t>Bag_ID</a:t>
            </a:r>
            <a:r>
              <a:rPr lang="en-US" sz="1100" dirty="0"/>
              <a:t> (PK)</a:t>
            </a:r>
          </a:p>
          <a:p>
            <a:r>
              <a:rPr lang="en-US" sz="1100" dirty="0"/>
              <a:t>Insurance</a:t>
            </a:r>
          </a:p>
          <a:p>
            <a:r>
              <a:rPr lang="en-US" sz="1100" dirty="0"/>
              <a:t>Wight</a:t>
            </a:r>
          </a:p>
          <a:p>
            <a:r>
              <a:rPr lang="en-US" sz="1100" dirty="0"/>
              <a:t>Type</a:t>
            </a:r>
          </a:p>
          <a:p>
            <a:r>
              <a:rPr lang="en-US" sz="1100" dirty="0" err="1"/>
              <a:t>Checking_Counter</a:t>
            </a:r>
            <a:endParaRPr lang="en-US" sz="1100" dirty="0"/>
          </a:p>
          <a:p>
            <a:r>
              <a:rPr lang="en-US" sz="1100" dirty="0"/>
              <a:t>Charges</a:t>
            </a:r>
          </a:p>
        </p:txBody>
      </p:sp>
      <p:sp>
        <p:nvSpPr>
          <p:cNvPr id="12" name="Rectangle 11"/>
          <p:cNvSpPr/>
          <p:nvPr/>
        </p:nvSpPr>
        <p:spPr>
          <a:xfrm>
            <a:off x="8275733" y="556410"/>
            <a:ext cx="1640596" cy="18940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b="1" dirty="0"/>
              <a:t>Passengers</a:t>
            </a:r>
          </a:p>
          <a:p>
            <a:r>
              <a:rPr lang="en-US" sz="1100" dirty="0" err="1"/>
              <a:t>Passenger_ID</a:t>
            </a:r>
            <a:r>
              <a:rPr lang="en-US" sz="1100" dirty="0"/>
              <a:t> (PK)</a:t>
            </a:r>
          </a:p>
          <a:p>
            <a:r>
              <a:rPr lang="en-US" sz="1100" dirty="0" err="1"/>
              <a:t>First_Name</a:t>
            </a:r>
            <a:endParaRPr lang="en-US" sz="1100" dirty="0"/>
          </a:p>
          <a:p>
            <a:r>
              <a:rPr lang="en-US" sz="1100" dirty="0" err="1"/>
              <a:t>Second_Name</a:t>
            </a:r>
            <a:endParaRPr lang="en-US" sz="1100" dirty="0"/>
          </a:p>
          <a:p>
            <a:r>
              <a:rPr lang="en-US" sz="1100" dirty="0" err="1"/>
              <a:t>Last_Name</a:t>
            </a:r>
            <a:endParaRPr lang="en-US" sz="1100" dirty="0"/>
          </a:p>
          <a:p>
            <a:r>
              <a:rPr lang="en-US" sz="1100" dirty="0" err="1"/>
              <a:t>Email_Address</a:t>
            </a:r>
            <a:endParaRPr lang="en-US" sz="1100" dirty="0"/>
          </a:p>
          <a:p>
            <a:r>
              <a:rPr lang="en-US" sz="1100" dirty="0"/>
              <a:t>Address</a:t>
            </a:r>
          </a:p>
          <a:p>
            <a:r>
              <a:rPr lang="en-US" sz="1100" dirty="0" err="1"/>
              <a:t>Phone_Number</a:t>
            </a:r>
            <a:endParaRPr lang="en-US" sz="1100" dirty="0"/>
          </a:p>
          <a:p>
            <a:r>
              <a:rPr lang="en-US" sz="1100" dirty="0"/>
              <a:t>Gender</a:t>
            </a:r>
          </a:p>
          <a:p>
            <a:r>
              <a:rPr lang="en-US" sz="1100" dirty="0" err="1"/>
              <a:t>Other_personal_details</a:t>
            </a:r>
            <a:endParaRPr lang="en-US" sz="1100" dirty="0"/>
          </a:p>
        </p:txBody>
      </p:sp>
      <p:sp>
        <p:nvSpPr>
          <p:cNvPr id="13" name="Rectangle 12"/>
          <p:cNvSpPr/>
          <p:nvPr/>
        </p:nvSpPr>
        <p:spPr>
          <a:xfrm>
            <a:off x="8275734" y="4194235"/>
            <a:ext cx="1640595" cy="10738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b="1" dirty="0"/>
              <a:t>Calendar</a:t>
            </a:r>
          </a:p>
          <a:p>
            <a:r>
              <a:rPr lang="en-US" sz="1100" dirty="0" err="1"/>
              <a:t>Day_Date</a:t>
            </a:r>
            <a:r>
              <a:rPr lang="en-US" sz="1100" dirty="0"/>
              <a:t> (PK)</a:t>
            </a:r>
          </a:p>
          <a:p>
            <a:r>
              <a:rPr lang="en-US" sz="1100" dirty="0"/>
              <a:t>Year</a:t>
            </a:r>
          </a:p>
          <a:p>
            <a:r>
              <a:rPr lang="en-US" sz="1100" dirty="0"/>
              <a:t>Month</a:t>
            </a:r>
          </a:p>
          <a:p>
            <a:r>
              <a:rPr lang="en-US" sz="1100" dirty="0"/>
              <a:t>Day</a:t>
            </a:r>
          </a:p>
        </p:txBody>
      </p:sp>
      <p:sp>
        <p:nvSpPr>
          <p:cNvPr id="14" name="Rectangle 13"/>
          <p:cNvSpPr/>
          <p:nvPr/>
        </p:nvSpPr>
        <p:spPr>
          <a:xfrm>
            <a:off x="8275734" y="2900379"/>
            <a:ext cx="1640596" cy="80299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b="1" dirty="0" err="1"/>
              <a:t>Bag_Status</a:t>
            </a:r>
            <a:endParaRPr lang="en-US" sz="1400" b="1" dirty="0"/>
          </a:p>
          <a:p>
            <a:r>
              <a:rPr lang="en-US" sz="1100" dirty="0" err="1"/>
              <a:t>Bag_Status_Code</a:t>
            </a:r>
            <a:r>
              <a:rPr lang="en-US" sz="1100" dirty="0"/>
              <a:t> (PK)</a:t>
            </a:r>
          </a:p>
          <a:p>
            <a:r>
              <a:rPr lang="en-US" sz="1100" dirty="0" err="1"/>
              <a:t>Bag_Status_Description</a:t>
            </a:r>
            <a:endParaRPr lang="en-US" sz="1100" dirty="0"/>
          </a:p>
        </p:txBody>
      </p:sp>
      <p:sp>
        <p:nvSpPr>
          <p:cNvPr id="15" name="Rectangle 14"/>
          <p:cNvSpPr/>
          <p:nvPr/>
        </p:nvSpPr>
        <p:spPr>
          <a:xfrm>
            <a:off x="1363152" y="4499289"/>
            <a:ext cx="1572881" cy="114689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b="1" dirty="0"/>
              <a:t>Flights</a:t>
            </a:r>
          </a:p>
          <a:p>
            <a:r>
              <a:rPr lang="en-US" sz="1100" dirty="0" err="1"/>
              <a:t>Flight_ID</a:t>
            </a:r>
            <a:r>
              <a:rPr lang="en-US" sz="1100" dirty="0"/>
              <a:t> (PK)</a:t>
            </a:r>
          </a:p>
          <a:p>
            <a:r>
              <a:rPr lang="en-US" sz="1100" dirty="0" err="1"/>
              <a:t>Flight_Nr</a:t>
            </a:r>
            <a:endParaRPr lang="en-US" sz="1100" dirty="0"/>
          </a:p>
          <a:p>
            <a:r>
              <a:rPr lang="en-US" sz="1100" dirty="0" err="1"/>
              <a:t>Arrival_Date</a:t>
            </a:r>
            <a:endParaRPr lang="en-US" sz="1100" dirty="0"/>
          </a:p>
          <a:p>
            <a:r>
              <a:rPr lang="en-US" sz="1100" dirty="0" err="1"/>
              <a:t>Other_Details</a:t>
            </a:r>
            <a:endParaRPr lang="en-US" sz="1100" dirty="0"/>
          </a:p>
        </p:txBody>
      </p:sp>
      <p:sp>
        <p:nvSpPr>
          <p:cNvPr id="18" name="Rectangle 17"/>
          <p:cNvSpPr/>
          <p:nvPr/>
        </p:nvSpPr>
        <p:spPr>
          <a:xfrm>
            <a:off x="4706434" y="5533364"/>
            <a:ext cx="2133268" cy="103196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b="1" dirty="0"/>
              <a:t>Stages</a:t>
            </a:r>
          </a:p>
          <a:p>
            <a:r>
              <a:rPr lang="en-US" sz="1200" dirty="0" err="1"/>
              <a:t>Stage_Code</a:t>
            </a:r>
            <a:r>
              <a:rPr lang="en-US" sz="1200" dirty="0"/>
              <a:t> (PK)</a:t>
            </a:r>
          </a:p>
          <a:p>
            <a:r>
              <a:rPr lang="en-US" sz="1100" dirty="0" err="1"/>
              <a:t>Stage_name</a:t>
            </a:r>
            <a:endParaRPr lang="en-US" sz="1100" dirty="0"/>
          </a:p>
          <a:p>
            <a:r>
              <a:rPr lang="en-US" sz="1100" dirty="0" err="1"/>
              <a:t>Stage_description</a:t>
            </a:r>
            <a:endParaRPr lang="en-US" sz="1100" dirty="0"/>
          </a:p>
        </p:txBody>
      </p:sp>
      <p:cxnSp>
        <p:nvCxnSpPr>
          <p:cNvPr id="83" name="Straight Connector 82">
            <a:extLst>
              <a:ext uri="{FF2B5EF4-FFF2-40B4-BE49-F238E27FC236}">
                <a16:creationId xmlns:a16="http://schemas.microsoft.com/office/drawing/2014/main" id="{E1B5DE75-6CFF-444F-B037-5DB6B3E9690C}"/>
              </a:ext>
            </a:extLst>
          </p:cNvPr>
          <p:cNvCxnSpPr>
            <a:stCxn id="10" idx="3"/>
          </p:cNvCxnSpPr>
          <p:nvPr/>
        </p:nvCxnSpPr>
        <p:spPr>
          <a:xfrm>
            <a:off x="2936033" y="1883908"/>
            <a:ext cx="17704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D69C090-D309-432C-A600-359E2805132C}"/>
              </a:ext>
            </a:extLst>
          </p:cNvPr>
          <p:cNvCxnSpPr>
            <a:cxnSpLocks/>
            <a:stCxn id="11" idx="3"/>
          </p:cNvCxnSpPr>
          <p:nvPr/>
        </p:nvCxnSpPr>
        <p:spPr>
          <a:xfrm flipV="1">
            <a:off x="2936033" y="2763203"/>
            <a:ext cx="1770401" cy="655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EC551B1-E473-44B4-84B1-51E3AEE14B12}"/>
              </a:ext>
            </a:extLst>
          </p:cNvPr>
          <p:cNvCxnSpPr>
            <a:cxnSpLocks/>
            <a:stCxn id="15" idx="3"/>
          </p:cNvCxnSpPr>
          <p:nvPr/>
        </p:nvCxnSpPr>
        <p:spPr>
          <a:xfrm flipV="1">
            <a:off x="2936033" y="4073762"/>
            <a:ext cx="1764180" cy="998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B204A7E-86EA-416C-BED5-2FFC7B8EF34B}"/>
              </a:ext>
            </a:extLst>
          </p:cNvPr>
          <p:cNvCxnSpPr>
            <a:cxnSpLocks/>
            <a:endCxn id="12" idx="1"/>
          </p:cNvCxnSpPr>
          <p:nvPr/>
        </p:nvCxnSpPr>
        <p:spPr>
          <a:xfrm flipV="1">
            <a:off x="6839702" y="1503452"/>
            <a:ext cx="1436031" cy="215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0B4EE5E-1DF8-467B-988C-F25323109EC7}"/>
              </a:ext>
            </a:extLst>
          </p:cNvPr>
          <p:cNvCxnSpPr>
            <a:cxnSpLocks/>
            <a:endCxn id="14" idx="1"/>
          </p:cNvCxnSpPr>
          <p:nvPr/>
        </p:nvCxnSpPr>
        <p:spPr>
          <a:xfrm>
            <a:off x="6839702" y="2450494"/>
            <a:ext cx="1436032" cy="85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1C73B2F-BBDE-404F-B842-1368D4CE7E9C}"/>
              </a:ext>
            </a:extLst>
          </p:cNvPr>
          <p:cNvCxnSpPr>
            <a:cxnSpLocks/>
            <a:endCxn id="13" idx="1"/>
          </p:cNvCxnSpPr>
          <p:nvPr/>
        </p:nvCxnSpPr>
        <p:spPr>
          <a:xfrm>
            <a:off x="6839702" y="3600056"/>
            <a:ext cx="1436032" cy="11311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6F0307C-CB95-4F8B-83BE-8FC7DC2D2084}"/>
              </a:ext>
            </a:extLst>
          </p:cNvPr>
          <p:cNvCxnSpPr>
            <a:cxnSpLocks/>
            <a:stCxn id="4" idx="2"/>
            <a:endCxn id="18" idx="0"/>
          </p:cNvCxnSpPr>
          <p:nvPr/>
        </p:nvCxnSpPr>
        <p:spPr>
          <a:xfrm>
            <a:off x="5773068" y="4499289"/>
            <a:ext cx="0" cy="10340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550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0243" y="1395663"/>
            <a:ext cx="11043557" cy="4781299"/>
          </a:xfrm>
        </p:spPr>
        <p:txBody>
          <a:bodyPr>
            <a:normAutofit fontScale="92500" lnSpcReduction="10000"/>
          </a:bodyPr>
          <a:lstStyle/>
          <a:p>
            <a:pPr marL="742950" lvl="1" indent="-285750">
              <a:buFont typeface="Arial" panose="020B0604020202020204" pitchFamily="34" charset="0"/>
              <a:buChar char="•"/>
            </a:pPr>
            <a:r>
              <a:rPr lang="en-US" sz="2800" dirty="0"/>
              <a:t>Two facts tables are introduced in this model mentioned in above slides. The First is used by the airline operations management department and the second is used by the airline reservations department. </a:t>
            </a:r>
          </a:p>
          <a:p>
            <a:pPr marL="742950" lvl="1" indent="-285750">
              <a:buFont typeface="Arial" panose="020B0604020202020204" pitchFamily="34" charset="0"/>
              <a:buChar char="•"/>
            </a:pPr>
            <a:r>
              <a:rPr lang="en-US" sz="2800" dirty="0"/>
              <a:t>Foreign keys have been used as composite primary keys in each facts table.</a:t>
            </a:r>
          </a:p>
          <a:p>
            <a:pPr marL="742950" lvl="1" indent="-285750">
              <a:buFont typeface="Arial" panose="020B0604020202020204" pitchFamily="34" charset="0"/>
              <a:buChar char="•"/>
            </a:pPr>
            <a:r>
              <a:rPr lang="en-US" sz="2800" dirty="0"/>
              <a:t>For example, in the Reservations fact table, agent id and passenger id are used as the composite primary key which provide us the information related to passengers and in the same fact table the number of party is taken as the numerical fact field.</a:t>
            </a:r>
          </a:p>
          <a:p>
            <a:pPr marL="742950" lvl="1" indent="-285750">
              <a:buFont typeface="Arial" panose="020B0604020202020204" pitchFamily="34" charset="0"/>
              <a:buChar char="•"/>
            </a:pPr>
            <a:r>
              <a:rPr lang="en-US" sz="2800" dirty="0"/>
              <a:t>Correspondingly in Airline Operations fact table, flight id and stage code are the composite primary key and total capacity and capacity utilization as the numerical field.</a:t>
            </a:r>
          </a:p>
          <a:p>
            <a:pPr marL="742950" lvl="1" indent="-285750">
              <a:buFont typeface="Arial" panose="020B0604020202020204" pitchFamily="34" charset="0"/>
              <a:buChar char="•"/>
            </a:pPr>
            <a:r>
              <a:rPr lang="en-US" sz="2800" dirty="0"/>
              <a:t>In the reservation schema, Itinerary Legs is used as bridge between the Reservation fact table and the Legs dimension table.</a:t>
            </a:r>
          </a:p>
          <a:p>
            <a:pPr lvl="1"/>
            <a:endParaRPr lang="en-US" dirty="0"/>
          </a:p>
        </p:txBody>
      </p:sp>
      <p:sp>
        <p:nvSpPr>
          <p:cNvPr id="6" name="TextBox 5"/>
          <p:cNvSpPr txBox="1"/>
          <p:nvPr/>
        </p:nvSpPr>
        <p:spPr>
          <a:xfrm>
            <a:off x="750127" y="253856"/>
            <a:ext cx="6750424" cy="769441"/>
          </a:xfrm>
          <a:prstGeom prst="rect">
            <a:avLst/>
          </a:prstGeom>
          <a:noFill/>
        </p:spPr>
        <p:txBody>
          <a:bodyPr wrap="square" rtlCol="0">
            <a:spAutoFit/>
          </a:bodyPr>
          <a:lstStyle/>
          <a:p>
            <a:r>
              <a:rPr lang="en-US" sz="4400" b="1" u="sng" dirty="0">
                <a:solidFill>
                  <a:schemeClr val="accent1"/>
                </a:solidFill>
                <a:latin typeface="+mj-lt"/>
              </a:rPr>
              <a:t>Fact</a:t>
            </a:r>
            <a:r>
              <a:rPr lang="en-US" sz="4400" b="1" u="sng" dirty="0">
                <a:solidFill>
                  <a:schemeClr val="accent1"/>
                </a:solidFill>
              </a:rPr>
              <a:t> </a:t>
            </a:r>
            <a:r>
              <a:rPr lang="en-US" sz="4400" b="1" u="sng" dirty="0">
                <a:solidFill>
                  <a:schemeClr val="accent1"/>
                </a:solidFill>
                <a:latin typeface="+mj-lt"/>
              </a:rPr>
              <a:t>Tables</a:t>
            </a:r>
          </a:p>
        </p:txBody>
      </p:sp>
    </p:spTree>
    <p:extLst>
      <p:ext uri="{BB962C8B-B14F-4D97-AF65-F5344CB8AC3E}">
        <p14:creationId xmlns:p14="http://schemas.microsoft.com/office/powerpoint/2010/main" val="1213336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accent1"/>
                </a:solidFill>
              </a:rPr>
              <a:t>Dimensions in Fact Table</a:t>
            </a:r>
          </a:p>
        </p:txBody>
      </p:sp>
      <p:sp>
        <p:nvSpPr>
          <p:cNvPr id="3" name="Content Placeholder 2"/>
          <p:cNvSpPr>
            <a:spLocks noGrp="1"/>
          </p:cNvSpPr>
          <p:nvPr>
            <p:ph idx="1"/>
          </p:nvPr>
        </p:nvSpPr>
        <p:spPr/>
        <p:txBody>
          <a:bodyPr>
            <a:normAutofit/>
          </a:bodyPr>
          <a:lstStyle/>
          <a:p>
            <a:pPr marL="0" indent="0">
              <a:buNone/>
            </a:pPr>
            <a:r>
              <a:rPr lang="en-US" b="1" u="sng" dirty="0"/>
              <a:t>Reservation Fact Table :</a:t>
            </a:r>
          </a:p>
          <a:p>
            <a:pPr marL="0" indent="0">
              <a:buNone/>
            </a:pPr>
            <a:r>
              <a:rPr lang="en-US" dirty="0"/>
              <a:t>The dimensions in this table are as follows:</a:t>
            </a:r>
          </a:p>
          <a:p>
            <a:pPr lvl="1">
              <a:buFont typeface="Arial" panose="020B0604020202020204" pitchFamily="34" charset="0"/>
              <a:buChar char="•"/>
            </a:pPr>
            <a:r>
              <a:rPr lang="en-US" dirty="0" err="1"/>
              <a:t>Agent_ID</a:t>
            </a:r>
            <a:r>
              <a:rPr lang="en-US" dirty="0"/>
              <a:t> from </a:t>
            </a:r>
            <a:r>
              <a:rPr lang="en-US" dirty="0" err="1"/>
              <a:t>Booking_Agents</a:t>
            </a:r>
            <a:endParaRPr lang="en-US" dirty="0"/>
          </a:p>
          <a:p>
            <a:pPr lvl="1">
              <a:buFont typeface="Arial" panose="020B0604020202020204" pitchFamily="34" charset="0"/>
              <a:buChar char="•"/>
            </a:pPr>
            <a:r>
              <a:rPr lang="en-US" dirty="0" err="1"/>
              <a:t>Passenger_ID</a:t>
            </a:r>
            <a:r>
              <a:rPr lang="en-US" dirty="0"/>
              <a:t> from Passengers</a:t>
            </a:r>
          </a:p>
          <a:p>
            <a:pPr lvl="1">
              <a:buFont typeface="Arial" panose="020B0604020202020204" pitchFamily="34" charset="0"/>
              <a:buChar char="•"/>
            </a:pPr>
            <a:r>
              <a:rPr lang="en-US" dirty="0" err="1"/>
              <a:t>Payment_Status_Code</a:t>
            </a:r>
            <a:r>
              <a:rPr lang="en-US" dirty="0"/>
              <a:t> from Payments</a:t>
            </a:r>
          </a:p>
          <a:p>
            <a:pPr lvl="1">
              <a:buFont typeface="Arial" panose="020B0604020202020204" pitchFamily="34" charset="0"/>
              <a:buChar char="•"/>
            </a:pPr>
            <a:r>
              <a:rPr lang="en-US" dirty="0" err="1"/>
              <a:t>Origin_Airport</a:t>
            </a:r>
            <a:r>
              <a:rPr lang="en-US" dirty="0"/>
              <a:t> from Airports</a:t>
            </a:r>
          </a:p>
          <a:p>
            <a:pPr lvl="1">
              <a:buFont typeface="Arial" panose="020B0604020202020204" pitchFamily="34" charset="0"/>
              <a:buChar char="•"/>
            </a:pPr>
            <a:r>
              <a:rPr lang="en-US" dirty="0" err="1"/>
              <a:t>Destination_Airport</a:t>
            </a:r>
            <a:r>
              <a:rPr lang="en-US" dirty="0"/>
              <a:t> from Airports</a:t>
            </a:r>
          </a:p>
          <a:p>
            <a:pPr lvl="1">
              <a:buFont typeface="Arial" panose="020B0604020202020204" pitchFamily="34" charset="0"/>
              <a:buChar char="•"/>
            </a:pPr>
            <a:r>
              <a:rPr lang="en-US" dirty="0" err="1"/>
              <a:t>Date_reservation_made</a:t>
            </a:r>
            <a:r>
              <a:rPr lang="en-US" dirty="0"/>
              <a:t> from Payments</a:t>
            </a:r>
          </a:p>
          <a:p>
            <a:pPr lvl="1"/>
            <a:endParaRPr lang="en-US" dirty="0"/>
          </a:p>
        </p:txBody>
      </p:sp>
    </p:spTree>
    <p:extLst>
      <p:ext uri="{BB962C8B-B14F-4D97-AF65-F5344CB8AC3E}">
        <p14:creationId xmlns:p14="http://schemas.microsoft.com/office/powerpoint/2010/main" val="51468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1597</Words>
  <Application>Microsoft Office PowerPoint</Application>
  <PresentationFormat>Widescreen</PresentationFormat>
  <Paragraphs>249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Courier New</vt:lpstr>
      <vt:lpstr>Office Theme</vt:lpstr>
      <vt:lpstr>PowerPoint Presentation</vt:lpstr>
      <vt:lpstr>PowerPoint Presentation</vt:lpstr>
      <vt:lpstr>Problem</vt:lpstr>
      <vt:lpstr>Data Access</vt:lpstr>
      <vt:lpstr>High Level Data Model</vt:lpstr>
      <vt:lpstr>Airline Reservations Diagram</vt:lpstr>
      <vt:lpstr>Airline Operation Diagram</vt:lpstr>
      <vt:lpstr>PowerPoint Presentation</vt:lpstr>
      <vt:lpstr>Dimensions in Fact Table</vt:lpstr>
      <vt:lpstr>Dimensions in Fact Table</vt:lpstr>
      <vt:lpstr>Conformed Dimension</vt:lpstr>
      <vt:lpstr>Bridge Table</vt:lpstr>
      <vt:lpstr>Attributes and Keys</vt:lpstr>
      <vt:lpstr>Grain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Bhumika Patoliya</dc:creator>
  <cp:lastModifiedBy>Pathik Jhalavadia</cp:lastModifiedBy>
  <cp:revision>72</cp:revision>
  <dcterms:created xsi:type="dcterms:W3CDTF">2017-10-31T22:32:03Z</dcterms:created>
  <dcterms:modified xsi:type="dcterms:W3CDTF">2018-04-19T03:50:33Z</dcterms:modified>
</cp:coreProperties>
</file>