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2188825"/>
  <p:notesSz cx="6858000" cy="9144000"/>
  <p:embeddedFontLst>
    <p:embeddedFont>
      <p:font typeface="Century Gothic"/>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F94CDAA-6FDF-4742-82F7-C09B20E2B477}">
  <a:tblStyle styleId="{EF94CDAA-6FDF-4742-82F7-C09B20E2B4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CenturyGothic-bold.fntdata"/><Relationship Id="rId41" Type="http://schemas.openxmlformats.org/officeDocument/2006/relationships/font" Target="fonts/CenturyGothic-regular.fntdata"/><Relationship Id="rId22" Type="http://schemas.openxmlformats.org/officeDocument/2006/relationships/slide" Target="slides/slide16.xml"/><Relationship Id="rId44" Type="http://schemas.openxmlformats.org/officeDocument/2006/relationships/font" Target="fonts/CenturyGothic-boldItalic.fntdata"/><Relationship Id="rId21" Type="http://schemas.openxmlformats.org/officeDocument/2006/relationships/slide" Target="slides/slide15.xml"/><Relationship Id="rId43" Type="http://schemas.openxmlformats.org/officeDocument/2006/relationships/font" Target="fonts/CenturyGothic-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382588"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ph idx="2" type="sldImg"/>
          </p:nvPr>
        </p:nvSpPr>
        <p:spPr>
          <a:xfrm>
            <a:off x="382588"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41" name="Shape 241"/>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50" name="Shape 250"/>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59" name="Shape 259"/>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68" name="Shape 268"/>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77" name="Shape 277"/>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86" name="Shape 286"/>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95" name="Shape 295"/>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p:nvPr>
            <p:ph idx="2" type="sldImg"/>
          </p:nvPr>
        </p:nvSpPr>
        <p:spPr>
          <a:xfrm>
            <a:off x="382588"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13" name="Shape 313"/>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22" name="Shape 322"/>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4" name="Shape 164"/>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31" name="Shape 331"/>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40" name="Shape 340"/>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49" name="Shape 349"/>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ph idx="2" type="sldImg"/>
          </p:nvPr>
        </p:nvSpPr>
        <p:spPr>
          <a:xfrm>
            <a:off x="382588"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67" name="Shape 367"/>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ph idx="2" type="sldImg"/>
          </p:nvPr>
        </p:nvSpPr>
        <p:spPr>
          <a:xfrm>
            <a:off x="382588"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85" name="Shape 385"/>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94" name="Shape 394"/>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03" name="Shape 403"/>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12" name="Shape 412"/>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3" name="Shape 173"/>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21" name="Shape 421"/>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1" name="Shape 441"/>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59" name="Shape 459"/>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2" name="Shape 182"/>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32" name="Shape 232"/>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dwin A Stevens Hall">
  <p:cSld name="Edwin A Stevens Hall">
    <p:spTree>
      <p:nvGrpSpPr>
        <p:cNvPr id="10" name="Shape 10"/>
        <p:cNvGrpSpPr/>
        <p:nvPr/>
      </p:nvGrpSpPr>
      <p:grpSpPr>
        <a:xfrm>
          <a:off x="0" y="0"/>
          <a:ext cx="0" cy="0"/>
          <a:chOff x="0" y="0"/>
          <a:chExt cx="0" cy="0"/>
        </a:xfrm>
      </p:grpSpPr>
      <p:pic>
        <p:nvPicPr>
          <p:cNvPr id="11" name="Shape 11"/>
          <p:cNvPicPr preferRelativeResize="0"/>
          <p:nvPr/>
        </p:nvPicPr>
        <p:blipFill rotWithShape="1">
          <a:blip r:embed="rId2">
            <a:alphaModFix/>
          </a:blip>
          <a:srcRect b="0" l="0" r="0" t="0"/>
          <a:stretch/>
        </p:blipFill>
        <p:spPr>
          <a:xfrm>
            <a:off x="6826194" y="0"/>
            <a:ext cx="5362631" cy="6864167"/>
          </a:xfrm>
          <a:prstGeom prst="rect">
            <a:avLst/>
          </a:prstGeom>
          <a:noFill/>
          <a:ln>
            <a:noFill/>
          </a:ln>
        </p:spPr>
      </p:pic>
      <p:sp>
        <p:nvSpPr>
          <p:cNvPr id="12" name="Shape 12"/>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Shape 13"/>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5" name="Shape 15"/>
          <p:cNvGrpSpPr/>
          <p:nvPr/>
        </p:nvGrpSpPr>
        <p:grpSpPr>
          <a:xfrm>
            <a:off x="-1" y="17762"/>
            <a:ext cx="12188825" cy="742"/>
            <a:chOff x="-1" y="1761975"/>
            <a:chExt cx="12188825" cy="742"/>
          </a:xfrm>
        </p:grpSpPr>
        <p:cxnSp>
          <p:nvCxnSpPr>
            <p:cNvPr id="16" name="Shape 16"/>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7" name="Shape 17"/>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8" name="Shape 18"/>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9" name="Shape 19"/>
          <p:cNvGrpSpPr/>
          <p:nvPr/>
        </p:nvGrpSpPr>
        <p:grpSpPr>
          <a:xfrm>
            <a:off x="-1" y="6406187"/>
            <a:ext cx="12188825" cy="451813"/>
            <a:chOff x="-1" y="6406187"/>
            <a:chExt cx="12188825" cy="451813"/>
          </a:xfrm>
        </p:grpSpPr>
        <p:sp>
          <p:nvSpPr>
            <p:cNvPr id="20" name="Shape 20"/>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1" name="Shape 21"/>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22" name="Shape 22"/>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Bullets 2 col">
  <p:cSld name="Subhead w/ Bullets 2 col">
    <p:spTree>
      <p:nvGrpSpPr>
        <p:cNvPr id="129" name="Shape 129"/>
        <p:cNvGrpSpPr/>
        <p:nvPr/>
      </p:nvGrpSpPr>
      <p:grpSpPr>
        <a:xfrm>
          <a:off x="0" y="0"/>
          <a:ext cx="0" cy="0"/>
          <a:chOff x="0" y="0"/>
          <a:chExt cx="0" cy="0"/>
        </a:xfrm>
      </p:grpSpPr>
      <p:sp>
        <p:nvSpPr>
          <p:cNvPr id="130" name="Shape 130"/>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131" name="Shape 131"/>
          <p:cNvSpPr txBox="1"/>
          <p:nvPr>
            <p:ph idx="1" type="body"/>
          </p:nvPr>
        </p:nvSpPr>
        <p:spPr>
          <a:xfrm>
            <a:off x="302605" y="1709351"/>
            <a:ext cx="5654546" cy="4384542"/>
          </a:xfrm>
          <a:prstGeom prst="rect">
            <a:avLst/>
          </a:prstGeom>
          <a:noFill/>
          <a:ln>
            <a:noFill/>
          </a:ln>
        </p:spPr>
        <p:txBody>
          <a:bodyPr anchorCtr="0" anchor="t" bIns="91425" lIns="91425" spcFirstLastPara="1" rIns="91425" wrap="square" tIns="91425"/>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2" name="Shape 132"/>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3" name="Shape 133"/>
          <p:cNvSpPr txBox="1"/>
          <p:nvPr>
            <p:ph idx="2" type="body"/>
          </p:nvPr>
        </p:nvSpPr>
        <p:spPr>
          <a:xfrm>
            <a:off x="302605" y="1006103"/>
            <a:ext cx="9726309" cy="4080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4" name="Shape 134"/>
          <p:cNvSpPr txBox="1"/>
          <p:nvPr>
            <p:ph idx="3" type="body"/>
          </p:nvPr>
        </p:nvSpPr>
        <p:spPr>
          <a:xfrm>
            <a:off x="6168248" y="1709351"/>
            <a:ext cx="5654546" cy="4384542"/>
          </a:xfrm>
          <a:prstGeom prst="rect">
            <a:avLst/>
          </a:prstGeom>
          <a:noFill/>
          <a:ln>
            <a:noFill/>
          </a:ln>
        </p:spPr>
        <p:txBody>
          <a:bodyPr anchorCtr="0" anchor="t" bIns="91425" lIns="91425" spcFirstLastPara="1" rIns="91425" wrap="square" tIns="91425"/>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No Bullets">
  <p:cSld name="Subhead w/ No Bullets">
    <p:spTree>
      <p:nvGrpSpPr>
        <p:cNvPr id="135" name="Shape 135"/>
        <p:cNvGrpSpPr/>
        <p:nvPr/>
      </p:nvGrpSpPr>
      <p:grpSpPr>
        <a:xfrm>
          <a:off x="0" y="0"/>
          <a:ext cx="0" cy="0"/>
          <a:chOff x="0" y="0"/>
          <a:chExt cx="0" cy="0"/>
        </a:xfrm>
      </p:grpSpPr>
      <p:sp>
        <p:nvSpPr>
          <p:cNvPr id="136" name="Shape 136"/>
          <p:cNvSpPr txBox="1"/>
          <p:nvPr>
            <p:ph idx="1" type="body"/>
          </p:nvPr>
        </p:nvSpPr>
        <p:spPr>
          <a:xfrm>
            <a:off x="302605" y="1709352"/>
            <a:ext cx="11585731" cy="4384543"/>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Shape 137"/>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8" name="Shape 138"/>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139" name="Shape 139"/>
          <p:cNvSpPr txBox="1"/>
          <p:nvPr>
            <p:ph idx="2" type="body"/>
          </p:nvPr>
        </p:nvSpPr>
        <p:spPr>
          <a:xfrm>
            <a:off x="302605" y="1006103"/>
            <a:ext cx="11585731" cy="4080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No Bullets 2 col">
  <p:cSld name="Subhead w/ No Bullets 2 col">
    <p:spTree>
      <p:nvGrpSpPr>
        <p:cNvPr id="140" name="Shape 140"/>
        <p:cNvGrpSpPr/>
        <p:nvPr/>
      </p:nvGrpSpPr>
      <p:grpSpPr>
        <a:xfrm>
          <a:off x="0" y="0"/>
          <a:ext cx="0" cy="0"/>
          <a:chOff x="0" y="0"/>
          <a:chExt cx="0" cy="0"/>
        </a:xfrm>
      </p:grpSpPr>
      <p:sp>
        <p:nvSpPr>
          <p:cNvPr id="141" name="Shape 141"/>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142" name="Shape 142"/>
          <p:cNvSpPr txBox="1"/>
          <p:nvPr>
            <p:ph idx="1" type="body"/>
          </p:nvPr>
        </p:nvSpPr>
        <p:spPr>
          <a:xfrm>
            <a:off x="302606" y="1709352"/>
            <a:ext cx="5617943" cy="4384543"/>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3" name="Shape 143"/>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4" name="Shape 144"/>
          <p:cNvSpPr txBox="1"/>
          <p:nvPr>
            <p:ph idx="2" type="body"/>
          </p:nvPr>
        </p:nvSpPr>
        <p:spPr>
          <a:xfrm>
            <a:off x="302605" y="1006103"/>
            <a:ext cx="11585731" cy="4080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5" name="Shape 145"/>
          <p:cNvSpPr txBox="1"/>
          <p:nvPr>
            <p:ph idx="3" type="body"/>
          </p:nvPr>
        </p:nvSpPr>
        <p:spPr>
          <a:xfrm>
            <a:off x="6159098" y="1709352"/>
            <a:ext cx="5691148" cy="4384543"/>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no Subhead">
  <p:cSld name="Title with no Subhead">
    <p:spTree>
      <p:nvGrpSpPr>
        <p:cNvPr id="146" name="Shape 146"/>
        <p:cNvGrpSpPr/>
        <p:nvPr/>
      </p:nvGrpSpPr>
      <p:grpSpPr>
        <a:xfrm>
          <a:off x="0" y="0"/>
          <a:ext cx="0" cy="0"/>
          <a:chOff x="0" y="0"/>
          <a:chExt cx="0" cy="0"/>
        </a:xfrm>
      </p:grpSpPr>
      <p:sp>
        <p:nvSpPr>
          <p:cNvPr id="147" name="Shape 147"/>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148" name="Shape 148"/>
          <p:cNvSpPr txBox="1"/>
          <p:nvPr>
            <p:ph idx="1" type="body"/>
          </p:nvPr>
        </p:nvSpPr>
        <p:spPr>
          <a:xfrm>
            <a:off x="302605" y="1112109"/>
            <a:ext cx="11585731" cy="4981786"/>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9" name="Shape 149"/>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no Subhead 2 col">
  <p:cSld name="Title with no Subhead 2 col">
    <p:spTree>
      <p:nvGrpSpPr>
        <p:cNvPr id="150" name="Shape 150"/>
        <p:cNvGrpSpPr/>
        <p:nvPr/>
      </p:nvGrpSpPr>
      <p:grpSpPr>
        <a:xfrm>
          <a:off x="0" y="0"/>
          <a:ext cx="0" cy="0"/>
          <a:chOff x="0" y="0"/>
          <a:chExt cx="0" cy="0"/>
        </a:xfrm>
      </p:grpSpPr>
      <p:sp>
        <p:nvSpPr>
          <p:cNvPr id="151" name="Shape 151"/>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152" name="Shape 152"/>
          <p:cNvSpPr txBox="1"/>
          <p:nvPr>
            <p:ph idx="1" type="body"/>
          </p:nvPr>
        </p:nvSpPr>
        <p:spPr>
          <a:xfrm>
            <a:off x="302606" y="1112109"/>
            <a:ext cx="5663697" cy="4981786"/>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3" name="Shape 153"/>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4" name="Shape 154"/>
          <p:cNvSpPr txBox="1"/>
          <p:nvPr>
            <p:ph idx="2" type="body"/>
          </p:nvPr>
        </p:nvSpPr>
        <p:spPr>
          <a:xfrm>
            <a:off x="6214002" y="1112109"/>
            <a:ext cx="5663697" cy="4981786"/>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evens Seal">
  <p:cSld name="Stevens Seal">
    <p:spTree>
      <p:nvGrpSpPr>
        <p:cNvPr id="23" name="Shape 23"/>
        <p:cNvGrpSpPr/>
        <p:nvPr/>
      </p:nvGrpSpPr>
      <p:grpSpPr>
        <a:xfrm>
          <a:off x="0" y="0"/>
          <a:ext cx="0" cy="0"/>
          <a:chOff x="0" y="0"/>
          <a:chExt cx="0" cy="0"/>
        </a:xfrm>
      </p:grpSpPr>
      <p:pic>
        <p:nvPicPr>
          <p:cNvPr id="24" name="Shape 24"/>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25" name="Shape 25"/>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Shape 27"/>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28" name="Shape 28"/>
          <p:cNvGrpSpPr/>
          <p:nvPr/>
        </p:nvGrpSpPr>
        <p:grpSpPr>
          <a:xfrm>
            <a:off x="-1" y="17762"/>
            <a:ext cx="12188825" cy="742"/>
            <a:chOff x="-1" y="1761975"/>
            <a:chExt cx="12188825" cy="742"/>
          </a:xfrm>
        </p:grpSpPr>
        <p:cxnSp>
          <p:nvCxnSpPr>
            <p:cNvPr id="29" name="Shape 29"/>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30" name="Shape 30"/>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31" name="Shape 31"/>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32" name="Shape 32"/>
          <p:cNvGrpSpPr/>
          <p:nvPr/>
        </p:nvGrpSpPr>
        <p:grpSpPr>
          <a:xfrm>
            <a:off x="-1" y="6406187"/>
            <a:ext cx="12188825" cy="451813"/>
            <a:chOff x="-1" y="6406187"/>
            <a:chExt cx="12188825" cy="451813"/>
          </a:xfrm>
        </p:grpSpPr>
        <p:sp>
          <p:nvSpPr>
            <p:cNvPr id="33" name="Shape 33"/>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4" name="Shape 34"/>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35" name="Shape 35"/>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evens Clock">
  <p:cSld name="Stevens Clock">
    <p:spTree>
      <p:nvGrpSpPr>
        <p:cNvPr id="36" name="Shape 36"/>
        <p:cNvGrpSpPr/>
        <p:nvPr/>
      </p:nvGrpSpPr>
      <p:grpSpPr>
        <a:xfrm>
          <a:off x="0" y="0"/>
          <a:ext cx="0" cy="0"/>
          <a:chOff x="0" y="0"/>
          <a:chExt cx="0" cy="0"/>
        </a:xfrm>
      </p:grpSpPr>
      <p:pic>
        <p:nvPicPr>
          <p:cNvPr id="37" name="Shape 37"/>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38" name="Shape 38"/>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41" name="Shape 41"/>
          <p:cNvGrpSpPr/>
          <p:nvPr/>
        </p:nvGrpSpPr>
        <p:grpSpPr>
          <a:xfrm>
            <a:off x="-1" y="17762"/>
            <a:ext cx="12188825" cy="742"/>
            <a:chOff x="-1" y="1761975"/>
            <a:chExt cx="12188825" cy="742"/>
          </a:xfrm>
        </p:grpSpPr>
        <p:cxnSp>
          <p:nvCxnSpPr>
            <p:cNvPr id="42" name="Shape 42"/>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43" name="Shape 43"/>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44" name="Shape 44"/>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45" name="Shape 45"/>
          <p:cNvGrpSpPr/>
          <p:nvPr/>
        </p:nvGrpSpPr>
        <p:grpSpPr>
          <a:xfrm>
            <a:off x="-1" y="6406187"/>
            <a:ext cx="12188825" cy="451813"/>
            <a:chOff x="-1" y="6406187"/>
            <a:chExt cx="12188825" cy="451813"/>
          </a:xfrm>
        </p:grpSpPr>
        <p:sp>
          <p:nvSpPr>
            <p:cNvPr id="46" name="Shape 46"/>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7" name="Shape 47"/>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48" name="Shape 48"/>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evens Fountain">
  <p:cSld name="Stevens Fountain">
    <p:spTree>
      <p:nvGrpSpPr>
        <p:cNvPr id="49"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b="0" l="0" r="0" t="0"/>
          <a:stretch/>
        </p:blipFill>
        <p:spPr>
          <a:xfrm>
            <a:off x="6854825" y="0"/>
            <a:ext cx="5334000" cy="6827520"/>
          </a:xfrm>
          <a:prstGeom prst="rect">
            <a:avLst/>
          </a:prstGeom>
          <a:noFill/>
          <a:ln>
            <a:noFill/>
          </a:ln>
        </p:spPr>
      </p:pic>
      <p:sp>
        <p:nvSpPr>
          <p:cNvPr id="51" name="Shape 51"/>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Shape 52"/>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54" name="Shape 54"/>
          <p:cNvGrpSpPr/>
          <p:nvPr/>
        </p:nvGrpSpPr>
        <p:grpSpPr>
          <a:xfrm>
            <a:off x="-1" y="17762"/>
            <a:ext cx="12188825" cy="742"/>
            <a:chOff x="-1" y="1761975"/>
            <a:chExt cx="12188825" cy="742"/>
          </a:xfrm>
        </p:grpSpPr>
        <p:cxnSp>
          <p:nvCxnSpPr>
            <p:cNvPr id="55" name="Shape 55"/>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56" name="Shape 56"/>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57" name="Shape 57"/>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58" name="Shape 58"/>
          <p:cNvGrpSpPr/>
          <p:nvPr/>
        </p:nvGrpSpPr>
        <p:grpSpPr>
          <a:xfrm>
            <a:off x="-1" y="6406187"/>
            <a:ext cx="12188825" cy="451813"/>
            <a:chOff x="-1" y="6406187"/>
            <a:chExt cx="12188825" cy="451813"/>
          </a:xfrm>
        </p:grpSpPr>
        <p:sp>
          <p:nvSpPr>
            <p:cNvPr id="59" name="Shape 59"/>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60" name="Shape 60"/>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61" name="Shape 61"/>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rchbearer">
  <p:cSld name="Torchbearer">
    <p:spTree>
      <p:nvGrpSpPr>
        <p:cNvPr id="62" name="Shape 62"/>
        <p:cNvGrpSpPr/>
        <p:nvPr/>
      </p:nvGrpSpPr>
      <p:grpSpPr>
        <a:xfrm>
          <a:off x="0" y="0"/>
          <a:ext cx="0" cy="0"/>
          <a:chOff x="0" y="0"/>
          <a:chExt cx="0" cy="0"/>
        </a:xfrm>
      </p:grpSpPr>
      <p:pic>
        <p:nvPicPr>
          <p:cNvPr id="63" name="Shape 63"/>
          <p:cNvPicPr preferRelativeResize="0"/>
          <p:nvPr/>
        </p:nvPicPr>
        <p:blipFill rotWithShape="1">
          <a:blip r:embed="rId2">
            <a:alphaModFix/>
          </a:blip>
          <a:srcRect b="0" l="0" r="0" t="0"/>
          <a:stretch/>
        </p:blipFill>
        <p:spPr>
          <a:xfrm>
            <a:off x="6826194" y="0"/>
            <a:ext cx="5362631" cy="6864167"/>
          </a:xfrm>
          <a:prstGeom prst="rect">
            <a:avLst/>
          </a:prstGeom>
          <a:noFill/>
          <a:ln>
            <a:noFill/>
          </a:ln>
        </p:spPr>
      </p:pic>
      <p:sp>
        <p:nvSpPr>
          <p:cNvPr id="64" name="Shape 64"/>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67" name="Shape 67"/>
          <p:cNvGrpSpPr/>
          <p:nvPr/>
        </p:nvGrpSpPr>
        <p:grpSpPr>
          <a:xfrm>
            <a:off x="-1" y="17762"/>
            <a:ext cx="12188825" cy="742"/>
            <a:chOff x="-1" y="1761975"/>
            <a:chExt cx="12188825" cy="742"/>
          </a:xfrm>
        </p:grpSpPr>
        <p:cxnSp>
          <p:nvCxnSpPr>
            <p:cNvPr id="68" name="Shape 68"/>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69" name="Shape 69"/>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70" name="Shape 70"/>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71" name="Shape 71"/>
          <p:cNvGrpSpPr/>
          <p:nvPr/>
        </p:nvGrpSpPr>
        <p:grpSpPr>
          <a:xfrm>
            <a:off x="-1" y="6406187"/>
            <a:ext cx="12188825" cy="451813"/>
            <a:chOff x="-1" y="6406187"/>
            <a:chExt cx="12188825" cy="451813"/>
          </a:xfrm>
        </p:grpSpPr>
        <p:sp>
          <p:nvSpPr>
            <p:cNvPr id="72" name="Shape 72"/>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73" name="Shape 73"/>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74" name="Shape 74"/>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udents with NYC skyline">
  <p:cSld name="Students with NYC skyline">
    <p:spTree>
      <p:nvGrpSpPr>
        <p:cNvPr id="75" name="Shape 75"/>
        <p:cNvGrpSpPr/>
        <p:nvPr/>
      </p:nvGrpSpPr>
      <p:grpSpPr>
        <a:xfrm>
          <a:off x="0" y="0"/>
          <a:ext cx="0" cy="0"/>
          <a:chOff x="0" y="0"/>
          <a:chExt cx="0" cy="0"/>
        </a:xfrm>
      </p:grpSpPr>
      <p:pic>
        <p:nvPicPr>
          <p:cNvPr id="76" name="Shape 76"/>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77" name="Shape 77"/>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Shape 78"/>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Shape 79"/>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80" name="Shape 80"/>
          <p:cNvGrpSpPr/>
          <p:nvPr/>
        </p:nvGrpSpPr>
        <p:grpSpPr>
          <a:xfrm>
            <a:off x="-1" y="17762"/>
            <a:ext cx="12188825" cy="742"/>
            <a:chOff x="-1" y="1761975"/>
            <a:chExt cx="12188825" cy="742"/>
          </a:xfrm>
        </p:grpSpPr>
        <p:cxnSp>
          <p:nvCxnSpPr>
            <p:cNvPr id="81" name="Shape 81"/>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82" name="Shape 82"/>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83" name="Shape 83"/>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84" name="Shape 84"/>
          <p:cNvGrpSpPr/>
          <p:nvPr/>
        </p:nvGrpSpPr>
        <p:grpSpPr>
          <a:xfrm>
            <a:off x="-1" y="6406187"/>
            <a:ext cx="12188825" cy="451813"/>
            <a:chOff x="-1" y="6406187"/>
            <a:chExt cx="12188825" cy="451813"/>
          </a:xfrm>
        </p:grpSpPr>
        <p:sp>
          <p:nvSpPr>
            <p:cNvPr id="85" name="Shape 85"/>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86" name="Shape 86"/>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87" name="Shape 87"/>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mpus Aerial">
  <p:cSld name="Campus Aerial">
    <p:spTree>
      <p:nvGrpSpPr>
        <p:cNvPr id="88" name="Shape 88"/>
        <p:cNvGrpSpPr/>
        <p:nvPr/>
      </p:nvGrpSpPr>
      <p:grpSpPr>
        <a:xfrm>
          <a:off x="0" y="0"/>
          <a:ext cx="0" cy="0"/>
          <a:chOff x="0" y="0"/>
          <a:chExt cx="0" cy="0"/>
        </a:xfrm>
      </p:grpSpPr>
      <p:pic>
        <p:nvPicPr>
          <p:cNvPr id="89" name="Shape 89"/>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90" name="Shape 90"/>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Shape 91"/>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Shape 92"/>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93" name="Shape 93"/>
          <p:cNvGrpSpPr/>
          <p:nvPr/>
        </p:nvGrpSpPr>
        <p:grpSpPr>
          <a:xfrm>
            <a:off x="-1" y="17762"/>
            <a:ext cx="12188825" cy="742"/>
            <a:chOff x="-1" y="1761975"/>
            <a:chExt cx="12188825" cy="742"/>
          </a:xfrm>
        </p:grpSpPr>
        <p:cxnSp>
          <p:nvCxnSpPr>
            <p:cNvPr id="94" name="Shape 94"/>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95" name="Shape 95"/>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96" name="Shape 96"/>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97" name="Shape 97"/>
          <p:cNvGrpSpPr/>
          <p:nvPr/>
        </p:nvGrpSpPr>
        <p:grpSpPr>
          <a:xfrm>
            <a:off x="-1" y="6406187"/>
            <a:ext cx="12188825" cy="451813"/>
            <a:chOff x="-1" y="6406187"/>
            <a:chExt cx="12188825" cy="451813"/>
          </a:xfrm>
        </p:grpSpPr>
        <p:sp>
          <p:nvSpPr>
            <p:cNvPr id="98" name="Shape 98"/>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99" name="Shape 99"/>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00" name="Shape 100"/>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hield">
  <p:cSld name="Shield">
    <p:spTree>
      <p:nvGrpSpPr>
        <p:cNvPr id="101" name="Shape 101"/>
        <p:cNvGrpSpPr/>
        <p:nvPr/>
      </p:nvGrpSpPr>
      <p:grpSpPr>
        <a:xfrm>
          <a:off x="0" y="0"/>
          <a:ext cx="0" cy="0"/>
          <a:chOff x="0" y="0"/>
          <a:chExt cx="0" cy="0"/>
        </a:xfrm>
      </p:grpSpPr>
      <p:pic>
        <p:nvPicPr>
          <p:cNvPr descr="shield.png" id="102" name="Shape 102"/>
          <p:cNvPicPr preferRelativeResize="0"/>
          <p:nvPr/>
        </p:nvPicPr>
        <p:blipFill rotWithShape="1">
          <a:blip r:embed="rId2">
            <a:alphaModFix/>
          </a:blip>
          <a:srcRect b="0" l="0" r="0" t="0"/>
          <a:stretch/>
        </p:blipFill>
        <p:spPr>
          <a:xfrm>
            <a:off x="6987714" y="1196775"/>
            <a:ext cx="5199888" cy="5669280"/>
          </a:xfrm>
          <a:prstGeom prst="rect">
            <a:avLst/>
          </a:prstGeom>
          <a:noFill/>
          <a:ln>
            <a:noFill/>
          </a:ln>
        </p:spPr>
      </p:pic>
      <p:sp>
        <p:nvSpPr>
          <p:cNvPr id="103" name="Shape 103"/>
          <p:cNvSpPr txBox="1"/>
          <p:nvPr>
            <p:ph idx="1" type="body"/>
          </p:nvPr>
        </p:nvSpPr>
        <p:spPr>
          <a:xfrm>
            <a:off x="216054" y="4829299"/>
            <a:ext cx="6773094"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4" name="Shape 104"/>
          <p:cNvSpPr txBox="1"/>
          <p:nvPr>
            <p:ph idx="2" type="body"/>
          </p:nvPr>
        </p:nvSpPr>
        <p:spPr>
          <a:xfrm>
            <a:off x="226634" y="3496385"/>
            <a:ext cx="6753633"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5" name="Shape 105"/>
          <p:cNvSpPr txBox="1"/>
          <p:nvPr>
            <p:ph idx="3" type="body"/>
          </p:nvPr>
        </p:nvSpPr>
        <p:spPr>
          <a:xfrm>
            <a:off x="226632" y="2155151"/>
            <a:ext cx="8529783"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06" name="Shape 106"/>
          <p:cNvGrpSpPr/>
          <p:nvPr/>
        </p:nvGrpSpPr>
        <p:grpSpPr>
          <a:xfrm>
            <a:off x="-1" y="17762"/>
            <a:ext cx="12188825" cy="742"/>
            <a:chOff x="-1" y="1761975"/>
            <a:chExt cx="12188825" cy="742"/>
          </a:xfrm>
        </p:grpSpPr>
        <p:cxnSp>
          <p:nvCxnSpPr>
            <p:cNvPr id="107" name="Shape 107"/>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08" name="Shape 108"/>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09" name="Shape 109"/>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10" name="Shape 110"/>
          <p:cNvGrpSpPr/>
          <p:nvPr/>
        </p:nvGrpSpPr>
        <p:grpSpPr>
          <a:xfrm>
            <a:off x="-1" y="6406187"/>
            <a:ext cx="12188825" cy="451813"/>
            <a:chOff x="-1" y="6406187"/>
            <a:chExt cx="12188825" cy="451813"/>
          </a:xfrm>
        </p:grpSpPr>
        <p:sp>
          <p:nvSpPr>
            <p:cNvPr id="111" name="Shape 111"/>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2" name="Shape 112"/>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13" name="Shape 113"/>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Bullets">
  <p:cSld name="Subhead w/ Bullets">
    <p:spTree>
      <p:nvGrpSpPr>
        <p:cNvPr id="124" name="Shape 124"/>
        <p:cNvGrpSpPr/>
        <p:nvPr/>
      </p:nvGrpSpPr>
      <p:grpSpPr>
        <a:xfrm>
          <a:off x="0" y="0"/>
          <a:ext cx="0" cy="0"/>
          <a:chOff x="0" y="0"/>
          <a:chExt cx="0" cy="0"/>
        </a:xfrm>
      </p:grpSpPr>
      <p:sp>
        <p:nvSpPr>
          <p:cNvPr id="125" name="Shape 125"/>
          <p:cNvSpPr txBox="1"/>
          <p:nvPr>
            <p:ph idx="1" type="body"/>
          </p:nvPr>
        </p:nvSpPr>
        <p:spPr>
          <a:xfrm>
            <a:off x="302605" y="1708726"/>
            <a:ext cx="11585731" cy="4385167"/>
          </a:xfrm>
          <a:prstGeom prst="rect">
            <a:avLst/>
          </a:prstGeom>
          <a:noFill/>
          <a:ln>
            <a:noFill/>
          </a:ln>
        </p:spPr>
        <p:txBody>
          <a:bodyPr anchorCtr="0" anchor="t" bIns="91425" lIns="91425" spcFirstLastPara="1" rIns="91425" wrap="square" tIns="91425"/>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6" name="Shape 126"/>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127" name="Shape 127"/>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Shape 128"/>
          <p:cNvSpPr txBox="1"/>
          <p:nvPr>
            <p:ph idx="2" type="body"/>
          </p:nvPr>
        </p:nvSpPr>
        <p:spPr>
          <a:xfrm>
            <a:off x="302606" y="1006103"/>
            <a:ext cx="9764792" cy="4080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1.png"/><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theme" Target="../theme/theme2.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4" name="Shape 114"/>
        <p:cNvGrpSpPr/>
        <p:nvPr/>
      </p:nvGrpSpPr>
      <p:grpSpPr>
        <a:xfrm>
          <a:off x="0" y="0"/>
          <a:ext cx="0" cy="0"/>
          <a:chOff x="0" y="0"/>
          <a:chExt cx="0" cy="0"/>
        </a:xfrm>
      </p:grpSpPr>
      <p:sp>
        <p:nvSpPr>
          <p:cNvPr id="115" name="Shape 115"/>
          <p:cNvSpPr/>
          <p:nvPr/>
        </p:nvSpPr>
        <p:spPr>
          <a:xfrm>
            <a:off x="0" y="6446520"/>
            <a:ext cx="12188825"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6" name="Shape 116"/>
          <p:cNvCxnSpPr/>
          <p:nvPr/>
        </p:nvCxnSpPr>
        <p:spPr>
          <a:xfrm>
            <a:off x="8129945" y="6419317"/>
            <a:ext cx="4058879" cy="0"/>
          </a:xfrm>
          <a:prstGeom prst="straightConnector1">
            <a:avLst/>
          </a:prstGeom>
          <a:noFill/>
          <a:ln cap="flat" cmpd="sng" w="50800">
            <a:solidFill>
              <a:srgbClr val="DF7023"/>
            </a:solidFill>
            <a:prstDash val="solid"/>
            <a:round/>
            <a:headEnd len="sm" w="sm" type="none"/>
            <a:tailEnd len="sm" w="sm" type="none"/>
          </a:ln>
        </p:spPr>
      </p:cxnSp>
      <p:cxnSp>
        <p:nvCxnSpPr>
          <p:cNvPr id="117" name="Shape 117"/>
          <p:cNvCxnSpPr/>
          <p:nvPr/>
        </p:nvCxnSpPr>
        <p:spPr>
          <a:xfrm>
            <a:off x="-1" y="6420059"/>
            <a:ext cx="8129946" cy="0"/>
          </a:xfrm>
          <a:prstGeom prst="straightConnector1">
            <a:avLst/>
          </a:prstGeom>
          <a:noFill/>
          <a:ln cap="flat" cmpd="sng" w="50800">
            <a:solidFill>
              <a:srgbClr val="0F787D"/>
            </a:solidFill>
            <a:prstDash val="solid"/>
            <a:round/>
            <a:headEnd len="sm" w="sm" type="none"/>
            <a:tailEnd len="sm" w="sm" type="none"/>
          </a:ln>
        </p:spPr>
      </p:cxnSp>
      <p:grpSp>
        <p:nvGrpSpPr>
          <p:cNvPr id="118" name="Shape 118"/>
          <p:cNvGrpSpPr/>
          <p:nvPr/>
        </p:nvGrpSpPr>
        <p:grpSpPr>
          <a:xfrm>
            <a:off x="-1" y="-8881"/>
            <a:ext cx="12188825" cy="1238113"/>
            <a:chOff x="0" y="0"/>
            <a:chExt cx="9144000" cy="928827"/>
          </a:xfrm>
        </p:grpSpPr>
        <p:cxnSp>
          <p:nvCxnSpPr>
            <p:cNvPr id="119" name="Shape 119"/>
            <p:cNvCxnSpPr/>
            <p:nvPr/>
          </p:nvCxnSpPr>
          <p:spPr>
            <a:xfrm>
              <a:off x="6099048" y="26122"/>
              <a:ext cx="3044952" cy="0"/>
            </a:xfrm>
            <a:prstGeom prst="straightConnector1">
              <a:avLst/>
            </a:prstGeom>
            <a:noFill/>
            <a:ln cap="flat" cmpd="sng" w="50800">
              <a:solidFill>
                <a:srgbClr val="A5A5A5"/>
              </a:solidFill>
              <a:prstDash val="solid"/>
              <a:round/>
              <a:headEnd len="sm" w="sm" type="none"/>
              <a:tailEnd len="sm" w="sm" type="none"/>
            </a:ln>
          </p:spPr>
        </p:cxnSp>
        <p:cxnSp>
          <p:nvCxnSpPr>
            <p:cNvPr id="120" name="Shape 120"/>
            <p:cNvCxnSpPr/>
            <p:nvPr/>
          </p:nvCxnSpPr>
          <p:spPr>
            <a:xfrm>
              <a:off x="0" y="26679"/>
              <a:ext cx="6099048" cy="0"/>
            </a:xfrm>
            <a:prstGeom prst="straightConnector1">
              <a:avLst/>
            </a:prstGeom>
            <a:noFill/>
            <a:ln cap="flat" cmpd="sng" w="50800">
              <a:solidFill>
                <a:srgbClr val="90152A"/>
              </a:solidFill>
              <a:prstDash val="solid"/>
              <a:round/>
              <a:headEnd len="sm" w="sm" type="none"/>
              <a:tailEnd len="sm" w="sm" type="none"/>
            </a:ln>
          </p:spPr>
        </p:cxnSp>
        <p:pic>
          <p:nvPicPr>
            <p:cNvPr id="121" name="Shape 121"/>
            <p:cNvPicPr preferRelativeResize="0"/>
            <p:nvPr/>
          </p:nvPicPr>
          <p:blipFill rotWithShape="1">
            <a:blip r:embed="rId1">
              <a:alphaModFix/>
            </a:blip>
            <a:srcRect b="0" l="0" r="68665" t="13018"/>
            <a:stretch/>
          </p:blipFill>
          <p:spPr>
            <a:xfrm>
              <a:off x="8323018" y="0"/>
              <a:ext cx="588774" cy="928827"/>
            </a:xfrm>
            <a:prstGeom prst="rect">
              <a:avLst/>
            </a:prstGeom>
            <a:noFill/>
            <a:ln>
              <a:noFill/>
            </a:ln>
          </p:spPr>
        </p:pic>
      </p:grpSp>
      <p:pic>
        <p:nvPicPr>
          <p:cNvPr id="122" name="Shape 122"/>
          <p:cNvPicPr preferRelativeResize="0"/>
          <p:nvPr/>
        </p:nvPicPr>
        <p:blipFill rotWithShape="1">
          <a:blip r:embed="rId2">
            <a:alphaModFix/>
          </a:blip>
          <a:srcRect b="0" l="0" r="0" t="0"/>
          <a:stretch/>
        </p:blipFill>
        <p:spPr>
          <a:xfrm>
            <a:off x="8435975" y="6584950"/>
            <a:ext cx="2933700" cy="127000"/>
          </a:xfrm>
          <a:prstGeom prst="rect">
            <a:avLst/>
          </a:prstGeom>
          <a:noFill/>
          <a:ln>
            <a:noFill/>
          </a:ln>
        </p:spPr>
      </p:pic>
      <p:sp>
        <p:nvSpPr>
          <p:cNvPr id="123" name="Shape 123"/>
          <p:cNvSpPr txBox="1"/>
          <p:nvPr>
            <p:ph idx="12" type="sldNum"/>
          </p:nvPr>
        </p:nvSpPr>
        <p:spPr>
          <a:xfrm>
            <a:off x="11591176" y="6460940"/>
            <a:ext cx="47662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239025" y="4027725"/>
            <a:ext cx="7396200" cy="22968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1400"/>
              <a:buFont typeface="Arial"/>
              <a:buNone/>
            </a:pPr>
            <a:r>
              <a:t/>
            </a:r>
            <a:endParaRPr/>
          </a:p>
          <a:p>
            <a:pPr indent="0" lvl="0" marL="0" marR="0" rtl="0" algn="l">
              <a:lnSpc>
                <a:spcPct val="120000"/>
              </a:lnSpc>
              <a:spcBef>
                <a:spcPts val="0"/>
              </a:spcBef>
              <a:spcAft>
                <a:spcPts val="0"/>
              </a:spcAft>
              <a:buClr>
                <a:schemeClr val="dk1"/>
              </a:buClr>
              <a:buSzPts val="1400"/>
              <a:buFont typeface="Arial"/>
              <a:buNone/>
            </a:pPr>
            <a:r>
              <a:t/>
            </a:r>
            <a:endParaRPr/>
          </a:p>
          <a:p>
            <a:pPr indent="0" lvl="0" marL="0" marR="0" rtl="0" algn="l">
              <a:lnSpc>
                <a:spcPct val="120000"/>
              </a:lnSpc>
              <a:spcBef>
                <a:spcPts val="0"/>
              </a:spcBef>
              <a:spcAft>
                <a:spcPts val="0"/>
              </a:spcAft>
              <a:buClr>
                <a:schemeClr val="dk1"/>
              </a:buClr>
              <a:buSzPts val="1400"/>
              <a:buFont typeface="Arial"/>
              <a:buNone/>
            </a:pPr>
            <a:r>
              <a:rPr lang="en-US" u="sng"/>
              <a:t>TEAM-2 </a:t>
            </a:r>
            <a:endParaRPr u="sng"/>
          </a:p>
          <a:p>
            <a:pPr indent="0" lvl="0" marL="0" marR="0" rtl="0" algn="l">
              <a:lnSpc>
                <a:spcPct val="120000"/>
              </a:lnSpc>
              <a:spcBef>
                <a:spcPts val="0"/>
              </a:spcBef>
              <a:spcAft>
                <a:spcPts val="0"/>
              </a:spcAft>
              <a:buClr>
                <a:schemeClr val="dk1"/>
              </a:buClr>
              <a:buSzPts val="1400"/>
              <a:buFont typeface="Arial"/>
              <a:buNone/>
            </a:pPr>
            <a:r>
              <a:rPr b="0" i="0" lang="en-US" sz="1400" cap="none" strike="noStrike">
                <a:solidFill>
                  <a:schemeClr val="dk1"/>
                </a:solidFill>
                <a:latin typeface="Arial"/>
                <a:ea typeface="Arial"/>
                <a:cs typeface="Arial"/>
                <a:sym typeface="Arial"/>
              </a:rPr>
              <a:t>Isha G</a:t>
            </a:r>
            <a:r>
              <a:rPr lang="en-US"/>
              <a:t>oyal</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400"/>
              <a:buFont typeface="Arial"/>
              <a:buNone/>
            </a:pPr>
            <a:r>
              <a:rPr lang="en-US"/>
              <a:t>Rucha Patil</a:t>
            </a:r>
            <a:endParaRPr/>
          </a:p>
          <a:p>
            <a:pPr indent="0" lvl="0" marL="0" marR="0" rtl="0" algn="l">
              <a:lnSpc>
                <a:spcPct val="12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Rahul Saini</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400"/>
              <a:buFont typeface="Arial"/>
              <a:buNone/>
            </a:pPr>
            <a:r>
              <a:rPr lang="en-US"/>
              <a:t>Bhumika Patoliya</a:t>
            </a:r>
            <a:endParaRPr/>
          </a:p>
          <a:p>
            <a:pPr indent="0" lvl="0" marL="0" rtl="0">
              <a:spcBef>
                <a:spcPts val="0"/>
              </a:spcBef>
              <a:spcAft>
                <a:spcPts val="0"/>
              </a:spcAft>
              <a:buClr>
                <a:schemeClr val="dk1"/>
              </a:buClr>
              <a:buSzPts val="1400"/>
              <a:buFont typeface="Arial"/>
              <a:buNone/>
            </a:pPr>
            <a:r>
              <a:rPr lang="en-US"/>
              <a:t>Kunal Batra</a:t>
            </a:r>
            <a:br>
              <a:rPr lang="en-US"/>
            </a:br>
            <a:r>
              <a:rPr lang="en-US"/>
              <a:t>Krishna Lala</a:t>
            </a:r>
            <a:endParaRPr/>
          </a:p>
        </p:txBody>
      </p:sp>
      <p:sp>
        <p:nvSpPr>
          <p:cNvPr id="160" name="Shape 160"/>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1" lang="en-US" sz="2000" u="none" cap="none" strike="noStrike">
                <a:solidFill>
                  <a:schemeClr val="dk1"/>
                </a:solidFill>
                <a:latin typeface="Century Gothic"/>
                <a:ea typeface="Century Gothic"/>
                <a:cs typeface="Century Gothic"/>
                <a:sym typeface="Century Gothic"/>
              </a:rPr>
              <a:t>MIS-636B</a:t>
            </a:r>
            <a:endParaRPr b="0" i="1"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1" lang="en-US" sz="2000" u="none" cap="none" strike="noStrike">
                <a:solidFill>
                  <a:schemeClr val="dk1"/>
                </a:solidFill>
                <a:latin typeface="Century Gothic"/>
                <a:ea typeface="Century Gothic"/>
                <a:cs typeface="Century Gothic"/>
                <a:sym typeface="Century Gothic"/>
              </a:rPr>
              <a:t>Professor Joseph Morabito</a:t>
            </a:r>
            <a:endParaRPr b="0" i="1"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2000"/>
              <a:buFont typeface="Arial"/>
              <a:buNone/>
            </a:pPr>
            <a:r>
              <a:t/>
            </a:r>
            <a:endParaRPr b="0" i="1" sz="2000" u="none" cap="none" strike="noStrike">
              <a:solidFill>
                <a:schemeClr val="dk1"/>
              </a:solidFill>
              <a:latin typeface="Arial"/>
              <a:ea typeface="Arial"/>
              <a:cs typeface="Arial"/>
              <a:sym typeface="Arial"/>
            </a:endParaRPr>
          </a:p>
        </p:txBody>
      </p:sp>
      <p:sp>
        <p:nvSpPr>
          <p:cNvPr id="161" name="Shape 161"/>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ADVANCED BUSINESS INTELLIGENCE</a:t>
            </a:r>
            <a:endParaRPr/>
          </a:p>
          <a:p>
            <a:pPr indent="0" lvl="0" marL="0" marR="0" rtl="0" algn="l">
              <a:lnSpc>
                <a:spcPct val="100000"/>
              </a:lnSpc>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AT CARDINAL HEALTH</a:t>
            </a:r>
            <a:endParaRPr/>
          </a:p>
          <a:p>
            <a:pPr indent="0" lvl="0" marL="0" marR="0" rtl="0" algn="l">
              <a:lnSpc>
                <a:spcPct val="100000"/>
              </a:lnSpc>
              <a:spcBef>
                <a:spcPts val="0"/>
              </a:spcBef>
              <a:spcAft>
                <a:spcPts val="0"/>
              </a:spcAft>
              <a:buClr>
                <a:schemeClr val="dk1"/>
              </a:buClr>
              <a:buSzPts val="3000"/>
              <a:buFont typeface="Arial"/>
              <a:buNone/>
            </a:pPr>
            <a:r>
              <a:t/>
            </a:r>
            <a:endParaRPr b="1" i="0" sz="3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idx="1" type="body"/>
          </p:nvPr>
        </p:nvSpPr>
        <p:spPr>
          <a:xfrm>
            <a:off x="302605" y="1708726"/>
            <a:ext cx="11585700" cy="43851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lang="en-US" sz="2000"/>
              <a:t>The heritage has three direct influences on the organizational environment:-</a:t>
            </a:r>
            <a:endParaRPr sz="1200"/>
          </a:p>
          <a:p>
            <a:pPr indent="0" lvl="0" marL="0" rtl="0">
              <a:spcBef>
                <a:spcPts val="0"/>
              </a:spcBef>
              <a:spcAft>
                <a:spcPts val="0"/>
              </a:spcAft>
              <a:buClr>
                <a:schemeClr val="dk1"/>
              </a:buClr>
              <a:buSzPts val="1100"/>
              <a:buFont typeface="Arial"/>
              <a:buNone/>
            </a:pPr>
            <a:r>
              <a:t/>
            </a:r>
            <a:endParaRPr sz="2000"/>
          </a:p>
          <a:p>
            <a:pPr indent="0" lvl="0" marL="0" rtl="0">
              <a:spcBef>
                <a:spcPts val="0"/>
              </a:spcBef>
              <a:spcAft>
                <a:spcPts val="0"/>
              </a:spcAft>
              <a:buClr>
                <a:schemeClr val="dk1"/>
              </a:buClr>
              <a:buSzPts val="1100"/>
              <a:buFont typeface="Arial"/>
              <a:buNone/>
            </a:pPr>
            <a:r>
              <a:t/>
            </a:r>
            <a:endParaRPr sz="2000"/>
          </a:p>
          <a:p>
            <a:pPr indent="-355600" lvl="0" marL="457200" rtl="0">
              <a:spcBef>
                <a:spcPts val="0"/>
              </a:spcBef>
              <a:spcAft>
                <a:spcPts val="0"/>
              </a:spcAft>
              <a:buSzPts val="2000"/>
              <a:buChar char="•"/>
            </a:pPr>
            <a:r>
              <a:rPr lang="en-US" sz="2000"/>
              <a:t>Its culture is  highly  receptive to  IT-enabled  business  innovation.</a:t>
            </a:r>
            <a:endParaRPr sz="2000"/>
          </a:p>
          <a:p>
            <a:pPr indent="0" lvl="0" marL="0" rtl="0">
              <a:spcBef>
                <a:spcPts val="0"/>
              </a:spcBef>
              <a:spcAft>
                <a:spcPts val="0"/>
              </a:spcAft>
              <a:buNone/>
            </a:pPr>
            <a:r>
              <a:t/>
            </a:r>
            <a:endParaRPr sz="2000"/>
          </a:p>
          <a:p>
            <a:pPr indent="-355600" lvl="0" marL="457200" rtl="0">
              <a:spcBef>
                <a:spcPts val="0"/>
              </a:spcBef>
              <a:spcAft>
                <a:spcPts val="0"/>
              </a:spcAft>
              <a:buSzPts val="2000"/>
              <a:buChar char="•"/>
            </a:pPr>
            <a:r>
              <a:rPr lang="en-US" sz="2000"/>
              <a:t>Executives &amp; Senior Employees have long tenures.</a:t>
            </a:r>
            <a:endParaRPr sz="2000"/>
          </a:p>
          <a:p>
            <a:pPr indent="0" lvl="0" marL="0" rtl="0">
              <a:spcBef>
                <a:spcPts val="0"/>
              </a:spcBef>
              <a:spcAft>
                <a:spcPts val="0"/>
              </a:spcAft>
              <a:buNone/>
            </a:pPr>
            <a:r>
              <a:t/>
            </a:r>
            <a:endParaRPr sz="2000"/>
          </a:p>
          <a:p>
            <a:pPr indent="-355600" lvl="0" marL="457200" rtl="0">
              <a:lnSpc>
                <a:spcPct val="115000"/>
              </a:lnSpc>
              <a:spcBef>
                <a:spcPts val="0"/>
              </a:spcBef>
              <a:spcAft>
                <a:spcPts val="0"/>
              </a:spcAft>
              <a:buSzPts val="2000"/>
              <a:buChar char="•"/>
            </a:pPr>
            <a:r>
              <a:rPr lang="en-US" sz="2000"/>
              <a:t>Due  to  the  long  employee  tenures, personal  networks  are  dense  and  rich.</a:t>
            </a:r>
            <a:endParaRPr sz="2000"/>
          </a:p>
          <a:p>
            <a:pPr indent="0" lvl="0" marL="0" rtl="0">
              <a:spcBef>
                <a:spcPts val="0"/>
              </a:spcBef>
              <a:spcAft>
                <a:spcPts val="0"/>
              </a:spcAft>
              <a:buClr>
                <a:schemeClr val="dk1"/>
              </a:buClr>
              <a:buSzPts val="1100"/>
              <a:buFont typeface="Arial"/>
              <a:buNone/>
            </a:pPr>
            <a:r>
              <a:t/>
            </a:r>
            <a:endParaRPr sz="2000"/>
          </a:p>
          <a:p>
            <a:pPr indent="0" lvl="0" marL="0" rtl="0">
              <a:lnSpc>
                <a:spcPct val="115000"/>
              </a:lnSpc>
              <a:spcBef>
                <a:spcPts val="0"/>
              </a:spcBef>
              <a:spcAft>
                <a:spcPts val="0"/>
              </a:spcAft>
              <a:buClr>
                <a:schemeClr val="dk1"/>
              </a:buClr>
              <a:buSzPts val="1100"/>
              <a:buFont typeface="Arial"/>
              <a:buNone/>
            </a:pPr>
            <a:r>
              <a:t/>
            </a:r>
            <a:endParaRPr sz="2000"/>
          </a:p>
          <a:p>
            <a:pPr indent="0" lvl="0" marL="0" marR="0" rtl="0" algn="l">
              <a:spcBef>
                <a:spcPts val="0"/>
              </a:spcBef>
              <a:spcAft>
                <a:spcPts val="0"/>
              </a:spcAft>
              <a:buNone/>
            </a:pPr>
            <a:r>
              <a:t/>
            </a:r>
            <a:endParaRPr sz="2000"/>
          </a:p>
        </p:txBody>
      </p:sp>
      <p:sp>
        <p:nvSpPr>
          <p:cNvPr id="244" name="Shape 244"/>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245" name="Shape 245"/>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3000"/>
              <a:buFont typeface="Arial"/>
              <a:buNone/>
            </a:pPr>
            <a:r>
              <a:rPr b="0" lang="en-US"/>
              <a:t>Cardinal Health’s Medical Products &amp; Services Business</a:t>
            </a:r>
            <a:endParaRPr i="1" sz="2400"/>
          </a:p>
          <a:p>
            <a:pPr indent="0" lvl="0" marL="0" marR="0" rtl="0" algn="l">
              <a:spcBef>
                <a:spcPts val="0"/>
              </a:spcBef>
              <a:spcAft>
                <a:spcPts val="0"/>
              </a:spcAft>
              <a:buClr>
                <a:schemeClr val="dk1"/>
              </a:buClr>
              <a:buSzPts val="3000"/>
              <a:buFont typeface="Arial"/>
              <a:buNone/>
            </a:pPr>
            <a:r>
              <a:t/>
            </a:r>
            <a:endParaRPr b="0"/>
          </a:p>
        </p:txBody>
      </p:sp>
      <p:sp>
        <p:nvSpPr>
          <p:cNvPr id="246" name="Shape 246"/>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2000"/>
              <a:t>The Healthcare Industry</a:t>
            </a:r>
            <a:endParaRPr sz="2000"/>
          </a:p>
        </p:txBody>
      </p:sp>
      <p:sp>
        <p:nvSpPr>
          <p:cNvPr id="247" name="Shape 247"/>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Rucha Patil</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idx="1" type="body"/>
          </p:nvPr>
        </p:nvSpPr>
        <p:spPr>
          <a:xfrm>
            <a:off x="302605" y="1708726"/>
            <a:ext cx="11585700" cy="438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rPr lang="en-US" sz="2000"/>
              <a:t>In 1995 (just prior to the Baxter spin-off), Baxter senior management decided to implement SAP R/3® to accomplish three objectives:</a:t>
            </a:r>
            <a:endParaRPr sz="2000"/>
          </a:p>
          <a:p>
            <a:pPr indent="0" lvl="0" marL="0" marR="0" rtl="0" algn="l">
              <a:spcBef>
                <a:spcPts val="0"/>
              </a:spcBef>
              <a:spcAft>
                <a:spcPts val="0"/>
              </a:spcAft>
              <a:buClr>
                <a:schemeClr val="dk1"/>
              </a:buClr>
              <a:buSzPts val="1600"/>
              <a:buFont typeface="Arial"/>
              <a:buNone/>
            </a:pPr>
            <a:r>
              <a:t/>
            </a:r>
            <a:endParaRPr sz="2000"/>
          </a:p>
          <a:p>
            <a:pPr indent="-355600" lvl="0" marL="457200" marR="0" rtl="0" algn="l">
              <a:spcBef>
                <a:spcPts val="0"/>
              </a:spcBef>
              <a:spcAft>
                <a:spcPts val="0"/>
              </a:spcAft>
              <a:buSzPts val="2000"/>
              <a:buChar char="•"/>
            </a:pPr>
            <a:r>
              <a:rPr lang="en-US" sz="2000"/>
              <a:t>To Resolve the Y2K Issue (The Year 2000 Bug).</a:t>
            </a:r>
            <a:endParaRPr sz="2000"/>
          </a:p>
          <a:p>
            <a:pPr indent="0" lvl="0" marL="0" marR="0" rtl="0" algn="l">
              <a:spcBef>
                <a:spcPts val="0"/>
              </a:spcBef>
              <a:spcAft>
                <a:spcPts val="0"/>
              </a:spcAft>
              <a:buNone/>
            </a:pPr>
            <a:r>
              <a:t/>
            </a:r>
            <a:endParaRPr sz="2000"/>
          </a:p>
          <a:p>
            <a:pPr indent="-355600" lvl="0" marL="457200" marR="0" rtl="0" algn="l">
              <a:spcBef>
                <a:spcPts val="0"/>
              </a:spcBef>
              <a:spcAft>
                <a:spcPts val="0"/>
              </a:spcAft>
              <a:buSzPts val="2000"/>
              <a:buChar char="•"/>
            </a:pPr>
            <a:r>
              <a:rPr lang="en-US" sz="2000"/>
              <a:t>To Replace the outdated legacy systems.</a:t>
            </a:r>
            <a:endParaRPr sz="2000"/>
          </a:p>
          <a:p>
            <a:pPr indent="0" lvl="0" marL="0" marR="0" rtl="0" algn="l">
              <a:spcBef>
                <a:spcPts val="0"/>
              </a:spcBef>
              <a:spcAft>
                <a:spcPts val="0"/>
              </a:spcAft>
              <a:buNone/>
            </a:pPr>
            <a:r>
              <a:rPr lang="en-US" sz="2000"/>
              <a:t>       ( Multiple databases with similar but unsynchronized data, inferior user interfaces, unconnected   </a:t>
            </a:r>
            <a:endParaRPr sz="2000"/>
          </a:p>
          <a:p>
            <a:pPr indent="0" lvl="0" marL="0" marR="0" rtl="0" algn="l">
              <a:spcBef>
                <a:spcPts val="0"/>
              </a:spcBef>
              <a:spcAft>
                <a:spcPts val="0"/>
              </a:spcAft>
              <a:buNone/>
            </a:pPr>
            <a:r>
              <a:rPr lang="en-US" sz="2000"/>
              <a:t>         systems )</a:t>
            </a:r>
            <a:endParaRPr sz="2000"/>
          </a:p>
          <a:p>
            <a:pPr indent="0" lvl="0" marL="0" marR="0" rtl="0" algn="l">
              <a:spcBef>
                <a:spcPts val="0"/>
              </a:spcBef>
              <a:spcAft>
                <a:spcPts val="0"/>
              </a:spcAft>
              <a:buNone/>
            </a:pPr>
            <a:r>
              <a:t/>
            </a:r>
            <a:endParaRPr sz="2000"/>
          </a:p>
          <a:p>
            <a:pPr indent="-355600" lvl="0" marL="457200" rtl="0">
              <a:spcBef>
                <a:spcPts val="0"/>
              </a:spcBef>
              <a:spcAft>
                <a:spcPts val="0"/>
              </a:spcAft>
              <a:buSzPts val="2000"/>
              <a:buChar char="•"/>
            </a:pPr>
            <a:r>
              <a:rPr lang="en-US" sz="2000"/>
              <a:t>Decommission some 20 end user computing systems. </a:t>
            </a:r>
            <a:endParaRPr sz="2000"/>
          </a:p>
          <a:p>
            <a:pPr indent="0" lvl="0" marL="0" marR="0" rtl="0" algn="l">
              <a:spcBef>
                <a:spcPts val="0"/>
              </a:spcBef>
              <a:spcAft>
                <a:spcPts val="0"/>
              </a:spcAft>
              <a:buNone/>
            </a:pPr>
            <a:r>
              <a:rPr lang="en-US" sz="2000"/>
              <a:t>       ( which were effective within single business units but created huge information challenges </a:t>
            </a:r>
            <a:endParaRPr sz="2000"/>
          </a:p>
          <a:p>
            <a:pPr indent="0" lvl="0" marL="0" marR="0" rtl="0" algn="l">
              <a:spcBef>
                <a:spcPts val="0"/>
              </a:spcBef>
              <a:spcAft>
                <a:spcPts val="0"/>
              </a:spcAft>
              <a:buNone/>
            </a:pPr>
            <a:r>
              <a:rPr lang="en-US" sz="2000"/>
              <a:t>         across units )</a:t>
            </a:r>
            <a:endParaRPr sz="2000"/>
          </a:p>
        </p:txBody>
      </p:sp>
      <p:sp>
        <p:nvSpPr>
          <p:cNvPr id="253" name="Shape 253"/>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254" name="Shape 254"/>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The SAP R/3 and Data Warehouse Initiatives</a:t>
            </a:r>
            <a:endParaRPr b="1" i="0" sz="3000" u="none" cap="none" strike="noStrike">
              <a:solidFill>
                <a:schemeClr val="dk1"/>
              </a:solidFill>
              <a:latin typeface="Arial"/>
              <a:ea typeface="Arial"/>
              <a:cs typeface="Arial"/>
              <a:sym typeface="Arial"/>
            </a:endParaRPr>
          </a:p>
        </p:txBody>
      </p:sp>
      <p:sp>
        <p:nvSpPr>
          <p:cNvPr id="255" name="Shape 255"/>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0" i="0" lang="en-US" sz="2000" u="none" cap="none" strike="noStrike">
                <a:solidFill>
                  <a:schemeClr val="dk1"/>
                </a:solidFill>
                <a:latin typeface="Arial"/>
                <a:ea typeface="Arial"/>
                <a:cs typeface="Arial"/>
                <a:sym typeface="Arial"/>
              </a:rPr>
              <a:t>SAP / Data Warehouse </a:t>
            </a:r>
            <a:r>
              <a:rPr lang="en-US" sz="2000"/>
              <a:t>Implementation Objectives</a:t>
            </a:r>
            <a:endParaRPr sz="2000"/>
          </a:p>
        </p:txBody>
      </p:sp>
      <p:sp>
        <p:nvSpPr>
          <p:cNvPr id="256" name="Shape 256"/>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Rucha Patil</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idx="1" type="body"/>
          </p:nvPr>
        </p:nvSpPr>
        <p:spPr>
          <a:xfrm>
            <a:off x="302605" y="1708726"/>
            <a:ext cx="11585700" cy="4385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SzPts val="1600"/>
              <a:buFont typeface="Arial"/>
              <a:buNone/>
            </a:pPr>
            <a:r>
              <a:rPr lang="en-US" sz="2000"/>
              <a:t>Planning for the SAP implementation and its associated business process reengineering efforts occurred during 1995 and 1996. The $64 million SAP implementation took place in 1997 and 1998.</a:t>
            </a:r>
            <a:endParaRPr sz="2000"/>
          </a:p>
          <a:p>
            <a:pPr indent="0" lvl="0" marL="0" marR="0" rtl="0" algn="just">
              <a:spcBef>
                <a:spcPts val="0"/>
              </a:spcBef>
              <a:spcAft>
                <a:spcPts val="0"/>
              </a:spcAft>
              <a:buClr>
                <a:schemeClr val="dk1"/>
              </a:buClr>
              <a:buSzPts val="1600"/>
              <a:buFont typeface="Arial"/>
              <a:buNone/>
            </a:pPr>
            <a:r>
              <a:t/>
            </a:r>
            <a:endParaRPr sz="2000"/>
          </a:p>
          <a:p>
            <a:pPr indent="0" lvl="0" marL="0" marR="0" rtl="0" algn="just">
              <a:spcBef>
                <a:spcPts val="0"/>
              </a:spcBef>
              <a:spcAft>
                <a:spcPts val="0"/>
              </a:spcAft>
              <a:buClr>
                <a:schemeClr val="dk1"/>
              </a:buClr>
              <a:buSzPts val="1600"/>
              <a:buFont typeface="Arial"/>
              <a:buNone/>
            </a:pPr>
            <a:r>
              <a:rPr lang="en-US" sz="2000"/>
              <a:t>The goals of this initiative, which provided the foundation for Cardinal Health’s current advanced BI capabilities are:</a:t>
            </a:r>
            <a:endParaRPr sz="2000"/>
          </a:p>
          <a:p>
            <a:pPr indent="0" lvl="0" marL="0" marR="0" rtl="0" algn="just">
              <a:spcBef>
                <a:spcPts val="0"/>
              </a:spcBef>
              <a:spcAft>
                <a:spcPts val="0"/>
              </a:spcAft>
              <a:buClr>
                <a:schemeClr val="dk1"/>
              </a:buClr>
              <a:buSzPts val="1600"/>
              <a:buFont typeface="Arial"/>
              <a:buNone/>
            </a:pPr>
            <a:r>
              <a:t/>
            </a:r>
            <a:endParaRPr sz="2000"/>
          </a:p>
          <a:p>
            <a:pPr indent="-355600" lvl="0" marL="457200" rtl="0">
              <a:lnSpc>
                <a:spcPct val="90000"/>
              </a:lnSpc>
              <a:spcBef>
                <a:spcPts val="0"/>
              </a:spcBef>
              <a:spcAft>
                <a:spcPts val="0"/>
              </a:spcAft>
              <a:buSzPts val="2000"/>
              <a:buChar char="•"/>
            </a:pPr>
            <a:r>
              <a:rPr lang="en-US" sz="2000"/>
              <a:t>Create a single source for all data.</a:t>
            </a:r>
            <a:endParaRPr sz="2000"/>
          </a:p>
          <a:p>
            <a:pPr indent="-355600" lvl="0" marL="457200" rtl="0">
              <a:lnSpc>
                <a:spcPct val="90000"/>
              </a:lnSpc>
              <a:spcBef>
                <a:spcPts val="0"/>
              </a:spcBef>
              <a:spcAft>
                <a:spcPts val="0"/>
              </a:spcAft>
              <a:buSzPts val="2000"/>
              <a:buChar char="•"/>
            </a:pPr>
            <a:r>
              <a:rPr lang="en-US" sz="2000"/>
              <a:t>Achieve high responsiveness with business transactions.</a:t>
            </a:r>
            <a:endParaRPr sz="2000"/>
          </a:p>
          <a:p>
            <a:pPr indent="-355600" lvl="0" marL="457200" rtl="0">
              <a:lnSpc>
                <a:spcPct val="90000"/>
              </a:lnSpc>
              <a:spcBef>
                <a:spcPts val="0"/>
              </a:spcBef>
              <a:spcAft>
                <a:spcPts val="0"/>
              </a:spcAft>
              <a:buSzPts val="2000"/>
              <a:buChar char="•"/>
            </a:pPr>
            <a:r>
              <a:rPr lang="en-US" sz="2000"/>
              <a:t>Improve quality and correctness of data.</a:t>
            </a:r>
            <a:endParaRPr sz="2000"/>
          </a:p>
          <a:p>
            <a:pPr indent="-355600" lvl="0" marL="457200" rtl="0">
              <a:lnSpc>
                <a:spcPct val="90000"/>
              </a:lnSpc>
              <a:spcBef>
                <a:spcPts val="0"/>
              </a:spcBef>
              <a:spcAft>
                <a:spcPts val="0"/>
              </a:spcAft>
              <a:buSzPts val="2000"/>
              <a:buChar char="•"/>
            </a:pPr>
            <a:r>
              <a:rPr lang="en-US" sz="2000"/>
              <a:t>Switch reporting mindset from push to pull.</a:t>
            </a:r>
            <a:endParaRPr sz="2000"/>
          </a:p>
          <a:p>
            <a:pPr indent="-355600" lvl="0" marL="457200" rtl="0">
              <a:lnSpc>
                <a:spcPct val="90000"/>
              </a:lnSpc>
              <a:spcBef>
                <a:spcPts val="0"/>
              </a:spcBef>
              <a:spcAft>
                <a:spcPts val="0"/>
              </a:spcAft>
              <a:buSzPts val="2000"/>
              <a:buChar char="•"/>
            </a:pPr>
            <a:r>
              <a:rPr lang="en-US" sz="2000"/>
              <a:t>Reduce business reliance on IT.</a:t>
            </a:r>
            <a:endParaRPr sz="2000"/>
          </a:p>
          <a:p>
            <a:pPr indent="-355600" lvl="0" marL="457200" rtl="0">
              <a:lnSpc>
                <a:spcPct val="90000"/>
              </a:lnSpc>
              <a:spcBef>
                <a:spcPts val="0"/>
              </a:spcBef>
              <a:spcAft>
                <a:spcPts val="0"/>
              </a:spcAft>
              <a:buSzPts val="2000"/>
              <a:buChar char="•"/>
            </a:pPr>
            <a:r>
              <a:rPr lang="en-US" sz="2000"/>
              <a:t>Lower IT operation costs.</a:t>
            </a:r>
            <a:endParaRPr sz="2000"/>
          </a:p>
        </p:txBody>
      </p:sp>
      <p:sp>
        <p:nvSpPr>
          <p:cNvPr id="262" name="Shape 262"/>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263" name="Shape 263"/>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The SAP R/3 and Data Warehouse Initiatives</a:t>
            </a:r>
            <a:endParaRPr b="1" i="0" sz="3000" u="none" cap="none" strike="noStrike">
              <a:solidFill>
                <a:schemeClr val="dk1"/>
              </a:solidFill>
              <a:latin typeface="Arial"/>
              <a:ea typeface="Arial"/>
              <a:cs typeface="Arial"/>
              <a:sym typeface="Arial"/>
            </a:endParaRPr>
          </a:p>
        </p:txBody>
      </p:sp>
      <p:sp>
        <p:nvSpPr>
          <p:cNvPr id="264" name="Shape 264"/>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0" i="0" lang="en-US" sz="2000" u="none" cap="none" strike="noStrike">
                <a:solidFill>
                  <a:schemeClr val="dk1"/>
                </a:solidFill>
                <a:latin typeface="Arial"/>
                <a:ea typeface="Arial"/>
                <a:cs typeface="Arial"/>
                <a:sym typeface="Arial"/>
              </a:rPr>
              <a:t>SAP / Data Warehouse Project Goals </a:t>
            </a:r>
            <a:endParaRPr sz="2000"/>
          </a:p>
        </p:txBody>
      </p:sp>
      <p:sp>
        <p:nvSpPr>
          <p:cNvPr id="265" name="Shape 265"/>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Rucha Patil</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idx="1" type="body"/>
          </p:nvPr>
        </p:nvSpPr>
        <p:spPr>
          <a:xfrm>
            <a:off x="302605" y="1708726"/>
            <a:ext cx="11585700" cy="4385100"/>
          </a:xfrm>
          <a:prstGeom prst="rect">
            <a:avLst/>
          </a:prstGeom>
          <a:noFill/>
          <a:ln>
            <a:noFill/>
          </a:ln>
        </p:spPr>
        <p:txBody>
          <a:bodyPr anchorCtr="0" anchor="t" bIns="45700" lIns="91425" spcFirstLastPara="1" rIns="91425" wrap="square" tIns="45700">
            <a:noAutofit/>
          </a:bodyPr>
          <a:lstStyle/>
          <a:p>
            <a:pPr indent="0" lvl="0" marL="0" rtl="0">
              <a:lnSpc>
                <a:spcPct val="90000"/>
              </a:lnSpc>
              <a:spcBef>
                <a:spcPts val="0"/>
              </a:spcBef>
              <a:spcAft>
                <a:spcPts val="0"/>
              </a:spcAft>
              <a:buNone/>
            </a:pPr>
            <a:r>
              <a:rPr lang="en-US" sz="2000"/>
              <a:t>The Management decided to use Data Warehouse instead of using the SAP Reporting Tool based on the following factors:</a:t>
            </a:r>
            <a:endParaRPr sz="2000"/>
          </a:p>
          <a:p>
            <a:pPr indent="0" lvl="0" marL="0" rtl="0">
              <a:lnSpc>
                <a:spcPct val="90000"/>
              </a:lnSpc>
              <a:spcBef>
                <a:spcPts val="0"/>
              </a:spcBef>
              <a:spcAft>
                <a:spcPts val="0"/>
              </a:spcAft>
              <a:buNone/>
            </a:pPr>
            <a:r>
              <a:t/>
            </a:r>
            <a:endParaRPr sz="2000"/>
          </a:p>
          <a:p>
            <a:pPr indent="-355600" lvl="0" marL="457200" rtl="0" algn="just">
              <a:lnSpc>
                <a:spcPct val="90000"/>
              </a:lnSpc>
              <a:spcBef>
                <a:spcPts val="0"/>
              </a:spcBef>
              <a:spcAft>
                <a:spcPts val="0"/>
              </a:spcAft>
              <a:buSzPts val="2000"/>
              <a:buChar char="•"/>
            </a:pPr>
            <a:r>
              <a:rPr lang="en-US" sz="2000"/>
              <a:t>The many stories in the business press about ERP failures gave management a strong incentive to simplify the SAP implementation as much as possible. </a:t>
            </a:r>
            <a:endParaRPr sz="2000"/>
          </a:p>
          <a:p>
            <a:pPr indent="0" lvl="0" marL="0" rtl="0">
              <a:lnSpc>
                <a:spcPct val="90000"/>
              </a:lnSpc>
              <a:spcBef>
                <a:spcPts val="0"/>
              </a:spcBef>
              <a:spcAft>
                <a:spcPts val="0"/>
              </a:spcAft>
              <a:buNone/>
            </a:pPr>
            <a:r>
              <a:t/>
            </a:r>
            <a:endParaRPr sz="2000"/>
          </a:p>
          <a:p>
            <a:pPr indent="-355600" lvl="0" marL="457200" rtl="0" algn="just">
              <a:lnSpc>
                <a:spcPct val="90000"/>
              </a:lnSpc>
              <a:spcBef>
                <a:spcPts val="0"/>
              </a:spcBef>
              <a:spcAft>
                <a:spcPts val="0"/>
              </a:spcAft>
              <a:buSzPts val="2000"/>
              <a:buChar char="•"/>
            </a:pPr>
            <a:r>
              <a:rPr lang="en-US" sz="2000"/>
              <a:t>Management was concerned that SAP could not handle the expected high transaction processing volumes. Separating transaction processing and business reporting would improve transaction processing responsiveness and would also protect the operational systems.</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0"/>
              </a:spcBef>
              <a:spcAft>
                <a:spcPts val="0"/>
              </a:spcAft>
              <a:buSzPts val="2000"/>
              <a:buChar char="•"/>
            </a:pPr>
            <a:r>
              <a:rPr lang="en-US" sz="2000"/>
              <a:t>Finance management was not satisfied with the report generation tool in SAP.</a:t>
            </a:r>
            <a:endParaRPr sz="2000"/>
          </a:p>
        </p:txBody>
      </p:sp>
      <p:sp>
        <p:nvSpPr>
          <p:cNvPr id="271" name="Shape 271"/>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272" name="Shape 272"/>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The SAP R/3 and Data Warehouse Initiatives</a:t>
            </a:r>
            <a:endParaRPr b="1" i="0" sz="3000" u="none" cap="none" strike="noStrike">
              <a:solidFill>
                <a:schemeClr val="dk1"/>
              </a:solidFill>
              <a:latin typeface="Arial"/>
              <a:ea typeface="Arial"/>
              <a:cs typeface="Arial"/>
              <a:sym typeface="Arial"/>
            </a:endParaRPr>
          </a:p>
        </p:txBody>
      </p:sp>
      <p:sp>
        <p:nvSpPr>
          <p:cNvPr id="273" name="Shape 273"/>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2000"/>
              <a:t>Using the Data Warehouse as a “Reporting System”</a:t>
            </a:r>
            <a:r>
              <a:rPr b="0" i="0" lang="en-US" sz="2000" u="none" cap="none" strike="noStrike">
                <a:solidFill>
                  <a:schemeClr val="dk1"/>
                </a:solidFill>
                <a:latin typeface="Arial"/>
                <a:ea typeface="Arial"/>
                <a:cs typeface="Arial"/>
                <a:sym typeface="Arial"/>
              </a:rPr>
              <a:t> </a:t>
            </a:r>
            <a:endParaRPr sz="2000"/>
          </a:p>
        </p:txBody>
      </p:sp>
      <p:sp>
        <p:nvSpPr>
          <p:cNvPr id="274" name="Shape 274"/>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Rahul Saini</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280" name="Shape 280"/>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The SAP R/3 and Data Warehouse Initiatives</a:t>
            </a:r>
            <a:endParaRPr b="1" i="0" sz="3000" u="none" cap="none" strike="noStrike">
              <a:solidFill>
                <a:schemeClr val="dk1"/>
              </a:solidFill>
              <a:latin typeface="Arial"/>
              <a:ea typeface="Arial"/>
              <a:cs typeface="Arial"/>
              <a:sym typeface="Arial"/>
            </a:endParaRPr>
          </a:p>
        </p:txBody>
      </p:sp>
      <p:sp>
        <p:nvSpPr>
          <p:cNvPr id="281" name="Shape 281"/>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2000"/>
              <a:t>Data Warehouse Design</a:t>
            </a:r>
            <a:endParaRPr sz="2000"/>
          </a:p>
        </p:txBody>
      </p:sp>
      <p:sp>
        <p:nvSpPr>
          <p:cNvPr id="282" name="Shape 282"/>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Rahul Saini</a:t>
            </a:r>
            <a:endParaRPr sz="1400"/>
          </a:p>
        </p:txBody>
      </p:sp>
      <p:graphicFrame>
        <p:nvGraphicFramePr>
          <p:cNvPr id="283" name="Shape 283"/>
          <p:cNvGraphicFramePr/>
          <p:nvPr/>
        </p:nvGraphicFramePr>
        <p:xfrm>
          <a:off x="952488" y="1543450"/>
          <a:ext cx="3000000" cy="3000000"/>
        </p:xfrm>
        <a:graphic>
          <a:graphicData uri="http://schemas.openxmlformats.org/drawingml/2006/table">
            <a:tbl>
              <a:tblPr>
                <a:noFill/>
                <a:tableStyleId>{EF94CDAA-6FDF-4742-82F7-C09B20E2B477}</a:tableStyleId>
              </a:tblPr>
              <a:tblGrid>
                <a:gridCol w="2436075"/>
                <a:gridCol w="7847775"/>
              </a:tblGrid>
              <a:tr h="381000">
                <a:tc>
                  <a:txBody>
                    <a:bodyPr>
                      <a:noAutofit/>
                    </a:bodyPr>
                    <a:lstStyle/>
                    <a:p>
                      <a:pPr indent="0" lvl="0" marL="0">
                        <a:spcBef>
                          <a:spcPts val="0"/>
                        </a:spcBef>
                        <a:spcAft>
                          <a:spcPts val="0"/>
                        </a:spcAft>
                        <a:buNone/>
                      </a:pPr>
                      <a:r>
                        <a:rPr b="1" lang="en-US" sz="2000"/>
                        <a:t>Component</a:t>
                      </a:r>
                      <a:endParaRPr b="1" sz="2000"/>
                    </a:p>
                  </a:txBody>
                  <a:tcPr marT="91425" marB="91425" marR="91425" marL="91425"/>
                </a:tc>
                <a:tc>
                  <a:txBody>
                    <a:bodyPr>
                      <a:noAutofit/>
                    </a:bodyPr>
                    <a:lstStyle/>
                    <a:p>
                      <a:pPr indent="0" lvl="0" marL="0">
                        <a:spcBef>
                          <a:spcPts val="0"/>
                        </a:spcBef>
                        <a:spcAft>
                          <a:spcPts val="0"/>
                        </a:spcAft>
                        <a:buNone/>
                      </a:pPr>
                      <a:r>
                        <a:rPr b="1" lang="en-US" sz="2000"/>
                        <a:t>Description</a:t>
                      </a:r>
                      <a:endParaRPr b="1" sz="2000"/>
                    </a:p>
                  </a:txBody>
                  <a:tcPr marT="91425" marB="91425" marR="91425" marL="91425"/>
                </a:tc>
              </a:tr>
              <a:tr h="381000">
                <a:tc>
                  <a:txBody>
                    <a:bodyPr>
                      <a:noAutofit/>
                    </a:bodyPr>
                    <a:lstStyle/>
                    <a:p>
                      <a:pPr indent="0" lvl="0" marL="0">
                        <a:spcBef>
                          <a:spcPts val="0"/>
                        </a:spcBef>
                        <a:spcAft>
                          <a:spcPts val="0"/>
                        </a:spcAft>
                        <a:buNone/>
                      </a:pPr>
                      <a:r>
                        <a:rPr lang="en-US" sz="2000"/>
                        <a:t>Database</a:t>
                      </a:r>
                      <a:endParaRPr sz="2000"/>
                    </a:p>
                  </a:txBody>
                  <a:tcPr marT="91425" marB="91425" marR="91425" marL="91425"/>
                </a:tc>
                <a:tc>
                  <a:txBody>
                    <a:bodyPr>
                      <a:noAutofit/>
                    </a:bodyPr>
                    <a:lstStyle/>
                    <a:p>
                      <a:pPr indent="0" lvl="0" marL="0">
                        <a:spcBef>
                          <a:spcPts val="0"/>
                        </a:spcBef>
                        <a:spcAft>
                          <a:spcPts val="0"/>
                        </a:spcAft>
                        <a:buNone/>
                      </a:pPr>
                      <a:r>
                        <a:rPr lang="en-US" sz="2000"/>
                        <a:t>Oracle</a:t>
                      </a:r>
                      <a:endParaRPr sz="2000"/>
                    </a:p>
                  </a:txBody>
                  <a:tcPr marT="91425" marB="91425" marR="91425" marL="91425"/>
                </a:tc>
              </a:tr>
              <a:tr h="381000">
                <a:tc>
                  <a:txBody>
                    <a:bodyPr>
                      <a:noAutofit/>
                    </a:bodyPr>
                    <a:lstStyle/>
                    <a:p>
                      <a:pPr indent="0" lvl="0" marL="0">
                        <a:spcBef>
                          <a:spcPts val="0"/>
                        </a:spcBef>
                        <a:spcAft>
                          <a:spcPts val="0"/>
                        </a:spcAft>
                        <a:buNone/>
                      </a:pPr>
                      <a:r>
                        <a:rPr lang="en-US" sz="2000"/>
                        <a:t>Interface</a:t>
                      </a:r>
                      <a:endParaRPr sz="2000"/>
                    </a:p>
                  </a:txBody>
                  <a:tcPr marT="91425" marB="91425" marR="91425" marL="91425"/>
                </a:tc>
                <a:tc>
                  <a:txBody>
                    <a:bodyPr>
                      <a:noAutofit/>
                    </a:bodyPr>
                    <a:lstStyle/>
                    <a:p>
                      <a:pPr indent="0" lvl="0" marL="0">
                        <a:spcBef>
                          <a:spcPts val="0"/>
                        </a:spcBef>
                        <a:spcAft>
                          <a:spcPts val="0"/>
                        </a:spcAft>
                        <a:buNone/>
                      </a:pPr>
                      <a:r>
                        <a:rPr lang="en-US" sz="2000"/>
                        <a:t>Homegrown</a:t>
                      </a:r>
                      <a:endParaRPr sz="2000"/>
                    </a:p>
                  </a:txBody>
                  <a:tcPr marT="91425" marB="91425" marR="91425" marL="91425"/>
                </a:tc>
              </a:tr>
              <a:tr h="381000">
                <a:tc>
                  <a:txBody>
                    <a:bodyPr>
                      <a:noAutofit/>
                    </a:bodyPr>
                    <a:lstStyle/>
                    <a:p>
                      <a:pPr indent="0" lvl="0" marL="0">
                        <a:spcBef>
                          <a:spcPts val="0"/>
                        </a:spcBef>
                        <a:spcAft>
                          <a:spcPts val="0"/>
                        </a:spcAft>
                        <a:buNone/>
                      </a:pPr>
                      <a:r>
                        <a:rPr lang="en-US" sz="2000"/>
                        <a:t>Client Tool Set</a:t>
                      </a:r>
                      <a:endParaRPr sz="2000"/>
                    </a:p>
                  </a:txBody>
                  <a:tcPr marT="91425" marB="91425" marR="91425" marL="91425"/>
                </a:tc>
                <a:tc>
                  <a:txBody>
                    <a:bodyPr>
                      <a:noAutofit/>
                    </a:bodyPr>
                    <a:lstStyle/>
                    <a:p>
                      <a:pPr indent="-355600" lvl="0" marL="457200" rtl="0">
                        <a:spcBef>
                          <a:spcPts val="0"/>
                        </a:spcBef>
                        <a:spcAft>
                          <a:spcPts val="0"/>
                        </a:spcAft>
                        <a:buSzPts val="2000"/>
                        <a:buChar char="●"/>
                      </a:pPr>
                      <a:r>
                        <a:rPr lang="en-US" sz="2000"/>
                        <a:t>SAP single table inquiry tool.</a:t>
                      </a:r>
                      <a:endParaRPr sz="2000"/>
                    </a:p>
                    <a:p>
                      <a:pPr indent="-355600" lvl="0" marL="457200" rtl="0">
                        <a:spcBef>
                          <a:spcPts val="0"/>
                        </a:spcBef>
                        <a:spcAft>
                          <a:spcPts val="0"/>
                        </a:spcAft>
                        <a:buSzPts val="2000"/>
                        <a:buChar char="●"/>
                      </a:pPr>
                      <a:r>
                        <a:rPr lang="en-US" sz="2000"/>
                        <a:t>Business Objects tool Set.</a:t>
                      </a:r>
                      <a:endParaRPr sz="2000"/>
                    </a:p>
                    <a:p>
                      <a:pPr indent="-355600" lvl="0" marL="457200">
                        <a:spcBef>
                          <a:spcPts val="0"/>
                        </a:spcBef>
                        <a:spcAft>
                          <a:spcPts val="0"/>
                        </a:spcAft>
                        <a:buSzPts val="2000"/>
                        <a:buChar char="●"/>
                      </a:pPr>
                      <a:r>
                        <a:rPr lang="en-US" sz="2000"/>
                        <a:t>Download capability into Microsoft Access, SAS and Excel.</a:t>
                      </a:r>
                      <a:endParaRPr sz="2000"/>
                    </a:p>
                  </a:txBody>
                  <a:tcPr marT="91425" marB="91425" marR="91425" marL="91425"/>
                </a:tc>
              </a:tr>
              <a:tr h="381000">
                <a:tc>
                  <a:txBody>
                    <a:bodyPr>
                      <a:noAutofit/>
                    </a:bodyPr>
                    <a:lstStyle/>
                    <a:p>
                      <a:pPr indent="0" lvl="0" marL="0">
                        <a:spcBef>
                          <a:spcPts val="0"/>
                        </a:spcBef>
                        <a:spcAft>
                          <a:spcPts val="0"/>
                        </a:spcAft>
                        <a:buNone/>
                      </a:pPr>
                      <a:r>
                        <a:rPr lang="en-US" sz="2000"/>
                        <a:t>Client Interface</a:t>
                      </a:r>
                      <a:endParaRPr sz="2000"/>
                    </a:p>
                  </a:txBody>
                  <a:tcPr marT="91425" marB="91425" marR="91425" marL="91425"/>
                </a:tc>
                <a:tc>
                  <a:txBody>
                    <a:bodyPr>
                      <a:noAutofit/>
                    </a:bodyPr>
                    <a:lstStyle/>
                    <a:p>
                      <a:pPr indent="-355600" lvl="0" marL="457200" rtl="0">
                        <a:spcBef>
                          <a:spcPts val="0"/>
                        </a:spcBef>
                        <a:spcAft>
                          <a:spcPts val="0"/>
                        </a:spcAft>
                        <a:buSzPts val="2000"/>
                        <a:buChar char="●"/>
                      </a:pPr>
                      <a:r>
                        <a:rPr lang="en-US" sz="2000"/>
                        <a:t>Hierarchically structured (for sales force).</a:t>
                      </a:r>
                      <a:endParaRPr sz="2000"/>
                    </a:p>
                    <a:p>
                      <a:pPr indent="-355600" lvl="0" marL="457200" rtl="0">
                        <a:spcBef>
                          <a:spcPts val="0"/>
                        </a:spcBef>
                        <a:spcAft>
                          <a:spcPts val="0"/>
                        </a:spcAft>
                        <a:buSzPts val="2000"/>
                        <a:buChar char="●"/>
                      </a:pPr>
                      <a:r>
                        <a:rPr lang="en-US" sz="2000"/>
                        <a:t>Web based front-ends (for customers and suppliers).</a:t>
                      </a:r>
                      <a:endParaRPr sz="2000"/>
                    </a:p>
                    <a:p>
                      <a:pPr indent="-355600" lvl="0" marL="457200">
                        <a:spcBef>
                          <a:spcPts val="0"/>
                        </a:spcBef>
                        <a:spcAft>
                          <a:spcPts val="0"/>
                        </a:spcAft>
                        <a:buSzPts val="2000"/>
                        <a:buChar char="●"/>
                      </a:pPr>
                      <a:r>
                        <a:rPr lang="en-US" sz="2000"/>
                        <a:t>Business Objects tool set (for most employees).</a:t>
                      </a:r>
                      <a:endParaRPr sz="2000"/>
                    </a:p>
                  </a:txBody>
                  <a:tcPr marT="91425" marB="91425" marR="91425" marL="91425"/>
                </a:tc>
              </a:tr>
              <a:tr h="381000">
                <a:tc>
                  <a:txBody>
                    <a:bodyPr>
                      <a:noAutofit/>
                    </a:bodyPr>
                    <a:lstStyle/>
                    <a:p>
                      <a:pPr indent="0" lvl="0" marL="0">
                        <a:spcBef>
                          <a:spcPts val="0"/>
                        </a:spcBef>
                        <a:spcAft>
                          <a:spcPts val="0"/>
                        </a:spcAft>
                        <a:buNone/>
                      </a:pPr>
                      <a:r>
                        <a:rPr lang="en-US" sz="2000"/>
                        <a:t>Data universes</a:t>
                      </a:r>
                      <a:endParaRPr sz="2000"/>
                    </a:p>
                  </a:txBody>
                  <a:tcPr marT="91425" marB="91425" marR="91425" marL="91425"/>
                </a:tc>
                <a:tc>
                  <a:txBody>
                    <a:bodyPr>
                      <a:noAutofit/>
                    </a:bodyPr>
                    <a:lstStyle/>
                    <a:p>
                      <a:pPr indent="0" lvl="0" marL="0">
                        <a:spcBef>
                          <a:spcPts val="0"/>
                        </a:spcBef>
                        <a:spcAft>
                          <a:spcPts val="0"/>
                        </a:spcAft>
                        <a:buNone/>
                      </a:pPr>
                      <a:r>
                        <a:rPr lang="en-US" sz="2000"/>
                        <a:t>Sales History, Invoice, Inventory, Purchase Order, Rebate, pricing, Accounts Receivable, Accounts Payable, Financial, Fixed Assets, Human Resources.</a:t>
                      </a:r>
                      <a:endParaRPr sz="20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289" name="Shape 289"/>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The SAP R/3 and Data Warehouse Initiatives</a:t>
            </a:r>
            <a:endParaRPr b="1" i="0" sz="3000" u="none" cap="none" strike="noStrike">
              <a:solidFill>
                <a:schemeClr val="dk1"/>
              </a:solidFill>
              <a:latin typeface="Arial"/>
              <a:ea typeface="Arial"/>
              <a:cs typeface="Arial"/>
              <a:sym typeface="Arial"/>
            </a:endParaRPr>
          </a:p>
        </p:txBody>
      </p:sp>
      <p:sp>
        <p:nvSpPr>
          <p:cNvPr id="290" name="Shape 290"/>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2000"/>
              <a:t>Reengineering the Reporting System</a:t>
            </a:r>
            <a:endParaRPr sz="2000"/>
          </a:p>
        </p:txBody>
      </p:sp>
      <p:sp>
        <p:nvSpPr>
          <p:cNvPr id="291" name="Shape 291"/>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Rahul Saini</a:t>
            </a:r>
            <a:endParaRPr sz="1400"/>
          </a:p>
        </p:txBody>
      </p:sp>
      <p:sp>
        <p:nvSpPr>
          <p:cNvPr id="292" name="Shape 292"/>
          <p:cNvSpPr txBox="1"/>
          <p:nvPr>
            <p:ph idx="1" type="body"/>
          </p:nvPr>
        </p:nvSpPr>
        <p:spPr>
          <a:xfrm>
            <a:off x="327180" y="1586588"/>
            <a:ext cx="11585700" cy="4385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400"/>
              </a:spcBef>
              <a:spcAft>
                <a:spcPts val="0"/>
              </a:spcAft>
              <a:buClr>
                <a:srgbClr val="000000"/>
              </a:buClr>
              <a:buSzPts val="1100"/>
              <a:buFont typeface="Arial"/>
              <a:buNone/>
            </a:pPr>
            <a:r>
              <a:rPr lang="en-US" sz="2000"/>
              <a:t>As part of the overall business process reengineering effort that accompanied the SAP implementation, Cardinal Health formed teams of business analysts users and IT staff to create a uniform, simplified reporting structure across the firm. Basically the IT members of these teams works on the users feedback and make custom templates for them.</a:t>
            </a:r>
            <a:endParaRPr sz="2000"/>
          </a:p>
          <a:p>
            <a:pPr indent="0" lvl="0" marL="0" rtl="0">
              <a:lnSpc>
                <a:spcPct val="90000"/>
              </a:lnSpc>
              <a:spcBef>
                <a:spcPts val="1400"/>
              </a:spcBef>
              <a:spcAft>
                <a:spcPts val="0"/>
              </a:spcAft>
              <a:buSzPts val="1100"/>
              <a:buNone/>
            </a:pPr>
            <a:r>
              <a:rPr lang="en-US" sz="2000"/>
              <a:t> </a:t>
            </a:r>
            <a:r>
              <a:rPr lang="en-US" sz="2000" u="sng"/>
              <a:t>Results achieved:</a:t>
            </a:r>
            <a:endParaRPr sz="2000" u="sng"/>
          </a:p>
          <a:p>
            <a:pPr indent="0" lvl="0" marL="0" rtl="0">
              <a:lnSpc>
                <a:spcPct val="90000"/>
              </a:lnSpc>
              <a:spcBef>
                <a:spcPts val="1400"/>
              </a:spcBef>
              <a:spcAft>
                <a:spcPts val="0"/>
              </a:spcAft>
              <a:buClr>
                <a:srgbClr val="000000"/>
              </a:buClr>
              <a:buSzPts val="1100"/>
              <a:buFont typeface="Arial"/>
              <a:buNone/>
            </a:pPr>
            <a:r>
              <a:t/>
            </a:r>
            <a:endParaRPr sz="2000" u="sng"/>
          </a:p>
          <a:p>
            <a:pPr indent="-355600" lvl="0" marL="457200" rtl="0">
              <a:lnSpc>
                <a:spcPct val="90000"/>
              </a:lnSpc>
              <a:spcBef>
                <a:spcPts val="0"/>
              </a:spcBef>
              <a:spcAft>
                <a:spcPts val="0"/>
              </a:spcAft>
              <a:buSzPts val="2000"/>
              <a:buChar char="•"/>
            </a:pPr>
            <a:r>
              <a:rPr lang="en-US" sz="2000"/>
              <a:t>A set of stable, repeatedly used Business Objects templates. This enabled users to get static reports.</a:t>
            </a:r>
            <a:endParaRPr sz="2000"/>
          </a:p>
          <a:p>
            <a:pPr indent="0" lvl="0" marL="0" rtl="0">
              <a:lnSpc>
                <a:spcPct val="90000"/>
              </a:lnSpc>
              <a:spcBef>
                <a:spcPts val="0"/>
              </a:spcBef>
              <a:spcAft>
                <a:spcPts val="0"/>
              </a:spcAft>
              <a:buClr>
                <a:srgbClr val="000000"/>
              </a:buClr>
              <a:buSzPts val="1100"/>
              <a:buFont typeface="Arial"/>
              <a:buNone/>
            </a:pPr>
            <a:r>
              <a:t/>
            </a:r>
            <a:endParaRPr sz="2000"/>
          </a:p>
          <a:p>
            <a:pPr indent="-355600" lvl="0" marL="457200" rtl="0">
              <a:lnSpc>
                <a:spcPct val="90000"/>
              </a:lnSpc>
              <a:spcBef>
                <a:spcPts val="0"/>
              </a:spcBef>
              <a:spcAft>
                <a:spcPts val="0"/>
              </a:spcAft>
              <a:buSzPts val="2000"/>
              <a:buChar char="•"/>
            </a:pPr>
            <a:r>
              <a:rPr lang="en-US" sz="2000"/>
              <a:t>An ad-hoc reporting capability. whereby a user could modify an existing Business Objects template or build a new one to access data in the warehouse.</a:t>
            </a:r>
            <a:endParaRPr sz="1400">
              <a:latin typeface="Century Gothic"/>
              <a:ea typeface="Century Gothic"/>
              <a:cs typeface="Century Gothic"/>
              <a:sym typeface="Century Gothic"/>
            </a:endParaRPr>
          </a:p>
          <a:p>
            <a:pPr indent="0" lvl="0" marL="0" rtl="0">
              <a:lnSpc>
                <a:spcPct val="90000"/>
              </a:lnSpc>
              <a:spcBef>
                <a:spcPts val="0"/>
              </a:spcBef>
              <a:spcAft>
                <a:spcPts val="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298" name="Shape 298"/>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The SAP R/3 and Data Warehouse Initiatives</a:t>
            </a:r>
            <a:endParaRPr b="1" i="0" sz="3000" u="none" cap="none" strike="noStrike">
              <a:solidFill>
                <a:schemeClr val="dk1"/>
              </a:solidFill>
              <a:latin typeface="Arial"/>
              <a:ea typeface="Arial"/>
              <a:cs typeface="Arial"/>
              <a:sym typeface="Arial"/>
            </a:endParaRPr>
          </a:p>
        </p:txBody>
      </p:sp>
      <p:sp>
        <p:nvSpPr>
          <p:cNvPr id="299" name="Shape 299"/>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2000"/>
              <a:t>Other Implementations for the Successful Deployment</a:t>
            </a:r>
            <a:endParaRPr sz="2000"/>
          </a:p>
        </p:txBody>
      </p:sp>
      <p:sp>
        <p:nvSpPr>
          <p:cNvPr id="300" name="Shape 300"/>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Rahul Saini</a:t>
            </a:r>
            <a:endParaRPr sz="1400"/>
          </a:p>
        </p:txBody>
      </p:sp>
      <p:sp>
        <p:nvSpPr>
          <p:cNvPr id="301" name="Shape 301"/>
          <p:cNvSpPr txBox="1"/>
          <p:nvPr>
            <p:ph idx="1" type="body"/>
          </p:nvPr>
        </p:nvSpPr>
        <p:spPr>
          <a:xfrm>
            <a:off x="302605" y="1708726"/>
            <a:ext cx="11585700" cy="4385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None/>
            </a:pPr>
            <a:r>
              <a:rPr lang="en-US" sz="2000"/>
              <a:t>The other factors that the Management decided to successfully implementing the Data Warehouse and the Reporting Systems are:</a:t>
            </a:r>
            <a:endParaRPr sz="2000"/>
          </a:p>
          <a:p>
            <a:pPr indent="0" lvl="0" marL="0" rtl="0">
              <a:lnSpc>
                <a:spcPct val="90000"/>
              </a:lnSpc>
              <a:spcBef>
                <a:spcPts val="0"/>
              </a:spcBef>
              <a:spcAft>
                <a:spcPts val="0"/>
              </a:spcAft>
              <a:buNone/>
            </a:pPr>
            <a:r>
              <a:t/>
            </a:r>
            <a:endParaRPr sz="2000"/>
          </a:p>
          <a:p>
            <a:pPr indent="-355600" lvl="0" marL="457200" rtl="0" algn="just">
              <a:lnSpc>
                <a:spcPct val="90000"/>
              </a:lnSpc>
              <a:spcBef>
                <a:spcPts val="0"/>
              </a:spcBef>
              <a:spcAft>
                <a:spcPts val="0"/>
              </a:spcAft>
              <a:buSzPts val="2000"/>
              <a:buChar char="•"/>
            </a:pPr>
            <a:r>
              <a:rPr lang="en-US" sz="2000"/>
              <a:t>Data Warehouse Marketing and Training. </a:t>
            </a:r>
            <a:endParaRPr sz="2000"/>
          </a:p>
          <a:p>
            <a:pPr indent="0" lvl="0" marL="0" rtl="0" algn="just">
              <a:lnSpc>
                <a:spcPct val="90000"/>
              </a:lnSpc>
              <a:spcBef>
                <a:spcPts val="0"/>
              </a:spcBef>
              <a:spcAft>
                <a:spcPts val="0"/>
              </a:spcAft>
              <a:buNone/>
            </a:pPr>
            <a:r>
              <a:rPr lang="en-US" sz="2000"/>
              <a:t>       </a:t>
            </a:r>
            <a:r>
              <a:rPr i="1" lang="en-US" sz="2000"/>
              <a:t>(Proper training sessions for the end user so that operational effectiveness can be maintained)</a:t>
            </a:r>
            <a:endParaRPr i="1" sz="2000"/>
          </a:p>
          <a:p>
            <a:pPr indent="0" lvl="0" marL="0" rtl="0" algn="just">
              <a:lnSpc>
                <a:spcPct val="90000"/>
              </a:lnSpc>
              <a:spcBef>
                <a:spcPts val="0"/>
              </a:spcBef>
              <a:spcAft>
                <a:spcPts val="0"/>
              </a:spcAft>
              <a:buNone/>
            </a:pPr>
            <a:r>
              <a:t/>
            </a:r>
            <a:endParaRPr i="1" sz="2000"/>
          </a:p>
          <a:p>
            <a:pPr indent="-355600" lvl="0" marL="457200" rtl="0">
              <a:lnSpc>
                <a:spcPct val="90000"/>
              </a:lnSpc>
              <a:spcBef>
                <a:spcPts val="0"/>
              </a:spcBef>
              <a:spcAft>
                <a:spcPts val="0"/>
              </a:spcAft>
              <a:buSzPts val="2000"/>
              <a:buChar char="•"/>
            </a:pPr>
            <a:r>
              <a:rPr lang="en-US" sz="2000"/>
              <a:t>Creating Finance Super Users.</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0"/>
              </a:spcBef>
              <a:spcAft>
                <a:spcPts val="0"/>
              </a:spcAft>
              <a:buSzPts val="2000"/>
              <a:buChar char="•"/>
            </a:pPr>
            <a:r>
              <a:rPr lang="en-US" sz="2000"/>
              <a:t>Turning Ownership of Data and Report Templates Over to the Business Units.</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0"/>
              </a:spcBef>
              <a:spcAft>
                <a:spcPts val="0"/>
              </a:spcAft>
              <a:buSzPts val="2000"/>
              <a:buChar char="•"/>
            </a:pPr>
            <a:r>
              <a:rPr lang="en-US" sz="2000"/>
              <a:t>Turning Off the End User Computing Systems.</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0"/>
              </a:spcBef>
              <a:spcAft>
                <a:spcPts val="0"/>
              </a:spcAft>
              <a:buSzPts val="2000"/>
              <a:buChar char="•"/>
            </a:pPr>
            <a:r>
              <a:rPr lang="en-US" sz="2000"/>
              <a:t>Evolving the Data Warehouse. (helps in Improving and Extending Data Warehouse)</a:t>
            </a:r>
            <a:endParaRPr sz="1400">
              <a:latin typeface="Century Gothic"/>
              <a:ea typeface="Century Gothic"/>
              <a:cs typeface="Century Gothic"/>
              <a:sym typeface="Century Gothic"/>
            </a:endParaRPr>
          </a:p>
          <a:p>
            <a:pPr indent="0" lvl="0" marL="0" rtl="0">
              <a:lnSpc>
                <a:spcPct val="90000"/>
              </a:lnSpc>
              <a:spcBef>
                <a:spcPts val="0"/>
              </a:spcBef>
              <a:spcAft>
                <a:spcPts val="0"/>
              </a:spcAft>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307" name="Shape 307"/>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lang="en-US"/>
              <a:t>Advanced BI Projects at Cardinal Health</a:t>
            </a:r>
            <a:endParaRPr b="0"/>
          </a:p>
        </p:txBody>
      </p:sp>
      <p:sp>
        <p:nvSpPr>
          <p:cNvPr id="308" name="Shape 308"/>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Bhumika</a:t>
            </a:r>
            <a:endParaRPr sz="1400"/>
          </a:p>
        </p:txBody>
      </p:sp>
      <p:sp>
        <p:nvSpPr>
          <p:cNvPr id="309" name="Shape 309"/>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2000"/>
          </a:p>
        </p:txBody>
      </p:sp>
      <p:sp>
        <p:nvSpPr>
          <p:cNvPr id="310" name="Shape 310"/>
          <p:cNvSpPr txBox="1"/>
          <p:nvPr>
            <p:ph idx="1" type="body"/>
          </p:nvPr>
        </p:nvSpPr>
        <p:spPr>
          <a:xfrm>
            <a:off x="302605" y="1708726"/>
            <a:ext cx="11585700" cy="4385100"/>
          </a:xfrm>
          <a:prstGeom prst="rect">
            <a:avLst/>
          </a:prstGeom>
          <a:noFill/>
          <a:ln>
            <a:noFill/>
          </a:ln>
        </p:spPr>
        <p:txBody>
          <a:bodyPr anchorCtr="0" anchor="t" bIns="45700" lIns="91425" spcFirstLastPara="1" rIns="91425" wrap="square" tIns="45700">
            <a:noAutofit/>
          </a:bodyPr>
          <a:lstStyle/>
          <a:p>
            <a:pPr indent="-355600" lvl="0" marL="457200" rtl="0">
              <a:lnSpc>
                <a:spcPct val="90000"/>
              </a:lnSpc>
              <a:spcBef>
                <a:spcPts val="1000"/>
              </a:spcBef>
              <a:spcAft>
                <a:spcPts val="0"/>
              </a:spcAft>
              <a:buSzPts val="2000"/>
              <a:buChar char="•"/>
            </a:pPr>
            <a:r>
              <a:rPr lang="en-US" sz="2000"/>
              <a:t>Cardinal Health usually created BI teams on-the-fly</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1000"/>
              </a:spcBef>
              <a:spcAft>
                <a:spcPts val="0"/>
              </a:spcAft>
              <a:buSzPts val="2000"/>
              <a:buChar char="•"/>
            </a:pPr>
            <a:r>
              <a:rPr lang="en-US" sz="2000"/>
              <a:t>They followed a 3 step BI process</a:t>
            </a:r>
            <a:endParaRPr sz="2000"/>
          </a:p>
          <a:p>
            <a:pPr indent="0" lvl="0" marL="0" rtl="0">
              <a:lnSpc>
                <a:spcPct val="90000"/>
              </a:lnSpc>
              <a:spcBef>
                <a:spcPts val="0"/>
              </a:spcBef>
              <a:spcAft>
                <a:spcPts val="0"/>
              </a:spcAft>
              <a:buNone/>
            </a:pPr>
            <a:r>
              <a:t/>
            </a:r>
            <a:endParaRPr sz="2000"/>
          </a:p>
          <a:p>
            <a:pPr indent="-355600" lvl="0" marL="914400" rtl="0">
              <a:lnSpc>
                <a:spcPct val="90000"/>
              </a:lnSpc>
              <a:spcBef>
                <a:spcPts val="500"/>
              </a:spcBef>
              <a:spcAft>
                <a:spcPts val="0"/>
              </a:spcAft>
              <a:buSzPts val="2000"/>
              <a:buChar char="•"/>
            </a:pPr>
            <a:r>
              <a:rPr lang="en-US" sz="2000"/>
              <a:t>Check whether the DW might be useful to solve the problem</a:t>
            </a:r>
            <a:endParaRPr sz="2000"/>
          </a:p>
          <a:p>
            <a:pPr indent="-355600" lvl="0" marL="914400" rtl="0">
              <a:lnSpc>
                <a:spcPct val="90000"/>
              </a:lnSpc>
              <a:spcBef>
                <a:spcPts val="0"/>
              </a:spcBef>
              <a:spcAft>
                <a:spcPts val="0"/>
              </a:spcAft>
              <a:buSzPts val="2000"/>
              <a:buChar char="•"/>
            </a:pPr>
            <a:r>
              <a:rPr lang="en-US" sz="2000"/>
              <a:t>Identify the experts and skills needed for the job</a:t>
            </a:r>
            <a:endParaRPr sz="2000"/>
          </a:p>
          <a:p>
            <a:pPr indent="-355600" lvl="0" marL="914400" rtl="0">
              <a:lnSpc>
                <a:spcPct val="90000"/>
              </a:lnSpc>
              <a:spcBef>
                <a:spcPts val="0"/>
              </a:spcBef>
              <a:spcAft>
                <a:spcPts val="0"/>
              </a:spcAft>
              <a:buSzPts val="2000"/>
              <a:buChar char="•"/>
            </a:pPr>
            <a:r>
              <a:rPr lang="en-US" sz="2000"/>
              <a:t>Put together a team from appropriate functional areas</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500"/>
              </a:spcBef>
              <a:spcAft>
                <a:spcPts val="0"/>
              </a:spcAft>
              <a:buSzPts val="2000"/>
              <a:buChar char="•"/>
            </a:pPr>
            <a:r>
              <a:rPr lang="en-US" sz="2000"/>
              <a:t>This was key to advanced BI capabilities and accomplish advanced BI tasks.</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1000"/>
              </a:spcBef>
              <a:spcAft>
                <a:spcPts val="0"/>
              </a:spcAft>
              <a:buSzPts val="2000"/>
              <a:buChar char="•"/>
            </a:pPr>
            <a:r>
              <a:rPr lang="en-US" sz="2000"/>
              <a:t>5 success stories in following slides</a:t>
            </a:r>
            <a:endParaRPr sz="2000"/>
          </a:p>
          <a:p>
            <a:pPr indent="0" lvl="0" marL="0" rtl="0">
              <a:lnSpc>
                <a:spcPct val="90000"/>
              </a:lnSpc>
              <a:spcBef>
                <a:spcPts val="0"/>
              </a:spcBef>
              <a:spcAft>
                <a:spcPts val="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idx="1" type="body"/>
          </p:nvPr>
        </p:nvSpPr>
        <p:spPr>
          <a:xfrm>
            <a:off x="302605" y="1708726"/>
            <a:ext cx="11585700" cy="4385100"/>
          </a:xfrm>
          <a:prstGeom prst="rect">
            <a:avLst/>
          </a:prstGeom>
          <a:noFill/>
          <a:ln>
            <a:noFill/>
          </a:ln>
        </p:spPr>
        <p:txBody>
          <a:bodyPr anchorCtr="0" anchor="t" bIns="45700" lIns="91425" spcFirstLastPara="1" rIns="91425" wrap="square" tIns="45700">
            <a:noAutofit/>
          </a:bodyPr>
          <a:lstStyle/>
          <a:p>
            <a:pPr indent="-355600" lvl="0" marL="457200" rtl="0">
              <a:lnSpc>
                <a:spcPct val="90000"/>
              </a:lnSpc>
              <a:spcBef>
                <a:spcPts val="1000"/>
              </a:spcBef>
              <a:spcAft>
                <a:spcPts val="0"/>
              </a:spcAft>
              <a:buSzPts val="2000"/>
              <a:buAutoNum type="arabicPeriod"/>
            </a:pPr>
            <a:r>
              <a:rPr lang="en-US" sz="2000"/>
              <a:t>Creating a List of Inventory Items to Drive Sales</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500"/>
              </a:spcBef>
              <a:spcAft>
                <a:spcPts val="0"/>
              </a:spcAft>
              <a:buSzPts val="2000"/>
              <a:buChar char="•"/>
            </a:pPr>
            <a:r>
              <a:rPr b="1" lang="en-US" sz="2000"/>
              <a:t>Problem</a:t>
            </a:r>
            <a:r>
              <a:rPr lang="en-US" sz="2000"/>
              <a:t>: Growing problem of excess inventory</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500"/>
              </a:spcBef>
              <a:spcAft>
                <a:spcPts val="0"/>
              </a:spcAft>
              <a:buSzPts val="2000"/>
              <a:buChar char="•"/>
            </a:pPr>
            <a:r>
              <a:rPr b="1" lang="en-US" sz="2000"/>
              <a:t>Cause</a:t>
            </a:r>
            <a:r>
              <a:rPr lang="en-US" sz="2000"/>
              <a:t>: Stocking of multiple substitutes</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500"/>
              </a:spcBef>
              <a:spcAft>
                <a:spcPts val="0"/>
              </a:spcAft>
              <a:buSzPts val="2000"/>
              <a:buChar char="•"/>
            </a:pPr>
            <a:r>
              <a:rPr b="1" lang="en-US" sz="2000"/>
              <a:t>Solution</a:t>
            </a:r>
            <a:r>
              <a:rPr lang="en-US" sz="2000"/>
              <a:t>: Reduce number of items using DW such that most requirements are met while availability can be guaranteed</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500"/>
              </a:spcBef>
              <a:spcAft>
                <a:spcPts val="0"/>
              </a:spcAft>
              <a:buSzPts val="2000"/>
              <a:buChar char="•"/>
            </a:pPr>
            <a:r>
              <a:rPr b="1" lang="en-US" sz="2000"/>
              <a:t>End Result</a:t>
            </a:r>
            <a:r>
              <a:rPr lang="en-US" sz="2000"/>
              <a:t>: Only products that represented best value for the money were kept in the list</a:t>
            </a:r>
            <a:endParaRPr sz="2000"/>
          </a:p>
          <a:p>
            <a:pPr indent="0" lvl="0" marL="0" rtl="0">
              <a:lnSpc>
                <a:spcPct val="90000"/>
              </a:lnSpc>
              <a:spcBef>
                <a:spcPts val="1000"/>
              </a:spcBef>
              <a:spcAft>
                <a:spcPts val="0"/>
              </a:spcAft>
              <a:buClr>
                <a:schemeClr val="dk1"/>
              </a:buClr>
              <a:buSzPts val="1100"/>
              <a:buFont typeface="Arial"/>
              <a:buNone/>
            </a:pPr>
            <a:r>
              <a:t/>
            </a:r>
            <a:endParaRPr sz="2400"/>
          </a:p>
          <a:p>
            <a:pPr indent="-184150" lvl="0" marL="285750" marR="0" rtl="0" algn="l">
              <a:spcBef>
                <a:spcPts val="0"/>
              </a:spcBef>
              <a:spcAft>
                <a:spcPts val="0"/>
              </a:spcAft>
              <a:buClr>
                <a:schemeClr val="dk1"/>
              </a:buClr>
              <a:buSzPts val="1600"/>
              <a:buFont typeface="Arial"/>
              <a:buNone/>
            </a:pPr>
            <a:r>
              <a:t/>
            </a:r>
            <a:endParaRPr sz="3000"/>
          </a:p>
        </p:txBody>
      </p:sp>
      <p:sp>
        <p:nvSpPr>
          <p:cNvPr id="316" name="Shape 316"/>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317" name="Shape 317"/>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lang="en-US"/>
              <a:t>Advanced BI Projects at Cardinal Health</a:t>
            </a:r>
            <a:endParaRPr b="0"/>
          </a:p>
        </p:txBody>
      </p:sp>
      <p:sp>
        <p:nvSpPr>
          <p:cNvPr id="318" name="Shape 318"/>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Bhumika</a:t>
            </a:r>
            <a:endParaRPr sz="1400"/>
          </a:p>
        </p:txBody>
      </p:sp>
      <p:sp>
        <p:nvSpPr>
          <p:cNvPr id="319" name="Shape 319"/>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a:t>Success Story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idx="1" type="body"/>
          </p:nvPr>
        </p:nvSpPr>
        <p:spPr>
          <a:xfrm>
            <a:off x="302605" y="1708726"/>
            <a:ext cx="11585700" cy="4385100"/>
          </a:xfrm>
          <a:prstGeom prst="rect">
            <a:avLst/>
          </a:prstGeom>
          <a:noFill/>
          <a:ln>
            <a:noFill/>
          </a:ln>
        </p:spPr>
        <p:txBody>
          <a:bodyPr anchorCtr="0" anchor="t" bIns="45700" lIns="91425" spcFirstLastPara="1" rIns="91425" wrap="square" tIns="45700">
            <a:noAutofit/>
          </a:bodyPr>
          <a:lstStyle/>
          <a:p>
            <a:pPr indent="-355600" lvl="0" marL="457200" rtl="0">
              <a:lnSpc>
                <a:spcPct val="90000"/>
              </a:lnSpc>
              <a:spcBef>
                <a:spcPts val="1000"/>
              </a:spcBef>
              <a:spcAft>
                <a:spcPts val="0"/>
              </a:spcAft>
              <a:buSzPts val="2000"/>
              <a:buAutoNum type="arabicPeriod" startAt="2"/>
            </a:pPr>
            <a:r>
              <a:rPr lang="en-US" sz="2000"/>
              <a:t>Creating a List of Inventory Items to Drive Sales</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500"/>
              </a:spcBef>
              <a:spcAft>
                <a:spcPts val="0"/>
              </a:spcAft>
              <a:buSzPts val="2000"/>
              <a:buChar char="•"/>
            </a:pPr>
            <a:r>
              <a:rPr b="1" lang="en-US" sz="2000"/>
              <a:t>Problem</a:t>
            </a:r>
            <a:r>
              <a:rPr lang="en-US" sz="2000"/>
              <a:t>: Frequent out-of-stock at a delivery plant</a:t>
            </a:r>
            <a:endParaRPr sz="2000"/>
          </a:p>
          <a:p>
            <a:pPr indent="0" lvl="0" marL="457200" rtl="0">
              <a:lnSpc>
                <a:spcPct val="90000"/>
              </a:lnSpc>
              <a:spcBef>
                <a:spcPts val="0"/>
              </a:spcBef>
              <a:spcAft>
                <a:spcPts val="0"/>
              </a:spcAft>
              <a:buNone/>
            </a:pPr>
            <a:r>
              <a:t/>
            </a:r>
            <a:endParaRPr sz="2000"/>
          </a:p>
          <a:p>
            <a:pPr indent="-355600" lvl="0" marL="457200" rtl="0">
              <a:lnSpc>
                <a:spcPct val="90000"/>
              </a:lnSpc>
              <a:spcBef>
                <a:spcPts val="500"/>
              </a:spcBef>
              <a:spcAft>
                <a:spcPts val="0"/>
              </a:spcAft>
              <a:buSzPts val="2000"/>
              <a:buChar char="•"/>
            </a:pPr>
            <a:r>
              <a:rPr b="1" lang="en-US" sz="2000"/>
              <a:t>Solution</a:t>
            </a:r>
            <a:r>
              <a:rPr lang="en-US" sz="2000"/>
              <a:t>: Automatically re-routing inventory from elsewhere</a:t>
            </a:r>
            <a:endParaRPr sz="2000"/>
          </a:p>
          <a:p>
            <a:pPr indent="0" lvl="0" marL="457200" rtl="0">
              <a:lnSpc>
                <a:spcPct val="90000"/>
              </a:lnSpc>
              <a:spcBef>
                <a:spcPts val="0"/>
              </a:spcBef>
              <a:spcAft>
                <a:spcPts val="0"/>
              </a:spcAft>
              <a:buNone/>
            </a:pPr>
            <a:r>
              <a:t/>
            </a:r>
            <a:endParaRPr sz="2000"/>
          </a:p>
          <a:p>
            <a:pPr indent="-355600" lvl="0" marL="457200" rtl="0">
              <a:lnSpc>
                <a:spcPct val="90000"/>
              </a:lnSpc>
              <a:spcBef>
                <a:spcPts val="500"/>
              </a:spcBef>
              <a:spcAft>
                <a:spcPts val="0"/>
              </a:spcAft>
              <a:buSzPts val="2000"/>
              <a:buChar char="•"/>
            </a:pPr>
            <a:r>
              <a:rPr b="1" lang="en-US" sz="2000"/>
              <a:t>End Result</a:t>
            </a:r>
            <a:r>
              <a:rPr lang="en-US" sz="2000"/>
              <a:t>:</a:t>
            </a:r>
            <a:endParaRPr sz="2000"/>
          </a:p>
          <a:p>
            <a:pPr indent="-355600" lvl="1" marL="914400" rtl="0">
              <a:lnSpc>
                <a:spcPct val="90000"/>
              </a:lnSpc>
              <a:spcBef>
                <a:spcPts val="0"/>
              </a:spcBef>
              <a:spcAft>
                <a:spcPts val="0"/>
              </a:spcAft>
              <a:buSzPts val="2000"/>
              <a:buChar char="•"/>
            </a:pPr>
            <a:r>
              <a:rPr lang="en-US" sz="2000"/>
              <a:t>Reduced manual work</a:t>
            </a:r>
            <a:endParaRPr sz="2000"/>
          </a:p>
          <a:p>
            <a:pPr indent="-355600" lvl="1" marL="914400" rtl="0">
              <a:lnSpc>
                <a:spcPct val="90000"/>
              </a:lnSpc>
              <a:spcBef>
                <a:spcPts val="0"/>
              </a:spcBef>
              <a:spcAft>
                <a:spcPts val="0"/>
              </a:spcAft>
              <a:buSzPts val="2000"/>
              <a:buChar char="•"/>
            </a:pPr>
            <a:r>
              <a:rPr lang="en-US" sz="2000"/>
              <a:t>Better sales</a:t>
            </a:r>
            <a:endParaRPr sz="2000"/>
          </a:p>
          <a:p>
            <a:pPr indent="-355600" lvl="1" marL="914400" rtl="0">
              <a:lnSpc>
                <a:spcPct val="90000"/>
              </a:lnSpc>
              <a:spcBef>
                <a:spcPts val="0"/>
              </a:spcBef>
              <a:spcAft>
                <a:spcPts val="0"/>
              </a:spcAft>
              <a:buSzPts val="2000"/>
              <a:buChar char="•"/>
            </a:pPr>
            <a:r>
              <a:rPr lang="en-US" sz="2000"/>
              <a:t>Fewer returns</a:t>
            </a:r>
            <a:endParaRPr sz="2000"/>
          </a:p>
          <a:p>
            <a:pPr indent="-355600" lvl="1" marL="914400" rtl="0">
              <a:lnSpc>
                <a:spcPct val="90000"/>
              </a:lnSpc>
              <a:spcBef>
                <a:spcPts val="0"/>
              </a:spcBef>
              <a:spcAft>
                <a:spcPts val="0"/>
              </a:spcAft>
              <a:buSzPts val="2000"/>
              <a:buChar char="•"/>
            </a:pPr>
            <a:r>
              <a:rPr lang="en-US" sz="2000"/>
              <a:t>Reduced inventory</a:t>
            </a:r>
            <a:endParaRPr sz="2000"/>
          </a:p>
          <a:p>
            <a:pPr indent="0" lvl="0" marL="0" rtl="0">
              <a:lnSpc>
                <a:spcPct val="90000"/>
              </a:lnSpc>
              <a:spcBef>
                <a:spcPts val="500"/>
              </a:spcBef>
              <a:spcAft>
                <a:spcPts val="0"/>
              </a:spcAft>
              <a:buClr>
                <a:schemeClr val="dk1"/>
              </a:buClr>
              <a:buSzPts val="1100"/>
              <a:buFont typeface="Arial"/>
              <a:buNone/>
            </a:pPr>
            <a:r>
              <a:t/>
            </a:r>
            <a:endParaRPr sz="2400"/>
          </a:p>
          <a:p>
            <a:pPr indent="0" lvl="0" marL="0" rtl="0">
              <a:lnSpc>
                <a:spcPct val="90000"/>
              </a:lnSpc>
              <a:spcBef>
                <a:spcPts val="1000"/>
              </a:spcBef>
              <a:spcAft>
                <a:spcPts val="0"/>
              </a:spcAft>
              <a:buClr>
                <a:schemeClr val="dk1"/>
              </a:buClr>
              <a:buSzPts val="1100"/>
              <a:buFont typeface="Arial"/>
              <a:buNone/>
            </a:pPr>
            <a:r>
              <a:t/>
            </a:r>
            <a:endParaRPr sz="2400"/>
          </a:p>
          <a:p>
            <a:pPr indent="-184150" lvl="0" marL="285750" marR="0" rtl="0" algn="l">
              <a:spcBef>
                <a:spcPts val="0"/>
              </a:spcBef>
              <a:spcAft>
                <a:spcPts val="0"/>
              </a:spcAft>
              <a:buClr>
                <a:schemeClr val="dk1"/>
              </a:buClr>
              <a:buSzPts val="1600"/>
              <a:buFont typeface="Arial"/>
              <a:buNone/>
            </a:pPr>
            <a:r>
              <a:t/>
            </a:r>
            <a:endParaRPr sz="3000"/>
          </a:p>
        </p:txBody>
      </p:sp>
      <p:sp>
        <p:nvSpPr>
          <p:cNvPr id="325" name="Shape 325"/>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326" name="Shape 326"/>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lang="en-US"/>
              <a:t>Advanced BI Projects at Cardinal Health</a:t>
            </a:r>
            <a:endParaRPr b="0"/>
          </a:p>
        </p:txBody>
      </p:sp>
      <p:sp>
        <p:nvSpPr>
          <p:cNvPr id="327" name="Shape 327"/>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a:t>Success Story</a:t>
            </a:r>
            <a:endParaRPr/>
          </a:p>
        </p:txBody>
      </p:sp>
      <p:sp>
        <p:nvSpPr>
          <p:cNvPr id="328" name="Shape 328"/>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Bhumika</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idx="1" type="body"/>
          </p:nvPr>
        </p:nvSpPr>
        <p:spPr>
          <a:xfrm>
            <a:off x="302600" y="1708725"/>
            <a:ext cx="11585700" cy="4636200"/>
          </a:xfrm>
          <a:prstGeom prst="rect">
            <a:avLst/>
          </a:prstGeom>
          <a:noFill/>
          <a:ln>
            <a:noFill/>
          </a:ln>
        </p:spPr>
        <p:txBody>
          <a:bodyPr anchorCtr="0" anchor="t" bIns="45700" lIns="91425" spcFirstLastPara="1" rIns="91425" wrap="square" tIns="45700">
            <a:noAutofit/>
          </a:bodyPr>
          <a:lstStyle/>
          <a:p>
            <a:pPr indent="-355600" lvl="0" marL="457200" rtl="0">
              <a:lnSpc>
                <a:spcPct val="115000"/>
              </a:lnSpc>
              <a:spcBef>
                <a:spcPts val="0"/>
              </a:spcBef>
              <a:spcAft>
                <a:spcPts val="0"/>
              </a:spcAft>
              <a:buSzPts val="2000"/>
              <a:buChar char="•"/>
            </a:pPr>
            <a:r>
              <a:rPr lang="en-US" sz="2000"/>
              <a:t>Executive Summary</a:t>
            </a:r>
            <a:endParaRPr sz="2000"/>
          </a:p>
          <a:p>
            <a:pPr indent="-355600" lvl="0" marL="457200" rtl="0">
              <a:lnSpc>
                <a:spcPct val="115000"/>
              </a:lnSpc>
              <a:spcBef>
                <a:spcPts val="0"/>
              </a:spcBef>
              <a:spcAft>
                <a:spcPts val="0"/>
              </a:spcAft>
              <a:buSzPts val="2000"/>
              <a:buChar char="•"/>
            </a:pPr>
            <a:r>
              <a:rPr lang="en-US" sz="2000"/>
              <a:t>Gaps in the Current Scenario</a:t>
            </a:r>
            <a:endParaRPr sz="2000"/>
          </a:p>
          <a:p>
            <a:pPr indent="-355600" lvl="0" marL="457200" rtl="0">
              <a:lnSpc>
                <a:spcPct val="115000"/>
              </a:lnSpc>
              <a:spcBef>
                <a:spcPts val="0"/>
              </a:spcBef>
              <a:spcAft>
                <a:spcPts val="0"/>
              </a:spcAft>
              <a:buSzPts val="2000"/>
              <a:buChar char="•"/>
            </a:pPr>
            <a:r>
              <a:rPr lang="en-US" sz="2000"/>
              <a:t>Data Warehousing and Business Intelligence</a:t>
            </a:r>
            <a:endParaRPr sz="2000"/>
          </a:p>
          <a:p>
            <a:pPr indent="-355600" lvl="0" marL="457200" rtl="0">
              <a:lnSpc>
                <a:spcPct val="115000"/>
              </a:lnSpc>
              <a:spcBef>
                <a:spcPts val="0"/>
              </a:spcBef>
              <a:spcAft>
                <a:spcPts val="0"/>
              </a:spcAft>
              <a:buSzPts val="2000"/>
              <a:buChar char="•"/>
            </a:pPr>
            <a:r>
              <a:rPr lang="en-US" sz="2000"/>
              <a:t>Common Environment and Key Component for BI</a:t>
            </a:r>
            <a:endParaRPr sz="2000"/>
          </a:p>
          <a:p>
            <a:pPr indent="-355600" lvl="0" marL="457200" rtl="0">
              <a:lnSpc>
                <a:spcPct val="115000"/>
              </a:lnSpc>
              <a:spcBef>
                <a:spcPts val="0"/>
              </a:spcBef>
              <a:spcAft>
                <a:spcPts val="0"/>
              </a:spcAft>
              <a:buSzPts val="2000"/>
              <a:buChar char="•"/>
            </a:pPr>
            <a:r>
              <a:rPr lang="en-US" sz="2000"/>
              <a:t>Cardinal Health’s Medical Products &amp; Services Business</a:t>
            </a:r>
            <a:endParaRPr sz="2000"/>
          </a:p>
          <a:p>
            <a:pPr indent="-355600" lvl="0" marL="457200" rtl="0">
              <a:lnSpc>
                <a:spcPct val="115000"/>
              </a:lnSpc>
              <a:spcBef>
                <a:spcPts val="0"/>
              </a:spcBef>
              <a:spcAft>
                <a:spcPts val="0"/>
              </a:spcAft>
              <a:buSzPts val="2000"/>
              <a:buChar char="•"/>
            </a:pPr>
            <a:r>
              <a:rPr lang="en-US" sz="2000"/>
              <a:t>The SAP R/3 and Data Warehouse Initiatives</a:t>
            </a:r>
            <a:endParaRPr sz="2000"/>
          </a:p>
          <a:p>
            <a:pPr indent="-355600" lvl="0" marL="457200" rtl="0">
              <a:lnSpc>
                <a:spcPct val="115000"/>
              </a:lnSpc>
              <a:spcBef>
                <a:spcPts val="0"/>
              </a:spcBef>
              <a:spcAft>
                <a:spcPts val="0"/>
              </a:spcAft>
              <a:buSzPts val="2000"/>
              <a:buChar char="•"/>
            </a:pPr>
            <a:r>
              <a:rPr lang="en-US" sz="2000"/>
              <a:t>Advanced BI Projects at Cardinal Health</a:t>
            </a:r>
            <a:endParaRPr sz="2000"/>
          </a:p>
          <a:p>
            <a:pPr indent="-355600" lvl="0" marL="457200" rtl="0">
              <a:lnSpc>
                <a:spcPct val="115000"/>
              </a:lnSpc>
              <a:spcBef>
                <a:spcPts val="0"/>
              </a:spcBef>
              <a:spcAft>
                <a:spcPts val="0"/>
              </a:spcAft>
              <a:buSzPts val="2000"/>
              <a:buChar char="•"/>
            </a:pPr>
            <a:r>
              <a:rPr lang="en-US" sz="2000"/>
              <a:t>The Nature of Advanced BI Teams</a:t>
            </a:r>
            <a:endParaRPr sz="2000"/>
          </a:p>
          <a:p>
            <a:pPr indent="-355600" lvl="0" marL="457200" rtl="0">
              <a:lnSpc>
                <a:spcPct val="115000"/>
              </a:lnSpc>
              <a:spcBef>
                <a:spcPts val="0"/>
              </a:spcBef>
              <a:spcAft>
                <a:spcPts val="0"/>
              </a:spcAft>
              <a:buSzPts val="2000"/>
              <a:buChar char="•"/>
            </a:pPr>
            <a:r>
              <a:rPr lang="en-US" sz="2000"/>
              <a:t>The Attributes of Cardinal Health’s BI Teaming Process</a:t>
            </a:r>
            <a:endParaRPr sz="2000"/>
          </a:p>
          <a:p>
            <a:pPr indent="-355600" lvl="0" marL="457200" rtl="0">
              <a:lnSpc>
                <a:spcPct val="115000"/>
              </a:lnSpc>
              <a:spcBef>
                <a:spcPts val="0"/>
              </a:spcBef>
              <a:spcAft>
                <a:spcPts val="0"/>
              </a:spcAft>
              <a:buSzPts val="2000"/>
              <a:buChar char="•"/>
            </a:pPr>
            <a:r>
              <a:rPr lang="en-US" sz="2000"/>
              <a:t>The Nature of the Organizational Infrastructure Enabling Cardinal Health’s Advanced BI Capability</a:t>
            </a:r>
            <a:endParaRPr sz="2000"/>
          </a:p>
          <a:p>
            <a:pPr indent="-355600" lvl="0" marL="457200" rtl="0">
              <a:lnSpc>
                <a:spcPct val="115000"/>
              </a:lnSpc>
              <a:spcBef>
                <a:spcPts val="0"/>
              </a:spcBef>
              <a:spcAft>
                <a:spcPts val="0"/>
              </a:spcAft>
              <a:buSzPts val="2000"/>
              <a:buChar char="•"/>
            </a:pPr>
            <a:r>
              <a:rPr lang="en-US" sz="2000"/>
              <a:t>Recommendations</a:t>
            </a:r>
            <a:endParaRPr sz="2000"/>
          </a:p>
          <a:p>
            <a:pPr indent="-355600" lvl="0" marL="457200" rtl="0">
              <a:lnSpc>
                <a:spcPct val="115000"/>
              </a:lnSpc>
              <a:spcBef>
                <a:spcPts val="0"/>
              </a:spcBef>
              <a:spcAft>
                <a:spcPts val="0"/>
              </a:spcAft>
              <a:buSzPts val="2000"/>
              <a:buChar char="•"/>
            </a:pPr>
            <a:r>
              <a:rPr lang="en-US" sz="2000"/>
              <a:t>Conclusion</a:t>
            </a:r>
            <a:endParaRPr sz="2000"/>
          </a:p>
          <a:p>
            <a:pPr indent="0" lvl="0" marL="0" rtl="0">
              <a:lnSpc>
                <a:spcPct val="115000"/>
              </a:lnSpc>
              <a:spcBef>
                <a:spcPts val="0"/>
              </a:spcBef>
              <a:spcAft>
                <a:spcPts val="0"/>
              </a:spcAft>
              <a:buNone/>
            </a:pPr>
            <a:r>
              <a:t/>
            </a:r>
            <a:endParaRPr sz="2000"/>
          </a:p>
        </p:txBody>
      </p:sp>
      <p:sp>
        <p:nvSpPr>
          <p:cNvPr id="167" name="Shape 167"/>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168" name="Shape 168"/>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sz="1400"/>
              <a:t>Isha Goyal</a:t>
            </a:r>
            <a:endParaRPr sz="1400"/>
          </a:p>
        </p:txBody>
      </p:sp>
      <p:sp>
        <p:nvSpPr>
          <p:cNvPr id="169" name="Shape 169"/>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2000"/>
          </a:p>
        </p:txBody>
      </p:sp>
      <p:sp>
        <p:nvSpPr>
          <p:cNvPr id="170" name="Shape 170"/>
          <p:cNvSpPr txBox="1"/>
          <p:nvPr>
            <p:ph type="title"/>
          </p:nvPr>
        </p:nvSpPr>
        <p:spPr>
          <a:xfrm>
            <a:off x="302600" y="418350"/>
            <a:ext cx="97647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lang="en-US"/>
              <a:t>Agenda</a:t>
            </a:r>
            <a:endParaRPr b="1" i="0" sz="3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idx="1" type="body"/>
          </p:nvPr>
        </p:nvSpPr>
        <p:spPr>
          <a:xfrm>
            <a:off x="302605" y="1708726"/>
            <a:ext cx="11585700" cy="4385100"/>
          </a:xfrm>
          <a:prstGeom prst="rect">
            <a:avLst/>
          </a:prstGeom>
          <a:noFill/>
          <a:ln>
            <a:noFill/>
          </a:ln>
        </p:spPr>
        <p:txBody>
          <a:bodyPr anchorCtr="0" anchor="t" bIns="45700" lIns="91425" spcFirstLastPara="1" rIns="91425" wrap="square" tIns="45700">
            <a:noAutofit/>
          </a:bodyPr>
          <a:lstStyle/>
          <a:p>
            <a:pPr indent="-355600" lvl="0" marL="457200" rtl="0">
              <a:lnSpc>
                <a:spcPct val="90000"/>
              </a:lnSpc>
              <a:spcBef>
                <a:spcPts val="1000"/>
              </a:spcBef>
              <a:spcAft>
                <a:spcPts val="0"/>
              </a:spcAft>
              <a:buSzPts val="2000"/>
              <a:buAutoNum type="arabicPeriod" startAt="3"/>
            </a:pPr>
            <a:r>
              <a:rPr lang="en-US" sz="2000"/>
              <a:t>Giving Customers Access to Data through Entelligence</a:t>
            </a:r>
            <a:endParaRPr sz="2000"/>
          </a:p>
          <a:p>
            <a:pPr indent="0" lvl="0" marL="0" rtl="0">
              <a:lnSpc>
                <a:spcPct val="90000"/>
              </a:lnSpc>
              <a:spcBef>
                <a:spcPts val="500"/>
              </a:spcBef>
              <a:spcAft>
                <a:spcPts val="0"/>
              </a:spcAft>
              <a:buClr>
                <a:schemeClr val="dk1"/>
              </a:buClr>
              <a:buSzPts val="1100"/>
              <a:buFont typeface="Arial"/>
              <a:buNone/>
            </a:pPr>
            <a:r>
              <a:t/>
            </a:r>
            <a:endParaRPr sz="2000"/>
          </a:p>
          <a:p>
            <a:pPr indent="-355600" lvl="0" marL="457200" rtl="0">
              <a:lnSpc>
                <a:spcPct val="90000"/>
              </a:lnSpc>
              <a:spcBef>
                <a:spcPts val="500"/>
              </a:spcBef>
              <a:spcAft>
                <a:spcPts val="0"/>
              </a:spcAft>
              <a:buSzPts val="2000"/>
              <a:buChar char="•"/>
            </a:pPr>
            <a:r>
              <a:rPr b="1" lang="en-US" sz="2000"/>
              <a:t>Problem</a:t>
            </a:r>
            <a:r>
              <a:rPr lang="en-US" sz="2000"/>
              <a:t>: No easy way for customers to get their data</a:t>
            </a:r>
            <a:endParaRPr sz="2000"/>
          </a:p>
          <a:p>
            <a:pPr indent="0" lvl="0" marL="0" rtl="0">
              <a:lnSpc>
                <a:spcPct val="90000"/>
              </a:lnSpc>
              <a:spcBef>
                <a:spcPts val="500"/>
              </a:spcBef>
              <a:spcAft>
                <a:spcPts val="0"/>
              </a:spcAft>
              <a:buNone/>
            </a:pPr>
            <a:r>
              <a:t/>
            </a:r>
            <a:endParaRPr sz="2000"/>
          </a:p>
          <a:p>
            <a:pPr indent="-355600" lvl="0" marL="457200" rtl="0">
              <a:lnSpc>
                <a:spcPct val="90000"/>
              </a:lnSpc>
              <a:spcBef>
                <a:spcPts val="500"/>
              </a:spcBef>
              <a:spcAft>
                <a:spcPts val="0"/>
              </a:spcAft>
              <a:buSzPts val="2000"/>
              <a:buChar char="•"/>
            </a:pPr>
            <a:r>
              <a:rPr b="1" lang="en-US" sz="2000"/>
              <a:t>Solution</a:t>
            </a:r>
            <a:r>
              <a:rPr lang="en-US" sz="2000"/>
              <a:t>: Create a web-based access for customers to see their data &amp; reports called Entelligence Purchase Management System</a:t>
            </a:r>
            <a:endParaRPr sz="2000"/>
          </a:p>
          <a:p>
            <a:pPr indent="0" lvl="0" marL="0" rtl="0">
              <a:lnSpc>
                <a:spcPct val="90000"/>
              </a:lnSpc>
              <a:spcBef>
                <a:spcPts val="500"/>
              </a:spcBef>
              <a:spcAft>
                <a:spcPts val="0"/>
              </a:spcAft>
              <a:buNone/>
            </a:pPr>
            <a:r>
              <a:t/>
            </a:r>
            <a:endParaRPr sz="2000"/>
          </a:p>
          <a:p>
            <a:pPr indent="-355600" lvl="0" marL="457200" rtl="0">
              <a:lnSpc>
                <a:spcPct val="90000"/>
              </a:lnSpc>
              <a:spcBef>
                <a:spcPts val="500"/>
              </a:spcBef>
              <a:spcAft>
                <a:spcPts val="0"/>
              </a:spcAft>
              <a:buSzPts val="2000"/>
              <a:buChar char="•"/>
            </a:pPr>
            <a:r>
              <a:rPr b="1" lang="en-US" sz="2000"/>
              <a:t>End Result</a:t>
            </a:r>
            <a:r>
              <a:rPr lang="en-US" sz="2000"/>
              <a:t>:</a:t>
            </a:r>
            <a:endParaRPr sz="2000"/>
          </a:p>
          <a:p>
            <a:pPr indent="-355600" lvl="1" marL="914400" rtl="0">
              <a:lnSpc>
                <a:spcPct val="90000"/>
              </a:lnSpc>
              <a:spcBef>
                <a:spcPts val="0"/>
              </a:spcBef>
              <a:spcAft>
                <a:spcPts val="0"/>
              </a:spcAft>
              <a:buSzPts val="2000"/>
              <a:buChar char="•"/>
            </a:pPr>
            <a:r>
              <a:rPr lang="en-US" sz="2000"/>
              <a:t>Cost savings</a:t>
            </a:r>
            <a:endParaRPr sz="2000"/>
          </a:p>
          <a:p>
            <a:pPr indent="-355600" lvl="1" marL="914400" rtl="0">
              <a:lnSpc>
                <a:spcPct val="90000"/>
              </a:lnSpc>
              <a:spcBef>
                <a:spcPts val="0"/>
              </a:spcBef>
              <a:spcAft>
                <a:spcPts val="0"/>
              </a:spcAft>
              <a:buSzPts val="2000"/>
              <a:buChar char="•"/>
            </a:pPr>
            <a:r>
              <a:rPr lang="en-US" sz="2000"/>
              <a:t>Generated subscription fees</a:t>
            </a:r>
            <a:endParaRPr sz="2000"/>
          </a:p>
          <a:p>
            <a:pPr indent="-355600" lvl="1" marL="914400" rtl="0">
              <a:lnSpc>
                <a:spcPct val="90000"/>
              </a:lnSpc>
              <a:spcBef>
                <a:spcPts val="0"/>
              </a:spcBef>
              <a:spcAft>
                <a:spcPts val="0"/>
              </a:spcAft>
              <a:buSzPts val="2000"/>
              <a:buChar char="•"/>
            </a:pPr>
            <a:r>
              <a:rPr lang="en-US" sz="2000"/>
              <a:t>Customer retention</a:t>
            </a:r>
            <a:endParaRPr sz="2000"/>
          </a:p>
          <a:p>
            <a:pPr indent="0" lvl="0" marL="0" rtl="0">
              <a:lnSpc>
                <a:spcPct val="90000"/>
              </a:lnSpc>
              <a:spcBef>
                <a:spcPts val="50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nSpc>
                <a:spcPct val="90000"/>
              </a:lnSpc>
              <a:spcBef>
                <a:spcPts val="500"/>
              </a:spcBef>
              <a:spcAft>
                <a:spcPts val="0"/>
              </a:spcAft>
              <a:buClr>
                <a:schemeClr val="dk1"/>
              </a:buClr>
              <a:buSzPts val="1100"/>
              <a:buFont typeface="Arial"/>
              <a:buNone/>
            </a:pPr>
            <a:r>
              <a:t/>
            </a:r>
            <a:endParaRPr sz="2400"/>
          </a:p>
          <a:p>
            <a:pPr indent="0" lvl="0" marL="0" rtl="0">
              <a:lnSpc>
                <a:spcPct val="90000"/>
              </a:lnSpc>
              <a:spcBef>
                <a:spcPts val="1000"/>
              </a:spcBef>
              <a:spcAft>
                <a:spcPts val="0"/>
              </a:spcAft>
              <a:buClr>
                <a:schemeClr val="dk1"/>
              </a:buClr>
              <a:buSzPts val="1100"/>
              <a:buFont typeface="Arial"/>
              <a:buNone/>
            </a:pPr>
            <a:r>
              <a:t/>
            </a:r>
            <a:endParaRPr sz="2400"/>
          </a:p>
          <a:p>
            <a:pPr indent="-184150" lvl="0" marL="285750" marR="0" rtl="0" algn="l">
              <a:spcBef>
                <a:spcPts val="0"/>
              </a:spcBef>
              <a:spcAft>
                <a:spcPts val="0"/>
              </a:spcAft>
              <a:buClr>
                <a:schemeClr val="dk1"/>
              </a:buClr>
              <a:buSzPts val="1600"/>
              <a:buFont typeface="Arial"/>
              <a:buNone/>
            </a:pPr>
            <a:r>
              <a:t/>
            </a:r>
            <a:endParaRPr sz="3000"/>
          </a:p>
        </p:txBody>
      </p:sp>
      <p:sp>
        <p:nvSpPr>
          <p:cNvPr id="334" name="Shape 334"/>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335" name="Shape 335"/>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lang="en-US"/>
              <a:t>Advanced BI Projects at Cardinal Health</a:t>
            </a:r>
            <a:endParaRPr b="0"/>
          </a:p>
        </p:txBody>
      </p:sp>
      <p:sp>
        <p:nvSpPr>
          <p:cNvPr id="336" name="Shape 336"/>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a:t>Success Story</a:t>
            </a:r>
            <a:endParaRPr/>
          </a:p>
        </p:txBody>
      </p:sp>
      <p:sp>
        <p:nvSpPr>
          <p:cNvPr id="337" name="Shape 337"/>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Bhumika</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idx="1" type="body"/>
          </p:nvPr>
        </p:nvSpPr>
        <p:spPr>
          <a:xfrm>
            <a:off x="302605" y="1708726"/>
            <a:ext cx="11585700" cy="4385100"/>
          </a:xfrm>
          <a:prstGeom prst="rect">
            <a:avLst/>
          </a:prstGeom>
          <a:noFill/>
          <a:ln>
            <a:noFill/>
          </a:ln>
        </p:spPr>
        <p:txBody>
          <a:bodyPr anchorCtr="0" anchor="t" bIns="45700" lIns="91425" spcFirstLastPara="1" rIns="91425" wrap="square" tIns="45700">
            <a:noAutofit/>
          </a:bodyPr>
          <a:lstStyle/>
          <a:p>
            <a:pPr indent="-355600" lvl="0" marL="457200" rtl="0">
              <a:lnSpc>
                <a:spcPct val="90000"/>
              </a:lnSpc>
              <a:spcBef>
                <a:spcPts val="1000"/>
              </a:spcBef>
              <a:spcAft>
                <a:spcPts val="0"/>
              </a:spcAft>
              <a:buSzPts val="2000"/>
              <a:buAutoNum type="arabicPeriod" startAt="4"/>
            </a:pPr>
            <a:r>
              <a:rPr lang="en-US" sz="2000"/>
              <a:t>Standardizing Human Resource Data and Reports</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500"/>
              </a:spcBef>
              <a:spcAft>
                <a:spcPts val="0"/>
              </a:spcAft>
              <a:buSzPts val="2000"/>
              <a:buChar char="•"/>
            </a:pPr>
            <a:r>
              <a:rPr b="1" lang="en-US" sz="2000"/>
              <a:t>Problem</a:t>
            </a:r>
            <a:r>
              <a:rPr lang="en-US" sz="2000"/>
              <a:t>: Each HR division needed a separate report template</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500"/>
              </a:spcBef>
              <a:spcAft>
                <a:spcPts val="0"/>
              </a:spcAft>
              <a:buSzPts val="2000"/>
              <a:buChar char="•"/>
            </a:pPr>
            <a:r>
              <a:rPr b="1" lang="en-US" sz="2000"/>
              <a:t>Solution</a:t>
            </a:r>
            <a:r>
              <a:rPr lang="en-US" sz="2000"/>
              <a:t>:</a:t>
            </a:r>
            <a:endParaRPr sz="2000"/>
          </a:p>
          <a:p>
            <a:pPr indent="-355600" lvl="1" marL="914400" rtl="0">
              <a:lnSpc>
                <a:spcPct val="90000"/>
              </a:lnSpc>
              <a:spcBef>
                <a:spcPts val="0"/>
              </a:spcBef>
              <a:spcAft>
                <a:spcPts val="0"/>
              </a:spcAft>
              <a:buSzPts val="2000"/>
              <a:buChar char="•"/>
            </a:pPr>
            <a:r>
              <a:rPr lang="en-US" sz="2000"/>
              <a:t>Use DW and use Business Objects to “pull” data</a:t>
            </a:r>
            <a:endParaRPr sz="2000"/>
          </a:p>
          <a:p>
            <a:pPr indent="-355600" lvl="1" marL="914400" rtl="0">
              <a:lnSpc>
                <a:spcPct val="90000"/>
              </a:lnSpc>
              <a:spcBef>
                <a:spcPts val="0"/>
              </a:spcBef>
              <a:spcAft>
                <a:spcPts val="0"/>
              </a:spcAft>
              <a:buSzPts val="2000"/>
              <a:buChar char="•"/>
            </a:pPr>
            <a:r>
              <a:rPr lang="en-US" sz="2000"/>
              <a:t>Creation of master templates</a:t>
            </a:r>
            <a:endParaRPr sz="2000"/>
          </a:p>
          <a:p>
            <a:pPr indent="-355600" lvl="1" marL="914400" rtl="0">
              <a:lnSpc>
                <a:spcPct val="90000"/>
              </a:lnSpc>
              <a:spcBef>
                <a:spcPts val="0"/>
              </a:spcBef>
              <a:spcAft>
                <a:spcPts val="0"/>
              </a:spcAft>
              <a:buSzPts val="2000"/>
              <a:buChar char="•"/>
            </a:pPr>
            <a:r>
              <a:rPr lang="en-US" sz="2000"/>
              <a:t>Train the team to modify templates</a:t>
            </a:r>
            <a:endParaRPr sz="2000"/>
          </a:p>
          <a:p>
            <a:pPr indent="0" lvl="0" marL="457200" rtl="0">
              <a:lnSpc>
                <a:spcPct val="90000"/>
              </a:lnSpc>
              <a:spcBef>
                <a:spcPts val="0"/>
              </a:spcBef>
              <a:spcAft>
                <a:spcPts val="0"/>
              </a:spcAft>
              <a:buNone/>
            </a:pPr>
            <a:r>
              <a:t/>
            </a:r>
            <a:endParaRPr sz="2000"/>
          </a:p>
          <a:p>
            <a:pPr indent="-355600" lvl="0" marL="457200" rtl="0">
              <a:lnSpc>
                <a:spcPct val="90000"/>
              </a:lnSpc>
              <a:spcBef>
                <a:spcPts val="500"/>
              </a:spcBef>
              <a:spcAft>
                <a:spcPts val="0"/>
              </a:spcAft>
              <a:buSzPts val="2000"/>
              <a:buChar char="•"/>
            </a:pPr>
            <a:r>
              <a:rPr b="1" lang="en-US" sz="2000"/>
              <a:t>End Result:</a:t>
            </a:r>
            <a:endParaRPr b="1" sz="2000"/>
          </a:p>
          <a:p>
            <a:pPr indent="-355600" lvl="1" marL="914400" rtl="0">
              <a:lnSpc>
                <a:spcPct val="90000"/>
              </a:lnSpc>
              <a:spcBef>
                <a:spcPts val="0"/>
              </a:spcBef>
              <a:spcAft>
                <a:spcPts val="0"/>
              </a:spcAft>
              <a:buSzPts val="2000"/>
              <a:buChar char="•"/>
            </a:pPr>
            <a:r>
              <a:rPr lang="en-US" sz="2000"/>
              <a:t>Fewer templates to maintain</a:t>
            </a:r>
            <a:endParaRPr sz="2000"/>
          </a:p>
          <a:p>
            <a:pPr indent="-355600" lvl="1" marL="914400" rtl="0">
              <a:lnSpc>
                <a:spcPct val="90000"/>
              </a:lnSpc>
              <a:spcBef>
                <a:spcPts val="0"/>
              </a:spcBef>
              <a:spcAft>
                <a:spcPts val="0"/>
              </a:spcAft>
              <a:buSzPts val="2000"/>
              <a:buChar char="•"/>
            </a:pPr>
            <a:r>
              <a:rPr lang="en-US" sz="2000"/>
              <a:t>Uniformity in reporting</a:t>
            </a:r>
            <a:endParaRPr sz="2000"/>
          </a:p>
          <a:p>
            <a:pPr indent="0" lvl="0" marL="0" rtl="0">
              <a:lnSpc>
                <a:spcPct val="90000"/>
              </a:lnSpc>
              <a:spcBef>
                <a:spcPts val="50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nSpc>
                <a:spcPct val="90000"/>
              </a:lnSpc>
              <a:spcBef>
                <a:spcPts val="50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nSpc>
                <a:spcPct val="90000"/>
              </a:lnSpc>
              <a:spcBef>
                <a:spcPts val="500"/>
              </a:spcBef>
              <a:spcAft>
                <a:spcPts val="0"/>
              </a:spcAft>
              <a:buClr>
                <a:schemeClr val="dk1"/>
              </a:buClr>
              <a:buSzPts val="1100"/>
              <a:buFont typeface="Arial"/>
              <a:buNone/>
            </a:pPr>
            <a:r>
              <a:t/>
            </a:r>
            <a:endParaRPr sz="2400"/>
          </a:p>
          <a:p>
            <a:pPr indent="0" lvl="0" marL="0" rtl="0">
              <a:lnSpc>
                <a:spcPct val="90000"/>
              </a:lnSpc>
              <a:spcBef>
                <a:spcPts val="1000"/>
              </a:spcBef>
              <a:spcAft>
                <a:spcPts val="0"/>
              </a:spcAft>
              <a:buClr>
                <a:schemeClr val="dk1"/>
              </a:buClr>
              <a:buSzPts val="1100"/>
              <a:buFont typeface="Arial"/>
              <a:buNone/>
            </a:pPr>
            <a:r>
              <a:t/>
            </a:r>
            <a:endParaRPr sz="2400"/>
          </a:p>
          <a:p>
            <a:pPr indent="-184150" lvl="0" marL="285750" marR="0" rtl="0" algn="l">
              <a:spcBef>
                <a:spcPts val="0"/>
              </a:spcBef>
              <a:spcAft>
                <a:spcPts val="0"/>
              </a:spcAft>
              <a:buClr>
                <a:schemeClr val="dk1"/>
              </a:buClr>
              <a:buSzPts val="1600"/>
              <a:buFont typeface="Arial"/>
              <a:buNone/>
            </a:pPr>
            <a:r>
              <a:t/>
            </a:r>
            <a:endParaRPr sz="3000"/>
          </a:p>
        </p:txBody>
      </p:sp>
      <p:sp>
        <p:nvSpPr>
          <p:cNvPr id="343" name="Shape 343"/>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344" name="Shape 344"/>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lang="en-US"/>
              <a:t>Advanced BI Projects at Cardinal Health</a:t>
            </a:r>
            <a:endParaRPr b="0"/>
          </a:p>
        </p:txBody>
      </p:sp>
      <p:sp>
        <p:nvSpPr>
          <p:cNvPr id="345" name="Shape 345"/>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a:t>Success Story</a:t>
            </a:r>
            <a:endParaRPr/>
          </a:p>
        </p:txBody>
      </p:sp>
      <p:sp>
        <p:nvSpPr>
          <p:cNvPr id="346" name="Shape 346"/>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Bhumika</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idx="1" type="body"/>
          </p:nvPr>
        </p:nvSpPr>
        <p:spPr>
          <a:xfrm>
            <a:off x="302605" y="1708726"/>
            <a:ext cx="11585700" cy="4385100"/>
          </a:xfrm>
          <a:prstGeom prst="rect">
            <a:avLst/>
          </a:prstGeom>
          <a:noFill/>
          <a:ln>
            <a:noFill/>
          </a:ln>
        </p:spPr>
        <p:txBody>
          <a:bodyPr anchorCtr="0" anchor="t" bIns="45700" lIns="91425" spcFirstLastPara="1" rIns="91425" wrap="square" tIns="45700">
            <a:noAutofit/>
          </a:bodyPr>
          <a:lstStyle/>
          <a:p>
            <a:pPr indent="-355600" lvl="0" marL="457200" rtl="0">
              <a:lnSpc>
                <a:spcPct val="90000"/>
              </a:lnSpc>
              <a:spcBef>
                <a:spcPts val="1000"/>
              </a:spcBef>
              <a:spcAft>
                <a:spcPts val="0"/>
              </a:spcAft>
              <a:buSzPts val="2000"/>
              <a:buAutoNum type="arabicPeriod" startAt="5"/>
            </a:pPr>
            <a:r>
              <a:rPr lang="en-US" sz="2000"/>
              <a:t>Reporting on Supplier Diversity for the Federal Government</a:t>
            </a:r>
            <a:endParaRPr sz="2000"/>
          </a:p>
          <a:p>
            <a:pPr indent="0" lvl="0" marL="0" rtl="0">
              <a:lnSpc>
                <a:spcPct val="90000"/>
              </a:lnSpc>
              <a:spcBef>
                <a:spcPts val="1000"/>
              </a:spcBef>
              <a:spcAft>
                <a:spcPts val="0"/>
              </a:spcAft>
              <a:buNone/>
            </a:pPr>
            <a:r>
              <a:t/>
            </a:r>
            <a:endParaRPr sz="2000"/>
          </a:p>
          <a:p>
            <a:pPr indent="-355600" lvl="0" marL="457200" rtl="0">
              <a:lnSpc>
                <a:spcPct val="90000"/>
              </a:lnSpc>
              <a:spcBef>
                <a:spcPts val="500"/>
              </a:spcBef>
              <a:spcAft>
                <a:spcPts val="0"/>
              </a:spcAft>
              <a:buSzPts val="2000"/>
              <a:buChar char="•"/>
            </a:pPr>
            <a:r>
              <a:rPr b="1" lang="en-US" sz="2000"/>
              <a:t>Problem</a:t>
            </a:r>
            <a:r>
              <a:rPr lang="en-US" sz="2000"/>
              <a:t>: Need to create supplier diversity reports for Federal Government</a:t>
            </a:r>
            <a:endParaRPr sz="2000"/>
          </a:p>
          <a:p>
            <a:pPr indent="0" lvl="0" marL="0" rtl="0">
              <a:lnSpc>
                <a:spcPct val="90000"/>
              </a:lnSpc>
              <a:spcBef>
                <a:spcPts val="500"/>
              </a:spcBef>
              <a:spcAft>
                <a:spcPts val="0"/>
              </a:spcAft>
              <a:buNone/>
            </a:pPr>
            <a:r>
              <a:t/>
            </a:r>
            <a:endParaRPr sz="2000"/>
          </a:p>
          <a:p>
            <a:pPr indent="-355600" lvl="0" marL="457200" rtl="0">
              <a:lnSpc>
                <a:spcPct val="90000"/>
              </a:lnSpc>
              <a:spcBef>
                <a:spcPts val="500"/>
              </a:spcBef>
              <a:spcAft>
                <a:spcPts val="0"/>
              </a:spcAft>
              <a:buSzPts val="2000"/>
              <a:buChar char="•"/>
            </a:pPr>
            <a:r>
              <a:rPr b="1" lang="en-US" sz="2000"/>
              <a:t>Solution</a:t>
            </a:r>
            <a:r>
              <a:rPr lang="en-US" sz="2000"/>
              <a:t>:</a:t>
            </a:r>
            <a:endParaRPr sz="2000"/>
          </a:p>
          <a:p>
            <a:pPr indent="-355600" lvl="1" marL="914400" rtl="0">
              <a:lnSpc>
                <a:spcPct val="90000"/>
              </a:lnSpc>
              <a:spcBef>
                <a:spcPts val="0"/>
              </a:spcBef>
              <a:spcAft>
                <a:spcPts val="0"/>
              </a:spcAft>
              <a:buSzPts val="2000"/>
              <a:buChar char="•"/>
            </a:pPr>
            <a:r>
              <a:rPr lang="en-US" sz="2000"/>
              <a:t>Draw balance sheet and accounts payable data from DW</a:t>
            </a:r>
            <a:endParaRPr sz="2000"/>
          </a:p>
          <a:p>
            <a:pPr indent="-355600" lvl="1" marL="914400" rtl="0">
              <a:lnSpc>
                <a:spcPct val="90000"/>
              </a:lnSpc>
              <a:spcBef>
                <a:spcPts val="0"/>
              </a:spcBef>
              <a:spcAft>
                <a:spcPts val="0"/>
              </a:spcAft>
              <a:buSzPts val="2000"/>
              <a:buChar char="•"/>
            </a:pPr>
            <a:r>
              <a:rPr lang="en-US" sz="2000"/>
              <a:t>Make a team of financial analysts from corporate finance</a:t>
            </a:r>
            <a:endParaRPr sz="2000"/>
          </a:p>
          <a:p>
            <a:pPr indent="-355600" lvl="1" marL="914400" rtl="0">
              <a:lnSpc>
                <a:spcPct val="90000"/>
              </a:lnSpc>
              <a:spcBef>
                <a:spcPts val="0"/>
              </a:spcBef>
              <a:spcAft>
                <a:spcPts val="0"/>
              </a:spcAft>
              <a:buSzPts val="2000"/>
              <a:buChar char="•"/>
            </a:pPr>
            <a:r>
              <a:rPr lang="en-US" sz="2000"/>
              <a:t>Finalize the template for these reports, which included over 180 queries</a:t>
            </a:r>
            <a:endParaRPr sz="2000"/>
          </a:p>
          <a:p>
            <a:pPr indent="0" lvl="0" marL="0" rtl="0">
              <a:lnSpc>
                <a:spcPct val="90000"/>
              </a:lnSpc>
              <a:spcBef>
                <a:spcPts val="50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nSpc>
                <a:spcPct val="90000"/>
              </a:lnSpc>
              <a:spcBef>
                <a:spcPts val="50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nSpc>
                <a:spcPct val="90000"/>
              </a:lnSpc>
              <a:spcBef>
                <a:spcPts val="50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nSpc>
                <a:spcPct val="90000"/>
              </a:lnSpc>
              <a:spcBef>
                <a:spcPts val="500"/>
              </a:spcBef>
              <a:spcAft>
                <a:spcPts val="0"/>
              </a:spcAft>
              <a:buClr>
                <a:schemeClr val="dk1"/>
              </a:buClr>
              <a:buSzPts val="1100"/>
              <a:buFont typeface="Arial"/>
              <a:buNone/>
            </a:pPr>
            <a:r>
              <a:t/>
            </a:r>
            <a:endParaRPr sz="2400"/>
          </a:p>
          <a:p>
            <a:pPr indent="0" lvl="0" marL="0" rtl="0">
              <a:lnSpc>
                <a:spcPct val="90000"/>
              </a:lnSpc>
              <a:spcBef>
                <a:spcPts val="1000"/>
              </a:spcBef>
              <a:spcAft>
                <a:spcPts val="0"/>
              </a:spcAft>
              <a:buClr>
                <a:schemeClr val="dk1"/>
              </a:buClr>
              <a:buSzPts val="1100"/>
              <a:buFont typeface="Arial"/>
              <a:buNone/>
            </a:pPr>
            <a:r>
              <a:t/>
            </a:r>
            <a:endParaRPr sz="2400"/>
          </a:p>
          <a:p>
            <a:pPr indent="-184150" lvl="0" marL="285750" marR="0" rtl="0" algn="l">
              <a:spcBef>
                <a:spcPts val="0"/>
              </a:spcBef>
              <a:spcAft>
                <a:spcPts val="0"/>
              </a:spcAft>
              <a:buClr>
                <a:schemeClr val="dk1"/>
              </a:buClr>
              <a:buSzPts val="1600"/>
              <a:buFont typeface="Arial"/>
              <a:buNone/>
            </a:pPr>
            <a:r>
              <a:t/>
            </a:r>
            <a:endParaRPr sz="3000"/>
          </a:p>
        </p:txBody>
      </p:sp>
      <p:sp>
        <p:nvSpPr>
          <p:cNvPr id="352" name="Shape 352"/>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353" name="Shape 353"/>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lang="en-US"/>
              <a:t>Advanced BI Projects at Cardinal Health</a:t>
            </a:r>
            <a:endParaRPr b="0"/>
          </a:p>
        </p:txBody>
      </p:sp>
      <p:sp>
        <p:nvSpPr>
          <p:cNvPr id="354" name="Shape 354"/>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a:t>Success Story</a:t>
            </a:r>
            <a:endParaRPr/>
          </a:p>
        </p:txBody>
      </p:sp>
      <p:sp>
        <p:nvSpPr>
          <p:cNvPr id="355" name="Shape 355"/>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Bhumika</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idx="1" type="body"/>
          </p:nvPr>
        </p:nvSpPr>
        <p:spPr>
          <a:xfrm>
            <a:off x="302605" y="1708726"/>
            <a:ext cx="11585731" cy="4385167"/>
          </a:xfrm>
          <a:prstGeom prst="rect">
            <a:avLst/>
          </a:prstGeom>
          <a:noFill/>
          <a:ln>
            <a:noFill/>
          </a:ln>
        </p:spPr>
        <p:txBody>
          <a:bodyPr anchorCtr="0" anchor="t" bIns="45700" lIns="91425" spcFirstLastPara="1" rIns="91425" wrap="square" tIns="45700">
            <a:noAutofit/>
          </a:bodyPr>
          <a:lstStyle/>
          <a:p>
            <a:pPr indent="0" lvl="0" marL="0" rtl="0">
              <a:lnSpc>
                <a:spcPct val="90000"/>
              </a:lnSpc>
              <a:spcBef>
                <a:spcPts val="0"/>
              </a:spcBef>
              <a:spcAft>
                <a:spcPts val="0"/>
              </a:spcAft>
              <a:buClr>
                <a:schemeClr val="dk1"/>
              </a:buClr>
              <a:buSzPts val="1100"/>
              <a:buFont typeface="Arial"/>
              <a:buNone/>
            </a:pPr>
            <a:r>
              <a:rPr lang="en-US" sz="2000"/>
              <a:t>These five teams were clearly quite different from one another. However, they did possess six common capabilities:</a:t>
            </a:r>
            <a:endParaRPr sz="2000"/>
          </a:p>
          <a:p>
            <a:pPr indent="0" lvl="0" marL="0" rtl="0">
              <a:lnSpc>
                <a:spcPct val="90000"/>
              </a:lnSpc>
              <a:spcBef>
                <a:spcPts val="0"/>
              </a:spcBef>
              <a:spcAft>
                <a:spcPts val="0"/>
              </a:spcAft>
              <a:buClr>
                <a:schemeClr val="dk1"/>
              </a:buClr>
              <a:buSzPts val="1100"/>
              <a:buFont typeface="Arial"/>
              <a:buNone/>
            </a:pPr>
            <a:r>
              <a:t/>
            </a:r>
            <a:endParaRPr sz="2000"/>
          </a:p>
          <a:p>
            <a:pPr indent="-355600" lvl="0" marL="457200" rtl="0">
              <a:lnSpc>
                <a:spcPct val="115000"/>
              </a:lnSpc>
              <a:spcBef>
                <a:spcPts val="0"/>
              </a:spcBef>
              <a:spcAft>
                <a:spcPts val="0"/>
              </a:spcAft>
              <a:buSzPts val="2000"/>
              <a:buChar char="•"/>
            </a:pPr>
            <a:r>
              <a:rPr lang="en-US" sz="2000"/>
              <a:t>Comprehension of the business situation(problem or opportunity) to be addressed,</a:t>
            </a:r>
            <a:endParaRPr sz="2000"/>
          </a:p>
          <a:p>
            <a:pPr indent="-355600" lvl="0" marL="457200" rtl="0">
              <a:lnSpc>
                <a:spcPct val="115000"/>
              </a:lnSpc>
              <a:spcBef>
                <a:spcPts val="0"/>
              </a:spcBef>
              <a:spcAft>
                <a:spcPts val="0"/>
              </a:spcAft>
              <a:buSzPts val="2000"/>
              <a:buChar char="•"/>
            </a:pPr>
            <a:r>
              <a:rPr lang="en-US" sz="2000"/>
              <a:t>Understanding of the business practices associated with the situation,</a:t>
            </a:r>
            <a:endParaRPr sz="2000"/>
          </a:p>
          <a:p>
            <a:pPr indent="-355600" lvl="0" marL="457200" rtl="0">
              <a:lnSpc>
                <a:spcPct val="115000"/>
              </a:lnSpc>
              <a:spcBef>
                <a:spcPts val="0"/>
              </a:spcBef>
              <a:spcAft>
                <a:spcPts val="0"/>
              </a:spcAft>
              <a:buSzPts val="2000"/>
              <a:buChar char="•"/>
            </a:pPr>
            <a:r>
              <a:rPr lang="en-US" sz="2000"/>
              <a:t>Ability to locate and retrieve needed data(via the data warehouse or social networks) in order to re-solve the situation,</a:t>
            </a:r>
            <a:endParaRPr sz="2000"/>
          </a:p>
          <a:p>
            <a:pPr indent="-355600" lvl="0" marL="457200" rtl="0">
              <a:lnSpc>
                <a:spcPct val="115000"/>
              </a:lnSpc>
              <a:spcBef>
                <a:spcPts val="0"/>
              </a:spcBef>
              <a:spcAft>
                <a:spcPts val="0"/>
              </a:spcAft>
              <a:buSzPts val="2000"/>
              <a:buChar char="•"/>
            </a:pPr>
            <a:r>
              <a:rPr lang="en-US" sz="2000"/>
              <a:t>Proficiency with Business Objects, to access data in the data warehouse,</a:t>
            </a:r>
            <a:endParaRPr sz="2000"/>
          </a:p>
          <a:p>
            <a:pPr indent="-355600" lvl="0" marL="457200" rtl="0">
              <a:lnSpc>
                <a:spcPct val="115000"/>
              </a:lnSpc>
              <a:spcBef>
                <a:spcPts val="0"/>
              </a:spcBef>
              <a:spcAft>
                <a:spcPts val="0"/>
              </a:spcAft>
              <a:buSzPts val="2000"/>
              <a:buChar char="•"/>
            </a:pPr>
            <a:r>
              <a:rPr lang="en-US" sz="2000"/>
              <a:t>Expertise in data integration, to pull together and work with data from a variety of sources (data warehouse, SAP R/3, other information systems, etc.)</a:t>
            </a:r>
            <a:endParaRPr sz="2000"/>
          </a:p>
          <a:p>
            <a:pPr indent="-355600" lvl="0" marL="457200" rtl="0">
              <a:lnSpc>
                <a:spcPct val="115000"/>
              </a:lnSpc>
              <a:spcBef>
                <a:spcPts val="0"/>
              </a:spcBef>
              <a:spcAft>
                <a:spcPts val="0"/>
              </a:spcAft>
              <a:buSzPts val="2000"/>
              <a:buChar char="•"/>
            </a:pPr>
            <a:r>
              <a:rPr lang="en-US" sz="2000"/>
              <a:t>Adeptness in data analysis(using Excel, MS-Access, or SAS). </a:t>
            </a:r>
            <a:endParaRPr sz="2000"/>
          </a:p>
          <a:p>
            <a:pPr indent="-184150" lvl="0" marL="285750" marR="0" rtl="0" algn="l">
              <a:spcBef>
                <a:spcPts val="0"/>
              </a:spcBef>
              <a:spcAft>
                <a:spcPts val="0"/>
              </a:spcAft>
              <a:buClr>
                <a:schemeClr val="dk1"/>
              </a:buClr>
              <a:buSzPts val="1600"/>
              <a:buFont typeface="Arial"/>
              <a:buNone/>
            </a:pPr>
            <a:r>
              <a:t/>
            </a:r>
            <a:endParaRPr sz="2000"/>
          </a:p>
        </p:txBody>
      </p:sp>
      <p:sp>
        <p:nvSpPr>
          <p:cNvPr id="361" name="Shape 361"/>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362" name="Shape 362"/>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The Nature of Advanced BI Teams</a:t>
            </a:r>
            <a:endParaRPr b="1" i="0" sz="3000" u="none" cap="none" strike="noStrike">
              <a:solidFill>
                <a:schemeClr val="dk1"/>
              </a:solidFill>
              <a:latin typeface="Arial"/>
              <a:ea typeface="Arial"/>
              <a:cs typeface="Arial"/>
              <a:sym typeface="Arial"/>
            </a:endParaRPr>
          </a:p>
        </p:txBody>
      </p:sp>
      <p:sp>
        <p:nvSpPr>
          <p:cNvPr id="363" name="Shape 363"/>
          <p:cNvSpPr txBox="1"/>
          <p:nvPr>
            <p:ph idx="2" type="body"/>
          </p:nvPr>
        </p:nvSpPr>
        <p:spPr>
          <a:xfrm>
            <a:off x="302606" y="1006103"/>
            <a:ext cx="9764792" cy="4080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 name="Shape 364"/>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Kunal Batra</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370" name="Shape 370"/>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The Nature of Advanced BI Teams</a:t>
            </a:r>
            <a:endParaRPr b="1" i="0" sz="3000" u="none" cap="none" strike="noStrike">
              <a:solidFill>
                <a:schemeClr val="dk1"/>
              </a:solidFill>
              <a:latin typeface="Arial"/>
              <a:ea typeface="Arial"/>
              <a:cs typeface="Arial"/>
              <a:sym typeface="Arial"/>
            </a:endParaRPr>
          </a:p>
        </p:txBody>
      </p:sp>
      <p:sp>
        <p:nvSpPr>
          <p:cNvPr id="371" name="Shape 371"/>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72" name="Shape 372"/>
          <p:cNvPicPr preferRelativeResize="0"/>
          <p:nvPr/>
        </p:nvPicPr>
        <p:blipFill>
          <a:blip r:embed="rId3">
            <a:alphaModFix/>
          </a:blip>
          <a:stretch>
            <a:fillRect/>
          </a:stretch>
        </p:blipFill>
        <p:spPr>
          <a:xfrm>
            <a:off x="2203450" y="1466050"/>
            <a:ext cx="7781925" cy="4705350"/>
          </a:xfrm>
          <a:prstGeom prst="rect">
            <a:avLst/>
          </a:prstGeom>
          <a:noFill/>
          <a:ln>
            <a:noFill/>
          </a:ln>
        </p:spPr>
      </p:pic>
      <p:sp>
        <p:nvSpPr>
          <p:cNvPr id="373" name="Shape 373"/>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Kunal Batra</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idx="1" type="body"/>
          </p:nvPr>
        </p:nvSpPr>
        <p:spPr>
          <a:xfrm>
            <a:off x="302605" y="1708726"/>
            <a:ext cx="11585731" cy="4385167"/>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t/>
            </a:r>
            <a:endParaRPr sz="2200"/>
          </a:p>
          <a:p>
            <a:pPr indent="-355600" lvl="0" marL="457200" rtl="0">
              <a:lnSpc>
                <a:spcPct val="115000"/>
              </a:lnSpc>
              <a:spcBef>
                <a:spcPts val="0"/>
              </a:spcBef>
              <a:spcAft>
                <a:spcPts val="0"/>
              </a:spcAft>
              <a:buSzPts val="2000"/>
              <a:buChar char="•"/>
            </a:pPr>
            <a:r>
              <a:rPr lang="en-US" sz="2000"/>
              <a:t>Project Leader’s Ability to identify individuals across the enterprise who had the knowledge to solve the problem at hand</a:t>
            </a:r>
            <a:endParaRPr sz="2000"/>
          </a:p>
          <a:p>
            <a:pPr indent="0" lvl="0" marL="0" rtl="0">
              <a:lnSpc>
                <a:spcPct val="115000"/>
              </a:lnSpc>
              <a:spcBef>
                <a:spcPts val="0"/>
              </a:spcBef>
              <a:spcAft>
                <a:spcPts val="0"/>
              </a:spcAft>
              <a:buClr>
                <a:schemeClr val="dk1"/>
              </a:buClr>
              <a:buSzPts val="1100"/>
              <a:buFont typeface="Arial"/>
              <a:buNone/>
            </a:pPr>
            <a:r>
              <a:t/>
            </a:r>
            <a:endParaRPr sz="2000"/>
          </a:p>
          <a:p>
            <a:pPr indent="-355600" lvl="0" marL="457200" rtl="0">
              <a:lnSpc>
                <a:spcPct val="115000"/>
              </a:lnSpc>
              <a:spcBef>
                <a:spcPts val="0"/>
              </a:spcBef>
              <a:spcAft>
                <a:spcPts val="0"/>
              </a:spcAft>
              <a:buSzPts val="2000"/>
              <a:buChar char="•"/>
            </a:pPr>
            <a:r>
              <a:rPr lang="en-US" sz="2000"/>
              <a:t>Team members’ ability to identify, access, and acquire the needed knowledge, no matter where it existed in the enterprise.</a:t>
            </a:r>
            <a:endParaRPr sz="2000"/>
          </a:p>
          <a:p>
            <a:pPr indent="0" lvl="0" marL="0" rtl="0">
              <a:lnSpc>
                <a:spcPct val="115000"/>
              </a:lnSpc>
              <a:spcBef>
                <a:spcPts val="0"/>
              </a:spcBef>
              <a:spcAft>
                <a:spcPts val="0"/>
              </a:spcAft>
              <a:buClr>
                <a:schemeClr val="dk1"/>
              </a:buClr>
              <a:buSzPts val="1100"/>
              <a:buFont typeface="Arial"/>
              <a:buNone/>
            </a:pPr>
            <a:r>
              <a:t/>
            </a:r>
            <a:endParaRPr sz="2000"/>
          </a:p>
          <a:p>
            <a:pPr indent="-355600" lvl="0" marL="457200" rtl="0">
              <a:lnSpc>
                <a:spcPct val="115000"/>
              </a:lnSpc>
              <a:spcBef>
                <a:spcPts val="0"/>
              </a:spcBef>
              <a:spcAft>
                <a:spcPts val="0"/>
              </a:spcAft>
              <a:buSzPts val="2000"/>
              <a:buChar char="•"/>
            </a:pPr>
            <a:r>
              <a:rPr lang="en-US" sz="2000"/>
              <a:t>Team’s ability to diffuse its learnings to others. </a:t>
            </a:r>
            <a:endParaRPr sz="2000"/>
          </a:p>
          <a:p>
            <a:pPr indent="-184150" lvl="0" marL="285750" marR="0" rtl="0" algn="l">
              <a:spcBef>
                <a:spcPts val="0"/>
              </a:spcBef>
              <a:spcAft>
                <a:spcPts val="0"/>
              </a:spcAft>
              <a:buClr>
                <a:schemeClr val="dk1"/>
              </a:buClr>
              <a:buSzPts val="1600"/>
              <a:buFont typeface="Arial"/>
              <a:buNone/>
            </a:pPr>
            <a:r>
              <a:t/>
            </a:r>
            <a:endParaRPr/>
          </a:p>
        </p:txBody>
      </p:sp>
      <p:sp>
        <p:nvSpPr>
          <p:cNvPr id="379" name="Shape 379"/>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380" name="Shape 380"/>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The Attributes of Cardinal Health’s BI Teaming Process</a:t>
            </a:r>
            <a:endParaRPr b="1" i="0" sz="3000" u="none" cap="none" strike="noStrike">
              <a:solidFill>
                <a:schemeClr val="dk1"/>
              </a:solidFill>
              <a:latin typeface="Arial"/>
              <a:ea typeface="Arial"/>
              <a:cs typeface="Arial"/>
              <a:sym typeface="Arial"/>
            </a:endParaRPr>
          </a:p>
        </p:txBody>
      </p:sp>
      <p:sp>
        <p:nvSpPr>
          <p:cNvPr id="381" name="Shape 381"/>
          <p:cNvSpPr txBox="1"/>
          <p:nvPr>
            <p:ph idx="2" type="body"/>
          </p:nvPr>
        </p:nvSpPr>
        <p:spPr>
          <a:xfrm>
            <a:off x="302606" y="1006103"/>
            <a:ext cx="9764792" cy="4080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 name="Shape 382"/>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Kunal Batra</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idx="1" type="body"/>
          </p:nvPr>
        </p:nvSpPr>
        <p:spPr>
          <a:xfrm>
            <a:off x="302605" y="1708726"/>
            <a:ext cx="11585700" cy="4385100"/>
          </a:xfrm>
          <a:prstGeom prst="rect">
            <a:avLst/>
          </a:prstGeom>
          <a:noFill/>
          <a:ln>
            <a:noFill/>
          </a:ln>
        </p:spPr>
        <p:txBody>
          <a:bodyPr anchorCtr="0" anchor="t" bIns="45700" lIns="91425" spcFirstLastPara="1" rIns="91425" wrap="square" tIns="45700">
            <a:noAutofit/>
          </a:bodyPr>
          <a:lstStyle/>
          <a:p>
            <a:pPr indent="-355600" lvl="0" marL="457200" rtl="0">
              <a:lnSpc>
                <a:spcPct val="90000"/>
              </a:lnSpc>
              <a:spcBef>
                <a:spcPts val="0"/>
              </a:spcBef>
              <a:spcAft>
                <a:spcPts val="0"/>
              </a:spcAft>
              <a:buSzPts val="2000"/>
              <a:buChar char="•"/>
            </a:pPr>
            <a:r>
              <a:rPr lang="en-US" sz="2000"/>
              <a:t>An “organizational infrastructure” is conceptually similar to a “technical infrastructure.”</a:t>
            </a:r>
            <a:endParaRPr sz="2000"/>
          </a:p>
          <a:p>
            <a:pPr indent="0" lvl="0" marL="0" rtl="0">
              <a:lnSpc>
                <a:spcPct val="90000"/>
              </a:lnSpc>
              <a:spcBef>
                <a:spcPts val="0"/>
              </a:spcBef>
              <a:spcAft>
                <a:spcPts val="0"/>
              </a:spcAft>
              <a:buNone/>
            </a:pPr>
            <a:r>
              <a:t/>
            </a:r>
            <a:endParaRPr sz="2000"/>
          </a:p>
          <a:p>
            <a:pPr indent="-355600" lvl="0" marL="457200" rtl="0">
              <a:lnSpc>
                <a:spcPct val="90000"/>
              </a:lnSpc>
              <a:spcBef>
                <a:spcPts val="1400"/>
              </a:spcBef>
              <a:spcAft>
                <a:spcPts val="0"/>
              </a:spcAft>
              <a:buSzPts val="2000"/>
              <a:buChar char="•"/>
            </a:pPr>
            <a:r>
              <a:rPr lang="en-US" sz="2000"/>
              <a:t>An organizational infrastructure develops as a function of the policies and practices that frame organizational life, both formal and informal.</a:t>
            </a:r>
            <a:endParaRPr sz="2000"/>
          </a:p>
          <a:p>
            <a:pPr indent="0" lvl="0" marL="0" rtl="0">
              <a:lnSpc>
                <a:spcPct val="100000"/>
              </a:lnSpc>
              <a:spcBef>
                <a:spcPts val="0"/>
              </a:spcBef>
              <a:spcAft>
                <a:spcPts val="0"/>
              </a:spcAft>
              <a:buNone/>
            </a:pPr>
            <a:r>
              <a:t/>
            </a:r>
            <a:endParaRPr sz="2000"/>
          </a:p>
          <a:p>
            <a:pPr indent="0" lvl="0" marL="0" rtl="0">
              <a:lnSpc>
                <a:spcPct val="115000"/>
              </a:lnSpc>
              <a:spcBef>
                <a:spcPts val="0"/>
              </a:spcBef>
              <a:spcAft>
                <a:spcPts val="0"/>
              </a:spcAft>
              <a:buClr>
                <a:schemeClr val="dk1"/>
              </a:buClr>
              <a:buSzPts val="1100"/>
              <a:buFont typeface="Arial"/>
              <a:buNone/>
            </a:pPr>
            <a:r>
              <a:rPr lang="en-US" sz="2000"/>
              <a:t>      </a:t>
            </a:r>
            <a:r>
              <a:rPr b="1" lang="en-US" sz="2000"/>
              <a:t>Formal:</a:t>
            </a:r>
            <a:r>
              <a:rPr lang="en-US" sz="2000"/>
              <a:t> Evaluation systems, control systems, resource allocation procedures, HR practices, etc.</a:t>
            </a:r>
            <a:endParaRPr sz="2000"/>
          </a:p>
          <a:p>
            <a:pPr indent="0" lvl="0" marL="0" rtl="0">
              <a:lnSpc>
                <a:spcPct val="115000"/>
              </a:lnSpc>
              <a:spcBef>
                <a:spcPts val="0"/>
              </a:spcBef>
              <a:spcAft>
                <a:spcPts val="0"/>
              </a:spcAft>
              <a:buClr>
                <a:schemeClr val="dk1"/>
              </a:buClr>
              <a:buSzPts val="1100"/>
              <a:buFont typeface="Arial"/>
              <a:buNone/>
            </a:pPr>
            <a:r>
              <a:rPr lang="en-US" sz="2000"/>
              <a:t>      </a:t>
            </a:r>
            <a:r>
              <a:rPr b="1" lang="en-US" sz="2000"/>
              <a:t>Informal:</a:t>
            </a:r>
            <a:r>
              <a:rPr lang="en-US" sz="2000"/>
              <a:t> Leadership styles, supervisory feedback, co-worker interactions, etc.</a:t>
            </a:r>
            <a:endParaRPr sz="1400">
              <a:latin typeface="Century Gothic"/>
              <a:ea typeface="Century Gothic"/>
              <a:cs typeface="Century Gothic"/>
              <a:sym typeface="Century Gothic"/>
            </a:endParaRPr>
          </a:p>
          <a:p>
            <a:pPr indent="0" lvl="0" marL="0" rtl="0">
              <a:lnSpc>
                <a:spcPct val="90000"/>
              </a:lnSpc>
              <a:spcBef>
                <a:spcPts val="1400"/>
              </a:spcBef>
              <a:spcAft>
                <a:spcPts val="0"/>
              </a:spcAft>
              <a:buClr>
                <a:schemeClr val="dk1"/>
              </a:buClr>
              <a:buSzPts val="1100"/>
              <a:buFont typeface="Arial"/>
              <a:buNone/>
            </a:pPr>
            <a:r>
              <a:rPr lang="en-US" sz="2000"/>
              <a:t>Two aspects of Cardinal Health’s organizational infrastructure core that are relevant to employees’ ability to leverage the data warehouse:</a:t>
            </a:r>
            <a:endParaRPr sz="2000"/>
          </a:p>
          <a:p>
            <a:pPr indent="0" lvl="0" marL="0" rtl="0">
              <a:lnSpc>
                <a:spcPct val="90000"/>
              </a:lnSpc>
              <a:spcBef>
                <a:spcPts val="0"/>
              </a:spcBef>
              <a:spcAft>
                <a:spcPts val="0"/>
              </a:spcAft>
              <a:buClr>
                <a:schemeClr val="dk1"/>
              </a:buClr>
              <a:buSzPts val="1100"/>
              <a:buFont typeface="Arial"/>
              <a:buNone/>
            </a:pPr>
            <a:r>
              <a:t/>
            </a:r>
            <a:endParaRPr sz="2000"/>
          </a:p>
          <a:p>
            <a:pPr indent="-355600" lvl="0" marL="457200" rtl="0">
              <a:lnSpc>
                <a:spcPct val="90000"/>
              </a:lnSpc>
              <a:spcBef>
                <a:spcPts val="0"/>
              </a:spcBef>
              <a:spcAft>
                <a:spcPts val="0"/>
              </a:spcAft>
              <a:buSzPts val="2000"/>
              <a:buChar char="•"/>
            </a:pPr>
            <a:r>
              <a:rPr lang="en-US" sz="2000"/>
              <a:t>The Data Infrastructure</a:t>
            </a:r>
            <a:endParaRPr sz="2000"/>
          </a:p>
          <a:p>
            <a:pPr indent="-355600" lvl="0" marL="457200" rtl="0">
              <a:lnSpc>
                <a:spcPct val="90000"/>
              </a:lnSpc>
              <a:spcBef>
                <a:spcPts val="0"/>
              </a:spcBef>
              <a:spcAft>
                <a:spcPts val="0"/>
              </a:spcAft>
              <a:buSzPts val="2000"/>
              <a:buChar char="•"/>
            </a:pPr>
            <a:r>
              <a:rPr lang="en-US" sz="2000"/>
              <a:t>The Information Culture.</a:t>
            </a:r>
            <a:endParaRPr sz="2000"/>
          </a:p>
          <a:p>
            <a:pPr indent="-184150" lvl="0" marL="285750" marR="0" rtl="0" algn="l">
              <a:spcBef>
                <a:spcPts val="0"/>
              </a:spcBef>
              <a:spcAft>
                <a:spcPts val="0"/>
              </a:spcAft>
              <a:buClr>
                <a:schemeClr val="dk1"/>
              </a:buClr>
              <a:buSzPts val="1600"/>
              <a:buFont typeface="Arial"/>
              <a:buNone/>
            </a:pPr>
            <a:r>
              <a:t/>
            </a:r>
            <a:endParaRPr/>
          </a:p>
        </p:txBody>
      </p:sp>
      <p:sp>
        <p:nvSpPr>
          <p:cNvPr id="388" name="Shape 388"/>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389" name="Shape 389"/>
          <p:cNvSpPr txBox="1"/>
          <p:nvPr>
            <p:ph type="title"/>
          </p:nvPr>
        </p:nvSpPr>
        <p:spPr>
          <a:xfrm>
            <a:off x="302600" y="418346"/>
            <a:ext cx="9764700" cy="9957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b="0" lang="en-US"/>
              <a:t>The Nature of the Organizational Infrastructure Enabling Cardinal Health’s Advanced BI Capability</a:t>
            </a:r>
            <a:endParaRPr b="0"/>
          </a:p>
        </p:txBody>
      </p:sp>
      <p:sp>
        <p:nvSpPr>
          <p:cNvPr id="390" name="Shape 390"/>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3000"/>
              <a:t> </a:t>
            </a:r>
            <a:endParaRPr sz="3000"/>
          </a:p>
        </p:txBody>
      </p:sp>
      <p:sp>
        <p:nvSpPr>
          <p:cNvPr id="391" name="Shape 391"/>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Kunal Batra</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idx="1" type="body"/>
          </p:nvPr>
        </p:nvSpPr>
        <p:spPr>
          <a:xfrm>
            <a:off x="302605" y="1708726"/>
            <a:ext cx="11585700" cy="4385100"/>
          </a:xfrm>
          <a:prstGeom prst="rect">
            <a:avLst/>
          </a:prstGeom>
          <a:noFill/>
          <a:ln>
            <a:noFill/>
          </a:ln>
        </p:spPr>
        <p:txBody>
          <a:bodyPr anchorCtr="0" anchor="t" bIns="45700" lIns="91425" spcFirstLastPara="1" rIns="91425" wrap="square" tIns="45700">
            <a:noAutofit/>
          </a:bodyPr>
          <a:lstStyle/>
          <a:p>
            <a:pPr indent="0" lvl="0" marL="0" rtl="0">
              <a:lnSpc>
                <a:spcPct val="90000"/>
              </a:lnSpc>
              <a:spcBef>
                <a:spcPts val="0"/>
              </a:spcBef>
              <a:spcAft>
                <a:spcPts val="0"/>
              </a:spcAft>
              <a:buClr>
                <a:schemeClr val="dk1"/>
              </a:buClr>
              <a:buSzPts val="1100"/>
              <a:buFont typeface="Arial"/>
              <a:buNone/>
            </a:pPr>
            <a:r>
              <a:rPr b="1" i="1" lang="en-US" sz="2000"/>
              <a:t>The BI Aspects of the Data Infrastructure:</a:t>
            </a:r>
            <a:endParaRPr b="1" i="1" sz="2000"/>
          </a:p>
          <a:p>
            <a:pPr indent="0" lvl="0" marL="0" rtl="0">
              <a:lnSpc>
                <a:spcPct val="90000"/>
              </a:lnSpc>
              <a:spcBef>
                <a:spcPts val="0"/>
              </a:spcBef>
              <a:spcAft>
                <a:spcPts val="0"/>
              </a:spcAft>
              <a:buClr>
                <a:schemeClr val="dk1"/>
              </a:buClr>
              <a:buSzPts val="1100"/>
              <a:buFont typeface="Arial"/>
              <a:buNone/>
            </a:pPr>
            <a:r>
              <a:t/>
            </a:r>
            <a:endParaRPr b="1" i="1" sz="2000"/>
          </a:p>
          <a:p>
            <a:pPr indent="-355600" lvl="0" marL="457200" rtl="0">
              <a:lnSpc>
                <a:spcPct val="90000"/>
              </a:lnSpc>
              <a:spcBef>
                <a:spcPts val="0"/>
              </a:spcBef>
              <a:spcAft>
                <a:spcPts val="0"/>
              </a:spcAft>
              <a:buSzPts val="2000"/>
              <a:buChar char="•"/>
            </a:pPr>
            <a:r>
              <a:rPr lang="en-US" sz="2000"/>
              <a:t>An enterprise-wide data model</a:t>
            </a:r>
            <a:endParaRPr sz="2000"/>
          </a:p>
          <a:p>
            <a:pPr indent="-355600" lvl="0" marL="457200" rtl="0">
              <a:lnSpc>
                <a:spcPct val="90000"/>
              </a:lnSpc>
              <a:spcBef>
                <a:spcPts val="0"/>
              </a:spcBef>
              <a:spcAft>
                <a:spcPts val="0"/>
              </a:spcAft>
              <a:buSzPts val="2000"/>
              <a:buChar char="•"/>
            </a:pPr>
            <a:r>
              <a:rPr lang="en-US" sz="2000"/>
              <a:t>An enterprise-wide, limited set of data access tools</a:t>
            </a:r>
            <a:endParaRPr sz="2000"/>
          </a:p>
          <a:p>
            <a:pPr indent="-355600" lvl="0" marL="457200" rtl="0">
              <a:lnSpc>
                <a:spcPct val="90000"/>
              </a:lnSpc>
              <a:spcBef>
                <a:spcPts val="0"/>
              </a:spcBef>
              <a:spcAft>
                <a:spcPts val="0"/>
              </a:spcAft>
              <a:buSzPts val="2000"/>
              <a:buChar char="•"/>
            </a:pPr>
            <a:r>
              <a:rPr lang="en-US" sz="2000"/>
              <a:t>A robust support environment</a:t>
            </a:r>
            <a:endParaRPr sz="2000"/>
          </a:p>
          <a:p>
            <a:pPr indent="0" lvl="0" marL="0" rtl="0">
              <a:lnSpc>
                <a:spcPct val="90000"/>
              </a:lnSpc>
              <a:spcBef>
                <a:spcPts val="0"/>
              </a:spcBef>
              <a:spcAft>
                <a:spcPts val="0"/>
              </a:spcAft>
              <a:buClr>
                <a:schemeClr val="dk1"/>
              </a:buClr>
              <a:buSzPts val="1100"/>
              <a:buFont typeface="Arial"/>
              <a:buNone/>
            </a:pPr>
            <a:r>
              <a:t/>
            </a:r>
            <a:endParaRPr sz="2000"/>
          </a:p>
          <a:p>
            <a:pPr indent="0" lvl="0" marL="0" rtl="0">
              <a:lnSpc>
                <a:spcPct val="90000"/>
              </a:lnSpc>
              <a:spcBef>
                <a:spcPts val="1400"/>
              </a:spcBef>
              <a:spcAft>
                <a:spcPts val="0"/>
              </a:spcAft>
              <a:buClr>
                <a:schemeClr val="dk1"/>
              </a:buClr>
              <a:buSzPts val="1100"/>
              <a:buFont typeface="Arial"/>
              <a:buNone/>
            </a:pPr>
            <a:r>
              <a:rPr b="1" i="1" lang="en-US" sz="2000"/>
              <a:t>The BI Aspects of Cardinal Health’s Information Culture:</a:t>
            </a:r>
            <a:endParaRPr b="1" i="1" sz="2000"/>
          </a:p>
          <a:p>
            <a:pPr indent="0" lvl="0" marL="0" rtl="0">
              <a:lnSpc>
                <a:spcPct val="90000"/>
              </a:lnSpc>
              <a:spcBef>
                <a:spcPts val="0"/>
              </a:spcBef>
              <a:spcAft>
                <a:spcPts val="0"/>
              </a:spcAft>
              <a:buClr>
                <a:schemeClr val="dk1"/>
              </a:buClr>
              <a:buSzPts val="1100"/>
              <a:buFont typeface="Arial"/>
              <a:buNone/>
            </a:pPr>
            <a:r>
              <a:t/>
            </a:r>
            <a:endParaRPr b="1" i="1" sz="2000"/>
          </a:p>
          <a:p>
            <a:pPr indent="-355600" lvl="0" marL="457200" rtl="0">
              <a:lnSpc>
                <a:spcPct val="90000"/>
              </a:lnSpc>
              <a:spcBef>
                <a:spcPts val="0"/>
              </a:spcBef>
              <a:spcAft>
                <a:spcPts val="0"/>
              </a:spcAft>
              <a:buSzPts val="2000"/>
              <a:buChar char="•"/>
            </a:pPr>
            <a:r>
              <a:rPr lang="en-US" sz="2000"/>
              <a:t>A data-driven decision style</a:t>
            </a:r>
            <a:endParaRPr sz="2000"/>
          </a:p>
          <a:p>
            <a:pPr indent="-355600" lvl="0" marL="457200" rtl="0">
              <a:lnSpc>
                <a:spcPct val="90000"/>
              </a:lnSpc>
              <a:spcBef>
                <a:spcPts val="0"/>
              </a:spcBef>
              <a:spcAft>
                <a:spcPts val="0"/>
              </a:spcAft>
              <a:buSzPts val="2000"/>
              <a:buChar char="•"/>
            </a:pPr>
            <a:r>
              <a:rPr lang="en-US" sz="2000"/>
              <a:t>Business-led IT decision making</a:t>
            </a:r>
            <a:endParaRPr sz="2000"/>
          </a:p>
          <a:p>
            <a:pPr indent="-355600" lvl="0" marL="457200" rtl="0">
              <a:lnSpc>
                <a:spcPct val="90000"/>
              </a:lnSpc>
              <a:spcBef>
                <a:spcPts val="0"/>
              </a:spcBef>
              <a:spcAft>
                <a:spcPts val="0"/>
              </a:spcAft>
              <a:buSzPts val="2000"/>
              <a:buChar char="•"/>
            </a:pPr>
            <a:r>
              <a:rPr lang="en-US" sz="2000"/>
              <a:t>Dense and robust social networks</a:t>
            </a:r>
            <a:endParaRPr sz="2000"/>
          </a:p>
          <a:p>
            <a:pPr indent="-355600" lvl="0" marL="457200" rtl="0">
              <a:lnSpc>
                <a:spcPct val="90000"/>
              </a:lnSpc>
              <a:spcBef>
                <a:spcPts val="0"/>
              </a:spcBef>
              <a:spcAft>
                <a:spcPts val="0"/>
              </a:spcAft>
              <a:buSzPts val="2000"/>
              <a:buChar char="•"/>
            </a:pPr>
            <a:r>
              <a:rPr lang="en-US" sz="2000"/>
              <a:t>“Pull” reporting structures</a:t>
            </a:r>
            <a:endParaRPr sz="2000"/>
          </a:p>
          <a:p>
            <a:pPr indent="-184150" lvl="0" marL="285750" marR="0" rtl="0" algn="l">
              <a:spcBef>
                <a:spcPts val="0"/>
              </a:spcBef>
              <a:spcAft>
                <a:spcPts val="0"/>
              </a:spcAft>
              <a:buClr>
                <a:schemeClr val="dk1"/>
              </a:buClr>
              <a:buSzPts val="1600"/>
              <a:buFont typeface="Arial"/>
              <a:buNone/>
            </a:pPr>
            <a:r>
              <a:t/>
            </a:r>
            <a:endParaRPr/>
          </a:p>
        </p:txBody>
      </p:sp>
      <p:sp>
        <p:nvSpPr>
          <p:cNvPr id="397" name="Shape 397"/>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398" name="Shape 398"/>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b="0" lang="en-US"/>
              <a:t>The Nature of the Organizational Infrastructure Enabling Cardinal Health’s Advanced BI Capability</a:t>
            </a:r>
            <a:endParaRPr b="0"/>
          </a:p>
          <a:p>
            <a:pPr indent="0" lvl="0" marL="0" marR="0" rtl="0" algn="l">
              <a:spcBef>
                <a:spcPts val="0"/>
              </a:spcBef>
              <a:spcAft>
                <a:spcPts val="0"/>
              </a:spcAft>
              <a:buClr>
                <a:schemeClr val="dk1"/>
              </a:buClr>
              <a:buSzPts val="3000"/>
              <a:buFont typeface="Arial"/>
              <a:buNone/>
            </a:pPr>
            <a:r>
              <a:t/>
            </a:r>
            <a:endParaRPr b="0"/>
          </a:p>
        </p:txBody>
      </p:sp>
      <p:sp>
        <p:nvSpPr>
          <p:cNvPr id="399" name="Shape 399"/>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a:t>  </a:t>
            </a:r>
            <a:endParaRPr b="0" i="0" sz="1800" u="none" cap="none" strike="noStrike">
              <a:solidFill>
                <a:schemeClr val="dk1"/>
              </a:solidFill>
              <a:latin typeface="Arial"/>
              <a:ea typeface="Arial"/>
              <a:cs typeface="Arial"/>
              <a:sym typeface="Arial"/>
            </a:endParaRPr>
          </a:p>
        </p:txBody>
      </p:sp>
      <p:sp>
        <p:nvSpPr>
          <p:cNvPr id="400" name="Shape 400"/>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Kunal Batra</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idx="1" type="body"/>
          </p:nvPr>
        </p:nvSpPr>
        <p:spPr>
          <a:xfrm>
            <a:off x="301550" y="1728250"/>
            <a:ext cx="9735300" cy="4720800"/>
          </a:xfrm>
          <a:prstGeom prst="rect">
            <a:avLst/>
          </a:prstGeom>
          <a:noFill/>
          <a:ln>
            <a:noFill/>
          </a:ln>
        </p:spPr>
        <p:txBody>
          <a:bodyPr anchorCtr="0" anchor="t" bIns="45700" lIns="91425" spcFirstLastPara="1" rIns="91425" wrap="square" tIns="45700">
            <a:noAutofit/>
          </a:bodyPr>
          <a:lstStyle/>
          <a:p>
            <a:pPr indent="-355600" lvl="0" marL="457200" marR="0" rtl="0" algn="l">
              <a:spcBef>
                <a:spcPts val="0"/>
              </a:spcBef>
              <a:spcAft>
                <a:spcPts val="0"/>
              </a:spcAft>
              <a:buClr>
                <a:schemeClr val="dk1"/>
              </a:buClr>
              <a:buSzPts val="2000"/>
              <a:buChar char="•"/>
            </a:pPr>
            <a:r>
              <a:rPr lang="en-US" sz="2000"/>
              <a:t>Data can be manipulated, extracted, summarized and combined to find problems and obtain solutions</a:t>
            </a:r>
            <a:endParaRPr sz="2000"/>
          </a:p>
          <a:p>
            <a:pPr indent="0" lvl="0" marL="0" marR="0" rtl="0" algn="l">
              <a:spcBef>
                <a:spcPts val="0"/>
              </a:spcBef>
              <a:spcAft>
                <a:spcPts val="0"/>
              </a:spcAft>
              <a:buNone/>
            </a:pPr>
            <a:r>
              <a:t/>
            </a:r>
            <a:endParaRPr sz="2000"/>
          </a:p>
          <a:p>
            <a:pPr indent="-355600" lvl="0" marL="457200" marR="0" rtl="0" algn="l">
              <a:spcBef>
                <a:spcPts val="0"/>
              </a:spcBef>
              <a:spcAft>
                <a:spcPts val="0"/>
              </a:spcAft>
              <a:buSzPts val="2000"/>
              <a:buChar char="•"/>
            </a:pPr>
            <a:r>
              <a:rPr lang="en-US" sz="2000"/>
              <a:t>Company adoption of Enterprise-Wide advanced BI capability</a:t>
            </a:r>
            <a:endParaRPr sz="2000"/>
          </a:p>
          <a:p>
            <a:pPr indent="0" lvl="0" marL="0" marR="0" rtl="0" algn="l">
              <a:spcBef>
                <a:spcPts val="0"/>
              </a:spcBef>
              <a:spcAft>
                <a:spcPts val="0"/>
              </a:spcAft>
              <a:buNone/>
            </a:pPr>
            <a:r>
              <a:t/>
            </a:r>
            <a:endParaRPr sz="2000"/>
          </a:p>
          <a:p>
            <a:pPr indent="-355600" lvl="0" marL="457200" marR="0" rtl="0" algn="l">
              <a:spcBef>
                <a:spcPts val="0"/>
              </a:spcBef>
              <a:spcAft>
                <a:spcPts val="0"/>
              </a:spcAft>
              <a:buSzPts val="2000"/>
              <a:buChar char="•"/>
            </a:pPr>
            <a:r>
              <a:rPr lang="en-US" sz="2000"/>
              <a:t>A company’s core infrastructure and information culture becomes the backbone of advanced BI capabilities </a:t>
            </a:r>
            <a:endParaRPr sz="2000"/>
          </a:p>
        </p:txBody>
      </p:sp>
      <p:sp>
        <p:nvSpPr>
          <p:cNvPr id="406" name="Shape 406"/>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407" name="Shape 407"/>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lang="en-US"/>
              <a:t>Recommendations</a:t>
            </a:r>
            <a:endParaRPr b="1" i="0" sz="3000" u="none" cap="none" strike="noStrike">
              <a:solidFill>
                <a:schemeClr val="dk1"/>
              </a:solidFill>
              <a:latin typeface="Arial"/>
              <a:ea typeface="Arial"/>
              <a:cs typeface="Arial"/>
              <a:sym typeface="Arial"/>
            </a:endParaRPr>
          </a:p>
        </p:txBody>
      </p:sp>
      <p:sp>
        <p:nvSpPr>
          <p:cNvPr id="408" name="Shape 408"/>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2000"/>
              <a:t>Data Warehouses are the foundation of </a:t>
            </a:r>
            <a:r>
              <a:rPr lang="en-US" sz="2000"/>
              <a:t>advanced</a:t>
            </a:r>
            <a:r>
              <a:rPr lang="en-US" sz="2000"/>
              <a:t> BI ability</a:t>
            </a:r>
            <a:endParaRPr b="0" i="0" sz="2000" u="none" cap="none" strike="noStrike">
              <a:solidFill>
                <a:schemeClr val="dk1"/>
              </a:solidFill>
              <a:latin typeface="Arial"/>
              <a:ea typeface="Arial"/>
              <a:cs typeface="Arial"/>
              <a:sym typeface="Arial"/>
            </a:endParaRPr>
          </a:p>
        </p:txBody>
      </p:sp>
      <p:sp>
        <p:nvSpPr>
          <p:cNvPr id="409" name="Shape 409"/>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Krishna</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idx="1" type="body"/>
          </p:nvPr>
        </p:nvSpPr>
        <p:spPr>
          <a:xfrm>
            <a:off x="287750" y="1560425"/>
            <a:ext cx="11608800" cy="4720800"/>
          </a:xfrm>
          <a:prstGeom prst="rect">
            <a:avLst/>
          </a:prstGeom>
          <a:noFill/>
          <a:ln>
            <a:noFill/>
          </a:ln>
        </p:spPr>
        <p:txBody>
          <a:bodyPr anchorCtr="0" anchor="t" bIns="45700" lIns="91425" spcFirstLastPara="1" rIns="91425" wrap="square" tIns="45700">
            <a:noAutofit/>
          </a:bodyPr>
          <a:lstStyle/>
          <a:p>
            <a:pPr indent="-355600" lvl="0" marL="457200" marR="0" rtl="0" algn="l">
              <a:spcBef>
                <a:spcPts val="0"/>
              </a:spcBef>
              <a:spcAft>
                <a:spcPts val="0"/>
              </a:spcAft>
              <a:buClr>
                <a:schemeClr val="dk1"/>
              </a:buClr>
              <a:buSzPts val="2000"/>
              <a:buChar char="•"/>
            </a:pPr>
            <a:r>
              <a:rPr lang="en-US" sz="2000"/>
              <a:t>Data can be manipulated, extracted, summarized and combined to find problems and obtain solutions</a:t>
            </a:r>
            <a:endParaRPr sz="2000"/>
          </a:p>
          <a:p>
            <a:pPr indent="0" lvl="0" marL="0" marR="0" rtl="0" algn="l">
              <a:spcBef>
                <a:spcPts val="0"/>
              </a:spcBef>
              <a:spcAft>
                <a:spcPts val="0"/>
              </a:spcAft>
              <a:buNone/>
            </a:pPr>
            <a:r>
              <a:t/>
            </a:r>
            <a:endParaRPr sz="2000"/>
          </a:p>
          <a:p>
            <a:pPr indent="-355600" lvl="0" marL="457200" marR="0" rtl="0" algn="l">
              <a:spcBef>
                <a:spcPts val="0"/>
              </a:spcBef>
              <a:spcAft>
                <a:spcPts val="0"/>
              </a:spcAft>
              <a:buSzPts val="2000"/>
              <a:buChar char="•"/>
            </a:pPr>
            <a:r>
              <a:rPr lang="en-US" sz="2000"/>
              <a:t>Company adoption of Enterprise-Wide advanced BI capability</a:t>
            </a:r>
            <a:endParaRPr sz="2000"/>
          </a:p>
          <a:p>
            <a:pPr indent="0" lvl="0" marL="0" marR="0" rtl="0" algn="l">
              <a:spcBef>
                <a:spcPts val="0"/>
              </a:spcBef>
              <a:spcAft>
                <a:spcPts val="0"/>
              </a:spcAft>
              <a:buNone/>
            </a:pPr>
            <a:r>
              <a:t/>
            </a:r>
            <a:endParaRPr sz="2000"/>
          </a:p>
          <a:p>
            <a:pPr indent="-355600" lvl="0" marL="457200" marR="0" rtl="0" algn="l">
              <a:spcBef>
                <a:spcPts val="0"/>
              </a:spcBef>
              <a:spcAft>
                <a:spcPts val="0"/>
              </a:spcAft>
              <a:buSzPts val="2000"/>
              <a:buChar char="•"/>
            </a:pPr>
            <a:r>
              <a:rPr lang="en-US" sz="2000"/>
              <a:t>A company’s core infrastructure and information culture becomes the backbone of advanced BI capabilities </a:t>
            </a:r>
            <a:endParaRPr sz="2000"/>
          </a:p>
          <a:p>
            <a:pPr indent="0" lvl="0" marL="0" marR="0" rtl="0" algn="l">
              <a:spcBef>
                <a:spcPts val="0"/>
              </a:spcBef>
              <a:spcAft>
                <a:spcPts val="0"/>
              </a:spcAft>
              <a:buNone/>
            </a:pPr>
            <a:r>
              <a:t/>
            </a:r>
            <a:endParaRPr sz="2000"/>
          </a:p>
          <a:p>
            <a:pPr indent="-355600" lvl="1" marL="914400" marR="0" rtl="0" algn="l">
              <a:spcBef>
                <a:spcPts val="0"/>
              </a:spcBef>
              <a:spcAft>
                <a:spcPts val="0"/>
              </a:spcAft>
              <a:buSzPts val="2000"/>
              <a:buChar char="•"/>
            </a:pPr>
            <a:r>
              <a:rPr lang="en-US" sz="2000"/>
              <a:t>Employees are able to capture, access and identify problems</a:t>
            </a:r>
            <a:endParaRPr sz="2000"/>
          </a:p>
        </p:txBody>
      </p:sp>
      <p:sp>
        <p:nvSpPr>
          <p:cNvPr id="415" name="Shape 415"/>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416" name="Shape 416"/>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lang="en-US"/>
              <a:t>Recommendations</a:t>
            </a:r>
            <a:endParaRPr b="1" i="0" sz="3000" u="none" cap="none" strike="noStrike">
              <a:solidFill>
                <a:schemeClr val="dk1"/>
              </a:solidFill>
              <a:latin typeface="Arial"/>
              <a:ea typeface="Arial"/>
              <a:cs typeface="Arial"/>
              <a:sym typeface="Arial"/>
            </a:endParaRPr>
          </a:p>
        </p:txBody>
      </p:sp>
      <p:sp>
        <p:nvSpPr>
          <p:cNvPr id="417" name="Shape 417"/>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2000"/>
              <a:t>Data Warehouses are the foundation of advanced BI ability</a:t>
            </a:r>
            <a:endParaRPr b="0" i="0" sz="2000" u="none" cap="none" strike="noStrike">
              <a:solidFill>
                <a:schemeClr val="dk1"/>
              </a:solidFill>
              <a:latin typeface="Arial"/>
              <a:ea typeface="Arial"/>
              <a:cs typeface="Arial"/>
              <a:sym typeface="Arial"/>
            </a:endParaRPr>
          </a:p>
        </p:txBody>
      </p:sp>
      <p:sp>
        <p:nvSpPr>
          <p:cNvPr id="418" name="Shape 418"/>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400"/>
              <a:t>Krishna</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idx="1" type="body"/>
          </p:nvPr>
        </p:nvSpPr>
        <p:spPr>
          <a:xfrm>
            <a:off x="301555" y="1738999"/>
            <a:ext cx="11585700" cy="4385100"/>
          </a:xfrm>
          <a:prstGeom prst="rect">
            <a:avLst/>
          </a:prstGeom>
          <a:noFill/>
          <a:ln>
            <a:noFill/>
          </a:ln>
        </p:spPr>
        <p:txBody>
          <a:bodyPr anchorCtr="0" anchor="t" bIns="45700" lIns="91425" spcFirstLastPara="1" rIns="91425" wrap="square" tIns="45700">
            <a:noAutofit/>
          </a:bodyPr>
          <a:lstStyle/>
          <a:p>
            <a:pPr indent="-355600" lvl="0" marL="457200" rtl="0">
              <a:lnSpc>
                <a:spcPct val="90000"/>
              </a:lnSpc>
              <a:spcBef>
                <a:spcPts val="1000"/>
              </a:spcBef>
              <a:spcAft>
                <a:spcPts val="0"/>
              </a:spcAft>
              <a:buSzPts val="2000"/>
              <a:buChar char="•"/>
            </a:pPr>
            <a:r>
              <a:rPr lang="en-US" sz="2000"/>
              <a:t>Cardinal Health’s Medical Products and Services implemented SAP R/3</a:t>
            </a:r>
            <a:endParaRPr sz="2000"/>
          </a:p>
          <a:p>
            <a:pPr indent="0" lvl="0" marL="0" rtl="0">
              <a:lnSpc>
                <a:spcPct val="90000"/>
              </a:lnSpc>
              <a:spcBef>
                <a:spcPts val="0"/>
              </a:spcBef>
              <a:spcAft>
                <a:spcPts val="0"/>
              </a:spcAft>
              <a:buNone/>
            </a:pPr>
            <a:r>
              <a:t/>
            </a:r>
            <a:endParaRPr sz="1000"/>
          </a:p>
          <a:p>
            <a:pPr indent="-355600" lvl="1" marL="914400" rtl="0">
              <a:lnSpc>
                <a:spcPct val="90000"/>
              </a:lnSpc>
              <a:spcBef>
                <a:spcPts val="1000"/>
              </a:spcBef>
              <a:spcAft>
                <a:spcPts val="0"/>
              </a:spcAft>
              <a:buSzPts val="2000"/>
              <a:buChar char="•"/>
            </a:pPr>
            <a:r>
              <a:rPr lang="en-US" sz="2000"/>
              <a:t>Built a data warehouse for business reporting</a:t>
            </a:r>
            <a:endParaRPr sz="2000"/>
          </a:p>
          <a:p>
            <a:pPr indent="0" lvl="0" marL="457200" rtl="0">
              <a:lnSpc>
                <a:spcPct val="90000"/>
              </a:lnSpc>
              <a:spcBef>
                <a:spcPts val="1000"/>
              </a:spcBef>
              <a:spcAft>
                <a:spcPts val="0"/>
              </a:spcAft>
              <a:buNone/>
            </a:pPr>
            <a:r>
              <a:t/>
            </a:r>
            <a:endParaRPr sz="2000"/>
          </a:p>
          <a:p>
            <a:pPr indent="-355600" lvl="0" marL="457200" rtl="0">
              <a:lnSpc>
                <a:spcPct val="90000"/>
              </a:lnSpc>
              <a:spcBef>
                <a:spcPts val="1000"/>
              </a:spcBef>
              <a:spcAft>
                <a:spcPts val="0"/>
              </a:spcAft>
              <a:buSzPts val="2000"/>
              <a:buChar char="•"/>
            </a:pPr>
            <a:r>
              <a:rPr lang="en-US" sz="2000"/>
              <a:t>This has evolved into an advanced business intelligence(BI) capability</a:t>
            </a:r>
            <a:endParaRPr sz="2000"/>
          </a:p>
          <a:p>
            <a:pPr indent="0" lvl="0" marL="0" rtl="0">
              <a:lnSpc>
                <a:spcPct val="90000"/>
              </a:lnSpc>
              <a:spcBef>
                <a:spcPts val="1000"/>
              </a:spcBef>
              <a:spcAft>
                <a:spcPts val="0"/>
              </a:spcAft>
              <a:buNone/>
            </a:pPr>
            <a:r>
              <a:t/>
            </a:r>
            <a:endParaRPr sz="1000"/>
          </a:p>
          <a:p>
            <a:pPr indent="-355600" lvl="0" marL="457200" rtl="0">
              <a:lnSpc>
                <a:spcPct val="90000"/>
              </a:lnSpc>
              <a:spcBef>
                <a:spcPts val="1000"/>
              </a:spcBef>
              <a:spcAft>
                <a:spcPts val="0"/>
              </a:spcAft>
              <a:buSzPts val="2000"/>
              <a:buChar char="•"/>
            </a:pPr>
            <a:r>
              <a:rPr lang="en-US" sz="2000"/>
              <a:t>Key Components of advanced BI environment are:</a:t>
            </a:r>
            <a:endParaRPr sz="2000"/>
          </a:p>
          <a:p>
            <a:pPr indent="0" lvl="0" marL="0" rtl="0">
              <a:lnSpc>
                <a:spcPct val="90000"/>
              </a:lnSpc>
              <a:spcBef>
                <a:spcPts val="0"/>
              </a:spcBef>
              <a:spcAft>
                <a:spcPts val="0"/>
              </a:spcAft>
              <a:buNone/>
            </a:pPr>
            <a:r>
              <a:t/>
            </a:r>
            <a:endParaRPr sz="1000"/>
          </a:p>
          <a:p>
            <a:pPr indent="-355600" lvl="1" marL="914400" rtl="0">
              <a:lnSpc>
                <a:spcPct val="90000"/>
              </a:lnSpc>
              <a:spcBef>
                <a:spcPts val="1000"/>
              </a:spcBef>
              <a:spcAft>
                <a:spcPts val="0"/>
              </a:spcAft>
              <a:buSzPts val="2000"/>
              <a:buChar char="•"/>
            </a:pPr>
            <a:r>
              <a:rPr lang="en-US" sz="2000"/>
              <a:t>Cardinal Health’s data infrastructure</a:t>
            </a:r>
            <a:endParaRPr sz="2000"/>
          </a:p>
          <a:p>
            <a:pPr indent="-355600" lvl="1" marL="914400" rtl="0">
              <a:lnSpc>
                <a:spcPct val="90000"/>
              </a:lnSpc>
              <a:spcBef>
                <a:spcPts val="0"/>
              </a:spcBef>
              <a:spcAft>
                <a:spcPts val="0"/>
              </a:spcAft>
              <a:buSzPts val="2000"/>
              <a:buChar char="•"/>
            </a:pPr>
            <a:r>
              <a:rPr lang="en-US" sz="2000"/>
              <a:t>Information culture</a:t>
            </a:r>
            <a:endParaRPr sz="2000"/>
          </a:p>
          <a:p>
            <a:pPr indent="-184150" lvl="0" marL="285750" marR="0" rtl="0" algn="l">
              <a:spcBef>
                <a:spcPts val="0"/>
              </a:spcBef>
              <a:spcAft>
                <a:spcPts val="0"/>
              </a:spcAft>
              <a:buClr>
                <a:schemeClr val="dk1"/>
              </a:buClr>
              <a:buSzPts val="1600"/>
              <a:buFont typeface="Arial"/>
              <a:buNone/>
            </a:pPr>
            <a:r>
              <a:t/>
            </a:r>
            <a:endParaRPr/>
          </a:p>
        </p:txBody>
      </p:sp>
      <p:sp>
        <p:nvSpPr>
          <p:cNvPr id="176" name="Shape 176"/>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177" name="Shape 177"/>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sz="1400"/>
              <a:t>Isha Goyal</a:t>
            </a:r>
            <a:endParaRPr sz="1400"/>
          </a:p>
        </p:txBody>
      </p:sp>
      <p:sp>
        <p:nvSpPr>
          <p:cNvPr id="178" name="Shape 178"/>
          <p:cNvSpPr txBox="1"/>
          <p:nvPr>
            <p:ph type="title"/>
          </p:nvPr>
        </p:nvSpPr>
        <p:spPr>
          <a:xfrm>
            <a:off x="302600" y="418350"/>
            <a:ext cx="97647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lang="en-US"/>
              <a:t>Executive Summary</a:t>
            </a:r>
            <a:endParaRPr b="1" i="0" sz="3000" u="none" cap="none" strike="noStrike">
              <a:solidFill>
                <a:schemeClr val="dk1"/>
              </a:solidFill>
              <a:latin typeface="Arial"/>
              <a:ea typeface="Arial"/>
              <a:cs typeface="Arial"/>
              <a:sym typeface="Arial"/>
            </a:endParaRPr>
          </a:p>
        </p:txBody>
      </p:sp>
      <p:sp>
        <p:nvSpPr>
          <p:cNvPr id="179" name="Shape 179"/>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ph idx="1" type="body"/>
          </p:nvPr>
        </p:nvSpPr>
        <p:spPr>
          <a:xfrm>
            <a:off x="403385" y="1728263"/>
            <a:ext cx="11585700" cy="4385100"/>
          </a:xfrm>
          <a:prstGeom prst="rect">
            <a:avLst/>
          </a:prstGeom>
          <a:noFill/>
          <a:ln>
            <a:noFill/>
          </a:ln>
        </p:spPr>
        <p:txBody>
          <a:bodyPr anchorCtr="0" anchor="t" bIns="45700" lIns="91425" spcFirstLastPara="1" rIns="91425" wrap="square" tIns="45700">
            <a:noAutofit/>
          </a:bodyPr>
          <a:lstStyle/>
          <a:p>
            <a:pPr indent="-355600" lvl="0" marL="457200" marR="0" rtl="0" algn="l">
              <a:spcBef>
                <a:spcPts val="0"/>
              </a:spcBef>
              <a:spcAft>
                <a:spcPts val="0"/>
              </a:spcAft>
              <a:buSzPts val="2000"/>
              <a:buChar char="•"/>
            </a:pPr>
            <a:r>
              <a:rPr lang="en-US" sz="2000"/>
              <a:t>Employees have control of their own data</a:t>
            </a:r>
            <a:endParaRPr sz="2000"/>
          </a:p>
          <a:p>
            <a:pPr indent="0" lvl="0" marL="0" marR="0" rtl="0" algn="l">
              <a:spcBef>
                <a:spcPts val="0"/>
              </a:spcBef>
              <a:spcAft>
                <a:spcPts val="0"/>
              </a:spcAft>
              <a:buNone/>
            </a:pPr>
            <a:r>
              <a:t/>
            </a:r>
            <a:endParaRPr sz="2000"/>
          </a:p>
          <a:p>
            <a:pPr indent="-355600" lvl="0" marL="457200" marR="0" rtl="0" algn="l">
              <a:spcBef>
                <a:spcPts val="0"/>
              </a:spcBef>
              <a:spcAft>
                <a:spcPts val="0"/>
              </a:spcAft>
              <a:buSzPts val="2000"/>
              <a:buChar char="•"/>
            </a:pPr>
            <a:r>
              <a:rPr lang="en-US" sz="2000"/>
              <a:t>Two important qualities to establish an organizational climate</a:t>
            </a:r>
            <a:endParaRPr sz="2000"/>
          </a:p>
          <a:p>
            <a:pPr indent="-355600" lvl="1" marL="914400" marR="0" rtl="0" algn="l">
              <a:spcBef>
                <a:spcPts val="0"/>
              </a:spcBef>
              <a:spcAft>
                <a:spcPts val="0"/>
              </a:spcAft>
              <a:buSzPts val="2000"/>
              <a:buAutoNum type="alphaLcPeriod"/>
            </a:pPr>
            <a:r>
              <a:rPr lang="en-US" sz="2000"/>
              <a:t>Employees must understand business value of fact-based data when making decisions</a:t>
            </a:r>
            <a:endParaRPr sz="2000"/>
          </a:p>
          <a:p>
            <a:pPr indent="-355600" lvl="1" marL="914400" marR="0" rtl="0" algn="l">
              <a:spcBef>
                <a:spcPts val="0"/>
              </a:spcBef>
              <a:spcAft>
                <a:spcPts val="0"/>
              </a:spcAft>
              <a:buSzPts val="2000"/>
              <a:buAutoNum type="alphaLcPeriod"/>
            </a:pPr>
            <a:r>
              <a:rPr lang="en-US" sz="2000"/>
              <a:t>Employees at all corporate tiers should be technology efficient </a:t>
            </a:r>
            <a:endParaRPr sz="2000"/>
          </a:p>
          <a:p>
            <a:pPr indent="0" lvl="0" marL="457200" marR="0" rtl="0" algn="l">
              <a:spcBef>
                <a:spcPts val="0"/>
              </a:spcBef>
              <a:spcAft>
                <a:spcPts val="0"/>
              </a:spcAft>
              <a:buNone/>
            </a:pPr>
            <a:r>
              <a:t/>
            </a:r>
            <a:endParaRPr sz="2000"/>
          </a:p>
          <a:p>
            <a:pPr indent="-355600" lvl="0" marL="457200" marR="0" rtl="0" algn="l">
              <a:spcBef>
                <a:spcPts val="0"/>
              </a:spcBef>
              <a:spcAft>
                <a:spcPts val="0"/>
              </a:spcAft>
              <a:buClr>
                <a:srgbClr val="000000"/>
              </a:buClr>
              <a:buSzPts val="2000"/>
              <a:buChar char="•"/>
            </a:pPr>
            <a:r>
              <a:rPr lang="en-US" sz="2000">
                <a:solidFill>
                  <a:srgbClr val="000000"/>
                </a:solidFill>
              </a:rPr>
              <a:t>Actions to move in this direction</a:t>
            </a:r>
            <a:endParaRPr sz="2000">
              <a:solidFill>
                <a:srgbClr val="000000"/>
              </a:solidFill>
            </a:endParaRPr>
          </a:p>
          <a:p>
            <a:pPr indent="-355600" lvl="1" marL="914400" marR="0" rtl="0" algn="l">
              <a:spcBef>
                <a:spcPts val="0"/>
              </a:spcBef>
              <a:spcAft>
                <a:spcPts val="0"/>
              </a:spcAft>
              <a:buSzPts val="2000"/>
              <a:buAutoNum type="alphaLcPeriod"/>
            </a:pPr>
            <a:r>
              <a:rPr lang="en-US" sz="2000"/>
              <a:t>Decentralize IT</a:t>
            </a:r>
            <a:endParaRPr sz="2000"/>
          </a:p>
          <a:p>
            <a:pPr indent="-355600" lvl="1" marL="914400" marR="0" rtl="0" algn="l">
              <a:spcBef>
                <a:spcPts val="0"/>
              </a:spcBef>
              <a:spcAft>
                <a:spcPts val="0"/>
              </a:spcAft>
              <a:buSzPts val="2000"/>
              <a:buAutoNum type="alphaLcPeriod"/>
            </a:pPr>
            <a:r>
              <a:rPr lang="en-US" sz="2000"/>
              <a:t>Build an efficient metric portfolio for general access to drive business decisions</a:t>
            </a:r>
            <a:endParaRPr sz="2000"/>
          </a:p>
          <a:p>
            <a:pPr indent="-355600" lvl="1" marL="914400" marR="0" rtl="0" algn="l">
              <a:spcBef>
                <a:spcPts val="0"/>
              </a:spcBef>
              <a:spcAft>
                <a:spcPts val="0"/>
              </a:spcAft>
              <a:buSzPts val="2000"/>
              <a:buAutoNum type="alphaLcPeriod"/>
            </a:pPr>
            <a:r>
              <a:rPr lang="en-US" sz="2000"/>
              <a:t>Reduce frequency of standard reports </a:t>
            </a:r>
            <a:endParaRPr sz="2000"/>
          </a:p>
        </p:txBody>
      </p:sp>
      <p:sp>
        <p:nvSpPr>
          <p:cNvPr id="424" name="Shape 424"/>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425" name="Shape 425"/>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0"/>
              <a:buFont typeface="Arial"/>
              <a:buNone/>
            </a:pPr>
            <a:r>
              <a:rPr b="0" lang="en-US"/>
              <a:t>Recommendation #1</a:t>
            </a:r>
            <a:endParaRPr b="1" i="0" sz="3000" u="none" cap="none" strike="noStrike">
              <a:solidFill>
                <a:schemeClr val="dk1"/>
              </a:solidFill>
              <a:latin typeface="Arial"/>
              <a:ea typeface="Arial"/>
              <a:cs typeface="Arial"/>
              <a:sym typeface="Arial"/>
            </a:endParaRPr>
          </a:p>
        </p:txBody>
      </p:sp>
      <p:sp>
        <p:nvSpPr>
          <p:cNvPr id="426" name="Shape 426"/>
          <p:cNvSpPr txBox="1"/>
          <p:nvPr>
            <p:ph idx="2" type="body"/>
          </p:nvPr>
        </p:nvSpPr>
        <p:spPr>
          <a:xfrm>
            <a:off x="302606" y="1006103"/>
            <a:ext cx="9764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2000"/>
              <a:t>Establish </a:t>
            </a:r>
            <a:r>
              <a:rPr lang="en-US" sz="2000"/>
              <a:t>an organization climate where business professionals are expected to be in command of their own information destiny</a:t>
            </a:r>
            <a:endParaRPr b="0" i="0" sz="2000" u="none" cap="none" strike="noStrike">
              <a:solidFill>
                <a:schemeClr val="dk1"/>
              </a:solidFill>
              <a:latin typeface="Arial"/>
              <a:ea typeface="Arial"/>
              <a:cs typeface="Arial"/>
              <a:sym typeface="Arial"/>
            </a:endParaRPr>
          </a:p>
        </p:txBody>
      </p:sp>
      <p:sp>
        <p:nvSpPr>
          <p:cNvPr id="427" name="Shape 427"/>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sz="1400"/>
              <a:t>Krishna</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idx="1" type="body"/>
          </p:nvPr>
        </p:nvSpPr>
        <p:spPr>
          <a:xfrm>
            <a:off x="302605" y="1709352"/>
            <a:ext cx="11585700" cy="43845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US" sz="2000"/>
              <a:t>Adopt Employee Network culture to allow employees </a:t>
            </a:r>
            <a:r>
              <a:rPr lang="en-US" sz="2000"/>
              <a:t>to co-mingle, and make knowledgeable decisions. </a:t>
            </a:r>
            <a:endParaRPr sz="2000"/>
          </a:p>
          <a:p>
            <a:pPr indent="0" lvl="0" marL="0" rtl="0">
              <a:spcBef>
                <a:spcPts val="1200"/>
              </a:spcBef>
              <a:spcAft>
                <a:spcPts val="0"/>
              </a:spcAft>
              <a:buNone/>
            </a:pPr>
            <a:r>
              <a:t/>
            </a:r>
            <a:endParaRPr sz="1000"/>
          </a:p>
          <a:p>
            <a:pPr indent="-355600" lvl="0" marL="457200" rtl="0">
              <a:spcBef>
                <a:spcPts val="0"/>
              </a:spcBef>
              <a:spcAft>
                <a:spcPts val="0"/>
              </a:spcAft>
              <a:buSzPts val="2000"/>
              <a:buChar char="●"/>
            </a:pPr>
            <a:r>
              <a:rPr lang="en-US" sz="2000"/>
              <a:t>Actions companies can take to foster employee social networking</a:t>
            </a:r>
            <a:endParaRPr sz="2000"/>
          </a:p>
          <a:p>
            <a:pPr indent="-355600" lvl="1" marL="914400" rtl="0">
              <a:spcBef>
                <a:spcPts val="0"/>
              </a:spcBef>
              <a:spcAft>
                <a:spcPts val="0"/>
              </a:spcAft>
              <a:buSzPts val="2000"/>
              <a:buChar char="○"/>
            </a:pPr>
            <a:r>
              <a:rPr lang="en-US" sz="2000"/>
              <a:t>Long-term impacts of planned workforce reduction</a:t>
            </a:r>
            <a:endParaRPr sz="2000"/>
          </a:p>
          <a:p>
            <a:pPr indent="-355600" lvl="1" marL="914400" rtl="0">
              <a:spcBef>
                <a:spcPts val="0"/>
              </a:spcBef>
              <a:spcAft>
                <a:spcPts val="0"/>
              </a:spcAft>
              <a:buSzPts val="2000"/>
              <a:buChar char="○"/>
            </a:pPr>
            <a:r>
              <a:rPr lang="en-US" sz="2000"/>
              <a:t>Value tenure during workforce reductions</a:t>
            </a:r>
            <a:endParaRPr sz="2000"/>
          </a:p>
          <a:p>
            <a:pPr indent="-355600" lvl="1" marL="914400" rtl="0">
              <a:spcBef>
                <a:spcPts val="0"/>
              </a:spcBef>
              <a:spcAft>
                <a:spcPts val="0"/>
              </a:spcAft>
              <a:buSzPts val="2000"/>
              <a:buChar char="○"/>
            </a:pPr>
            <a:r>
              <a:rPr lang="en-US" sz="2000"/>
              <a:t>Establish cross-unit paths for employees to form interdepartmental work groups </a:t>
            </a:r>
            <a:endParaRPr sz="2000"/>
          </a:p>
          <a:p>
            <a:pPr indent="-355600" lvl="1" marL="914400" rtl="0">
              <a:spcBef>
                <a:spcPts val="0"/>
              </a:spcBef>
              <a:spcAft>
                <a:spcPts val="0"/>
              </a:spcAft>
              <a:buSzPts val="2000"/>
              <a:buChar char="○"/>
            </a:pPr>
            <a:r>
              <a:rPr lang="en-US" sz="2000"/>
              <a:t>Make use of cross-functional groups to full capacity</a:t>
            </a:r>
            <a:endParaRPr sz="2000"/>
          </a:p>
          <a:p>
            <a:pPr indent="-355600" lvl="1" marL="914400" rtl="0">
              <a:spcBef>
                <a:spcPts val="0"/>
              </a:spcBef>
              <a:spcAft>
                <a:spcPts val="0"/>
              </a:spcAft>
              <a:buSzPts val="2000"/>
              <a:buChar char="○"/>
            </a:pPr>
            <a:r>
              <a:rPr lang="en-US" sz="2000"/>
              <a:t>Use virtual teams instead of co-located teams</a:t>
            </a:r>
            <a:endParaRPr sz="2000"/>
          </a:p>
          <a:p>
            <a:pPr indent="-355600" lvl="1" marL="914400" rtl="0">
              <a:spcBef>
                <a:spcPts val="0"/>
              </a:spcBef>
              <a:spcAft>
                <a:spcPts val="0"/>
              </a:spcAft>
              <a:buSzPts val="2000"/>
              <a:buChar char="○"/>
            </a:pPr>
            <a:r>
              <a:rPr lang="en-US" sz="2000"/>
              <a:t>Commingle workspaces</a:t>
            </a:r>
            <a:endParaRPr sz="2000"/>
          </a:p>
          <a:p>
            <a:pPr indent="-355600" lvl="1" marL="914400" rtl="0">
              <a:spcBef>
                <a:spcPts val="0"/>
              </a:spcBef>
              <a:spcAft>
                <a:spcPts val="0"/>
              </a:spcAft>
              <a:buSzPts val="2000"/>
              <a:buChar char="○"/>
            </a:pPr>
            <a:r>
              <a:rPr lang="en-US" sz="2000"/>
              <a:t>Implement knowledge management capabilities </a:t>
            </a:r>
            <a:endParaRPr sz="2000"/>
          </a:p>
          <a:p>
            <a:pPr indent="-355600" lvl="1" marL="914400" rtl="0">
              <a:spcBef>
                <a:spcPts val="0"/>
              </a:spcBef>
              <a:spcAft>
                <a:spcPts val="0"/>
              </a:spcAft>
              <a:buSzPts val="2000"/>
              <a:buChar char="○"/>
            </a:pPr>
            <a:r>
              <a:rPr lang="en-US" sz="2000"/>
              <a:t>Implement enhanced communication and collaboration capabilities </a:t>
            </a:r>
            <a:endParaRPr sz="2000"/>
          </a:p>
          <a:p>
            <a:pPr indent="-355600" lvl="1" marL="914400">
              <a:spcBef>
                <a:spcPts val="0"/>
              </a:spcBef>
              <a:spcAft>
                <a:spcPts val="0"/>
              </a:spcAft>
              <a:buSzPts val="2000"/>
              <a:buChar char="○"/>
            </a:pPr>
            <a:r>
              <a:rPr lang="en-US" sz="2000"/>
              <a:t>Hold meetings to bring together diverse employee communities</a:t>
            </a:r>
            <a:endParaRPr sz="2000"/>
          </a:p>
        </p:txBody>
      </p:sp>
      <p:sp>
        <p:nvSpPr>
          <p:cNvPr id="434" name="Shape 434"/>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0" lang="en-US"/>
              <a:t>Recommendation #2</a:t>
            </a:r>
            <a:endParaRPr b="0"/>
          </a:p>
        </p:txBody>
      </p:sp>
      <p:sp>
        <p:nvSpPr>
          <p:cNvPr id="435" name="Shape 435"/>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436" name="Shape 436"/>
          <p:cNvSpPr txBox="1"/>
          <p:nvPr>
            <p:ph idx="2" type="body"/>
          </p:nvPr>
        </p:nvSpPr>
        <p:spPr>
          <a:xfrm>
            <a:off x="302605" y="1006103"/>
            <a:ext cx="11585700" cy="40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2000"/>
              <a:t>Encourage Rich Social Networking across the Enterprise </a:t>
            </a:r>
            <a:endParaRPr sz="2000"/>
          </a:p>
        </p:txBody>
      </p:sp>
      <p:sp>
        <p:nvSpPr>
          <p:cNvPr id="437" name="Shape 437"/>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sz="1400"/>
              <a:t>Krishna</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idx="1" type="body"/>
          </p:nvPr>
        </p:nvSpPr>
        <p:spPr>
          <a:xfrm>
            <a:off x="302605" y="1709352"/>
            <a:ext cx="11585700" cy="43845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US" sz="2000"/>
              <a:t>Aggressive use of data warehouse</a:t>
            </a:r>
            <a:endParaRPr sz="2000"/>
          </a:p>
          <a:p>
            <a:pPr indent="0" lvl="0" marL="0" rtl="0">
              <a:spcBef>
                <a:spcPts val="1200"/>
              </a:spcBef>
              <a:spcAft>
                <a:spcPts val="0"/>
              </a:spcAft>
              <a:buNone/>
            </a:pPr>
            <a:r>
              <a:t/>
            </a:r>
            <a:endParaRPr sz="1000"/>
          </a:p>
          <a:p>
            <a:pPr indent="-355600" lvl="0" marL="457200" rtl="0">
              <a:spcBef>
                <a:spcPts val="0"/>
              </a:spcBef>
              <a:spcAft>
                <a:spcPts val="0"/>
              </a:spcAft>
              <a:buSzPts val="2000"/>
              <a:buChar char="●"/>
            </a:pPr>
            <a:r>
              <a:rPr lang="en-US" sz="2000"/>
              <a:t>Cardinal Health employees rely on super users and unit support staff to answer questions and provide expertise; known as first-responders</a:t>
            </a:r>
            <a:endParaRPr sz="2000"/>
          </a:p>
          <a:p>
            <a:pPr indent="0" lvl="0" marL="0" rtl="0">
              <a:spcBef>
                <a:spcPts val="1200"/>
              </a:spcBef>
              <a:spcAft>
                <a:spcPts val="0"/>
              </a:spcAft>
              <a:buNone/>
            </a:pPr>
            <a:r>
              <a:t/>
            </a:r>
            <a:endParaRPr sz="1000"/>
          </a:p>
          <a:p>
            <a:pPr indent="-355600" lvl="0" marL="457200" rtl="0">
              <a:spcBef>
                <a:spcPts val="0"/>
              </a:spcBef>
              <a:spcAft>
                <a:spcPts val="0"/>
              </a:spcAft>
              <a:buSzPts val="2000"/>
              <a:buChar char="●"/>
            </a:pPr>
            <a:r>
              <a:rPr lang="en-US" sz="2000"/>
              <a:t>Actions to develop support infrastructure </a:t>
            </a:r>
            <a:endParaRPr sz="2000"/>
          </a:p>
          <a:p>
            <a:pPr indent="-355600" lvl="1" marL="914400" rtl="0">
              <a:spcBef>
                <a:spcPts val="0"/>
              </a:spcBef>
              <a:spcAft>
                <a:spcPts val="0"/>
              </a:spcAft>
              <a:buSzPts val="2000"/>
              <a:buChar char="○"/>
            </a:pPr>
            <a:r>
              <a:rPr lang="en-US" sz="2000"/>
              <a:t>Establish business roles that focus on extensive data use throughout the enterprise</a:t>
            </a:r>
            <a:endParaRPr sz="2000"/>
          </a:p>
          <a:p>
            <a:pPr indent="-355600" lvl="1" marL="914400" rtl="0">
              <a:spcBef>
                <a:spcPts val="0"/>
              </a:spcBef>
              <a:spcAft>
                <a:spcPts val="0"/>
              </a:spcAft>
              <a:buSzPts val="2000"/>
              <a:buChar char="○"/>
            </a:pPr>
            <a:r>
              <a:rPr lang="en-US" sz="2000"/>
              <a:t>Provide universal data warehouse training</a:t>
            </a:r>
            <a:endParaRPr sz="2000"/>
          </a:p>
          <a:p>
            <a:pPr indent="-355600" lvl="1" marL="914400" rtl="0">
              <a:spcBef>
                <a:spcPts val="0"/>
              </a:spcBef>
              <a:spcAft>
                <a:spcPts val="0"/>
              </a:spcAft>
              <a:buSzPts val="2000"/>
              <a:buChar char="○"/>
            </a:pPr>
            <a:r>
              <a:rPr lang="en-US" sz="2000"/>
              <a:t>Provide a highly visible escalation process</a:t>
            </a:r>
            <a:endParaRPr sz="2000"/>
          </a:p>
          <a:p>
            <a:pPr indent="-355600" lvl="1" marL="914400" rtl="0">
              <a:spcBef>
                <a:spcPts val="0"/>
              </a:spcBef>
              <a:spcAft>
                <a:spcPts val="0"/>
              </a:spcAft>
              <a:buSzPts val="2000"/>
              <a:buChar char="○"/>
            </a:pPr>
            <a:r>
              <a:rPr lang="en-US" sz="2000"/>
              <a:t>Include an individual’s responsiveness to requests in performance evaluation</a:t>
            </a:r>
            <a:endParaRPr sz="2000"/>
          </a:p>
        </p:txBody>
      </p:sp>
      <p:sp>
        <p:nvSpPr>
          <p:cNvPr id="444" name="Shape 444"/>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0" lang="en-US"/>
              <a:t>Recommendation #3</a:t>
            </a:r>
            <a:endParaRPr b="0"/>
          </a:p>
        </p:txBody>
      </p:sp>
      <p:sp>
        <p:nvSpPr>
          <p:cNvPr id="445" name="Shape 445"/>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446" name="Shape 446"/>
          <p:cNvSpPr txBox="1"/>
          <p:nvPr>
            <p:ph idx="2" type="body"/>
          </p:nvPr>
        </p:nvSpPr>
        <p:spPr>
          <a:xfrm>
            <a:off x="302605" y="1006103"/>
            <a:ext cx="11585700" cy="40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2000"/>
              <a:t>Establish a </a:t>
            </a:r>
            <a:r>
              <a:rPr lang="en-US" sz="2000"/>
              <a:t>distributed support infrastructure that emphasizes local “first-responders”</a:t>
            </a:r>
            <a:endParaRPr sz="2000"/>
          </a:p>
        </p:txBody>
      </p:sp>
      <p:sp>
        <p:nvSpPr>
          <p:cNvPr id="447" name="Shape 447"/>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sz="1400"/>
              <a:t>Krishna</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454" name="Shape 454"/>
          <p:cNvSpPr txBox="1"/>
          <p:nvPr>
            <p:ph idx="1" type="body"/>
          </p:nvPr>
        </p:nvSpPr>
        <p:spPr>
          <a:xfrm>
            <a:off x="301568" y="1210684"/>
            <a:ext cx="11585700" cy="49818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US" sz="2000"/>
              <a:t>Companies </a:t>
            </a:r>
            <a:r>
              <a:rPr lang="en-US" sz="2000"/>
              <a:t>today want to see demonstrable results through data. </a:t>
            </a:r>
            <a:endParaRPr sz="2000"/>
          </a:p>
          <a:p>
            <a:pPr indent="0" lvl="0" marL="0" rtl="0">
              <a:spcBef>
                <a:spcPts val="1200"/>
              </a:spcBef>
              <a:spcAft>
                <a:spcPts val="0"/>
              </a:spcAft>
              <a:buNone/>
            </a:pPr>
            <a:r>
              <a:t/>
            </a:r>
            <a:endParaRPr sz="1000"/>
          </a:p>
          <a:p>
            <a:pPr indent="-355600" lvl="0" marL="457200" rtl="0">
              <a:spcBef>
                <a:spcPts val="0"/>
              </a:spcBef>
              <a:spcAft>
                <a:spcPts val="0"/>
              </a:spcAft>
              <a:buSzPts val="2000"/>
              <a:buChar char="●"/>
            </a:pPr>
            <a:r>
              <a:rPr lang="en-US" sz="2000"/>
              <a:t>Companies invest in data warehousing to improve their competitive advantage</a:t>
            </a:r>
            <a:endParaRPr sz="2000"/>
          </a:p>
          <a:p>
            <a:pPr indent="0" lvl="0" marL="0" rtl="0">
              <a:spcBef>
                <a:spcPts val="1200"/>
              </a:spcBef>
              <a:spcAft>
                <a:spcPts val="0"/>
              </a:spcAft>
              <a:buNone/>
            </a:pPr>
            <a:r>
              <a:t/>
            </a:r>
            <a:endParaRPr sz="1000"/>
          </a:p>
          <a:p>
            <a:pPr indent="-355600" lvl="0" marL="457200" rtl="0">
              <a:spcBef>
                <a:spcPts val="0"/>
              </a:spcBef>
              <a:spcAft>
                <a:spcPts val="0"/>
              </a:spcAft>
              <a:buSzPts val="2000"/>
              <a:buChar char="●"/>
            </a:pPr>
            <a:r>
              <a:rPr lang="en-US" sz="2000"/>
              <a:t>“Queryable source of data in the enterprise” - data delivered by information technology to the company</a:t>
            </a:r>
            <a:endParaRPr sz="2000"/>
          </a:p>
          <a:p>
            <a:pPr indent="0" lvl="0" marL="0" rtl="0">
              <a:spcBef>
                <a:spcPts val="1200"/>
              </a:spcBef>
              <a:spcAft>
                <a:spcPts val="0"/>
              </a:spcAft>
              <a:buNone/>
            </a:pPr>
            <a:r>
              <a:t/>
            </a:r>
            <a:endParaRPr sz="1000"/>
          </a:p>
          <a:p>
            <a:pPr indent="-355600" lvl="0" marL="457200" rtl="0">
              <a:spcBef>
                <a:spcPts val="0"/>
              </a:spcBef>
              <a:spcAft>
                <a:spcPts val="0"/>
              </a:spcAft>
              <a:buSzPts val="2000"/>
              <a:buChar char="●"/>
            </a:pPr>
            <a:r>
              <a:rPr lang="en-US" sz="2000"/>
              <a:t>Advanced BI capabilities become the backbone of the organization’s competitive advantage</a:t>
            </a:r>
            <a:endParaRPr sz="2000"/>
          </a:p>
          <a:p>
            <a:pPr indent="0" lvl="0" marL="0" rtl="0">
              <a:spcBef>
                <a:spcPts val="1200"/>
              </a:spcBef>
              <a:spcAft>
                <a:spcPts val="0"/>
              </a:spcAft>
              <a:buNone/>
            </a:pPr>
            <a:r>
              <a:t/>
            </a:r>
            <a:endParaRPr sz="1000"/>
          </a:p>
          <a:p>
            <a:pPr indent="-355600" lvl="0" marL="457200" rtl="0">
              <a:spcBef>
                <a:spcPts val="0"/>
              </a:spcBef>
              <a:spcAft>
                <a:spcPts val="0"/>
              </a:spcAft>
              <a:buSzPts val="2000"/>
              <a:buChar char="●"/>
            </a:pPr>
            <a:r>
              <a:rPr lang="en-US" sz="2000"/>
              <a:t>Cardinal Health uses its advanced BI structure and Data Warehouse Infrastructure to make business decisions, and has become an integral asset to its competitive capacity </a:t>
            </a:r>
            <a:endParaRPr sz="2000"/>
          </a:p>
          <a:p>
            <a:pPr indent="0" lvl="0" marL="0" rtl="0">
              <a:spcBef>
                <a:spcPts val="1200"/>
              </a:spcBef>
              <a:spcAft>
                <a:spcPts val="0"/>
              </a:spcAft>
              <a:buNone/>
            </a:pPr>
            <a:r>
              <a:t/>
            </a:r>
            <a:endParaRPr sz="1000"/>
          </a:p>
          <a:p>
            <a:pPr indent="-355600" lvl="0" marL="457200">
              <a:spcBef>
                <a:spcPts val="0"/>
              </a:spcBef>
              <a:spcAft>
                <a:spcPts val="0"/>
              </a:spcAft>
              <a:buSzPts val="2000"/>
              <a:buChar char="●"/>
            </a:pPr>
            <a:r>
              <a:rPr lang="en-US" sz="2000"/>
              <a:t>Integrity and accessibility of data have allowed employees to readily obtain information, build metrics and business Intelligence to drive fact-based business decisions. </a:t>
            </a:r>
            <a:endParaRPr sz="2000"/>
          </a:p>
        </p:txBody>
      </p:sp>
      <p:sp>
        <p:nvSpPr>
          <p:cNvPr id="455" name="Shape 455"/>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Conclusion</a:t>
            </a:r>
            <a:endParaRPr/>
          </a:p>
        </p:txBody>
      </p:sp>
      <p:sp>
        <p:nvSpPr>
          <p:cNvPr id="456" name="Shape 456"/>
          <p:cNvSpPr txBox="1"/>
          <p:nvPr>
            <p:ph idx="1"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sz="1400"/>
              <a:t>Krishna</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ph idx="1" type="body"/>
          </p:nvPr>
        </p:nvSpPr>
        <p:spPr>
          <a:xfrm>
            <a:off x="301563" y="2362801"/>
            <a:ext cx="11585700" cy="2132400"/>
          </a:xfrm>
          <a:prstGeom prst="rect">
            <a:avLst/>
          </a:prstGeom>
          <a:noFill/>
          <a:ln>
            <a:noFill/>
          </a:ln>
        </p:spPr>
        <p:txBody>
          <a:bodyPr anchorCtr="0" anchor="t" bIns="45700" lIns="91425" spcFirstLastPara="1" rIns="91425" wrap="square" tIns="45700">
            <a:noAutofit/>
          </a:bodyPr>
          <a:lstStyle/>
          <a:p>
            <a:pPr indent="-184150" lvl="0" marL="285750" marR="0" rtl="0" algn="ctr">
              <a:spcBef>
                <a:spcPts val="0"/>
              </a:spcBef>
              <a:spcAft>
                <a:spcPts val="0"/>
              </a:spcAft>
              <a:buClr>
                <a:schemeClr val="dk1"/>
              </a:buClr>
              <a:buSzPts val="1600"/>
              <a:buFont typeface="Arial"/>
              <a:buNone/>
            </a:pPr>
            <a:r>
              <a:rPr lang="en-US" sz="9600"/>
              <a:t>Thank you!</a:t>
            </a:r>
            <a:endParaRPr b="0" i="0" sz="9600" u="none" cap="none" strike="noStrike">
              <a:solidFill>
                <a:schemeClr val="dk1"/>
              </a:solidFill>
              <a:latin typeface="Arial"/>
              <a:ea typeface="Arial"/>
              <a:cs typeface="Arial"/>
              <a:sym typeface="Arial"/>
            </a:endParaRPr>
          </a:p>
        </p:txBody>
      </p:sp>
      <p:sp>
        <p:nvSpPr>
          <p:cNvPr id="462" name="Shape 462"/>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idx="1" type="body"/>
          </p:nvPr>
        </p:nvSpPr>
        <p:spPr>
          <a:xfrm>
            <a:off x="302605" y="1708726"/>
            <a:ext cx="11585700" cy="4385100"/>
          </a:xfrm>
          <a:prstGeom prst="rect">
            <a:avLst/>
          </a:prstGeom>
          <a:noFill/>
          <a:ln>
            <a:noFill/>
          </a:ln>
        </p:spPr>
        <p:txBody>
          <a:bodyPr anchorCtr="0" anchor="t" bIns="45700" lIns="91425" spcFirstLastPara="1" rIns="91425" wrap="square" tIns="45700">
            <a:noAutofit/>
          </a:bodyPr>
          <a:lstStyle/>
          <a:p>
            <a:pPr indent="-355600" lvl="0" marL="457200" rtl="0">
              <a:lnSpc>
                <a:spcPct val="90000"/>
              </a:lnSpc>
              <a:spcBef>
                <a:spcPts val="1000"/>
              </a:spcBef>
              <a:spcAft>
                <a:spcPts val="0"/>
              </a:spcAft>
              <a:buSzPts val="2000"/>
              <a:buChar char="•"/>
            </a:pPr>
            <a:r>
              <a:rPr lang="en-US" sz="2000"/>
              <a:t>Installed IT Applications are underutilized</a:t>
            </a:r>
            <a:endParaRPr sz="2000"/>
          </a:p>
          <a:p>
            <a:pPr indent="0" lvl="0" marL="0" rtl="0">
              <a:lnSpc>
                <a:spcPct val="90000"/>
              </a:lnSpc>
              <a:spcBef>
                <a:spcPts val="1000"/>
              </a:spcBef>
              <a:spcAft>
                <a:spcPts val="0"/>
              </a:spcAft>
              <a:buNone/>
            </a:pPr>
            <a:r>
              <a:t/>
            </a:r>
            <a:endParaRPr sz="1000"/>
          </a:p>
          <a:p>
            <a:pPr indent="-355600" lvl="1" marL="914400" rtl="0">
              <a:lnSpc>
                <a:spcPct val="90000"/>
              </a:lnSpc>
              <a:spcBef>
                <a:spcPts val="500"/>
              </a:spcBef>
              <a:spcAft>
                <a:spcPts val="0"/>
              </a:spcAft>
              <a:buSzPts val="2000"/>
              <a:buChar char="•"/>
            </a:pPr>
            <a:r>
              <a:rPr lang="en-US" sz="2000"/>
              <a:t>Narrow feature breaths are employed</a:t>
            </a:r>
            <a:endParaRPr sz="2000"/>
          </a:p>
          <a:p>
            <a:pPr indent="-355600" lvl="1" marL="914400" rtl="0">
              <a:lnSpc>
                <a:spcPct val="90000"/>
              </a:lnSpc>
              <a:spcBef>
                <a:spcPts val="0"/>
              </a:spcBef>
              <a:spcAft>
                <a:spcPts val="0"/>
              </a:spcAft>
              <a:buSzPts val="2000"/>
              <a:buChar char="•"/>
            </a:pPr>
            <a:r>
              <a:rPr lang="en-US" sz="2000"/>
              <a:t>Infrequent extensions of available features</a:t>
            </a:r>
            <a:endParaRPr sz="2000"/>
          </a:p>
          <a:p>
            <a:pPr indent="0" lvl="0" marL="0" rtl="0">
              <a:lnSpc>
                <a:spcPct val="90000"/>
              </a:lnSpc>
              <a:spcBef>
                <a:spcPts val="500"/>
              </a:spcBef>
              <a:spcAft>
                <a:spcPts val="0"/>
              </a:spcAft>
              <a:buNone/>
            </a:pPr>
            <a:r>
              <a:t/>
            </a:r>
            <a:endParaRPr sz="2000"/>
          </a:p>
          <a:p>
            <a:pPr indent="-355600" lvl="0" marL="457200" rtl="0">
              <a:lnSpc>
                <a:spcPct val="90000"/>
              </a:lnSpc>
              <a:spcBef>
                <a:spcPts val="1000"/>
              </a:spcBef>
              <a:spcAft>
                <a:spcPts val="0"/>
              </a:spcAft>
              <a:buSzPts val="2000"/>
              <a:buChar char="•"/>
            </a:pPr>
            <a:r>
              <a:rPr b="1" lang="en-US" sz="2000"/>
              <a:t>Solution</a:t>
            </a:r>
            <a:r>
              <a:rPr lang="en-US" sz="2000"/>
              <a:t>: Data Warehousing</a:t>
            </a:r>
            <a:endParaRPr sz="2000"/>
          </a:p>
          <a:p>
            <a:pPr indent="-184150" lvl="0" marL="285750" marR="0" rtl="0" algn="l">
              <a:spcBef>
                <a:spcPts val="0"/>
              </a:spcBef>
              <a:spcAft>
                <a:spcPts val="0"/>
              </a:spcAft>
              <a:buClr>
                <a:schemeClr val="dk1"/>
              </a:buClr>
              <a:buSzPts val="1600"/>
              <a:buFont typeface="Arial"/>
              <a:buNone/>
            </a:pPr>
            <a:r>
              <a:t/>
            </a:r>
            <a:endParaRPr/>
          </a:p>
        </p:txBody>
      </p:sp>
      <p:sp>
        <p:nvSpPr>
          <p:cNvPr id="185" name="Shape 185"/>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186" name="Shape 186"/>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sz="1400"/>
              <a:t>Isha Goyal</a:t>
            </a:r>
            <a:endParaRPr sz="1400"/>
          </a:p>
        </p:txBody>
      </p:sp>
      <p:sp>
        <p:nvSpPr>
          <p:cNvPr id="187" name="Shape 187"/>
          <p:cNvSpPr txBox="1"/>
          <p:nvPr>
            <p:ph idx="2" type="body"/>
          </p:nvPr>
        </p:nvSpPr>
        <p:spPr>
          <a:xfrm>
            <a:off x="302606" y="1006103"/>
            <a:ext cx="9764700" cy="40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8" name="Shape 188"/>
          <p:cNvSpPr txBox="1"/>
          <p:nvPr>
            <p:ph type="title"/>
          </p:nvPr>
        </p:nvSpPr>
        <p:spPr>
          <a:xfrm>
            <a:off x="302600" y="418350"/>
            <a:ext cx="9764700" cy="535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b="0" lang="en-US"/>
              <a:t>Gaps in the Current Scenario</a:t>
            </a:r>
            <a:endParaRPr b="1" i="0" sz="3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 type="body"/>
          </p:nvPr>
        </p:nvSpPr>
        <p:spPr>
          <a:xfrm>
            <a:off x="301568" y="2063901"/>
            <a:ext cx="11585700" cy="4385100"/>
          </a:xfrm>
          <a:prstGeom prst="rect">
            <a:avLst/>
          </a:prstGeom>
        </p:spPr>
        <p:txBody>
          <a:bodyPr anchorCtr="0" anchor="t" bIns="91425" lIns="91425" spcFirstLastPara="1" rIns="91425" wrap="square" tIns="91425">
            <a:noAutofit/>
          </a:bodyPr>
          <a:lstStyle/>
          <a:p>
            <a:pPr indent="-355600" lvl="0" marL="457200" rtl="0">
              <a:lnSpc>
                <a:spcPct val="90000"/>
              </a:lnSpc>
              <a:spcBef>
                <a:spcPts val="1000"/>
              </a:spcBef>
              <a:spcAft>
                <a:spcPts val="0"/>
              </a:spcAft>
              <a:buSzPts val="2000"/>
              <a:buChar char="•"/>
            </a:pPr>
            <a:r>
              <a:rPr lang="en-US" sz="2000"/>
              <a:t>Data Warehousing</a:t>
            </a:r>
            <a:endParaRPr sz="2000"/>
          </a:p>
          <a:p>
            <a:pPr indent="0" lvl="0" marL="0" rtl="0">
              <a:lnSpc>
                <a:spcPct val="90000"/>
              </a:lnSpc>
              <a:spcBef>
                <a:spcPts val="1000"/>
              </a:spcBef>
              <a:spcAft>
                <a:spcPts val="0"/>
              </a:spcAft>
              <a:buNone/>
            </a:pPr>
            <a:r>
              <a:t/>
            </a:r>
            <a:endParaRPr sz="1000"/>
          </a:p>
          <a:p>
            <a:pPr indent="-355600" lvl="1" marL="914400" rtl="0">
              <a:lnSpc>
                <a:spcPct val="90000"/>
              </a:lnSpc>
              <a:spcBef>
                <a:spcPts val="500"/>
              </a:spcBef>
              <a:spcAft>
                <a:spcPts val="0"/>
              </a:spcAft>
              <a:buSzPts val="2000"/>
              <a:buChar char="•"/>
            </a:pPr>
            <a:r>
              <a:rPr lang="en-US" sz="2000"/>
              <a:t>Technologies associated with creating repositories of </a:t>
            </a:r>
            <a:r>
              <a:rPr b="1" lang="en-US" sz="2000"/>
              <a:t>cleansed</a:t>
            </a:r>
            <a:r>
              <a:rPr lang="en-US" sz="2000"/>
              <a:t>, </a:t>
            </a:r>
            <a:r>
              <a:rPr b="1" lang="en-US" sz="2000"/>
              <a:t>formatted</a:t>
            </a:r>
            <a:r>
              <a:rPr lang="en-US" sz="2000"/>
              <a:t> and well </a:t>
            </a:r>
            <a:r>
              <a:rPr b="1" lang="en-US" sz="2000"/>
              <a:t>integrated data</a:t>
            </a:r>
            <a:r>
              <a:rPr lang="en-US" sz="2000"/>
              <a:t> that enable business professionals to analyze and access that data for routine and ad hoc reports</a:t>
            </a:r>
            <a:endParaRPr sz="2000"/>
          </a:p>
          <a:p>
            <a:pPr indent="0" lvl="0" marL="457200" rtl="0">
              <a:lnSpc>
                <a:spcPct val="90000"/>
              </a:lnSpc>
              <a:spcBef>
                <a:spcPts val="500"/>
              </a:spcBef>
              <a:spcAft>
                <a:spcPts val="0"/>
              </a:spcAft>
              <a:buNone/>
            </a:pPr>
            <a:r>
              <a:t/>
            </a:r>
            <a:endParaRPr sz="2000"/>
          </a:p>
          <a:p>
            <a:pPr indent="-355600" lvl="0" marL="457200" rtl="0">
              <a:lnSpc>
                <a:spcPct val="90000"/>
              </a:lnSpc>
              <a:spcBef>
                <a:spcPts val="500"/>
              </a:spcBef>
              <a:spcAft>
                <a:spcPts val="0"/>
              </a:spcAft>
              <a:buSzPts val="2000"/>
              <a:buChar char="•"/>
            </a:pPr>
            <a:r>
              <a:rPr lang="en-US" sz="2000"/>
              <a:t>Business intelligence</a:t>
            </a:r>
            <a:endParaRPr sz="2000"/>
          </a:p>
          <a:p>
            <a:pPr indent="0" lvl="0" marL="0" rtl="0">
              <a:lnSpc>
                <a:spcPct val="90000"/>
              </a:lnSpc>
              <a:spcBef>
                <a:spcPts val="500"/>
              </a:spcBef>
              <a:spcAft>
                <a:spcPts val="0"/>
              </a:spcAft>
              <a:buNone/>
            </a:pPr>
            <a:r>
              <a:t/>
            </a:r>
            <a:endParaRPr sz="1000"/>
          </a:p>
          <a:p>
            <a:pPr indent="-355600" lvl="1" marL="914400" rtl="0">
              <a:lnSpc>
                <a:spcPct val="90000"/>
              </a:lnSpc>
              <a:spcBef>
                <a:spcPts val="500"/>
              </a:spcBef>
              <a:spcAft>
                <a:spcPts val="0"/>
              </a:spcAft>
              <a:buSzPts val="2000"/>
              <a:buChar char="•"/>
            </a:pPr>
            <a:r>
              <a:rPr lang="en-US" sz="2000"/>
              <a:t>Collection of data, analyzing it to detect patterns and meanings within the data, extracting information  from these analyses , and turning this information into actionable knowledge</a:t>
            </a:r>
            <a:endParaRPr sz="2000"/>
          </a:p>
          <a:p>
            <a:pPr indent="0" lvl="0" marL="0">
              <a:spcBef>
                <a:spcPts val="0"/>
              </a:spcBef>
              <a:spcAft>
                <a:spcPts val="1200"/>
              </a:spcAft>
              <a:buNone/>
            </a:pPr>
            <a:r>
              <a:t/>
            </a:r>
            <a:endParaRPr/>
          </a:p>
        </p:txBody>
      </p:sp>
      <p:sp>
        <p:nvSpPr>
          <p:cNvPr id="195" name="Shape 195"/>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196" name="Shape 196"/>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0" lang="en-US"/>
              <a:t>Data Warehousing and Business Intelligence</a:t>
            </a:r>
            <a:endParaRPr/>
          </a:p>
          <a:p>
            <a:pPr indent="0" lvl="0" marL="0">
              <a:spcBef>
                <a:spcPts val="0"/>
              </a:spcBef>
              <a:spcAft>
                <a:spcPts val="0"/>
              </a:spcAft>
              <a:buNone/>
            </a:pPr>
            <a:r>
              <a:t/>
            </a:r>
            <a:endParaRPr b="0"/>
          </a:p>
        </p:txBody>
      </p:sp>
      <p:sp>
        <p:nvSpPr>
          <p:cNvPr id="197" name="Shape 197"/>
          <p:cNvSpPr txBox="1"/>
          <p:nvPr>
            <p:ph idx="2" type="body"/>
          </p:nvPr>
        </p:nvSpPr>
        <p:spPr>
          <a:xfrm>
            <a:off x="302606" y="1006103"/>
            <a:ext cx="9764700" cy="40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sz="1400"/>
              <a:t>Isha Goyal</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205" name="Shape 205"/>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0" lang="en-US"/>
              <a:t>Data Warehousing and Business Intelligence</a:t>
            </a:r>
            <a:endParaRPr/>
          </a:p>
        </p:txBody>
      </p:sp>
      <p:sp>
        <p:nvSpPr>
          <p:cNvPr id="206" name="Shape 206"/>
          <p:cNvSpPr txBox="1"/>
          <p:nvPr>
            <p:ph idx="2" type="body"/>
          </p:nvPr>
        </p:nvSpPr>
        <p:spPr>
          <a:xfrm>
            <a:off x="302606" y="1006103"/>
            <a:ext cx="9764700" cy="40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207" name="Shape 207"/>
          <p:cNvPicPr preferRelativeResize="0"/>
          <p:nvPr/>
        </p:nvPicPr>
        <p:blipFill>
          <a:blip r:embed="rId3">
            <a:alphaModFix/>
          </a:blip>
          <a:stretch>
            <a:fillRect/>
          </a:stretch>
        </p:blipFill>
        <p:spPr>
          <a:xfrm>
            <a:off x="589438" y="1926875"/>
            <a:ext cx="4762500" cy="3390900"/>
          </a:xfrm>
          <a:prstGeom prst="rect">
            <a:avLst/>
          </a:prstGeom>
          <a:noFill/>
          <a:ln>
            <a:noFill/>
          </a:ln>
        </p:spPr>
      </p:pic>
      <p:pic>
        <p:nvPicPr>
          <p:cNvPr id="208" name="Shape 208"/>
          <p:cNvPicPr preferRelativeResize="0"/>
          <p:nvPr/>
        </p:nvPicPr>
        <p:blipFill>
          <a:blip r:embed="rId4">
            <a:alphaModFix/>
          </a:blip>
          <a:stretch>
            <a:fillRect/>
          </a:stretch>
        </p:blipFill>
        <p:spPr>
          <a:xfrm>
            <a:off x="6534475" y="2112600"/>
            <a:ext cx="5000625" cy="3019425"/>
          </a:xfrm>
          <a:prstGeom prst="rect">
            <a:avLst/>
          </a:prstGeom>
          <a:noFill/>
          <a:ln>
            <a:noFill/>
          </a:ln>
        </p:spPr>
      </p:pic>
      <p:sp>
        <p:nvSpPr>
          <p:cNvPr id="209" name="Shape 209"/>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sz="1400"/>
              <a:t>Isha Goyal</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idx="1" type="body"/>
          </p:nvPr>
        </p:nvSpPr>
        <p:spPr>
          <a:xfrm>
            <a:off x="302605" y="1708726"/>
            <a:ext cx="11585700" cy="4385100"/>
          </a:xfrm>
          <a:prstGeom prst="rect">
            <a:avLst/>
          </a:prstGeom>
        </p:spPr>
        <p:txBody>
          <a:bodyPr anchorCtr="0" anchor="t" bIns="91425" lIns="91425" spcFirstLastPara="1" rIns="91425" wrap="square" tIns="91425">
            <a:noAutofit/>
          </a:bodyPr>
          <a:lstStyle/>
          <a:p>
            <a:pPr indent="-355600" lvl="0" marL="457200" rtl="0">
              <a:lnSpc>
                <a:spcPct val="90000"/>
              </a:lnSpc>
              <a:spcBef>
                <a:spcPts val="1000"/>
              </a:spcBef>
              <a:spcAft>
                <a:spcPts val="0"/>
              </a:spcAft>
              <a:buSzPts val="2000"/>
              <a:buChar char="•"/>
            </a:pPr>
            <a:r>
              <a:rPr lang="en-US" sz="2000"/>
              <a:t>A shared service:</a:t>
            </a:r>
            <a:endParaRPr sz="2000"/>
          </a:p>
          <a:p>
            <a:pPr indent="-355600" lvl="1" marL="914400" rtl="0">
              <a:lnSpc>
                <a:spcPct val="90000"/>
              </a:lnSpc>
              <a:spcBef>
                <a:spcPts val="0"/>
              </a:spcBef>
              <a:spcAft>
                <a:spcPts val="0"/>
              </a:spcAft>
              <a:buSzPts val="2000"/>
              <a:buChar char="•"/>
            </a:pPr>
            <a:r>
              <a:rPr lang="en-US" sz="2000"/>
              <a:t>Central BI capability with a single data warehouse and analytical tools</a:t>
            </a:r>
            <a:endParaRPr sz="2000"/>
          </a:p>
          <a:p>
            <a:pPr indent="-355600" lvl="1" marL="914400" rtl="0">
              <a:lnSpc>
                <a:spcPct val="90000"/>
              </a:lnSpc>
              <a:spcBef>
                <a:spcPts val="0"/>
              </a:spcBef>
              <a:spcAft>
                <a:spcPts val="0"/>
              </a:spcAft>
              <a:buSzPts val="2000"/>
              <a:buChar char="•"/>
            </a:pPr>
            <a:r>
              <a:rPr lang="en-US" sz="2000"/>
              <a:t>Professional BI staff skilled in accessing data and using the tools</a:t>
            </a:r>
            <a:endParaRPr sz="2000"/>
          </a:p>
          <a:p>
            <a:pPr indent="0" lvl="0" marL="0" rtl="0">
              <a:lnSpc>
                <a:spcPct val="90000"/>
              </a:lnSpc>
              <a:spcBef>
                <a:spcPts val="0"/>
              </a:spcBef>
              <a:spcAft>
                <a:spcPts val="0"/>
              </a:spcAft>
              <a:buNone/>
            </a:pPr>
            <a:r>
              <a:t/>
            </a:r>
            <a:endParaRPr sz="1000"/>
          </a:p>
          <a:p>
            <a:pPr indent="-355600" lvl="0" marL="457200" rtl="0">
              <a:lnSpc>
                <a:spcPct val="90000"/>
              </a:lnSpc>
              <a:spcBef>
                <a:spcPts val="1000"/>
              </a:spcBef>
              <a:spcAft>
                <a:spcPts val="0"/>
              </a:spcAft>
              <a:buSzPts val="2000"/>
              <a:buChar char="•"/>
            </a:pPr>
            <a:r>
              <a:rPr lang="en-US" sz="2000"/>
              <a:t>Targeted data marts:</a:t>
            </a:r>
            <a:endParaRPr sz="2000"/>
          </a:p>
          <a:p>
            <a:pPr indent="-355600" lvl="1" marL="914400" rtl="0">
              <a:lnSpc>
                <a:spcPct val="90000"/>
              </a:lnSpc>
              <a:spcBef>
                <a:spcPts val="0"/>
              </a:spcBef>
              <a:spcAft>
                <a:spcPts val="0"/>
              </a:spcAft>
              <a:buSzPts val="2000"/>
              <a:buChar char="•"/>
            </a:pPr>
            <a:r>
              <a:rPr lang="en-US" sz="2000"/>
              <a:t>Focused data warehouses to meet the BI needs of specialized user groups</a:t>
            </a:r>
            <a:endParaRPr sz="2000"/>
          </a:p>
          <a:p>
            <a:pPr indent="-355600" lvl="1" marL="914400" rtl="0">
              <a:lnSpc>
                <a:spcPct val="90000"/>
              </a:lnSpc>
              <a:spcBef>
                <a:spcPts val="0"/>
              </a:spcBef>
              <a:spcAft>
                <a:spcPts val="0"/>
              </a:spcAft>
              <a:buSzPts val="2000"/>
              <a:buChar char="•"/>
            </a:pPr>
            <a:r>
              <a:rPr lang="en-US" sz="2000"/>
              <a:t>Post training, user groups meet BI needs themselves</a:t>
            </a:r>
            <a:endParaRPr sz="2000"/>
          </a:p>
          <a:p>
            <a:pPr indent="0" lvl="0" marL="0" rtl="0">
              <a:lnSpc>
                <a:spcPct val="90000"/>
              </a:lnSpc>
              <a:spcBef>
                <a:spcPts val="0"/>
              </a:spcBef>
              <a:spcAft>
                <a:spcPts val="0"/>
              </a:spcAft>
              <a:buNone/>
            </a:pPr>
            <a:r>
              <a:t/>
            </a:r>
            <a:endParaRPr sz="1000"/>
          </a:p>
          <a:p>
            <a:pPr indent="-355600" lvl="0" marL="457200" rtl="0">
              <a:lnSpc>
                <a:spcPct val="90000"/>
              </a:lnSpc>
              <a:spcBef>
                <a:spcPts val="1000"/>
              </a:spcBef>
              <a:spcAft>
                <a:spcPts val="0"/>
              </a:spcAft>
              <a:buSzPts val="2000"/>
              <a:buChar char="•"/>
            </a:pPr>
            <a:r>
              <a:rPr lang="en-US" sz="2000"/>
              <a:t>Menu-Driven reporting systems:</a:t>
            </a:r>
            <a:endParaRPr sz="2000"/>
          </a:p>
          <a:p>
            <a:pPr indent="-355600" lvl="1" marL="914400" rtl="0">
              <a:lnSpc>
                <a:spcPct val="90000"/>
              </a:lnSpc>
              <a:spcBef>
                <a:spcPts val="0"/>
              </a:spcBef>
              <a:spcAft>
                <a:spcPts val="0"/>
              </a:spcAft>
              <a:buSzPts val="2000"/>
              <a:buChar char="•"/>
            </a:pPr>
            <a:r>
              <a:rPr lang="en-US" sz="2000"/>
              <a:t>Known as “Executive information system” when targeted at firm’s executives</a:t>
            </a:r>
            <a:endParaRPr sz="2000"/>
          </a:p>
          <a:p>
            <a:pPr indent="-355600" lvl="1" marL="914400" rtl="0">
              <a:lnSpc>
                <a:spcPct val="90000"/>
              </a:lnSpc>
              <a:spcBef>
                <a:spcPts val="0"/>
              </a:spcBef>
              <a:spcAft>
                <a:spcPts val="0"/>
              </a:spcAft>
              <a:buSzPts val="2000"/>
              <a:buChar char="•"/>
            </a:pPr>
            <a:r>
              <a:rPr lang="en-US" sz="2000"/>
              <a:t>Business professionals can access a data warehouse to</a:t>
            </a:r>
            <a:endParaRPr sz="2000"/>
          </a:p>
          <a:p>
            <a:pPr indent="-355600" lvl="2" marL="1371600" rtl="0">
              <a:lnSpc>
                <a:spcPct val="90000"/>
              </a:lnSpc>
              <a:spcBef>
                <a:spcPts val="0"/>
              </a:spcBef>
              <a:spcAft>
                <a:spcPts val="0"/>
              </a:spcAft>
              <a:buSzPts val="2000"/>
              <a:buChar char="•"/>
            </a:pPr>
            <a:r>
              <a:rPr lang="en-US" sz="2000"/>
              <a:t>Produce standard reports</a:t>
            </a:r>
            <a:endParaRPr sz="2000"/>
          </a:p>
          <a:p>
            <a:pPr indent="-355600" lvl="2" marL="1371600" rtl="0">
              <a:lnSpc>
                <a:spcPct val="90000"/>
              </a:lnSpc>
              <a:spcBef>
                <a:spcPts val="0"/>
              </a:spcBef>
              <a:spcAft>
                <a:spcPts val="0"/>
              </a:spcAft>
              <a:buSzPts val="2000"/>
              <a:buChar char="•"/>
            </a:pPr>
            <a:r>
              <a:rPr lang="en-US" sz="2000"/>
              <a:t>Initiate simple queries</a:t>
            </a:r>
            <a:endParaRPr sz="2000"/>
          </a:p>
          <a:p>
            <a:pPr indent="0" lvl="0" marL="0">
              <a:spcBef>
                <a:spcPts val="0"/>
              </a:spcBef>
              <a:spcAft>
                <a:spcPts val="1200"/>
              </a:spcAft>
              <a:buNone/>
            </a:pPr>
            <a:r>
              <a:t/>
            </a:r>
            <a:endParaRPr/>
          </a:p>
        </p:txBody>
      </p:sp>
      <p:sp>
        <p:nvSpPr>
          <p:cNvPr id="216" name="Shape 216"/>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217" name="Shape 217"/>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0" lang="en-US"/>
              <a:t>Common Environments for BI</a:t>
            </a:r>
            <a:endParaRPr b="0"/>
          </a:p>
        </p:txBody>
      </p:sp>
      <p:sp>
        <p:nvSpPr>
          <p:cNvPr id="218" name="Shape 218"/>
          <p:cNvSpPr txBox="1"/>
          <p:nvPr>
            <p:ph idx="2" type="body"/>
          </p:nvPr>
        </p:nvSpPr>
        <p:spPr>
          <a:xfrm>
            <a:off x="302606" y="1006103"/>
            <a:ext cx="9764700" cy="40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sz="1400"/>
              <a:t>Isha Goyal</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idx="1" type="body"/>
          </p:nvPr>
        </p:nvSpPr>
        <p:spPr>
          <a:xfrm>
            <a:off x="302605" y="1708726"/>
            <a:ext cx="11585700" cy="4385100"/>
          </a:xfrm>
          <a:prstGeom prst="rect">
            <a:avLst/>
          </a:prstGeom>
        </p:spPr>
        <p:txBody>
          <a:bodyPr anchorCtr="0" anchor="t" bIns="91425" lIns="91425" spcFirstLastPara="1" rIns="91425" wrap="square" tIns="91425">
            <a:noAutofit/>
          </a:bodyPr>
          <a:lstStyle/>
          <a:p>
            <a:pPr indent="-355600" lvl="0" marL="457200" rtl="0">
              <a:lnSpc>
                <a:spcPct val="90000"/>
              </a:lnSpc>
              <a:spcBef>
                <a:spcPts val="1000"/>
              </a:spcBef>
              <a:spcAft>
                <a:spcPts val="0"/>
              </a:spcAft>
              <a:buSzPts val="2000"/>
              <a:buChar char="•"/>
            </a:pPr>
            <a:r>
              <a:rPr lang="en-US" sz="2000"/>
              <a:t>Data Infrastructure</a:t>
            </a:r>
            <a:endParaRPr sz="2000"/>
          </a:p>
          <a:p>
            <a:pPr indent="0" lvl="0" marL="0" rtl="0">
              <a:lnSpc>
                <a:spcPct val="90000"/>
              </a:lnSpc>
              <a:spcBef>
                <a:spcPts val="0"/>
              </a:spcBef>
              <a:spcAft>
                <a:spcPts val="0"/>
              </a:spcAft>
              <a:buNone/>
            </a:pPr>
            <a:r>
              <a:t/>
            </a:r>
            <a:endParaRPr sz="1000"/>
          </a:p>
          <a:p>
            <a:pPr indent="-355600" lvl="1" marL="914400" rtl="0" algn="just">
              <a:lnSpc>
                <a:spcPct val="90000"/>
              </a:lnSpc>
              <a:spcBef>
                <a:spcPts val="1000"/>
              </a:spcBef>
              <a:spcAft>
                <a:spcPts val="0"/>
              </a:spcAft>
              <a:buSzPts val="2000"/>
              <a:buChar char="•"/>
            </a:pPr>
            <a:r>
              <a:rPr lang="en-US" sz="2000"/>
              <a:t>Includes data warehouse, an enterprise-wide data model, data access and analysis tools, and a support infrastructure</a:t>
            </a:r>
            <a:endParaRPr sz="2000"/>
          </a:p>
          <a:p>
            <a:pPr indent="-355600" lvl="1" marL="914400" rtl="0" algn="just">
              <a:lnSpc>
                <a:spcPct val="90000"/>
              </a:lnSpc>
              <a:spcBef>
                <a:spcPts val="0"/>
              </a:spcBef>
              <a:spcAft>
                <a:spcPts val="0"/>
              </a:spcAft>
              <a:buSzPts val="2000"/>
              <a:buChar char="•"/>
            </a:pPr>
            <a:r>
              <a:rPr lang="en-US" sz="2000"/>
              <a:t>Provides universal access to common set of data to professionals</a:t>
            </a:r>
            <a:endParaRPr sz="2000"/>
          </a:p>
          <a:p>
            <a:pPr indent="0" lvl="0" marL="457200" rtl="0" algn="just">
              <a:lnSpc>
                <a:spcPct val="90000"/>
              </a:lnSpc>
              <a:spcBef>
                <a:spcPts val="1000"/>
              </a:spcBef>
              <a:spcAft>
                <a:spcPts val="0"/>
              </a:spcAft>
              <a:buNone/>
            </a:pPr>
            <a:r>
              <a:t/>
            </a:r>
            <a:endParaRPr sz="2000"/>
          </a:p>
          <a:p>
            <a:pPr indent="-355600" lvl="0" marL="457200" rtl="0">
              <a:lnSpc>
                <a:spcPct val="90000"/>
              </a:lnSpc>
              <a:spcBef>
                <a:spcPts val="1000"/>
              </a:spcBef>
              <a:spcAft>
                <a:spcPts val="0"/>
              </a:spcAft>
              <a:buSzPts val="2000"/>
              <a:buChar char="•"/>
            </a:pPr>
            <a:r>
              <a:rPr lang="en-US" sz="2000"/>
              <a:t>Information Culture</a:t>
            </a:r>
            <a:endParaRPr sz="2000"/>
          </a:p>
          <a:p>
            <a:pPr indent="0" lvl="0" marL="0" rtl="0">
              <a:lnSpc>
                <a:spcPct val="90000"/>
              </a:lnSpc>
              <a:spcBef>
                <a:spcPts val="0"/>
              </a:spcBef>
              <a:spcAft>
                <a:spcPts val="0"/>
              </a:spcAft>
              <a:buNone/>
            </a:pPr>
            <a:r>
              <a:t/>
            </a:r>
            <a:endParaRPr sz="1000"/>
          </a:p>
          <a:p>
            <a:pPr indent="-355600" lvl="1" marL="914400" rtl="0">
              <a:lnSpc>
                <a:spcPct val="90000"/>
              </a:lnSpc>
              <a:spcBef>
                <a:spcPts val="1000"/>
              </a:spcBef>
              <a:spcAft>
                <a:spcPts val="0"/>
              </a:spcAft>
              <a:buSzPts val="2000"/>
              <a:buChar char="•"/>
            </a:pPr>
            <a:r>
              <a:rPr lang="en-US" sz="2000"/>
              <a:t>Business professionals justify data-driven approach to making plans and taking decision </a:t>
            </a:r>
            <a:endParaRPr sz="2000"/>
          </a:p>
          <a:p>
            <a:pPr indent="0" lvl="0" marL="0">
              <a:spcBef>
                <a:spcPts val="0"/>
              </a:spcBef>
              <a:spcAft>
                <a:spcPts val="1200"/>
              </a:spcAft>
              <a:buNone/>
            </a:pPr>
            <a:r>
              <a:t/>
            </a:r>
            <a:endParaRPr/>
          </a:p>
        </p:txBody>
      </p:sp>
      <p:sp>
        <p:nvSpPr>
          <p:cNvPr id="226" name="Shape 226"/>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227" name="Shape 227"/>
          <p:cNvSpPr txBox="1"/>
          <p:nvPr>
            <p:ph idx="2" type="body"/>
          </p:nvPr>
        </p:nvSpPr>
        <p:spPr>
          <a:xfrm>
            <a:off x="302606" y="1006103"/>
            <a:ext cx="9764700" cy="40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b="0" lang="en-US"/>
              <a:t>Key components for advanced BI</a:t>
            </a:r>
            <a:endParaRPr b="1" i="0" sz="3000" u="none" cap="none" strike="noStrike">
              <a:solidFill>
                <a:schemeClr val="dk1"/>
              </a:solidFill>
              <a:latin typeface="Arial"/>
              <a:ea typeface="Arial"/>
              <a:cs typeface="Arial"/>
              <a:sym typeface="Arial"/>
            </a:endParaRPr>
          </a:p>
        </p:txBody>
      </p:sp>
      <p:sp>
        <p:nvSpPr>
          <p:cNvPr id="229" name="Shape 229"/>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800"/>
              <a:buFont typeface="Arial"/>
              <a:buNone/>
            </a:pPr>
            <a:r>
              <a:rPr lang="en-US" sz="1400"/>
              <a:t>Isha Goyal</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idx="1" type="body"/>
          </p:nvPr>
        </p:nvSpPr>
        <p:spPr>
          <a:xfrm>
            <a:off x="302600" y="2063075"/>
            <a:ext cx="11585700" cy="4030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lang="en-US" sz="2000"/>
              <a:t>Cardinal Health study includes the largest U.S manufacturer and distributor of medical,surgical, &amp; laboratory products and services used by healthcare providers.</a:t>
            </a:r>
            <a:endParaRPr sz="2000"/>
          </a:p>
          <a:p>
            <a:pPr indent="-184150" lvl="0" marL="285750" marR="0" rtl="0" algn="l">
              <a:spcBef>
                <a:spcPts val="0"/>
              </a:spcBef>
              <a:spcAft>
                <a:spcPts val="0"/>
              </a:spcAft>
              <a:buClr>
                <a:schemeClr val="dk1"/>
              </a:buClr>
              <a:buSzPts val="1600"/>
              <a:buFont typeface="Arial"/>
              <a:buNone/>
            </a:pPr>
            <a:r>
              <a:t/>
            </a:r>
            <a:endParaRPr sz="2400"/>
          </a:p>
          <a:p>
            <a:pPr indent="-184150" lvl="0" marL="285750" marR="0" rtl="0" algn="l">
              <a:spcBef>
                <a:spcPts val="0"/>
              </a:spcBef>
              <a:spcAft>
                <a:spcPts val="0"/>
              </a:spcAft>
              <a:buClr>
                <a:schemeClr val="dk1"/>
              </a:buClr>
              <a:buSzPts val="1600"/>
              <a:buFont typeface="Arial"/>
              <a:buNone/>
            </a:pPr>
            <a:r>
              <a:t/>
            </a:r>
            <a:endParaRPr sz="2400"/>
          </a:p>
          <a:p>
            <a:pPr indent="0" lvl="0" marL="0" rtl="0">
              <a:spcBef>
                <a:spcPts val="0"/>
              </a:spcBef>
              <a:spcAft>
                <a:spcPts val="0"/>
              </a:spcAft>
              <a:buClr>
                <a:schemeClr val="dk1"/>
              </a:buClr>
              <a:buSzPts val="1100"/>
              <a:buFont typeface="Arial"/>
              <a:buNone/>
            </a:pPr>
            <a:r>
              <a:rPr lang="en-US" sz="2000"/>
              <a:t> Example-Surgical instruments,Drapes,Gowns,Gloves.</a:t>
            </a:r>
            <a:endParaRPr sz="2000"/>
          </a:p>
          <a:p>
            <a:pPr indent="0" lvl="0" marL="0" rtl="0">
              <a:spcBef>
                <a:spcPts val="0"/>
              </a:spcBef>
              <a:spcAft>
                <a:spcPts val="0"/>
              </a:spcAft>
              <a:buClr>
                <a:schemeClr val="dk1"/>
              </a:buClr>
              <a:buSzPts val="1100"/>
              <a:buFont typeface="Arial"/>
              <a:buNone/>
            </a:pPr>
            <a:r>
              <a:t/>
            </a:r>
            <a:endParaRPr sz="2000"/>
          </a:p>
          <a:p>
            <a:pPr indent="0" lvl="0" marL="0" rtl="0">
              <a:spcBef>
                <a:spcPts val="0"/>
              </a:spcBef>
              <a:spcAft>
                <a:spcPts val="0"/>
              </a:spcAft>
              <a:buClr>
                <a:schemeClr val="dk1"/>
              </a:buClr>
              <a:buSzPts val="1100"/>
              <a:buFont typeface="Arial"/>
              <a:buNone/>
            </a:pPr>
            <a:r>
              <a:rPr lang="en-US" sz="2000"/>
              <a:t>** Supplies from over 2,600 manufactures to nearly 80,000 sites of care</a:t>
            </a:r>
            <a:endParaRPr sz="2000"/>
          </a:p>
          <a:p>
            <a:pPr indent="0" lvl="0" marL="0" rtl="0">
              <a:spcBef>
                <a:spcPts val="0"/>
              </a:spcBef>
              <a:spcAft>
                <a:spcPts val="0"/>
              </a:spcAft>
              <a:buClr>
                <a:schemeClr val="dk1"/>
              </a:buClr>
              <a:buSzPts val="1100"/>
              <a:buFont typeface="Arial"/>
              <a:buNone/>
            </a:pPr>
            <a:r>
              <a:t/>
            </a:r>
            <a:endParaRPr sz="2000"/>
          </a:p>
          <a:p>
            <a:pPr indent="0" lvl="0" marL="0" rtl="0">
              <a:spcBef>
                <a:spcPts val="0"/>
              </a:spcBef>
              <a:spcAft>
                <a:spcPts val="0"/>
              </a:spcAft>
              <a:buClr>
                <a:schemeClr val="dk1"/>
              </a:buClr>
              <a:buSzPts val="1100"/>
              <a:buFont typeface="Arial"/>
              <a:buNone/>
            </a:pPr>
            <a:r>
              <a:t/>
            </a:r>
            <a:endParaRPr sz="2000"/>
          </a:p>
          <a:p>
            <a:pPr indent="0" lvl="0" marL="0" rtl="0">
              <a:lnSpc>
                <a:spcPct val="120000"/>
              </a:lnSpc>
              <a:spcBef>
                <a:spcPts val="0"/>
              </a:spcBef>
              <a:spcAft>
                <a:spcPts val="0"/>
              </a:spcAft>
              <a:buClr>
                <a:schemeClr val="dk1"/>
              </a:buClr>
              <a:buSzPts val="1400"/>
              <a:buFont typeface="Arial"/>
              <a:buNone/>
            </a:pPr>
            <a:r>
              <a:rPr lang="en-US" sz="2000"/>
              <a:t>Cardinal Health had a rich and successful heritage</a:t>
            </a:r>
            <a:endParaRPr sz="2000"/>
          </a:p>
          <a:p>
            <a:pPr indent="0" lvl="0" marL="0" rtl="0">
              <a:spcBef>
                <a:spcPts val="0"/>
              </a:spcBef>
              <a:spcAft>
                <a:spcPts val="0"/>
              </a:spcAft>
              <a:buClr>
                <a:schemeClr val="dk1"/>
              </a:buClr>
              <a:buSzPts val="1100"/>
              <a:buFont typeface="Arial"/>
              <a:buNone/>
            </a:pPr>
            <a:r>
              <a:t/>
            </a:r>
            <a:endParaRPr sz="2000"/>
          </a:p>
          <a:p>
            <a:pPr indent="-184150" lvl="0" marL="285750" marR="0" rtl="0" algn="l">
              <a:spcBef>
                <a:spcPts val="0"/>
              </a:spcBef>
              <a:spcAft>
                <a:spcPts val="0"/>
              </a:spcAft>
              <a:buClr>
                <a:schemeClr val="dk1"/>
              </a:buClr>
              <a:buSzPts val="1600"/>
              <a:buFont typeface="Arial"/>
              <a:buNone/>
            </a:pPr>
            <a:r>
              <a:t/>
            </a:r>
            <a:endParaRPr sz="2400"/>
          </a:p>
        </p:txBody>
      </p:sp>
      <p:sp>
        <p:nvSpPr>
          <p:cNvPr id="235" name="Shape 235"/>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236" name="Shape 236"/>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3000"/>
              <a:buFont typeface="Arial"/>
              <a:buNone/>
            </a:pPr>
            <a:r>
              <a:rPr b="0" lang="en-US"/>
              <a:t>Cardinal Health’s Medical Products &amp; Services Business</a:t>
            </a:r>
            <a:endParaRPr b="1" i="0" sz="3000" u="none" cap="none" strike="noStrike">
              <a:solidFill>
                <a:schemeClr val="dk1"/>
              </a:solidFill>
              <a:latin typeface="Arial"/>
              <a:ea typeface="Arial"/>
              <a:cs typeface="Arial"/>
              <a:sym typeface="Arial"/>
            </a:endParaRPr>
          </a:p>
        </p:txBody>
      </p:sp>
      <p:sp>
        <p:nvSpPr>
          <p:cNvPr id="237" name="Shape 237"/>
          <p:cNvSpPr txBox="1"/>
          <p:nvPr>
            <p:ph idx="2" type="body"/>
          </p:nvPr>
        </p:nvSpPr>
        <p:spPr>
          <a:xfrm>
            <a:off x="273056" y="6427528"/>
            <a:ext cx="9764700" cy="408000"/>
          </a:xfrm>
          <a:prstGeom prst="rect">
            <a:avLst/>
          </a:prstGeom>
          <a:noFill/>
          <a:ln>
            <a:noFill/>
          </a:ln>
        </p:spPr>
        <p:txBody>
          <a:bodyPr anchorCtr="0" anchor="t" bIns="45700" lIns="91425" spcFirstLastPara="1" rIns="91425" wrap="square" tIns="45700">
            <a:noAutofit/>
          </a:bodyPr>
          <a:lstStyle/>
          <a:p>
            <a:pPr indent="0" lvl="0" marL="0">
              <a:spcBef>
                <a:spcPts val="0"/>
              </a:spcBef>
              <a:spcAft>
                <a:spcPts val="0"/>
              </a:spcAft>
              <a:buClr>
                <a:schemeClr val="dk1"/>
              </a:buClr>
              <a:buSzPts val="1800"/>
              <a:buFont typeface="Arial"/>
              <a:buNone/>
            </a:pPr>
            <a:r>
              <a:rPr lang="en-US" sz="1400"/>
              <a:t>Rucha Patil</a:t>
            </a:r>
            <a:endParaRPr sz="1400"/>
          </a:p>
          <a:p>
            <a:pPr indent="0" lvl="0" marL="0" rtl="0">
              <a:spcBef>
                <a:spcPts val="0"/>
              </a:spcBef>
              <a:spcAft>
                <a:spcPts val="0"/>
              </a:spcAft>
              <a:buClr>
                <a:schemeClr val="dk1"/>
              </a:buClr>
              <a:buSzPts val="1800"/>
              <a:buFont typeface="Arial"/>
              <a:buNone/>
            </a:pPr>
            <a:r>
              <a:t/>
            </a:r>
            <a:endParaRPr sz="1400"/>
          </a:p>
        </p:txBody>
      </p:sp>
      <p:sp>
        <p:nvSpPr>
          <p:cNvPr id="238" name="Shape 238"/>
          <p:cNvSpPr txBox="1"/>
          <p:nvPr>
            <p:ph idx="2" type="body"/>
          </p:nvPr>
        </p:nvSpPr>
        <p:spPr>
          <a:xfrm>
            <a:off x="302606" y="1006103"/>
            <a:ext cx="9764700" cy="40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