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12188825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Nunito"/>
      <p:regular r:id="rId39"/>
      <p:bold r:id="rId40"/>
      <p:italic r:id="rId41"/>
      <p:boldItalic r:id="rId42"/>
    </p:embeddedFont>
    <p:embeddedFont>
      <p:font typeface="Century Gothic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4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6.xml"/><Relationship Id="rId44" Type="http://schemas.openxmlformats.org/officeDocument/2006/relationships/font" Target="fonts/CenturyGothic-bold.fntdata"/><Relationship Id="rId21" Type="http://schemas.openxmlformats.org/officeDocument/2006/relationships/slide" Target="slides/slide15.xml"/><Relationship Id="rId43" Type="http://schemas.openxmlformats.org/officeDocument/2006/relationships/font" Target="fonts/CenturyGothic-regular.fntdata"/><Relationship Id="rId24" Type="http://schemas.openxmlformats.org/officeDocument/2006/relationships/slide" Target="slides/slide18.xml"/><Relationship Id="rId46" Type="http://schemas.openxmlformats.org/officeDocument/2006/relationships/font" Target="fonts/CenturyGothic-boldItalic.fntdata"/><Relationship Id="rId23" Type="http://schemas.openxmlformats.org/officeDocument/2006/relationships/slide" Target="slides/slide17.xml"/><Relationship Id="rId45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39" Type="http://schemas.openxmlformats.org/officeDocument/2006/relationships/font" Target="fonts/Nunito-regular.fntdata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Bus matrix identifies key  </a:t>
            </a:r>
            <a:r>
              <a:rPr lang="en-US"/>
              <a:t>business</a:t>
            </a:r>
            <a:r>
              <a:rPr lang="en-US"/>
              <a:t> processes of an organisation along with </a:t>
            </a:r>
            <a:r>
              <a:rPr lang="en-US"/>
              <a:t>associated</a:t>
            </a:r>
            <a:r>
              <a:rPr lang="en-US"/>
              <a:t> dimensions.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Business</a:t>
            </a:r>
            <a:r>
              <a:rPr lang="en-US"/>
              <a:t> process - Rows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Dimensions-columns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Cell of matrix is marked to indicate which dimensions apply to which processes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Dimension columns are replaced by business functions.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Matrix cells indicate which </a:t>
            </a:r>
            <a:r>
              <a:rPr lang="en-US"/>
              <a:t>business</a:t>
            </a:r>
            <a:r>
              <a:rPr lang="en-US"/>
              <a:t> functions are interested in which business process.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This helps to identify which business groups should be invited for collaborative design sessions for each process-centric rows.</a:t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Aligning Business and IT on Big Data Journey</a:t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jp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hield">
  <p:cSld name="Shield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ield.png"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87714" y="1196775"/>
            <a:ext cx="5199888" cy="5669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idx="1" type="body"/>
          </p:nvPr>
        </p:nvSpPr>
        <p:spPr>
          <a:xfrm>
            <a:off x="216054" y="4829299"/>
            <a:ext cx="6773094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2" type="body"/>
          </p:nvPr>
        </p:nvSpPr>
        <p:spPr>
          <a:xfrm>
            <a:off x="226634" y="3496385"/>
            <a:ext cx="6753633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3" type="body"/>
          </p:nvPr>
        </p:nvSpPr>
        <p:spPr>
          <a:xfrm>
            <a:off x="226632" y="2155151"/>
            <a:ext cx="8529783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5" name="Shape 15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6" name="Shape 16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Shape 19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0" name="Shape 20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21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head w/ Bullets 2 col">
  <p:cSld name="Subhead w/ Bullets 2 col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302605" y="1006103"/>
            <a:ext cx="9726309" cy="408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3" type="body"/>
          </p:nvPr>
        </p:nvSpPr>
        <p:spPr>
          <a:xfrm>
            <a:off x="6168248" y="1709351"/>
            <a:ext cx="5654546" cy="43845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head w/ No Bullets">
  <p:cSld name="Subhead w/ No Bulle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302605" y="1709352"/>
            <a:ext cx="11585731" cy="43845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head w/ No Bullets 2 col">
  <p:cSld name="Subhead w/ No Bullets 2 col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2" type="sldNum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02606" y="1709352"/>
            <a:ext cx="5617943" cy="43845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x="6159098" y="1709352"/>
            <a:ext cx="5691148" cy="43845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no Subhead">
  <p:cSld name="Title with no Subhead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2" type="sldNum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02605" y="1112109"/>
            <a:ext cx="11585731" cy="4981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no Subhead 2 col">
  <p:cSld name="Title with no Subhead 2 col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2" type="sldNum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02606" y="1112109"/>
            <a:ext cx="5663697" cy="4981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6214002" y="1112109"/>
            <a:ext cx="5663697" cy="4981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evens Seal">
  <p:cSld name="Stevens Seal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31012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>
            <p:ph idx="1" type="body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Shape 28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29" name="Shape 29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Shape 32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33" name="Shape 33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" name="Shape 34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evens Clock">
  <p:cSld name="Stevens Cloc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31012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idx="1" type="body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41" name="Shape 41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42" name="Shape 42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Shape 43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44" name="Shape 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Shape 45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46" name="Shape 46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" name="Shape 47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evens Fountain">
  <p:cSld name="Stevens Fountai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4825" y="0"/>
            <a:ext cx="5334000" cy="682752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idx="1" type="body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54" name="Shape 54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55" name="Shape 55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Shape 58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59" name="Shape 59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" name="Shape 60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Shape 61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rchbearer">
  <p:cSld name="Torchbear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26194" y="0"/>
            <a:ext cx="5362631" cy="68641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idx="1" type="body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7" name="Shape 67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68" name="Shape 68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Shape 69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Shape 71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72" name="Shape 72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3" name="Shape 73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Shape 74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udents with NYC skyline">
  <p:cSld name="Students with NYC skylin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31012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1" type="body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3" type="body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80" name="Shape 80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81" name="Shape 81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Shape 82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Shape 84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85" name="Shape 85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6" name="Shape 86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Shape 87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dwin A Stevens Hall">
  <p:cSld name="Edwin A Stevens Hall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26194" y="0"/>
            <a:ext cx="5362631" cy="686416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idx="1" type="body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93" name="Shape 93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94" name="Shape 94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Shape 95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Shape 97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98" name="Shape 98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9" name="Shape 99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" name="Shape 100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mpus Aerial">
  <p:cSld name="Campus Aerial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31012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idx="1" type="body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3" type="body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06" name="Shape 106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07" name="Shape 107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" name="Shape 108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Shape 110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11" name="Shape 111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" name="Shape 112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Shape 113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head w/ Bullets">
  <p:cSld name="Subhead w/ Bulle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302605" y="1708726"/>
            <a:ext cx="11585731" cy="4385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302606" y="1006103"/>
            <a:ext cx="9764792" cy="408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Shape 116"/>
          <p:cNvCxnSpPr/>
          <p:nvPr/>
        </p:nvCxnSpPr>
        <p:spPr>
          <a:xfrm>
            <a:off x="8129945" y="6419317"/>
            <a:ext cx="4058879" cy="0"/>
          </a:xfrm>
          <a:prstGeom prst="straightConnector1">
            <a:avLst/>
          </a:prstGeom>
          <a:noFill/>
          <a:ln cap="flat" cmpd="sng" w="50800">
            <a:solidFill>
              <a:srgbClr val="DF702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Shape 117"/>
          <p:cNvCxnSpPr/>
          <p:nvPr/>
        </p:nvCxnSpPr>
        <p:spPr>
          <a:xfrm>
            <a:off x="-1" y="6420059"/>
            <a:ext cx="8129946" cy="0"/>
          </a:xfrm>
          <a:prstGeom prst="straightConnector1">
            <a:avLst/>
          </a:prstGeom>
          <a:noFill/>
          <a:ln cap="flat" cmpd="sng" w="50800">
            <a:solidFill>
              <a:srgbClr val="0F787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8" name="Shape 118"/>
          <p:cNvGrpSpPr/>
          <p:nvPr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19" name="Shape 119"/>
            <p:cNvCxnSpPr/>
            <p:nvPr/>
          </p:nvCxnSpPr>
          <p:spPr>
            <a:xfrm>
              <a:off x="6099048" y="26122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Shape 120"/>
            <p:cNvCxnSpPr/>
            <p:nvPr/>
          </p:nvCxnSpPr>
          <p:spPr>
            <a:xfrm>
              <a:off x="0" y="26679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21" name="Shape 121"/>
            <p:cNvPicPr preferRelativeResize="0"/>
            <p:nvPr/>
          </p:nvPicPr>
          <p:blipFill rotWithShape="1">
            <a:blip r:embed="rId1">
              <a:alphaModFix/>
            </a:blip>
            <a:srcRect b="0" l="0" r="68665" t="13018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2" name="Shape 1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35975" y="6584950"/>
            <a:ext cx="29337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idx="12" type="sldNum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216050" y="4670500"/>
            <a:ext cx="7396200" cy="15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20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/>
              <a:t>Team - 2</a:t>
            </a:r>
            <a:endParaRPr b="1" sz="20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i="1" lang="en-US" sz="2000"/>
            </a:br>
            <a:r>
              <a:rPr lang="en-US" sz="2000"/>
              <a:t>Rahul Saini | Kunal Batra | Rucha Patil</a:t>
            </a:r>
            <a:br>
              <a:rPr lang="en-US" sz="2000"/>
            </a:br>
            <a:r>
              <a:rPr lang="en-US" sz="2000"/>
              <a:t>Krishna Lala | Isha Goyal | Bhumika Patoliya</a:t>
            </a:r>
            <a:endParaRPr sz="2000"/>
          </a:p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226633" y="3343985"/>
            <a:ext cx="7399500" cy="12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MIS - 636 B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Data Warehousing / Business Intelligence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Prof. Joseph Morabito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1139100" y="2158125"/>
            <a:ext cx="56184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</a:rPr>
              <a:t>Bank of America</a:t>
            </a:r>
            <a:endParaRPr sz="3700">
              <a:solidFill>
                <a:schemeClr val="dk1"/>
              </a:solidFill>
            </a:endParaRP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50" y="2221750"/>
            <a:ext cx="648550" cy="6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301575" y="1095200"/>
            <a:ext cx="11585700" cy="51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Fact tables contain a composite primary key making it a unique identifier per event</a:t>
            </a:r>
            <a:endParaRPr sz="2200"/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Fact tables express many-to-many relationships between tables</a:t>
            </a:r>
            <a:endParaRPr sz="2200"/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Numerical fact attributes are also called measure, wich provide useful information such as dollars in a bank account</a:t>
            </a:r>
            <a:endParaRPr sz="2200"/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In a star-schema the fact table is the center hub, and is surrounded by multiple </a:t>
            </a:r>
            <a:r>
              <a:rPr lang="en-US" sz="2200"/>
              <a:t>dimensional</a:t>
            </a:r>
            <a:r>
              <a:rPr lang="en-US" sz="2200"/>
              <a:t> tables</a:t>
            </a:r>
            <a:endParaRPr sz="2200"/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In fact tables and dimensional tables, relationships are symmetrical</a:t>
            </a:r>
            <a:endParaRPr sz="2200"/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Shape 264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Fact Tables</a:t>
            </a:r>
            <a:endParaRPr/>
          </a:p>
        </p:txBody>
      </p:sp>
      <p:sp>
        <p:nvSpPr>
          <p:cNvPr id="265" name="Shape 265"/>
          <p:cNvSpPr txBox="1"/>
          <p:nvPr>
            <p:ph idx="2" type="body"/>
          </p:nvPr>
        </p:nvSpPr>
        <p:spPr>
          <a:xfrm>
            <a:off x="94175" y="6503800"/>
            <a:ext cx="48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Krishna Lala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Logical Fact Table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 txBox="1"/>
          <p:nvPr>
            <p:ph idx="2" type="body"/>
          </p:nvPr>
        </p:nvSpPr>
        <p:spPr>
          <a:xfrm>
            <a:off x="94175" y="6503800"/>
            <a:ext cx="48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Krishna Lala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5068950" y="2244150"/>
            <a:ext cx="2840400" cy="18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825" y="878826"/>
            <a:ext cx="9467626" cy="54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301568" y="1236451"/>
            <a:ext cx="11585700" cy="4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</a:pPr>
            <a:r>
              <a:rPr lang="en-US" sz="2400"/>
              <a:t>Aggregate fact tables are numeric rollups of the fact table data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They are used to accelerate query performance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Aggregate fact tables should be readily available so that BI tools can easily choose the aggregate level at the time of query building - This is known as Aggregate Navigation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Aggregates should behave like database indexes to speed up the query process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Ex: A senior analyst needs information readily day-over-day, a data source that has already been created would just need to be ‘run’ to quickly obtain that data.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Think of, “How fast can I create a spreadsheet with high-level information to a CEO?” 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Building an aggregate table would speed this up</a:t>
            </a:r>
            <a:endParaRPr sz="2400"/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Shape 282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Aggregate Tables</a:t>
            </a:r>
            <a:endParaRPr/>
          </a:p>
        </p:txBody>
      </p:sp>
      <p:sp>
        <p:nvSpPr>
          <p:cNvPr id="283" name="Shape 283"/>
          <p:cNvSpPr txBox="1"/>
          <p:nvPr>
            <p:ph idx="2" type="body"/>
          </p:nvPr>
        </p:nvSpPr>
        <p:spPr>
          <a:xfrm>
            <a:off x="94175" y="6503800"/>
            <a:ext cx="48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Krishna Lala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Aggregate </a:t>
            </a:r>
            <a:r>
              <a:rPr lang="en-US"/>
              <a:t>Tables</a:t>
            </a:r>
            <a:endParaRPr/>
          </a:p>
        </p:txBody>
      </p:sp>
      <p:sp>
        <p:nvSpPr>
          <p:cNvPr id="290" name="Shape 290"/>
          <p:cNvSpPr txBox="1"/>
          <p:nvPr>
            <p:ph idx="2" type="body"/>
          </p:nvPr>
        </p:nvSpPr>
        <p:spPr>
          <a:xfrm>
            <a:off x="0" y="6503775"/>
            <a:ext cx="48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Krishna Lala</a:t>
            </a:r>
            <a:endParaRPr sz="1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600" y="932762"/>
            <a:ext cx="8455374" cy="54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8049975" y="1492250"/>
            <a:ext cx="3217200" cy="17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★"/>
            </a:pPr>
            <a:r>
              <a:rPr lang="en-US">
                <a:solidFill>
                  <a:srgbClr val="980000"/>
                </a:solidFill>
              </a:rPr>
              <a:t>Note that account details were removed to create a more high-level overview. </a:t>
            </a:r>
            <a:endParaRPr>
              <a:solidFill>
                <a:srgbClr val="980000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★"/>
            </a:pPr>
            <a:r>
              <a:rPr lang="en-US">
                <a:solidFill>
                  <a:srgbClr val="980000"/>
                </a:solidFill>
              </a:rPr>
              <a:t>Not as detailed as the fact tables seen earlier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302600" y="1080375"/>
            <a:ext cx="5216700" cy="53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352E23"/>
                </a:solidFill>
                <a:latin typeface="Nunito"/>
                <a:ea typeface="Nunito"/>
                <a:cs typeface="Nunito"/>
                <a:sym typeface="Nunito"/>
              </a:rPr>
              <a:t>A conformed dimension is a dimension that has exactly the same meaning and content when being referred from different fact tables.</a:t>
            </a:r>
            <a:endParaRPr b="1" sz="1800">
              <a:solidFill>
                <a:srgbClr val="352E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52E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352E23"/>
                </a:solidFill>
                <a:latin typeface="Nunito"/>
                <a:ea typeface="Nunito"/>
                <a:cs typeface="Nunito"/>
                <a:sym typeface="Nunito"/>
              </a:rPr>
              <a:t>In our data warehouse, following dimensions are conformed:</a:t>
            </a:r>
            <a:endParaRPr b="1" sz="1800">
              <a:solidFill>
                <a:srgbClr val="352E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352E23"/>
                </a:solidFill>
                <a:latin typeface="Nunito"/>
                <a:ea typeface="Nunito"/>
                <a:cs typeface="Nunito"/>
                <a:sym typeface="Nunito"/>
              </a:rPr>
              <a:t>   	a) Customer dimension</a:t>
            </a:r>
            <a:endParaRPr b="1" sz="1800">
              <a:solidFill>
                <a:srgbClr val="352E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352E23"/>
                </a:solidFill>
                <a:latin typeface="Nunito"/>
                <a:ea typeface="Nunito"/>
                <a:cs typeface="Nunito"/>
                <a:sym typeface="Nunito"/>
              </a:rPr>
              <a:t>   	b) Branch dimension</a:t>
            </a:r>
            <a:endParaRPr b="1" sz="1800">
              <a:solidFill>
                <a:srgbClr val="352E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352E23"/>
                </a:solidFill>
                <a:latin typeface="Nunito"/>
                <a:ea typeface="Nunito"/>
                <a:cs typeface="Nunito"/>
                <a:sym typeface="Nunito"/>
              </a:rPr>
              <a:t>   	c) Account dimension</a:t>
            </a:r>
            <a:endParaRPr b="1" sz="1800">
              <a:solidFill>
                <a:srgbClr val="352E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52E23"/>
                </a:solidFill>
                <a:latin typeface="Nunito"/>
                <a:ea typeface="Nunito"/>
                <a:cs typeface="Nunito"/>
                <a:sym typeface="Nunito"/>
              </a:rPr>
              <a:t>These dimensions are described in the same way across the data warehouse, ensuring consistent reporting across the enterprise.</a:t>
            </a:r>
            <a:endParaRPr b="1" sz="1800">
              <a:solidFill>
                <a:srgbClr val="352E2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Conformed Dimensions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 txBox="1"/>
          <p:nvPr>
            <p:ph idx="2" type="body"/>
          </p:nvPr>
        </p:nvSpPr>
        <p:spPr>
          <a:xfrm>
            <a:off x="0" y="6503775"/>
            <a:ext cx="48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Bhumika Patoliya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300" y="2282350"/>
            <a:ext cx="6669526" cy="27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196400" y="954150"/>
            <a:ext cx="67977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52E23"/>
                </a:solidFill>
                <a:latin typeface="Nunito"/>
                <a:ea typeface="Nunito"/>
                <a:cs typeface="Nunito"/>
                <a:sym typeface="Nunito"/>
              </a:rPr>
              <a:t>A Slowly Changing Dimension (SCD) is a dimension that stores and manages both current and historical data over time in a data warehouse.</a:t>
            </a:r>
            <a:endParaRPr b="1" sz="1800">
              <a:solidFill>
                <a:srgbClr val="352E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352E23"/>
                </a:solidFill>
                <a:latin typeface="Nunito"/>
                <a:ea typeface="Nunito"/>
                <a:cs typeface="Nunito"/>
                <a:sym typeface="Nunito"/>
              </a:rPr>
              <a:t>Type 1 SCD: Overwriting</a:t>
            </a:r>
            <a:endParaRPr b="1" sz="1800" u="sng">
              <a:solidFill>
                <a:srgbClr val="352E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52E23"/>
                </a:solidFill>
                <a:latin typeface="Nunito"/>
                <a:ea typeface="Nunito"/>
                <a:cs typeface="Nunito"/>
                <a:sym typeface="Nunito"/>
              </a:rPr>
              <a:t>Example: Updating Customer Balance</a:t>
            </a:r>
            <a:endParaRPr b="1" sz="1800">
              <a:solidFill>
                <a:srgbClr val="352E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52E23"/>
                </a:solidFill>
                <a:latin typeface="Nunito"/>
                <a:ea typeface="Nunito"/>
                <a:cs typeface="Nunito"/>
                <a:sym typeface="Nunito"/>
              </a:rPr>
              <a:t>In this scenario, the older value having customer’s previous balance would be deleted and a new value with the new balance would be inserted.</a:t>
            </a:r>
            <a:endParaRPr b="1" sz="1800">
              <a:solidFill>
                <a:srgbClr val="352E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352E23"/>
                </a:solidFill>
                <a:latin typeface="Nunito"/>
                <a:ea typeface="Nunito"/>
                <a:cs typeface="Nunito"/>
                <a:sym typeface="Nunito"/>
              </a:rPr>
              <a:t>Type 2 SCD: Creating Another Dimension Record</a:t>
            </a:r>
            <a:endParaRPr b="1" sz="1800" u="sng">
              <a:solidFill>
                <a:srgbClr val="352E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52E23"/>
                </a:solidFill>
                <a:latin typeface="Nunito"/>
                <a:ea typeface="Nunito"/>
                <a:cs typeface="Nunito"/>
                <a:sym typeface="Nunito"/>
              </a:rPr>
              <a:t>Example :Updating Customer’s Branch</a:t>
            </a:r>
            <a:endParaRPr b="1" sz="1800">
              <a:solidFill>
                <a:srgbClr val="352E2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52E23"/>
                </a:solidFill>
                <a:latin typeface="Nunito"/>
                <a:ea typeface="Nunito"/>
                <a:cs typeface="Nunito"/>
                <a:sym typeface="Nunito"/>
              </a:rPr>
              <a:t>In this scenario, once the customer moves account from one branch to another, a new record would be added with flag set to ‘Y’ for the new branch while the old branch’s record would be set to ‘N’.</a:t>
            </a:r>
            <a:endParaRPr sz="2000"/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Slowly Changing</a:t>
            </a:r>
            <a:r>
              <a:rPr lang="en-US"/>
              <a:t> Dimensions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6425" y="1172175"/>
            <a:ext cx="4672650" cy="45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>
            <p:ph idx="2" type="body"/>
          </p:nvPr>
        </p:nvSpPr>
        <p:spPr>
          <a:xfrm>
            <a:off x="0" y="6503775"/>
            <a:ext cx="48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Bhumika Patoliya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Cube Approach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725" y="1500188"/>
            <a:ext cx="4752975" cy="44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>
            <p:ph idx="2" type="body"/>
          </p:nvPr>
        </p:nvSpPr>
        <p:spPr>
          <a:xfrm>
            <a:off x="0" y="6503775"/>
            <a:ext cx="48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Bhumika Patoliya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02600" y="1327725"/>
            <a:ext cx="7149000" cy="46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The cube approach quite helping in understanding and reporting data for various factors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In our approach, each block signifies total deposits done in a particular year in a particular state for a particular deposit type.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As a result, cube approach helps in reporting data for various levels of granularity.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Furthermore, the cube approach helps in answering questions from our problem statement like “Where did Bank of America clients deposits the  most cash till previous year?”.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Cube - Drill Down Approach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250" y="1138779"/>
            <a:ext cx="6085522" cy="519005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/>
          <p:nvPr>
            <p:ph idx="2" type="body"/>
          </p:nvPr>
        </p:nvSpPr>
        <p:spPr>
          <a:xfrm>
            <a:off x="0" y="6503775"/>
            <a:ext cx="48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Bhumika Patoliya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302600" y="1327725"/>
            <a:ext cx="4265400" cy="46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unito"/>
                <a:ea typeface="Nunito"/>
                <a:cs typeface="Nunito"/>
                <a:sym typeface="Nunito"/>
              </a:rPr>
              <a:t>Drill Down allows the user to navigate among levels of data ranging from the most summarized (up) to the most detailed (down).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Cube - Slicing and Dicing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35154"/>
            <a:ext cx="11525250" cy="49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/>
          <p:nvPr>
            <p:ph idx="2" type="body"/>
          </p:nvPr>
        </p:nvSpPr>
        <p:spPr>
          <a:xfrm>
            <a:off x="0" y="6503775"/>
            <a:ext cx="48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Bhumika Patoliya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BI Portals and Dashboards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 txBox="1"/>
          <p:nvPr>
            <p:ph idx="2" type="body"/>
          </p:nvPr>
        </p:nvSpPr>
        <p:spPr>
          <a:xfrm>
            <a:off x="0" y="6503775"/>
            <a:ext cx="48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Kunal Batra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 b="0" l="0" r="0" t="14390"/>
          <a:stretch/>
        </p:blipFill>
        <p:spPr>
          <a:xfrm>
            <a:off x="570425" y="1047225"/>
            <a:ext cx="10436074" cy="53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302600" y="1327725"/>
            <a:ext cx="11585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History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Problem Statement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High Level Bus Matrix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Opportunity Matrix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Design Dimensional Model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Detailed Bus Matrix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Prioritization Grid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Logical Fact Table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Aggregate Table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Changing Dimensions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OLAP Cube - Slicing and Dicing, Drill Down Approach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BI Portal and Dashboards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User and Task Analysis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References</a:t>
            </a:r>
            <a:endParaRPr sz="2000"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Table of Content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0" y="6503775"/>
            <a:ext cx="48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Rucha Patil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BI Portals and Dashboards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25" y="1011225"/>
            <a:ext cx="10133500" cy="5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>
            <p:ph idx="2" type="body"/>
          </p:nvPr>
        </p:nvSpPr>
        <p:spPr>
          <a:xfrm>
            <a:off x="0" y="6503775"/>
            <a:ext cx="48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Kunal Batra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302605" y="1708726"/>
            <a:ext cx="11585700" cy="4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Data set is obtained from FDIC. It was clean data with no missing values.</a:t>
            </a:r>
            <a:br>
              <a:rPr lang="en-US" sz="2400"/>
            </a:b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graph above shows the number of branches of BOA throughout US.</a:t>
            </a:r>
            <a:br>
              <a:rPr lang="en-US" sz="2400"/>
            </a:b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California being on top followed by Florida, Texas and New York.</a:t>
            </a:r>
            <a:br>
              <a:rPr lang="en-US" sz="2400"/>
            </a:b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Colored dots represent the deposits in these states.</a:t>
            </a:r>
            <a:br>
              <a:rPr lang="en-US" sz="2400"/>
            </a:b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North Carolina being state with head office has high deposit rates.</a:t>
            </a:r>
            <a:endParaRPr sz="2400"/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Shape 361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BI Portals and Dashboards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 txBox="1"/>
          <p:nvPr>
            <p:ph idx="2" type="body"/>
          </p:nvPr>
        </p:nvSpPr>
        <p:spPr>
          <a:xfrm>
            <a:off x="302606" y="1006103"/>
            <a:ext cx="97647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63" name="Shape 363"/>
          <p:cNvSpPr txBox="1"/>
          <p:nvPr>
            <p:ph idx="2" type="body"/>
          </p:nvPr>
        </p:nvSpPr>
        <p:spPr>
          <a:xfrm>
            <a:off x="0" y="6503775"/>
            <a:ext cx="48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Kunal Batra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BI Portals and Dashboards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 txBox="1"/>
          <p:nvPr>
            <p:ph idx="2" type="body"/>
          </p:nvPr>
        </p:nvSpPr>
        <p:spPr>
          <a:xfrm>
            <a:off x="0" y="6503775"/>
            <a:ext cx="48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Kunal Batra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624" y="1363524"/>
            <a:ext cx="8478852" cy="47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214225" y="1300225"/>
            <a:ext cx="11585700" cy="48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9" name="Shape 379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BI Portals and Dashboards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 txBox="1"/>
          <p:nvPr>
            <p:ph idx="2" type="body"/>
          </p:nvPr>
        </p:nvSpPr>
        <p:spPr>
          <a:xfrm>
            <a:off x="302606" y="1006103"/>
            <a:ext cx="97647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752" y="1238250"/>
            <a:ext cx="8119026" cy="499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>
            <p:ph idx="2" type="body"/>
          </p:nvPr>
        </p:nvSpPr>
        <p:spPr>
          <a:xfrm>
            <a:off x="0" y="6503775"/>
            <a:ext cx="48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Kunal Batra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302605" y="1708726"/>
            <a:ext cx="11585700" cy="4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Shape 390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BI Portals and Dashboards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 txBox="1"/>
          <p:nvPr>
            <p:ph idx="2" type="body"/>
          </p:nvPr>
        </p:nvSpPr>
        <p:spPr>
          <a:xfrm>
            <a:off x="302606" y="1006103"/>
            <a:ext cx="97647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325" y="1191700"/>
            <a:ext cx="6108994" cy="49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 txBox="1"/>
          <p:nvPr>
            <p:ph idx="2" type="body"/>
          </p:nvPr>
        </p:nvSpPr>
        <p:spPr>
          <a:xfrm>
            <a:off x="0" y="6503775"/>
            <a:ext cx="48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Kunal Batra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302605" y="1708726"/>
            <a:ext cx="11585700" cy="4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above graphs are about total number of branches open or closed in the last 10 years.</a:t>
            </a:r>
            <a:br>
              <a:rPr lang="en-US" sz="2400"/>
            </a:b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number of branches were highest in 2009.. There were total 6185 branches.</a:t>
            </a:r>
            <a:br>
              <a:rPr lang="en-US" sz="2400"/>
            </a:b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Currently as per 2017 data, the total number of branches have been reduced to 4594 as compared to 4672 in 2016.</a:t>
            </a:r>
            <a:br>
              <a:rPr lang="en-US" sz="2400"/>
            </a:b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Highest decline is observed in Rural areas.</a:t>
            </a:r>
            <a:br>
              <a:rPr lang="en-US" sz="2400"/>
            </a:b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Similar trend can be seen in all the other banks except JP Morgan.</a:t>
            </a:r>
            <a:endParaRPr sz="2400"/>
          </a:p>
          <a:p>
            <a:pPr indent="0" lvl="0" mar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Shape 401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BI Portals and Dashboards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 txBox="1"/>
          <p:nvPr>
            <p:ph idx="2" type="body"/>
          </p:nvPr>
        </p:nvSpPr>
        <p:spPr>
          <a:xfrm>
            <a:off x="302606" y="1006103"/>
            <a:ext cx="97647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03" name="Shape 403"/>
          <p:cNvSpPr txBox="1"/>
          <p:nvPr>
            <p:ph idx="2" type="body"/>
          </p:nvPr>
        </p:nvSpPr>
        <p:spPr>
          <a:xfrm>
            <a:off x="0" y="6503775"/>
            <a:ext cx="48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Kunal Batra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302600" y="1327725"/>
            <a:ext cx="11585700" cy="46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Task analysis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the process of learning about ordinary </a:t>
            </a:r>
            <a:r>
              <a:rPr b="1" lang="en-US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users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by observing them in action to understand in detail how they perform their </a:t>
            </a:r>
            <a:r>
              <a:rPr b="1" lang="en-US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tasks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achieve their intended goals.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Shape 409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User and Task Analysis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 txBox="1"/>
          <p:nvPr>
            <p:ph idx="2" type="body"/>
          </p:nvPr>
        </p:nvSpPr>
        <p:spPr>
          <a:xfrm>
            <a:off x="0" y="6503775"/>
            <a:ext cx="48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Kunal Batra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Shape 4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900" y="2132200"/>
            <a:ext cx="7559101" cy="41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302600" y="1327725"/>
            <a:ext cx="11585700" cy="46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https://about.bankofamerica.com/en-us/who-we-are.html#fbid=U1_DdcFLhtI</a:t>
            </a:r>
            <a:endParaRPr sz="2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</a:t>
            </a:r>
            <a:r>
              <a:rPr lang="en-US" sz="2000">
                <a:solidFill>
                  <a:srgbClr val="000000"/>
                </a:solidFill>
              </a:rPr>
              <a:t>ttps://www.fdic.gov/</a:t>
            </a:r>
            <a:r>
              <a:rPr lang="en-US" sz="2000"/>
              <a:t> (For Data)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/>
            </a:r>
            <a:endParaRPr sz="2000"/>
          </a:p>
        </p:txBody>
      </p:sp>
      <p:sp>
        <p:nvSpPr>
          <p:cNvPr id="418" name="Shape 418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References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301563" y="2605050"/>
            <a:ext cx="115857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41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9600"/>
              <a:t>Thank you !!!</a:t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302600" y="1327725"/>
            <a:ext cx="11585700" cy="46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•"/>
            </a:pPr>
            <a:r>
              <a:rPr lang="en-US">
                <a:solidFill>
                  <a:srgbClr val="222222"/>
                </a:solidFill>
              </a:rPr>
              <a:t>Bank of America Corporation(BofA)is an American multinational financial services organization headquartered in Charlotte, North Carolina.</a:t>
            </a:r>
            <a:endParaRPr>
              <a:solidFill>
                <a:srgbClr val="222222"/>
              </a:solidFill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•"/>
            </a:pPr>
            <a:r>
              <a:rPr lang="en-US">
                <a:solidFill>
                  <a:srgbClr val="222222"/>
                </a:solidFill>
              </a:rPr>
              <a:t>It is positioned 2nd on the rundown of largest banks in the United States by assets. </a:t>
            </a:r>
            <a:endParaRPr>
              <a:solidFill>
                <a:srgbClr val="222222"/>
              </a:solidFill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•"/>
            </a:pPr>
            <a:r>
              <a:rPr lang="en-US">
                <a:solidFill>
                  <a:srgbClr val="222222"/>
                </a:solidFill>
              </a:rPr>
              <a:t>As of 2016, Bank of America was the 26th largest organization in the United States by total revenue.</a:t>
            </a:r>
            <a:endParaRPr>
              <a:solidFill>
                <a:srgbClr val="222222"/>
              </a:solidFill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•"/>
            </a:pPr>
            <a:r>
              <a:rPr lang="en-US">
                <a:solidFill>
                  <a:srgbClr val="333333"/>
                </a:solidFill>
              </a:rPr>
              <a:t>Bank of America wealth management organizations, with client balances of roughly $2.5 trillion, provide tailored solutions to meet client needs through a full set of investment management, brokerage, banking, trust and retirement products.</a:t>
            </a:r>
            <a:endParaRPr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Our History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0" y="6503775"/>
            <a:ext cx="48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Rucha Patil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-9902" l="0" r="0" t="0"/>
          <a:stretch/>
        </p:blipFill>
        <p:spPr>
          <a:xfrm>
            <a:off x="2926375" y="3212200"/>
            <a:ext cx="6232524" cy="28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302600" y="1327725"/>
            <a:ext cx="11585700" cy="46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333333"/>
                </a:solidFill>
              </a:rPr>
              <a:t>Where did Bank of America clients deposits the  most cash till previous year? </a:t>
            </a:r>
            <a:endParaRPr sz="18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333333"/>
                </a:solidFill>
              </a:rPr>
              <a:t>Which city has the most branches?</a:t>
            </a:r>
            <a:endParaRPr sz="18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333333"/>
                </a:solidFill>
              </a:rPr>
              <a:t>Which branch has seen the most growth in last few decades? </a:t>
            </a:r>
            <a:endParaRPr sz="18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333333"/>
                </a:solidFill>
              </a:rPr>
              <a:t>How Bank of America bank network grow in last decade?</a:t>
            </a:r>
            <a:endParaRPr sz="18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Problem Statement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0" y="6503775"/>
            <a:ext cx="48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Rucha Patil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9975" y="2038325"/>
            <a:ext cx="4438325" cy="34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High Level Bus Matrix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0" y="6503775"/>
            <a:ext cx="48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Isha Goyal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550" y="1191850"/>
            <a:ext cx="9930301" cy="44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Opportunity Matrix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/>
          <p:nvPr>
            <p:ph idx="2" type="body"/>
          </p:nvPr>
        </p:nvSpPr>
        <p:spPr>
          <a:xfrm>
            <a:off x="0" y="6503775"/>
            <a:ext cx="48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Isha Goyal	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6550"/>
            <a:ext cx="11498473" cy="47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Design Dimensional Model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01575" y="1095200"/>
            <a:ext cx="5756100" cy="26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/>
              <a:t>Step 1 - Choose the Business Process</a:t>
            </a:r>
            <a:endParaRPr sz="2200" u="sng"/>
          </a:p>
          <a:p>
            <a:pPr indent="0" lvl="0" mar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Choose marts on the basis of a balanced design</a:t>
            </a:r>
            <a:endParaRPr sz="1800"/>
          </a:p>
          <a:p>
            <a:pPr indent="-342900" lvl="0" marL="45720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Urgency and complexity of user requirements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Accessibility of source data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Political considerations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Funding sources</a:t>
            </a:r>
            <a:endParaRPr sz="1800"/>
          </a:p>
          <a:p>
            <a:pPr indent="0" lvl="0" mar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092775" y="1095200"/>
            <a:ext cx="5756100" cy="27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/>
              <a:t>Step 2 - Declare the Grain</a:t>
            </a:r>
            <a:endParaRPr sz="2200" u="sng"/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Declaring the grain is equivalent to saying what is the individual fact table record</a:t>
            </a:r>
            <a:endParaRPr sz="2150"/>
          </a:p>
          <a:p>
            <a:pPr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u="sng"/>
              <a:t>Tip</a:t>
            </a:r>
            <a:r>
              <a:rPr lang="en-US" sz="1800"/>
              <a:t> - The grain should be the same as exists in the operational systems so choose the lowest grain possible.</a:t>
            </a:r>
            <a:endParaRPr sz="2200"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01575" y="3510850"/>
            <a:ext cx="5756100" cy="27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/>
              <a:t>Step 3 - </a:t>
            </a:r>
            <a:r>
              <a:rPr lang="en-US" sz="2200" u="sng"/>
              <a:t>Choose the Dimension</a:t>
            </a:r>
            <a:endParaRPr sz="2200" u="sng"/>
          </a:p>
          <a:p>
            <a:pPr indent="-342900" lvl="0" marL="45720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grain is stated in terms of the primary dimensions.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All dimensions from the matrix should be tested.</a:t>
            </a:r>
            <a:endParaRPr sz="1800"/>
          </a:p>
          <a:p>
            <a:pPr indent="0" lvl="0" mar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u="sng"/>
              <a:t>Design Tip</a:t>
            </a:r>
            <a:r>
              <a:rPr lang="en-US" sz="1800"/>
              <a:t>: If the dimension doesn’t match the declared grain, you have two choices:</a:t>
            </a:r>
            <a:endParaRPr sz="1800"/>
          </a:p>
          <a:p>
            <a:pPr indent="-342900" lvl="0" marL="45720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Drop the dimension from consideration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Change the grain declaration</a:t>
            </a:r>
            <a:endParaRPr sz="1800"/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080575" y="3502600"/>
            <a:ext cx="5756100" cy="28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/>
              <a:t>Step 4 - </a:t>
            </a:r>
            <a:r>
              <a:rPr lang="en-US" sz="2200" u="sng"/>
              <a:t>Choose the Facts</a:t>
            </a:r>
            <a:endParaRPr sz="2200" u="sng"/>
          </a:p>
          <a:p>
            <a:pPr indent="-342900" lvl="0" marL="457200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Add as many facts as possible within the context of the grain.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Resist adding facts with different grains to the same fact table.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 fact may exist in more than one fact table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For every fact, consider the aggregation rules</a:t>
            </a:r>
            <a:endParaRPr sz="1800"/>
          </a:p>
        </p:txBody>
      </p:sp>
      <p:sp>
        <p:nvSpPr>
          <p:cNvPr id="216" name="Shape 216"/>
          <p:cNvSpPr txBox="1"/>
          <p:nvPr>
            <p:ph idx="2" type="body"/>
          </p:nvPr>
        </p:nvSpPr>
        <p:spPr>
          <a:xfrm>
            <a:off x="0" y="6503775"/>
            <a:ext cx="48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Rahul Saini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Detailed Bus Matrix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0" y="6503775"/>
            <a:ext cx="48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Rahul Saini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027" y="1163113"/>
            <a:ext cx="9512760" cy="514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Prioritization Grid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 txBox="1"/>
          <p:nvPr>
            <p:ph idx="2" type="body"/>
          </p:nvPr>
        </p:nvSpPr>
        <p:spPr>
          <a:xfrm>
            <a:off x="0" y="6503775"/>
            <a:ext cx="48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Rahul Saini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1004375" y="1478113"/>
            <a:ext cx="8076300" cy="3763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65383" y="2213250"/>
            <a:ext cx="148800" cy="2431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366825" y="5792000"/>
            <a:ext cx="5351400" cy="14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Shape 235"/>
          <p:cNvCxnSpPr>
            <a:stCxn id="232" idx="0"/>
          </p:cNvCxnSpPr>
          <p:nvPr/>
        </p:nvCxnSpPr>
        <p:spPr>
          <a:xfrm flipH="1">
            <a:off x="5037725" y="1478113"/>
            <a:ext cx="4800" cy="37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Shape 236"/>
          <p:cNvCxnSpPr>
            <a:stCxn id="232" idx="1"/>
            <a:endCxn id="232" idx="3"/>
          </p:cNvCxnSpPr>
          <p:nvPr/>
        </p:nvCxnSpPr>
        <p:spPr>
          <a:xfrm>
            <a:off x="1004375" y="3359863"/>
            <a:ext cx="80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Shape 237"/>
          <p:cNvSpPr/>
          <p:nvPr/>
        </p:nvSpPr>
        <p:spPr>
          <a:xfrm>
            <a:off x="3457300" y="5226025"/>
            <a:ext cx="3170100" cy="36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FEASIBILITY</a:t>
            </a:r>
            <a:endParaRPr/>
          </a:p>
        </p:txBody>
      </p:sp>
      <p:sp>
        <p:nvSpPr>
          <p:cNvPr id="238" name="Shape 238"/>
          <p:cNvSpPr/>
          <p:nvPr/>
        </p:nvSpPr>
        <p:spPr>
          <a:xfrm rot="-5400000">
            <a:off x="-475975" y="3266850"/>
            <a:ext cx="2636400" cy="32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IMPACT</a:t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365375" y="5241625"/>
            <a:ext cx="635400" cy="36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</a:t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9083950" y="5226025"/>
            <a:ext cx="635400" cy="36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</a:t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365375" y="1112975"/>
            <a:ext cx="635400" cy="36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</a:t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5856700" y="2893525"/>
            <a:ext cx="770700" cy="46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BP3</a:t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6078175" y="2426725"/>
            <a:ext cx="770700" cy="46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BP4</a:t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6848875" y="2426725"/>
            <a:ext cx="770700" cy="46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BP5</a:t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7222900" y="1960375"/>
            <a:ext cx="770700" cy="46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BP2</a:t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7619575" y="1493575"/>
            <a:ext cx="770700" cy="46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BP1</a:t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9267200" y="2426725"/>
            <a:ext cx="597000" cy="46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BP1</a:t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9267200" y="2893525"/>
            <a:ext cx="597000" cy="46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BP2</a:t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9267200" y="3360325"/>
            <a:ext cx="597000" cy="46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BP3</a:t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9267200" y="3826375"/>
            <a:ext cx="597000" cy="46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BP4</a:t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9267200" y="4293175"/>
            <a:ext cx="597000" cy="46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BP5</a:t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9864200" y="2452975"/>
            <a:ext cx="271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Banking Transaction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9864200" y="2944375"/>
            <a:ext cx="271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Bank Deposit / </a:t>
            </a:r>
            <a:r>
              <a:rPr lang="en-US"/>
              <a:t>Withdrawal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/>
        </p:nvSpPr>
        <p:spPr>
          <a:xfrm>
            <a:off x="9864200" y="3411175"/>
            <a:ext cx="271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Account</a:t>
            </a:r>
            <a:r>
              <a:rPr lang="en-US"/>
              <a:t> Update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9864200" y="3877600"/>
            <a:ext cx="271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Loan Processing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9864200" y="4344025"/>
            <a:ext cx="271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Issuing Credit Card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 - No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Slid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