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61" r:id="rId2"/>
    <p:sldId id="265" r:id="rId3"/>
    <p:sldId id="266" r:id="rId4"/>
    <p:sldId id="275" r:id="rId5"/>
    <p:sldId id="256" r:id="rId6"/>
    <p:sldId id="260" r:id="rId7"/>
    <p:sldId id="257" r:id="rId8"/>
    <p:sldId id="262" r:id="rId9"/>
    <p:sldId id="270" r:id="rId10"/>
    <p:sldId id="258" r:id="rId11"/>
    <p:sldId id="259" r:id="rId12"/>
    <p:sldId id="269" r:id="rId13"/>
    <p:sldId id="272" r:id="rId14"/>
    <p:sldId id="273"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DB754A-7D83-4AC9-A620-C6FD02E64E25}"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142838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B754A-7D83-4AC9-A620-C6FD02E64E25}"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25965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B754A-7D83-4AC9-A620-C6FD02E64E25}"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9F2CE9-EEFE-4958-9C19-80DEEA0A9A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7114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ADB754A-7D83-4AC9-A620-C6FD02E64E25}"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1606281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ADB754A-7D83-4AC9-A620-C6FD02E64E25}"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9F2CE9-EEFE-4958-9C19-80DEEA0A9A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025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ADB754A-7D83-4AC9-A620-C6FD02E64E25}"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2573970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B754A-7D83-4AC9-A620-C6FD02E64E25}"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4127012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B754A-7D83-4AC9-A620-C6FD02E64E25}"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103733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B754A-7D83-4AC9-A620-C6FD02E64E25}"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229962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DB754A-7D83-4AC9-A620-C6FD02E64E25}"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202322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DB754A-7D83-4AC9-A620-C6FD02E64E25}"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346781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DB754A-7D83-4AC9-A620-C6FD02E64E25}"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320578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DB754A-7D83-4AC9-A620-C6FD02E64E25}"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419489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B754A-7D83-4AC9-A620-C6FD02E64E25}"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347152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DB754A-7D83-4AC9-A620-C6FD02E64E25}"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41371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DB754A-7D83-4AC9-A620-C6FD02E64E25}"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9F2CE9-EEFE-4958-9C19-80DEEA0A9A43}" type="slidenum">
              <a:rPr lang="en-US" smtClean="0"/>
              <a:t>‹#›</a:t>
            </a:fld>
            <a:endParaRPr lang="en-US"/>
          </a:p>
        </p:txBody>
      </p:sp>
    </p:spTree>
    <p:extLst>
      <p:ext uri="{BB962C8B-B14F-4D97-AF65-F5344CB8AC3E}">
        <p14:creationId xmlns:p14="http://schemas.microsoft.com/office/powerpoint/2010/main" val="206189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DB754A-7D83-4AC9-A620-C6FD02E64E25}" type="datetimeFigureOut">
              <a:rPr lang="en-US" smtClean="0"/>
              <a:t>5/11/2019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49F2CE9-EEFE-4958-9C19-80DEEA0A9A43}" type="slidenum">
              <a:rPr lang="en-US" smtClean="0"/>
              <a:t>‹#›</a:t>
            </a:fld>
            <a:endParaRPr lang="en-US"/>
          </a:p>
        </p:txBody>
      </p:sp>
    </p:spTree>
    <p:extLst>
      <p:ext uri="{BB962C8B-B14F-4D97-AF65-F5344CB8AC3E}">
        <p14:creationId xmlns:p14="http://schemas.microsoft.com/office/powerpoint/2010/main" val="385505439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www.python.org/downloads/release/python-36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cntk" TargetMode="External"/><Relationship Id="rId2" Type="http://schemas.openxmlformats.org/officeDocument/2006/relationships/hyperlink" Target="https://github.com/tensorflow/tensorflow" TargetMode="External"/><Relationship Id="rId1" Type="http://schemas.openxmlformats.org/officeDocument/2006/relationships/slideLayout" Target="../slideLayouts/slideLayout2.xml"/><Relationship Id="rId4" Type="http://schemas.openxmlformats.org/officeDocument/2006/relationships/hyperlink" Target="https://github.com/Theano/Theano"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825" y="432874"/>
            <a:ext cx="10265461" cy="2262781"/>
          </a:xfrm>
        </p:spPr>
        <p:txBody>
          <a:bodyPr>
            <a:noAutofit/>
          </a:bodyPr>
          <a:lstStyle/>
          <a:p>
            <a:pPr algn="ctr"/>
            <a:r>
              <a:rPr lang="en-US" sz="3600" b="1" dirty="0"/>
              <a:t>JSS ACADEMY OF TECHNICAL EDUCATION</a:t>
            </a:r>
            <a:r>
              <a:rPr lang="en-US" sz="3200" dirty="0"/>
              <a:t/>
            </a:r>
            <a:br>
              <a:rPr lang="en-US" sz="3200" dirty="0"/>
            </a:br>
            <a:r>
              <a:rPr lang="en-US" sz="3200" b="1" dirty="0"/>
              <a:t>DEPARTMENT OF INFORMATION SCIENCE</a:t>
            </a:r>
            <a:r>
              <a:rPr lang="en-US" sz="3200" dirty="0"/>
              <a:t/>
            </a:r>
            <a:br>
              <a:rPr lang="en-US" sz="3200" dirty="0"/>
            </a:br>
            <a:r>
              <a:rPr lang="en-US" sz="3200" dirty="0"/>
              <a:t/>
            </a:r>
            <a:br>
              <a:rPr lang="en-US" sz="3200" dirty="0"/>
            </a:br>
            <a:r>
              <a:rPr lang="en-US" sz="3200" dirty="0"/>
              <a:t/>
            </a:r>
            <a:br>
              <a:rPr lang="en-US" sz="3200" dirty="0"/>
            </a:br>
            <a:endParaRPr lang="en-US" sz="3200" dirty="0"/>
          </a:p>
        </p:txBody>
      </p:sp>
      <p:sp>
        <p:nvSpPr>
          <p:cNvPr id="3" name="Subtitle 2"/>
          <p:cNvSpPr>
            <a:spLocks noGrp="1"/>
          </p:cNvSpPr>
          <p:nvPr>
            <p:ph type="subTitle" idx="1"/>
          </p:nvPr>
        </p:nvSpPr>
        <p:spPr>
          <a:xfrm>
            <a:off x="1597476" y="3263904"/>
            <a:ext cx="9472158" cy="1126283"/>
          </a:xfrm>
        </p:spPr>
        <p:txBody>
          <a:bodyPr>
            <a:normAutofit/>
          </a:bodyPr>
          <a:lstStyle/>
          <a:p>
            <a:r>
              <a:rPr lang="en-IN" sz="2400" i="1" dirty="0">
                <a:solidFill>
                  <a:srgbClr val="C00000"/>
                </a:solidFill>
              </a:rPr>
              <a:t>“</a:t>
            </a:r>
            <a:r>
              <a:rPr lang="en-IN" sz="2400" b="1" dirty="0">
                <a:solidFill>
                  <a:srgbClr val="C00000"/>
                </a:solidFill>
              </a:rPr>
              <a:t>Native language to English translator using Image </a:t>
            </a:r>
            <a:r>
              <a:rPr lang="en-IN" sz="2400" b="1" dirty="0" smtClean="0">
                <a:solidFill>
                  <a:srgbClr val="C00000"/>
                </a:solidFill>
              </a:rPr>
              <a:t>Processing”</a:t>
            </a:r>
            <a:endParaRPr lang="en-US" sz="2400" dirty="0">
              <a:solidFill>
                <a:srgbClr val="C00000"/>
              </a:solidFill>
            </a:endParaRPr>
          </a:p>
        </p:txBody>
      </p:sp>
      <p:sp>
        <p:nvSpPr>
          <p:cNvPr id="4" name="Rectangle 3"/>
          <p:cNvSpPr/>
          <p:nvPr/>
        </p:nvSpPr>
        <p:spPr>
          <a:xfrm>
            <a:off x="3285555" y="4081273"/>
            <a:ext cx="6096000" cy="1754326"/>
          </a:xfrm>
          <a:prstGeom prst="rect">
            <a:avLst/>
          </a:prstGeom>
        </p:spPr>
        <p:txBody>
          <a:bodyPr>
            <a:spAutoFit/>
          </a:bodyPr>
          <a:lstStyle/>
          <a:p>
            <a:pPr algn="ct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ARJUN RAJA Y(1JS15IS010)</a:t>
            </a:r>
          </a:p>
          <a:p>
            <a:pPr algn="ct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ASHIKA NB(1JS15IS012)</a:t>
            </a:r>
          </a:p>
          <a:p>
            <a:pPr algn="ct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CHAITRA KULKARNI(1JS15IS019)</a:t>
            </a:r>
          </a:p>
          <a:p>
            <a:pPr algn="ct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ADITYA ABHISHEK(1JS14IS001)</a:t>
            </a:r>
          </a:p>
          <a:p>
            <a:r>
              <a:rPr lang="en-US" dirty="0">
                <a:solidFill>
                  <a:schemeClr val="accent1">
                    <a:lumMod val="60000"/>
                    <a:lumOff val="40000"/>
                  </a:schemeClr>
                </a:solidFill>
              </a:rPr>
              <a:t/>
            </a:r>
            <a:br>
              <a:rPr lang="en-US" dirty="0">
                <a:solidFill>
                  <a:schemeClr val="accent1">
                    <a:lumMod val="60000"/>
                    <a:lumOff val="40000"/>
                  </a:schemeClr>
                </a:solidFill>
              </a:rPr>
            </a:br>
            <a:endParaRPr lang="en-US" dirty="0">
              <a:solidFill>
                <a:schemeClr val="accent1">
                  <a:lumMod val="60000"/>
                  <a:lumOff val="40000"/>
                </a:schemeClr>
              </a:solidFill>
            </a:endParaRPr>
          </a:p>
        </p:txBody>
      </p:sp>
      <p:sp>
        <p:nvSpPr>
          <p:cNvPr id="5" name="Rectangle 4"/>
          <p:cNvSpPr/>
          <p:nvPr/>
        </p:nvSpPr>
        <p:spPr>
          <a:xfrm>
            <a:off x="3439886" y="5973995"/>
            <a:ext cx="6096000" cy="1200329"/>
          </a:xfrm>
          <a:prstGeom prst="rect">
            <a:avLst/>
          </a:prstGeom>
        </p:spPr>
        <p:txBody>
          <a:bodyPr>
            <a:spAutoFit/>
          </a:bodyPr>
          <a:lstStyle/>
          <a:p>
            <a:pPr algn="ctr"/>
            <a:r>
              <a:rPr lang="en-US" sz="2400" b="1" dirty="0">
                <a:solidFill>
                  <a:schemeClr val="accent1">
                    <a:lumMod val="60000"/>
                    <a:lumOff val="40000"/>
                  </a:schemeClr>
                </a:solidFill>
                <a:latin typeface="Arial" panose="020B0604020202020204" pitchFamily="34" charset="0"/>
              </a:rPr>
              <a:t>PROJECT GUIDE : MRS. SUDHA P R</a:t>
            </a:r>
            <a:endParaRPr lang="en-US" sz="2400" b="1" dirty="0">
              <a:solidFill>
                <a:schemeClr val="accent1">
                  <a:lumMod val="60000"/>
                  <a:lumOff val="40000"/>
                </a:schemeClr>
              </a:solidFill>
            </a:endParaRPr>
          </a:p>
          <a:p>
            <a:r>
              <a:rPr lang="en-US" sz="2400" b="1" dirty="0">
                <a:solidFill>
                  <a:schemeClr val="accent1">
                    <a:lumMod val="60000"/>
                    <a:lumOff val="40000"/>
                  </a:schemeClr>
                </a:solidFill>
              </a:rPr>
              <a:t/>
            </a:r>
            <a:br>
              <a:rPr lang="en-US" sz="2400" b="1" dirty="0">
                <a:solidFill>
                  <a:schemeClr val="accent1">
                    <a:lumMod val="60000"/>
                    <a:lumOff val="40000"/>
                  </a:schemeClr>
                </a:solidFill>
              </a:rPr>
            </a:br>
            <a:endParaRPr lang="en-US" sz="2400" b="1" dirty="0">
              <a:solidFill>
                <a:schemeClr val="accent1">
                  <a:lumMod val="60000"/>
                  <a:lumOff val="40000"/>
                </a:schemeClr>
              </a:solidFill>
            </a:endParaRPr>
          </a:p>
        </p:txBody>
      </p:sp>
      <p:pic>
        <p:nvPicPr>
          <p:cNvPr id="6" name="Picture 5"/>
          <p:cNvPicPr>
            <a:picLocks noChangeAspect="1"/>
          </p:cNvPicPr>
          <p:nvPr/>
        </p:nvPicPr>
        <p:blipFill>
          <a:blip r:embed="rId2"/>
          <a:stretch>
            <a:fillRect/>
          </a:stretch>
        </p:blipFill>
        <p:spPr>
          <a:xfrm>
            <a:off x="5345029" y="1405720"/>
            <a:ext cx="1574386" cy="1574060"/>
          </a:xfrm>
          <a:prstGeom prst="rect">
            <a:avLst/>
          </a:prstGeom>
        </p:spPr>
      </p:pic>
    </p:spTree>
    <p:extLst>
      <p:ext uri="{BB962C8B-B14F-4D97-AF65-F5344CB8AC3E}">
        <p14:creationId xmlns:p14="http://schemas.microsoft.com/office/powerpoint/2010/main" val="2122742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666" y="606707"/>
            <a:ext cx="8911687" cy="735323"/>
          </a:xfrm>
        </p:spPr>
        <p:txBody>
          <a:bodyPr/>
          <a:lstStyle/>
          <a:p>
            <a:pPr algn="ctr"/>
            <a:r>
              <a:rPr lang="en-US" b="1" dirty="0" smtClean="0">
                <a:latin typeface="Times New Roman" panose="02020603050405020304" pitchFamily="18" charset="0"/>
                <a:cs typeface="Times New Roman" panose="02020603050405020304" pitchFamily="18" charset="0"/>
              </a:rPr>
              <a:t>AUGMENTATION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9881" y="1342030"/>
            <a:ext cx="8915400" cy="3777622"/>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augmentation </a:t>
            </a:r>
            <a:r>
              <a:rPr lang="en-US" sz="2200" dirty="0" smtClean="0">
                <a:latin typeface="Times New Roman" panose="02020603050405020304" pitchFamily="18" charset="0"/>
                <a:cs typeface="Times New Roman" panose="02020603050405020304" pitchFamily="18" charset="0"/>
              </a:rPr>
              <a:t>steps considered </a:t>
            </a:r>
            <a:r>
              <a:rPr lang="en-US" sz="2200" dirty="0">
                <a:latin typeface="Times New Roman" panose="02020603050405020304" pitchFamily="18" charset="0"/>
                <a:cs typeface="Times New Roman" panose="02020603050405020304" pitchFamily="18" charset="0"/>
              </a:rPr>
              <a:t>were</a:t>
            </a:r>
          </a:p>
          <a:p>
            <a:r>
              <a:rPr lang="en-US" sz="2200" dirty="0">
                <a:latin typeface="Times New Roman" panose="02020603050405020304" pitchFamily="18" charset="0"/>
                <a:cs typeface="Times New Roman" panose="02020603050405020304" pitchFamily="18" charset="0"/>
              </a:rPr>
              <a:t>Aspect ratio</a:t>
            </a:r>
          </a:p>
          <a:p>
            <a:r>
              <a:rPr lang="en-US" sz="2200" dirty="0">
                <a:latin typeface="Times New Roman" panose="02020603050405020304" pitchFamily="18" charset="0"/>
                <a:cs typeface="Times New Roman" panose="02020603050405020304" pitchFamily="18" charset="0"/>
              </a:rPr>
              <a:t>Rotation</a:t>
            </a:r>
          </a:p>
          <a:p>
            <a:r>
              <a:rPr lang="en-US" sz="2200" dirty="0">
                <a:latin typeface="Times New Roman" panose="02020603050405020304" pitchFamily="18" charset="0"/>
                <a:cs typeface="Times New Roman" panose="02020603050405020304" pitchFamily="18" charset="0"/>
              </a:rPr>
              <a:t>Smoothening</a:t>
            </a:r>
          </a:p>
          <a:p>
            <a:r>
              <a:rPr lang="en-US" sz="2200" dirty="0">
                <a:latin typeface="Times New Roman" panose="02020603050405020304" pitchFamily="18" charset="0"/>
                <a:cs typeface="Times New Roman" panose="02020603050405020304" pitchFamily="18" charset="0"/>
              </a:rPr>
              <a:t>Padding</a:t>
            </a:r>
          </a:p>
          <a:p>
            <a:r>
              <a:rPr lang="en-US" sz="2200" dirty="0">
                <a:latin typeface="Times New Roman" panose="02020603050405020304" pitchFamily="18" charset="0"/>
                <a:cs typeface="Times New Roman" panose="02020603050405020304" pitchFamily="18" charset="0"/>
              </a:rPr>
              <a:t>Noise</a:t>
            </a:r>
          </a:p>
          <a:p>
            <a:r>
              <a:rPr lang="en-US" sz="2200" dirty="0">
                <a:latin typeface="Times New Roman" panose="02020603050405020304" pitchFamily="18" charset="0"/>
                <a:cs typeface="Times New Roman" panose="02020603050405020304" pitchFamily="18" charset="0"/>
              </a:rPr>
              <a:t>Resizing</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268" y="2320628"/>
            <a:ext cx="5711019" cy="3952084"/>
          </a:xfrm>
          <a:prstGeom prst="rect">
            <a:avLst/>
          </a:prstGeom>
        </p:spPr>
      </p:pic>
    </p:spTree>
    <p:extLst>
      <p:ext uri="{BB962C8B-B14F-4D97-AF65-F5344CB8AC3E}">
        <p14:creationId xmlns:p14="http://schemas.microsoft.com/office/powerpoint/2010/main" val="2954171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07" y="610462"/>
            <a:ext cx="8911687" cy="1280890"/>
          </a:xfrm>
        </p:spPr>
        <p:txBody>
          <a:bodyPr/>
          <a:lstStyle/>
          <a:p>
            <a:pPr algn="ctr"/>
            <a:r>
              <a:rPr lang="en-US" b="1" dirty="0" smtClean="0">
                <a:latin typeface="Times New Roman" panose="02020603050405020304" pitchFamily="18" charset="0"/>
                <a:cs typeface="Times New Roman" panose="02020603050405020304" pitchFamily="18" charset="0"/>
              </a:rPr>
              <a:t>TRAIN MODEL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7707" y="1708244"/>
            <a:ext cx="8915400" cy="3777622"/>
          </a:xfrm>
        </p:spPr>
        <p:txBody>
          <a:bodyPr>
            <a:normAutofit fontScale="92500"/>
          </a:bodyPr>
          <a:lstStyle/>
          <a:p>
            <a:pPr marL="0" indent="0" algn="just">
              <a:buNone/>
            </a:pP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onvolutional </a:t>
            </a:r>
            <a:r>
              <a:rPr lang="en-US" sz="2200" dirty="0">
                <a:latin typeface="Times New Roman" panose="02020603050405020304" pitchFamily="18" charset="0"/>
                <a:cs typeface="Times New Roman" panose="02020603050405020304" pitchFamily="18" charset="0"/>
              </a:rPr>
              <a:t>neural network (CNN) </a:t>
            </a:r>
            <a:r>
              <a:rPr lang="en-US" sz="2200" dirty="0" smtClean="0">
                <a:latin typeface="Times New Roman" panose="02020603050405020304" pitchFamily="18" charset="0"/>
                <a:cs typeface="Times New Roman" panose="02020603050405020304" pitchFamily="18" charset="0"/>
              </a:rPr>
              <a:t>was used </a:t>
            </a:r>
            <a:r>
              <a:rPr lang="en-US" sz="2200" dirty="0">
                <a:latin typeface="Times New Roman" panose="02020603050405020304" pitchFamily="18" charset="0"/>
                <a:cs typeface="Times New Roman" panose="02020603050405020304" pitchFamily="18" charset="0"/>
              </a:rPr>
              <a:t>in image recognition and processing that is specifically designed to process pixel data</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layers of a CNN consist of an input layer, an output layer and a hidden layer that includes multiple convolutional layers, pooling layers, fully connected layers and normalization layers</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Max </a:t>
            </a:r>
            <a:r>
              <a:rPr lang="en-US" sz="2200" dirty="0" smtClean="0">
                <a:latin typeface="Times New Roman" panose="02020603050405020304" pitchFamily="18" charset="0"/>
                <a:cs typeface="Times New Roman" panose="02020603050405020304" pitchFamily="18" charset="0"/>
              </a:rPr>
              <a:t>pooling, </a:t>
            </a:r>
            <a:r>
              <a:rPr lang="en-US" sz="2200" dirty="0">
                <a:latin typeface="Times New Roman" panose="02020603050405020304" pitchFamily="18" charset="0"/>
                <a:cs typeface="Times New Roman" panose="02020603050405020304" pitchFamily="18" charset="0"/>
              </a:rPr>
              <a:t>a sample-based discretization </a:t>
            </a:r>
            <a:r>
              <a:rPr lang="en-US" sz="2200" dirty="0" smtClean="0">
                <a:latin typeface="Times New Roman" panose="02020603050405020304" pitchFamily="18" charset="0"/>
                <a:cs typeface="Times New Roman" panose="02020603050405020304" pitchFamily="18" charset="0"/>
              </a:rPr>
              <a:t>process, down-samples </a:t>
            </a:r>
            <a:r>
              <a:rPr lang="en-US" sz="2200" dirty="0">
                <a:latin typeface="Times New Roman" panose="02020603050405020304" pitchFamily="18" charset="0"/>
                <a:cs typeface="Times New Roman" panose="02020603050405020304" pitchFamily="18" charset="0"/>
              </a:rPr>
              <a:t>an input </a:t>
            </a:r>
            <a:r>
              <a:rPr lang="en-US" sz="2200" dirty="0" smtClean="0">
                <a:latin typeface="Times New Roman" panose="02020603050405020304" pitchFamily="18" charset="0"/>
                <a:cs typeface="Times New Roman" panose="02020603050405020304" pitchFamily="18" charset="0"/>
              </a:rPr>
              <a:t>representation reducing </a:t>
            </a:r>
            <a:r>
              <a:rPr lang="en-US" sz="2200" dirty="0">
                <a:latin typeface="Times New Roman" panose="02020603050405020304" pitchFamily="18" charset="0"/>
                <a:cs typeface="Times New Roman" panose="02020603050405020304" pitchFamily="18" charset="0"/>
              </a:rPr>
              <a:t>its dimensionality and allowing for assumptions to be made about features contained in the sub-regions binned</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Local Response Normalization layer is added to implement lateral inhibition.</a:t>
            </a:r>
          </a:p>
          <a:p>
            <a:pPr algn="just"/>
            <a:endParaRPr lang="en-US" sz="22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700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RECOGNITION AND TRANSLATION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66131" y="2259842"/>
            <a:ext cx="8915400" cy="3777622"/>
          </a:xfrm>
        </p:spPr>
        <p:txBody>
          <a:bodyPr/>
          <a:lstStyle/>
          <a:p>
            <a:r>
              <a:rPr lang="en-US" sz="2400" dirty="0" smtClean="0">
                <a:latin typeface="Times New Roman" panose="02020603050405020304" pitchFamily="18" charset="0"/>
                <a:cs typeface="Times New Roman" panose="02020603050405020304" pitchFamily="18" charset="0"/>
              </a:rPr>
              <a:t>Our model outputs a stream of Unicode and a function called un_to_kannada compares it with Unicode dictionary and gives the ANSI output which is displayed to the user.</a:t>
            </a:r>
          </a:p>
          <a:p>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nce the word is correctly recognized the word is compared to the dictionary of </a:t>
            </a:r>
            <a:r>
              <a:rPr lang="en-US" sz="2400" dirty="0" err="1" smtClean="0">
                <a:latin typeface="Times New Roman" panose="02020603050405020304" pitchFamily="18" charset="0"/>
                <a:cs typeface="Times New Roman" panose="02020603050405020304" pitchFamily="18" charset="0"/>
              </a:rPr>
              <a:t>kannada</a:t>
            </a:r>
            <a:r>
              <a:rPr lang="en-US" sz="2400" dirty="0" smtClean="0">
                <a:latin typeface="Times New Roman" panose="02020603050405020304" pitchFamily="18" charset="0"/>
                <a:cs typeface="Times New Roman" panose="02020603050405020304" pitchFamily="18" charset="0"/>
              </a:rPr>
              <a:t> words with </a:t>
            </a:r>
            <a:r>
              <a:rPr lang="en-US" sz="2400" dirty="0" err="1" smtClean="0">
                <a:latin typeface="Times New Roman" panose="02020603050405020304" pitchFamily="18" charset="0"/>
                <a:cs typeface="Times New Roman" panose="02020603050405020304" pitchFamily="18" charset="0"/>
              </a:rPr>
              <a:t>english</a:t>
            </a:r>
            <a:r>
              <a:rPr lang="en-US" sz="2400" dirty="0" smtClean="0">
                <a:latin typeface="Times New Roman" panose="02020603050405020304" pitchFamily="18" charset="0"/>
                <a:cs typeface="Times New Roman" panose="02020603050405020304" pitchFamily="18" charset="0"/>
              </a:rPr>
              <a:t> meanings</a:t>
            </a:r>
          </a:p>
          <a:p>
            <a:r>
              <a:rPr lang="en-US" sz="2400" dirty="0" smtClean="0">
                <a:latin typeface="Times New Roman" panose="02020603050405020304" pitchFamily="18" charset="0"/>
                <a:cs typeface="Times New Roman" panose="02020603050405020304" pitchFamily="18" charset="0"/>
              </a:rPr>
              <a:t>After the comparison the corresponding English meaning is displayed to the user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179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Times New Roman" panose="02020603050405020304" pitchFamily="18" charset="0"/>
                <a:cs typeface="Times New Roman" panose="02020603050405020304" pitchFamily="18" charset="0"/>
              </a:rPr>
              <a:t>APPLICATIONS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06600" y="1801402"/>
            <a:ext cx="8915400" cy="3777622"/>
          </a:xfrm>
        </p:spPr>
        <p:txBody>
          <a:bodyPr/>
          <a:lstStyle/>
          <a:p>
            <a:r>
              <a:rPr lang="en-US" dirty="0" smtClean="0"/>
              <a:t>Provides a means of visual output of correct English word/sentence for a given </a:t>
            </a:r>
            <a:r>
              <a:rPr lang="en-US" dirty="0"/>
              <a:t>K</a:t>
            </a:r>
            <a:r>
              <a:rPr lang="en-US" dirty="0" smtClean="0"/>
              <a:t>annada scripture</a:t>
            </a:r>
          </a:p>
          <a:p>
            <a:endParaRPr lang="en-US" dirty="0"/>
          </a:p>
        </p:txBody>
      </p:sp>
      <p:pic>
        <p:nvPicPr>
          <p:cNvPr id="4" name="Google Shape;68;p15"/>
          <p:cNvPicPr preferRelativeResize="0"/>
          <p:nvPr/>
        </p:nvPicPr>
        <p:blipFill rotWithShape="1">
          <a:blip r:embed="rId2">
            <a:alphaModFix/>
          </a:blip>
          <a:srcRect t="11798" b="8426"/>
          <a:stretch/>
        </p:blipFill>
        <p:spPr>
          <a:xfrm>
            <a:off x="3470463" y="3466531"/>
            <a:ext cx="5987674" cy="1910687"/>
          </a:xfrm>
          <a:prstGeom prst="rect">
            <a:avLst/>
          </a:prstGeom>
          <a:noFill/>
          <a:ln>
            <a:noFill/>
          </a:ln>
        </p:spPr>
      </p:pic>
    </p:spTree>
    <p:extLst>
      <p:ext uri="{BB962C8B-B14F-4D97-AF65-F5344CB8AC3E}">
        <p14:creationId xmlns:p14="http://schemas.microsoft.com/office/powerpoint/2010/main" val="2884063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3900" y="1092200"/>
            <a:ext cx="9510712" cy="4819022"/>
          </a:xfrm>
        </p:spPr>
        <p:txBody>
          <a:bodyPr/>
          <a:lstStyle/>
          <a:p>
            <a:r>
              <a:rPr lang="en-US" dirty="0" smtClean="0"/>
              <a:t>Helps those who are not native to this language, understand the language and have an easy access to translation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625" y="1886376"/>
            <a:ext cx="5715000" cy="4286250"/>
          </a:xfrm>
          <a:prstGeom prst="rect">
            <a:avLst/>
          </a:prstGeom>
        </p:spPr>
      </p:pic>
    </p:spTree>
    <p:extLst>
      <p:ext uri="{BB962C8B-B14F-4D97-AF65-F5344CB8AC3E}">
        <p14:creationId xmlns:p14="http://schemas.microsoft.com/office/powerpoint/2010/main" val="439411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656" y="678701"/>
            <a:ext cx="8911687" cy="1280890"/>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43301" y="2174544"/>
            <a:ext cx="8915400" cy="3777622"/>
          </a:xfrm>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Communication in this fast pace world has become as necessary as shelter is for survival.</a:t>
            </a:r>
          </a:p>
          <a:p>
            <a:pPr marL="0" indent="0" algn="just">
              <a:buNone/>
            </a:pPr>
            <a:r>
              <a:rPr lang="en-US" sz="2000" dirty="0" smtClean="0">
                <a:latin typeface="Times New Roman" panose="02020603050405020304" pitchFamily="18" charset="0"/>
                <a:cs typeface="Times New Roman" panose="02020603050405020304" pitchFamily="18" charset="0"/>
              </a:rPr>
              <a:t>Language barrier only makes it worse and since there so many language in the world, 28 official only in India it makes it hard for even a multilingual person to manage</a:t>
            </a:r>
          </a:p>
          <a:p>
            <a:pPr marL="0" indent="0" algn="just">
              <a:buNone/>
            </a:pPr>
            <a:r>
              <a:rPr lang="en-US" sz="2000" dirty="0" smtClean="0">
                <a:latin typeface="Times New Roman" panose="02020603050405020304" pitchFamily="18" charset="0"/>
                <a:cs typeface="Times New Roman" panose="02020603050405020304" pitchFamily="18" charset="0"/>
              </a:rPr>
              <a:t>This application will help people who do not know Kannada have an easy access to the language without having to go around asking people which will again put them </a:t>
            </a:r>
            <a:r>
              <a:rPr lang="en-US" sz="2000" dirty="0" smtClean="0">
                <a:latin typeface="Times New Roman" panose="02020603050405020304" pitchFamily="18" charset="0"/>
                <a:cs typeface="Times New Roman" panose="02020603050405020304" pitchFamily="18" charset="0"/>
              </a:rPr>
              <a:t>in a </a:t>
            </a:r>
            <a:r>
              <a:rPr lang="en-US" sz="2000" dirty="0" smtClean="0">
                <a:latin typeface="Times New Roman" panose="02020603050405020304" pitchFamily="18" charset="0"/>
                <a:cs typeface="Times New Roman" panose="02020603050405020304" pitchFamily="18" charset="0"/>
              </a:rPr>
              <a:t>loop of language barrier</a:t>
            </a:r>
          </a:p>
          <a:p>
            <a:pPr marL="0" indent="0" algn="just">
              <a:buNone/>
            </a:pPr>
            <a:r>
              <a:rPr lang="en-US" sz="2000" dirty="0" smtClean="0">
                <a:latin typeface="Times New Roman" panose="02020603050405020304" pitchFamily="18" charset="0"/>
                <a:cs typeface="Times New Roman" panose="02020603050405020304" pitchFamily="18" charset="0"/>
              </a:rPr>
              <a:t>This application will also help people learn </a:t>
            </a:r>
            <a:r>
              <a:rPr lang="en-US" sz="2000" dirty="0" err="1" smtClean="0">
                <a:latin typeface="Times New Roman" panose="02020603050405020304" pitchFamily="18" charset="0"/>
                <a:cs typeface="Times New Roman" panose="02020603050405020304" pitchFamily="18" charset="0"/>
              </a:rPr>
              <a:t>kannada</a:t>
            </a:r>
            <a:r>
              <a:rPr lang="en-US" sz="2000" dirty="0" smtClean="0">
                <a:latin typeface="Times New Roman" panose="02020603050405020304" pitchFamily="18" charset="0"/>
                <a:cs typeface="Times New Roman" panose="02020603050405020304" pitchFamily="18" charset="0"/>
              </a:rPr>
              <a:t> by learning one word at a time</a:t>
            </a:r>
          </a:p>
          <a:p>
            <a:pPr marL="0" indent="0" algn="just">
              <a:buNone/>
            </a:pPr>
            <a:r>
              <a:rPr lang="en-US" sz="2000" dirty="0" smtClean="0">
                <a:latin typeface="Times New Roman" panose="02020603050405020304" pitchFamily="18" charset="0"/>
                <a:cs typeface="Times New Roman" panose="02020603050405020304" pitchFamily="18" charset="0"/>
              </a:rPr>
              <a:t>Once invested with time and money to acquire the necessary huge dataset, this application can be used to recognize any </a:t>
            </a:r>
            <a:r>
              <a:rPr lang="en-US" sz="2000" dirty="0" err="1" smtClean="0">
                <a:latin typeface="Times New Roman" panose="02020603050405020304" pitchFamily="18" charset="0"/>
                <a:cs typeface="Times New Roman" panose="02020603050405020304" pitchFamily="18" charset="0"/>
              </a:rPr>
              <a:t>kannada</a:t>
            </a:r>
            <a:r>
              <a:rPr lang="en-US" sz="2000" dirty="0" smtClean="0">
                <a:latin typeface="Times New Roman" panose="02020603050405020304" pitchFamily="18" charset="0"/>
                <a:cs typeface="Times New Roman" panose="02020603050405020304" pitchFamily="18" charset="0"/>
              </a:rPr>
              <a:t> word from any </a:t>
            </a:r>
            <a:r>
              <a:rPr lang="en-US" sz="2000" dirty="0" err="1" smtClean="0">
                <a:latin typeface="Times New Roman" panose="02020603050405020304" pitchFamily="18" charset="0"/>
                <a:cs typeface="Times New Roman" panose="02020603050405020304" pitchFamily="18" charset="0"/>
              </a:rPr>
              <a:t>kannada</a:t>
            </a:r>
            <a:r>
              <a:rPr lang="en-US" sz="2000" dirty="0" smtClean="0">
                <a:latin typeface="Times New Roman" panose="02020603050405020304" pitchFamily="18" charset="0"/>
                <a:cs typeface="Times New Roman" panose="02020603050405020304" pitchFamily="18" charset="0"/>
              </a:rPr>
              <a:t> script</a:t>
            </a:r>
          </a:p>
        </p:txBody>
      </p:sp>
    </p:spTree>
    <p:extLst>
      <p:ext uri="{BB962C8B-B14F-4D97-AF65-F5344CB8AC3E}">
        <p14:creationId xmlns:p14="http://schemas.microsoft.com/office/powerpoint/2010/main" val="636348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5990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MOTIVATION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8585" y="2038066"/>
            <a:ext cx="8915400" cy="3777622"/>
          </a:xfrm>
        </p:spPr>
        <p:txBody>
          <a:bodyPr/>
          <a:lstStyle/>
          <a:p>
            <a:pPr marL="457200" algn="just">
              <a:lnSpc>
                <a:spcPct val="115000"/>
              </a:lnSpc>
              <a:spcBef>
                <a:spcPts val="0"/>
              </a:spcBef>
              <a:buSzPts val="1800"/>
            </a:pPr>
            <a:r>
              <a:rPr lang="en-US" sz="2200" dirty="0">
                <a:latin typeface="Times New Roman" panose="02020603050405020304" pitchFamily="18" charset="0"/>
                <a:cs typeface="Times New Roman" panose="02020603050405020304" pitchFamily="18" charset="0"/>
              </a:rPr>
              <a:t>Conversion of official documents into English (FIR’s, Taxable bills of companies/ political parties) to prevent corruption</a:t>
            </a:r>
          </a:p>
          <a:p>
            <a:pPr marL="457200" algn="just">
              <a:lnSpc>
                <a:spcPct val="115000"/>
              </a:lnSpc>
              <a:spcBef>
                <a:spcPts val="0"/>
              </a:spcBef>
              <a:buSzPts val="1800"/>
            </a:pPr>
            <a:r>
              <a:rPr lang="en-US" sz="2200" dirty="0">
                <a:latin typeface="Times New Roman" panose="02020603050405020304" pitchFamily="18" charset="0"/>
                <a:cs typeface="Times New Roman" panose="02020603050405020304" pitchFamily="18" charset="0"/>
              </a:rPr>
              <a:t>A means to recognize and date </a:t>
            </a:r>
            <a:r>
              <a:rPr lang="en-US" sz="2200" dirty="0">
                <a:solidFill>
                  <a:srgbClr val="434343"/>
                </a:solidFill>
                <a:latin typeface="Times New Roman" panose="02020603050405020304" pitchFamily="18" charset="0"/>
                <a:cs typeface="Times New Roman" panose="02020603050405020304" pitchFamily="18" charset="0"/>
              </a:rPr>
              <a:t>historical scriptures that hasn’t been translated into English yet</a:t>
            </a:r>
          </a:p>
          <a:p>
            <a:pPr marL="457200" algn="just">
              <a:lnSpc>
                <a:spcPct val="115000"/>
              </a:lnSpc>
              <a:spcBef>
                <a:spcPts val="0"/>
              </a:spcBef>
              <a:buClr>
                <a:srgbClr val="434343"/>
              </a:buClr>
              <a:buSzPts val="1800"/>
            </a:pPr>
            <a:r>
              <a:rPr lang="en-US" sz="2200" dirty="0">
                <a:solidFill>
                  <a:srgbClr val="434343"/>
                </a:solidFill>
                <a:latin typeface="Times New Roman" panose="02020603050405020304" pitchFamily="18" charset="0"/>
                <a:cs typeface="Times New Roman" panose="02020603050405020304" pitchFamily="18" charset="0"/>
              </a:rPr>
              <a:t>Redefine peer to peer learning for rural kids who do not have a means of having a teacher at all times through smartphones</a:t>
            </a:r>
          </a:p>
          <a:p>
            <a:pPr marL="457200" algn="just">
              <a:lnSpc>
                <a:spcPct val="115000"/>
              </a:lnSpc>
              <a:spcBef>
                <a:spcPts val="0"/>
              </a:spcBef>
              <a:buClr>
                <a:srgbClr val="434343"/>
              </a:buClr>
              <a:buSzPts val="1800"/>
            </a:pPr>
            <a:r>
              <a:rPr lang="en-US" sz="2200" dirty="0">
                <a:solidFill>
                  <a:srgbClr val="434343"/>
                </a:solidFill>
                <a:latin typeface="Times New Roman" panose="02020603050405020304" pitchFamily="18" charset="0"/>
                <a:cs typeface="Times New Roman" panose="02020603050405020304" pitchFamily="18" charset="0"/>
              </a:rPr>
              <a:t>Dynamically convert sign-boards written in </a:t>
            </a:r>
            <a:r>
              <a:rPr lang="en-US" sz="2200" dirty="0" err="1">
                <a:solidFill>
                  <a:srgbClr val="434343"/>
                </a:solidFill>
                <a:latin typeface="Times New Roman" panose="02020603050405020304" pitchFamily="18" charset="0"/>
                <a:cs typeface="Times New Roman" panose="02020603050405020304" pitchFamily="18" charset="0"/>
              </a:rPr>
              <a:t>kannada</a:t>
            </a:r>
            <a:endParaRPr lang="en-US" sz="2200" dirty="0">
              <a:solidFill>
                <a:srgbClr val="434343"/>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34368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            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9529" y="2106304"/>
            <a:ext cx="8915400" cy="3777622"/>
          </a:xfrm>
        </p:spPr>
        <p:txBody>
          <a:bodyPr/>
          <a:lstStyle/>
          <a:p>
            <a:pPr marL="482600" algn="just">
              <a:lnSpc>
                <a:spcPct val="99000"/>
              </a:lnSpc>
              <a:spcBef>
                <a:spcPts val="0"/>
              </a:spcBef>
              <a:buSzPts val="1400"/>
            </a:pPr>
            <a:r>
              <a:rPr lang="en-US" sz="2200" dirty="0">
                <a:solidFill>
                  <a:schemeClr val="dk1"/>
                </a:solidFill>
                <a:latin typeface="Times New Roman"/>
                <a:ea typeface="Times New Roman"/>
                <a:cs typeface="Times New Roman"/>
                <a:sym typeface="Times New Roman"/>
              </a:rPr>
              <a:t>Human presence at every nook and corner is impossible and hence the sign boards are put up to make it easier for people to follow directions regarding their area of work</a:t>
            </a:r>
            <a:r>
              <a:rPr lang="en-US" sz="2200" dirty="0" smtClean="0">
                <a:solidFill>
                  <a:schemeClr val="dk1"/>
                </a:solidFill>
                <a:latin typeface="Times New Roman"/>
                <a:ea typeface="Times New Roman"/>
                <a:cs typeface="Times New Roman"/>
                <a:sym typeface="Times New Roman"/>
              </a:rPr>
              <a:t>.</a:t>
            </a:r>
          </a:p>
          <a:p>
            <a:pPr marL="482600" algn="just">
              <a:lnSpc>
                <a:spcPct val="99000"/>
              </a:lnSpc>
              <a:spcBef>
                <a:spcPts val="0"/>
              </a:spcBef>
              <a:buSzPts val="1400"/>
            </a:pPr>
            <a:r>
              <a:rPr lang="en-US" sz="2200" dirty="0" smtClean="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These instructions are put up in the native language so as to make it easier to understand. But these can only be understood by someone familiar with the native language and someone who can read.</a:t>
            </a:r>
          </a:p>
          <a:p>
            <a:pPr marL="482600" algn="just">
              <a:lnSpc>
                <a:spcPct val="99000"/>
              </a:lnSpc>
              <a:spcBef>
                <a:spcPts val="0"/>
              </a:spcBef>
              <a:buSzPts val="1400"/>
            </a:pPr>
            <a:r>
              <a:rPr lang="en-US" sz="2200" dirty="0">
                <a:solidFill>
                  <a:schemeClr val="dk1"/>
                </a:solidFill>
                <a:latin typeface="Times New Roman"/>
                <a:ea typeface="Times New Roman"/>
                <a:cs typeface="Times New Roman"/>
                <a:sym typeface="Times New Roman"/>
              </a:rPr>
              <a:t>This can be solved if there were some means to read it or translate it into another language to help the visually impaired and those unfamiliar with the language.</a:t>
            </a:r>
          </a:p>
          <a:p>
            <a:endParaRPr lang="en-US" dirty="0"/>
          </a:p>
        </p:txBody>
      </p:sp>
    </p:spTree>
    <p:extLst>
      <p:ext uri="{BB962C8B-B14F-4D97-AF65-F5344CB8AC3E}">
        <p14:creationId xmlns:p14="http://schemas.microsoft.com/office/powerpoint/2010/main" val="1014820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167" y="0"/>
            <a:ext cx="8911687" cy="1280890"/>
          </a:xfrm>
        </p:spPr>
        <p:txBody>
          <a:bodyPr/>
          <a:lstStyle/>
          <a:p>
            <a:r>
              <a:rPr lang="en-US" b="1" dirty="0" smtClean="0">
                <a:latin typeface="Times New Roman" panose="02020603050405020304" pitchFamily="18" charset="0"/>
                <a:cs typeface="Times New Roman" panose="02020603050405020304" pitchFamily="18" charset="0"/>
              </a:rPr>
              <a:t>LITERATURE SURVEY</a:t>
            </a:r>
            <a:endParaRPr 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88577819"/>
              </p:ext>
            </p:extLst>
          </p:nvPr>
        </p:nvGraphicFramePr>
        <p:xfrm>
          <a:off x="2" y="719665"/>
          <a:ext cx="12191999" cy="6138335"/>
        </p:xfrm>
        <a:graphic>
          <a:graphicData uri="http://schemas.openxmlformats.org/drawingml/2006/table">
            <a:tbl>
              <a:tblPr firstRow="1" bandRow="1">
                <a:tableStyleId>{5C22544A-7EE6-4342-B048-85BDC9FD1C3A}</a:tableStyleId>
              </a:tblPr>
              <a:tblGrid>
                <a:gridCol w="2669880">
                  <a:extLst>
                    <a:ext uri="{9D8B030D-6E8A-4147-A177-3AD203B41FA5}">
                      <a16:colId xmlns:a16="http://schemas.microsoft.com/office/drawing/2014/main" val="198649651"/>
                    </a:ext>
                  </a:extLst>
                </a:gridCol>
                <a:gridCol w="1881368">
                  <a:extLst>
                    <a:ext uri="{9D8B030D-6E8A-4147-A177-3AD203B41FA5}">
                      <a16:colId xmlns:a16="http://schemas.microsoft.com/office/drawing/2014/main" val="2865710446"/>
                    </a:ext>
                  </a:extLst>
                </a:gridCol>
                <a:gridCol w="3804236">
                  <a:extLst>
                    <a:ext uri="{9D8B030D-6E8A-4147-A177-3AD203B41FA5}">
                      <a16:colId xmlns:a16="http://schemas.microsoft.com/office/drawing/2014/main" val="3619103693"/>
                    </a:ext>
                  </a:extLst>
                </a:gridCol>
                <a:gridCol w="2019704">
                  <a:extLst>
                    <a:ext uri="{9D8B030D-6E8A-4147-A177-3AD203B41FA5}">
                      <a16:colId xmlns:a16="http://schemas.microsoft.com/office/drawing/2014/main" val="280567206"/>
                    </a:ext>
                  </a:extLst>
                </a:gridCol>
                <a:gridCol w="1816811">
                  <a:extLst>
                    <a:ext uri="{9D8B030D-6E8A-4147-A177-3AD203B41FA5}">
                      <a16:colId xmlns:a16="http://schemas.microsoft.com/office/drawing/2014/main" val="3488698728"/>
                    </a:ext>
                  </a:extLst>
                </a:gridCol>
              </a:tblGrid>
              <a:tr h="597063">
                <a:tc>
                  <a:txBody>
                    <a:bodyPr/>
                    <a:lstStyle/>
                    <a:p>
                      <a:pPr algn="ctr"/>
                      <a:r>
                        <a:rPr lang="en-US" dirty="0" smtClean="0">
                          <a:latin typeface="Times New Roman" panose="02020603050405020304" pitchFamily="18" charset="0"/>
                          <a:cs typeface="Times New Roman" panose="02020603050405020304" pitchFamily="18" charset="0"/>
                        </a:rPr>
                        <a:t>Paper</a:t>
                      </a:r>
                      <a:r>
                        <a:rPr lang="en-US" baseline="0" dirty="0" smtClean="0">
                          <a:latin typeface="Times New Roman" panose="02020603050405020304" pitchFamily="18" charset="0"/>
                          <a:cs typeface="Times New Roman" panose="02020603050405020304" pitchFamily="18" charset="0"/>
                        </a:rPr>
                        <a:t> Name &amp; Year</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smtClean="0">
                          <a:latin typeface="Times New Roman" panose="02020603050405020304" pitchFamily="18" charset="0"/>
                          <a:cs typeface="Times New Roman" panose="02020603050405020304" pitchFamily="18" charset="0"/>
                        </a:rPr>
                        <a:t>Details</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smtClean="0">
                          <a:latin typeface="Times New Roman" panose="02020603050405020304" pitchFamily="18" charset="0"/>
                          <a:cs typeface="Times New Roman" panose="02020603050405020304" pitchFamily="18" charset="0"/>
                        </a:rPr>
                        <a:t>Method</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smtClean="0">
                          <a:latin typeface="Times New Roman" panose="02020603050405020304" pitchFamily="18" charset="0"/>
                          <a:cs typeface="Times New Roman" panose="02020603050405020304" pitchFamily="18" charset="0"/>
                        </a:rPr>
                        <a:t>Author </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smtClean="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18556705"/>
                  </a:ext>
                </a:extLst>
              </a:tr>
              <a:tr h="1785978">
                <a:tc>
                  <a:txBody>
                    <a:bodyPr/>
                    <a:lstStyle/>
                    <a:p>
                      <a:r>
                        <a:rPr lang="en-US" sz="1600" dirty="0" smtClean="0">
                          <a:latin typeface="Times New Roman" panose="02020603050405020304" pitchFamily="18" charset="0"/>
                          <a:cs typeface="Times New Roman" panose="02020603050405020304" pitchFamily="18" charset="0"/>
                        </a:rPr>
                        <a:t>Review of</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Automatic</a:t>
                      </a:r>
                    </a:p>
                    <a:p>
                      <a:r>
                        <a:rPr lang="en-US" sz="1600" dirty="0" smtClean="0">
                          <a:latin typeface="Times New Roman" panose="02020603050405020304" pitchFamily="18" charset="0"/>
                          <a:cs typeface="Times New Roman" panose="02020603050405020304" pitchFamily="18" charset="0"/>
                        </a:rPr>
                        <a:t>Handwritten</a:t>
                      </a:r>
                    </a:p>
                    <a:p>
                      <a:r>
                        <a:rPr lang="en-US" sz="1600" dirty="0" smtClean="0">
                          <a:latin typeface="Times New Roman" panose="02020603050405020304" pitchFamily="18" charset="0"/>
                          <a:cs typeface="Times New Roman" panose="02020603050405020304" pitchFamily="18" charset="0"/>
                        </a:rPr>
                        <a:t>Kannada</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Character</a:t>
                      </a:r>
                    </a:p>
                    <a:p>
                      <a:r>
                        <a:rPr lang="en-US" sz="1600" dirty="0" smtClean="0">
                          <a:latin typeface="Times New Roman" panose="02020603050405020304" pitchFamily="18" charset="0"/>
                          <a:cs typeface="Times New Roman" panose="02020603050405020304" pitchFamily="18" charset="0"/>
                        </a:rPr>
                        <a:t>Recognition</a:t>
                      </a:r>
                    </a:p>
                    <a:p>
                      <a:r>
                        <a:rPr lang="en-US" sz="1600" dirty="0" smtClean="0">
                          <a:latin typeface="Times New Roman" panose="02020603050405020304" pitchFamily="18" charset="0"/>
                          <a:cs typeface="Times New Roman" panose="02020603050405020304" pitchFamily="18" charset="0"/>
                        </a:rPr>
                        <a:t>Technique</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Using Neural</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Network-2017</a:t>
                      </a:r>
                    </a:p>
                  </a:txBody>
                  <a:tcPr/>
                </a:tc>
                <a:tc>
                  <a:txBody>
                    <a:bodyPr/>
                    <a:lstStyle/>
                    <a:p>
                      <a:r>
                        <a:rPr lang="en-US" sz="1600" dirty="0" smtClean="0">
                          <a:latin typeface="Times New Roman" panose="02020603050405020304" pitchFamily="18" charset="0"/>
                          <a:cs typeface="Times New Roman" panose="02020603050405020304" pitchFamily="18" charset="0"/>
                        </a:rPr>
                        <a:t>International</a:t>
                      </a:r>
                    </a:p>
                    <a:p>
                      <a:r>
                        <a:rPr lang="en-US" sz="1600" dirty="0" smtClean="0">
                          <a:latin typeface="Times New Roman" panose="02020603050405020304" pitchFamily="18" charset="0"/>
                          <a:cs typeface="Times New Roman" panose="02020603050405020304" pitchFamily="18" charset="0"/>
                        </a:rPr>
                        <a:t>Journal</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of</a:t>
                      </a:r>
                    </a:p>
                    <a:p>
                      <a:r>
                        <a:rPr lang="en-US" sz="1600" dirty="0" smtClean="0">
                          <a:latin typeface="Times New Roman" panose="02020603050405020304" pitchFamily="18" charset="0"/>
                          <a:cs typeface="Times New Roman" panose="02020603050405020304" pitchFamily="18" charset="0"/>
                        </a:rPr>
                        <a:t>Engineering</a:t>
                      </a:r>
                    </a:p>
                    <a:p>
                      <a:r>
                        <a:rPr lang="en-US" sz="1600" dirty="0" smtClean="0">
                          <a:latin typeface="Times New Roman" panose="02020603050405020304" pitchFamily="18" charset="0"/>
                          <a:cs typeface="Times New Roman" panose="02020603050405020304" pitchFamily="18" charset="0"/>
                        </a:rPr>
                        <a:t>Development</a:t>
                      </a:r>
                    </a:p>
                    <a:p>
                      <a:r>
                        <a:rPr lang="en-US" sz="1600" dirty="0" smtClean="0">
                          <a:latin typeface="Times New Roman" panose="02020603050405020304" pitchFamily="18" charset="0"/>
                          <a:cs typeface="Times New Roman" panose="02020603050405020304" pitchFamily="18" charset="0"/>
                        </a:rPr>
                        <a:t>And</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Research</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Pre-Processing</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technique is</a:t>
                      </a:r>
                    </a:p>
                    <a:p>
                      <a:r>
                        <a:rPr lang="en-US" sz="1600" dirty="0" smtClean="0">
                          <a:latin typeface="Times New Roman" panose="02020603050405020304" pitchFamily="18" charset="0"/>
                          <a:cs typeface="Times New Roman" panose="02020603050405020304" pitchFamily="18" charset="0"/>
                        </a:rPr>
                        <a:t>presented for</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extracting</a:t>
                      </a:r>
                    </a:p>
                    <a:p>
                      <a:r>
                        <a:rPr lang="en-US" sz="1600" dirty="0" smtClean="0">
                          <a:latin typeface="Times New Roman" panose="02020603050405020304" pitchFamily="18" charset="0"/>
                          <a:cs typeface="Times New Roman" panose="02020603050405020304" pitchFamily="18" charset="0"/>
                        </a:rPr>
                        <a:t>Handwritten</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characters.</a:t>
                      </a:r>
                    </a:p>
                    <a:p>
                      <a:r>
                        <a:rPr lang="en-US" sz="1600" dirty="0" smtClean="0">
                          <a:latin typeface="Times New Roman" panose="02020603050405020304" pitchFamily="18" charset="0"/>
                          <a:cs typeface="Times New Roman" panose="02020603050405020304" pitchFamily="18" charset="0"/>
                        </a:rPr>
                        <a:t>Back</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Propagation</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Neural</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Network,</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Form</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Processing,</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Histogram of Gradients, Kannada</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Script</a:t>
                      </a:r>
                    </a:p>
                  </a:txBody>
                  <a:tcPr/>
                </a:tc>
                <a:tc>
                  <a:txBody>
                    <a:bodyPr/>
                    <a:lstStyle/>
                    <a:p>
                      <a:r>
                        <a:rPr lang="en-US" sz="1600" dirty="0" err="1" smtClean="0">
                          <a:latin typeface="Times New Roman" panose="02020603050405020304" pitchFamily="18" charset="0"/>
                          <a:cs typeface="Times New Roman" panose="02020603050405020304" pitchFamily="18" charset="0"/>
                        </a:rPr>
                        <a:t>Mukesh</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Kumar</a:t>
                      </a:r>
                    </a:p>
                    <a:p>
                      <a:r>
                        <a:rPr lang="en-US" sz="1600" dirty="0" smtClean="0">
                          <a:latin typeface="Times New Roman" panose="02020603050405020304" pitchFamily="18" charset="0"/>
                          <a:cs typeface="Times New Roman" panose="02020603050405020304" pitchFamily="18" charset="0"/>
                        </a:rPr>
                        <a:t>Dr. </a:t>
                      </a:r>
                      <a:r>
                        <a:rPr lang="en-US" sz="1600" dirty="0" err="1" smtClean="0">
                          <a:latin typeface="Times New Roman" panose="02020603050405020304" pitchFamily="18" charset="0"/>
                          <a:cs typeface="Times New Roman" panose="02020603050405020304" pitchFamily="18" charset="0"/>
                        </a:rPr>
                        <a:t>Jeeetendra</a:t>
                      </a:r>
                      <a:endParaRPr lang="en-US" sz="1600" dirty="0" smtClean="0">
                        <a:latin typeface="Times New Roman" panose="02020603050405020304" pitchFamily="18" charset="0"/>
                        <a:cs typeface="Times New Roman" panose="02020603050405020304" pitchFamily="18" charset="0"/>
                      </a:endParaRPr>
                    </a:p>
                    <a:p>
                      <a:r>
                        <a:rPr lang="en-US" sz="1600" dirty="0" err="1" smtClean="0">
                          <a:latin typeface="Times New Roman" panose="02020603050405020304" pitchFamily="18" charset="0"/>
                          <a:cs typeface="Times New Roman" panose="02020603050405020304" pitchFamily="18" charset="0"/>
                        </a:rPr>
                        <a:t>Sheethlani</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57</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Character dataset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8862779"/>
                  </a:ext>
                </a:extLst>
              </a:tr>
              <a:tr h="2070694">
                <a:tc>
                  <a:txBody>
                    <a:bodyPr/>
                    <a:lstStyle/>
                    <a:p>
                      <a:pPr marL="0" marR="0" algn="l">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Unrestricted Kannada Online Handwritten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Akshara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Recognition using SDTW</a:t>
                      </a:r>
                    </a:p>
                  </a:txBody>
                  <a:tcPr marL="68580" marR="68580" marT="0" marB="0"/>
                </a:tc>
                <a:tc>
                  <a:txBody>
                    <a:bodyPr/>
                    <a:lstStyle/>
                    <a:p>
                      <a:pPr marL="0" marR="0" algn="l">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Kannada Database of Medical Intelligence and Language Engineering (MILE) Lab,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IISc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Statistical Dynamic Time Warping (SDTW)</a:t>
                      </a:r>
                    </a:p>
                  </a:txBody>
                  <a:tcPr marL="68580" marR="68580" marT="0" marB="0"/>
                </a:tc>
                <a:tc>
                  <a:txBody>
                    <a:bodyPr/>
                    <a:lstStyle/>
                    <a:p>
                      <a:pPr marL="0" marR="0" algn="l">
                        <a:lnSpc>
                          <a:spcPct val="107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Rituraj</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Kunwar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Mohan 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Shashikiran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K, A. 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Ramakrishnan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dataset used has handwriting of 69 people from four different locations</a:t>
                      </a:r>
                    </a:p>
                  </a:txBody>
                  <a:tcPr marL="68580" marR="68580" marT="0" marB="0"/>
                </a:tc>
                <a:extLst>
                  <a:ext uri="{0D108BD9-81ED-4DB2-BD59-A6C34878D82A}">
                    <a16:rowId xmlns:a16="http://schemas.microsoft.com/office/drawing/2014/main" val="1676181982"/>
                  </a:ext>
                </a:extLst>
              </a:tr>
              <a:tr h="1684600">
                <a:tc>
                  <a:txBody>
                    <a:bodyPr/>
                    <a:lstStyle/>
                    <a:p>
                      <a:pPr marL="0" marR="95250" algn="l">
                        <a:lnSpc>
                          <a:spcPct val="107000"/>
                        </a:lnSpc>
                        <a:spcBef>
                          <a:spcPts val="0"/>
                        </a:spcBef>
                        <a:spcAft>
                          <a:spcPts val="0"/>
                        </a:spcAft>
                      </a:pPr>
                      <a:r>
                        <a:rPr lang="en-US" sz="1600" kern="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Recognition of Handwritten Kannada Numerals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l">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th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International conference on Information Technology</a:t>
                      </a:r>
                    </a:p>
                  </a:txBody>
                  <a:tcPr marL="68580" marR="68580" marT="0" marB="0"/>
                </a:tc>
                <a:tc>
                  <a:txBody>
                    <a:bodyPr/>
                    <a:lstStyle/>
                    <a:p>
                      <a:pPr marL="0" marR="0" algn="l">
                        <a:lnSpc>
                          <a:spcPct val="107000"/>
                        </a:lnSpc>
                        <a:spcBef>
                          <a:spcPts val="0"/>
                        </a:spcBef>
                        <a:spcAft>
                          <a:spcPts val="0"/>
                        </a:spcAft>
                      </a:pP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Quadratic classifier based scheme for the recognition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N.Sharma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U.Pal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F.Kumura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l">
                        <a:lnSpc>
                          <a:spcPct val="107000"/>
                        </a:lnSpc>
                        <a:spcBef>
                          <a:spcPts val="0"/>
                        </a:spcBef>
                        <a:spcAft>
                          <a:spcPts val="0"/>
                        </a:spcAft>
                      </a:pPr>
                      <a:r>
                        <a:rPr lang="en-US"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64 dimensional and 100 dimensional features for a comparative study on the recognition accuracy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2012007"/>
                  </a:ext>
                </a:extLst>
              </a:tr>
            </a:tbl>
          </a:graphicData>
        </a:graphic>
      </p:graphicFrame>
    </p:spTree>
    <p:extLst>
      <p:ext uri="{BB962C8B-B14F-4D97-AF65-F5344CB8AC3E}">
        <p14:creationId xmlns:p14="http://schemas.microsoft.com/office/powerpoint/2010/main" val="38826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24334" y="518109"/>
            <a:ext cx="8863082" cy="655599"/>
          </a:xfrm>
        </p:spPr>
        <p:txBody>
          <a:bodyPr>
            <a:normAutofit/>
          </a:bodyPr>
          <a:lstStyle/>
          <a:p>
            <a:pPr algn="ctr"/>
            <a:r>
              <a:rPr lang="en" b="1" dirty="0" smtClean="0">
                <a:latin typeface="Times New Roman" panose="02020603050405020304" pitchFamily="18" charset="0"/>
                <a:cs typeface="Times New Roman" panose="02020603050405020304" pitchFamily="18" charset="0"/>
              </a:rPr>
              <a:t>TOOLS USED	</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029654" y="1451211"/>
            <a:ext cx="8915400" cy="3777622"/>
          </a:xfrm>
        </p:spPr>
        <p:txBody>
          <a:bodyPr>
            <a:noAutofit/>
          </a:bodyPr>
          <a:lstStyle/>
          <a:p>
            <a:pPr marL="0" lvl="0" indent="0" algn="just">
              <a:spcBef>
                <a:spcPts val="0"/>
              </a:spcBef>
              <a:buNone/>
            </a:pPr>
            <a:r>
              <a:rPr lang="en-US" sz="2200" b="1" dirty="0" smtClean="0">
                <a:latin typeface="Times New Roman" panose="02020603050405020304" pitchFamily="18" charset="0"/>
                <a:cs typeface="Times New Roman" panose="02020603050405020304" pitchFamily="18" charset="0"/>
              </a:rPr>
              <a:t>Python</a:t>
            </a:r>
            <a:r>
              <a:rPr lang="en-US" sz="2200" dirty="0" smtClean="0">
                <a:latin typeface="Times New Roman" panose="02020603050405020304" pitchFamily="18" charset="0"/>
                <a:cs typeface="Times New Roman" panose="02020603050405020304" pitchFamily="18" charset="0"/>
              </a:rPr>
              <a:t> - </a:t>
            </a:r>
            <a:r>
              <a:rPr lang="en-US" sz="2200" dirty="0" smtClean="0">
                <a:solidFill>
                  <a:srgbClr val="444444"/>
                </a:solidFill>
                <a:highlight>
                  <a:srgbClr val="F9F9F9"/>
                </a:highlight>
                <a:latin typeface="Times New Roman" panose="02020603050405020304" pitchFamily="18" charset="0"/>
                <a:cs typeface="Times New Roman" panose="02020603050405020304" pitchFamily="18" charset="0"/>
              </a:rPr>
              <a:t>Python 3.6.7 is now the latest maintenance release of Python 3.6 and supersedes 3.6.0. </a:t>
            </a:r>
            <a:r>
              <a:rPr lang="en-US" sz="2200" u="sng" dirty="0" smtClean="0">
                <a:solidFill>
                  <a:srgbClr val="3776AB"/>
                </a:solidFill>
                <a:highlight>
                  <a:srgbClr val="F9F9F9"/>
                </a:highlight>
                <a:latin typeface="Times New Roman" panose="02020603050405020304" pitchFamily="18" charset="0"/>
                <a:cs typeface="Times New Roman" panose="02020603050405020304" pitchFamily="18" charset="0"/>
                <a:hlinkClick r:id="rId2"/>
              </a:rPr>
              <a:t>Get 3.6.7 here</a:t>
            </a:r>
            <a:r>
              <a:rPr lang="en-US" sz="2200" dirty="0" smtClean="0">
                <a:solidFill>
                  <a:srgbClr val="444444"/>
                </a:solidFill>
                <a:highlight>
                  <a:srgbClr val="F9F9F9"/>
                </a:highlight>
                <a:latin typeface="Times New Roman" panose="02020603050405020304" pitchFamily="18" charset="0"/>
                <a:cs typeface="Times New Roman" panose="02020603050405020304" pitchFamily="18" charset="0"/>
              </a:rPr>
              <a:t>. </a:t>
            </a:r>
            <a:r>
              <a:rPr lang="en-US" sz="2200" u="sng" dirty="0" smtClean="0">
                <a:solidFill>
                  <a:srgbClr val="3776AB"/>
                </a:solidFill>
                <a:highlight>
                  <a:srgbClr val="F9F9F9"/>
                </a:highlight>
                <a:latin typeface="Times New Roman" panose="02020603050405020304" pitchFamily="18" charset="0"/>
                <a:cs typeface="Times New Roman" panose="02020603050405020304" pitchFamily="18" charset="0"/>
                <a:hlinkClick r:id="rId3"/>
              </a:rPr>
              <a:t>Python 3.7</a:t>
            </a:r>
            <a:r>
              <a:rPr lang="en-US" sz="2200" dirty="0" smtClean="0">
                <a:solidFill>
                  <a:srgbClr val="444444"/>
                </a:solidFill>
                <a:highlight>
                  <a:srgbClr val="F9F9F9"/>
                </a:highlight>
                <a:latin typeface="Times New Roman" panose="02020603050405020304" pitchFamily="18" charset="0"/>
                <a:cs typeface="Times New Roman" panose="02020603050405020304" pitchFamily="18" charset="0"/>
              </a:rPr>
              <a:t>, a newer feature release, is now also available.</a:t>
            </a:r>
          </a:p>
          <a:p>
            <a:pPr marL="0" lvl="0" indent="0" algn="just">
              <a:spcBef>
                <a:spcPts val="1600"/>
              </a:spcBef>
              <a:buNone/>
            </a:pPr>
            <a:r>
              <a:rPr lang="en-US" sz="2200" dirty="0" smtClean="0">
                <a:solidFill>
                  <a:srgbClr val="444444"/>
                </a:solidFill>
                <a:highlight>
                  <a:srgbClr val="F9F9F9"/>
                </a:highlight>
                <a:latin typeface="Times New Roman" panose="02020603050405020304" pitchFamily="18" charset="0"/>
                <a:cs typeface="Times New Roman" panose="02020603050405020304" pitchFamily="18" charset="0"/>
              </a:rPr>
              <a:t>Libraries:</a:t>
            </a:r>
            <a:endParaRPr lang="en-US" sz="2200" dirty="0" smtClean="0">
              <a:solidFill>
                <a:srgbClr val="444444"/>
              </a:solidFill>
              <a:highlight>
                <a:srgbClr val="F9F9F9"/>
              </a:highlight>
              <a:latin typeface="Times New Roman" panose="02020603050405020304" pitchFamily="18" charset="0"/>
              <a:ea typeface="Courier New"/>
              <a:cs typeface="Times New Roman" panose="02020603050405020304" pitchFamily="18" charset="0"/>
              <a:sym typeface="Courier New"/>
            </a:endParaRPr>
          </a:p>
          <a:p>
            <a:pPr marL="495300" marR="152400" algn="just">
              <a:lnSpc>
                <a:spcPct val="145000"/>
              </a:lnSpc>
              <a:spcBef>
                <a:spcPts val="1600"/>
              </a:spcBef>
              <a:buClr>
                <a:srgbClr val="444444"/>
              </a:buClr>
              <a:buSzPts val="1200"/>
            </a:pPr>
            <a:r>
              <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scikit image - </a:t>
            </a:r>
            <a:r>
              <a:rPr lang="en-US" sz="2200" dirty="0">
                <a:solidFill>
                  <a:srgbClr val="222222"/>
                </a:solidFill>
                <a:highlight>
                  <a:srgbClr val="FFFFFF"/>
                </a:highlight>
                <a:latin typeface="Times New Roman" panose="02020603050405020304" pitchFamily="18" charset="0"/>
                <a:ea typeface="Courier New"/>
                <a:cs typeface="Times New Roman" panose="02020603050405020304" pitchFamily="18" charset="0"/>
                <a:sym typeface="Courier New"/>
              </a:rPr>
              <a:t>scikit-image is an open-source image processing library for the Python programming language. It includes algorithms for segmentation, geometric transformations, color space manipulation, analysis, filtering, morphology, feature detection, and more.</a:t>
            </a:r>
            <a:endPar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endParaRPr>
          </a:p>
          <a:p>
            <a:pPr marL="495300" marR="152400" algn="just">
              <a:lnSpc>
                <a:spcPct val="145000"/>
              </a:lnSpc>
              <a:spcBef>
                <a:spcPts val="0"/>
              </a:spcBef>
              <a:buClr>
                <a:srgbClr val="444444"/>
              </a:buClr>
              <a:buSzPts val="1200"/>
            </a:pPr>
            <a:r>
              <a:rPr lang="en-US" sz="2200" dirty="0" smtClean="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Numpy  	  </a:t>
            </a:r>
            <a:r>
              <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 </a:t>
            </a:r>
            <a:r>
              <a:rPr lang="en-US" sz="2200" dirty="0" err="1">
                <a:solidFill>
                  <a:srgbClr val="333333"/>
                </a:solidFill>
                <a:highlight>
                  <a:srgbClr val="FFFFFF"/>
                </a:highlight>
                <a:latin typeface="Times New Roman" panose="02020603050405020304" pitchFamily="18" charset="0"/>
                <a:ea typeface="Courier New"/>
                <a:cs typeface="Times New Roman" panose="02020603050405020304" pitchFamily="18" charset="0"/>
                <a:sym typeface="Courier New"/>
              </a:rPr>
              <a:t>NumPy</a:t>
            </a:r>
            <a:r>
              <a:rPr lang="en-US" sz="2200" dirty="0">
                <a:solidFill>
                  <a:srgbClr val="333333"/>
                </a:solidFill>
                <a:highlight>
                  <a:srgbClr val="FFFFFF"/>
                </a:highlight>
                <a:latin typeface="Times New Roman" panose="02020603050405020304" pitchFamily="18" charset="0"/>
                <a:ea typeface="Courier New"/>
                <a:cs typeface="Times New Roman" panose="02020603050405020304" pitchFamily="18" charset="0"/>
                <a:sym typeface="Courier New"/>
              </a:rPr>
              <a:t> is the fundamental package for scientific computing with Python. </a:t>
            </a:r>
            <a:endPar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endParaRPr>
          </a:p>
        </p:txBody>
      </p:sp>
    </p:spTree>
    <p:extLst>
      <p:ext uri="{BB962C8B-B14F-4D97-AF65-F5344CB8AC3E}">
        <p14:creationId xmlns:p14="http://schemas.microsoft.com/office/powerpoint/2010/main" val="289515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68991"/>
            <a:ext cx="10807890" cy="5576462"/>
          </a:xfrm>
        </p:spPr>
        <p:txBody>
          <a:bodyPr>
            <a:normAutofit lnSpcReduction="10000"/>
          </a:bodyPr>
          <a:lstStyle/>
          <a:p>
            <a:pPr marL="495300" marR="152400" algn="just">
              <a:lnSpc>
                <a:spcPct val="145000"/>
              </a:lnSpc>
              <a:spcBef>
                <a:spcPts val="0"/>
              </a:spcBef>
              <a:buClr>
                <a:srgbClr val="444444"/>
              </a:buClr>
              <a:buSzPts val="1200"/>
            </a:pPr>
            <a:r>
              <a:rPr lang="en-US" sz="2200" dirty="0" smtClean="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OpenCV	  - </a:t>
            </a:r>
            <a:r>
              <a:rPr lang="en-US" sz="2200" dirty="0" smtClean="0">
                <a:solidFill>
                  <a:schemeClr val="dk1"/>
                </a:solidFill>
                <a:latin typeface="Times New Roman" panose="02020603050405020304" pitchFamily="18" charset="0"/>
                <a:ea typeface="Courier New"/>
                <a:cs typeface="Times New Roman" panose="02020603050405020304" pitchFamily="18" charset="0"/>
                <a:sym typeface="Courier New"/>
              </a:rPr>
              <a:t>OpenCV (Open Source Computer Vision Library) is released under a BSD license and hence it’s free for both academic and commercial use</a:t>
            </a:r>
            <a:endParaRPr lang="en-US" sz="2200" dirty="0" smtClean="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endParaRPr>
          </a:p>
          <a:p>
            <a:pPr marL="495300" marR="152400" algn="just">
              <a:lnSpc>
                <a:spcPct val="145000"/>
              </a:lnSpc>
              <a:spcBef>
                <a:spcPts val="0"/>
              </a:spcBef>
              <a:buClr>
                <a:srgbClr val="444444"/>
              </a:buClr>
              <a:buSzPts val="1200"/>
            </a:pPr>
            <a:r>
              <a:rPr lang="en-US" sz="2200" dirty="0" smtClean="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Django	  - </a:t>
            </a:r>
            <a:r>
              <a:rPr lang="en-US" sz="2200" dirty="0" smtClean="0">
                <a:solidFill>
                  <a:srgbClr val="0C3C26"/>
                </a:solidFill>
                <a:highlight>
                  <a:srgbClr val="FFFFFF"/>
                </a:highlight>
                <a:latin typeface="Times New Roman" panose="02020603050405020304" pitchFamily="18" charset="0"/>
                <a:ea typeface="Courier New"/>
                <a:cs typeface="Times New Roman" panose="02020603050405020304" pitchFamily="18" charset="0"/>
                <a:sym typeface="Courier New"/>
              </a:rPr>
              <a:t>Django is a high-level Python Web framework that encourages rapid development and clean, pragmatic design.</a:t>
            </a:r>
            <a:endParaRPr lang="en-US" sz="2200" dirty="0" smtClean="0">
              <a:latin typeface="Times New Roman" panose="02020603050405020304" pitchFamily="18" charset="0"/>
              <a:cs typeface="Times New Roman" panose="02020603050405020304" pitchFamily="18" charset="0"/>
            </a:endParaRPr>
          </a:p>
          <a:p>
            <a:pPr marL="495300" marR="152400" algn="just">
              <a:lnSpc>
                <a:spcPct val="145000"/>
              </a:lnSpc>
              <a:spcBef>
                <a:spcPts val="1200"/>
              </a:spcBef>
              <a:buClr>
                <a:srgbClr val="444444"/>
              </a:buClr>
              <a:buSzPts val="1200"/>
              <a:tabLst>
                <a:tab pos="1938338" algn="l"/>
              </a:tabLst>
            </a:pPr>
            <a:r>
              <a:rPr lang="en-US" sz="2200" dirty="0" smtClean="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Scipy</a:t>
            </a:r>
            <a:r>
              <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		 - </a:t>
            </a:r>
            <a:r>
              <a:rPr lang="en-US" sz="2200" dirty="0">
                <a:solidFill>
                  <a:srgbClr val="222222"/>
                </a:solidFill>
                <a:latin typeface="Times New Roman" panose="02020603050405020304" pitchFamily="18" charset="0"/>
                <a:ea typeface="Courier New"/>
                <a:cs typeface="Times New Roman" panose="02020603050405020304" pitchFamily="18" charset="0"/>
                <a:sym typeface="Courier New"/>
              </a:rPr>
              <a:t> </a:t>
            </a:r>
            <a:r>
              <a:rPr lang="en-US" sz="2200" dirty="0">
                <a:solidFill>
                  <a:srgbClr val="222222"/>
                </a:solidFill>
                <a:highlight>
                  <a:srgbClr val="FFFFFF"/>
                </a:highlight>
                <a:latin typeface="Times New Roman" panose="02020603050405020304" pitchFamily="18" charset="0"/>
                <a:ea typeface="Courier New"/>
                <a:cs typeface="Times New Roman" panose="02020603050405020304" pitchFamily="18" charset="0"/>
                <a:sym typeface="Courier New"/>
              </a:rPr>
              <a:t>SciPy is a free and open-source Python library used for scientific computing and technical computing.</a:t>
            </a:r>
            <a:endPar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endParaRPr>
          </a:p>
          <a:p>
            <a:pPr marL="495300" marR="152400" algn="just">
              <a:lnSpc>
                <a:spcPct val="145000"/>
              </a:lnSpc>
              <a:spcBef>
                <a:spcPts val="0"/>
              </a:spcBef>
              <a:buClr>
                <a:srgbClr val="444444"/>
              </a:buClr>
              <a:buSzPts val="1200"/>
            </a:pPr>
            <a:r>
              <a:rPr lang="en-US" sz="2200" dirty="0" smtClean="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Keras</a:t>
            </a:r>
            <a:r>
              <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		- </a:t>
            </a:r>
            <a:r>
              <a:rPr lang="en-US" sz="2200" dirty="0">
                <a:solidFill>
                  <a:srgbClr val="404040"/>
                </a:solidFill>
                <a:highlight>
                  <a:srgbClr val="FCFCFC"/>
                </a:highlight>
                <a:latin typeface="Times New Roman" panose="02020603050405020304" pitchFamily="18" charset="0"/>
                <a:ea typeface="Courier New"/>
                <a:cs typeface="Times New Roman" panose="02020603050405020304" pitchFamily="18" charset="0"/>
                <a:sym typeface="Courier New"/>
              </a:rPr>
              <a:t>Keras is a high-level neural networks API, written in Python and capable of running on top of </a:t>
            </a:r>
            <a:r>
              <a:rPr lang="en-US" sz="2200" dirty="0">
                <a:highlight>
                  <a:srgbClr val="FCFCFC"/>
                </a:highlight>
                <a:latin typeface="Times New Roman" panose="02020603050405020304" pitchFamily="18" charset="0"/>
                <a:ea typeface="Courier New"/>
                <a:cs typeface="Times New Roman" panose="02020603050405020304" pitchFamily="18" charset="0"/>
                <a:sym typeface="Courier New"/>
                <a:hlinkClick r:id="rId2"/>
              </a:rPr>
              <a:t>TensorFlow</a:t>
            </a:r>
            <a:r>
              <a:rPr lang="en-US" sz="2200" dirty="0">
                <a:highlight>
                  <a:srgbClr val="FCFCFC"/>
                </a:highlight>
                <a:latin typeface="Times New Roman" panose="02020603050405020304" pitchFamily="18" charset="0"/>
                <a:ea typeface="Courier New"/>
                <a:cs typeface="Times New Roman" panose="02020603050405020304" pitchFamily="18" charset="0"/>
                <a:sym typeface="Courier New"/>
              </a:rPr>
              <a:t>, </a:t>
            </a:r>
            <a:r>
              <a:rPr lang="en-US" sz="2200" dirty="0">
                <a:highlight>
                  <a:srgbClr val="FCFCFC"/>
                </a:highlight>
                <a:latin typeface="Times New Roman" panose="02020603050405020304" pitchFamily="18" charset="0"/>
                <a:ea typeface="Courier New"/>
                <a:cs typeface="Times New Roman" panose="02020603050405020304" pitchFamily="18" charset="0"/>
                <a:sym typeface="Courier New"/>
                <a:hlinkClick r:id="rId3"/>
              </a:rPr>
              <a:t>CNTK</a:t>
            </a:r>
            <a:r>
              <a:rPr lang="en-US" sz="2200" dirty="0">
                <a:highlight>
                  <a:srgbClr val="FCFCFC"/>
                </a:highlight>
                <a:latin typeface="Times New Roman" panose="02020603050405020304" pitchFamily="18" charset="0"/>
                <a:ea typeface="Courier New"/>
                <a:cs typeface="Times New Roman" panose="02020603050405020304" pitchFamily="18" charset="0"/>
                <a:sym typeface="Courier New"/>
              </a:rPr>
              <a:t>, or </a:t>
            </a:r>
            <a:r>
              <a:rPr lang="en-US" sz="2200" dirty="0" err="1">
                <a:highlight>
                  <a:srgbClr val="FCFCFC"/>
                </a:highlight>
                <a:latin typeface="Times New Roman" panose="02020603050405020304" pitchFamily="18" charset="0"/>
                <a:ea typeface="Courier New"/>
                <a:cs typeface="Times New Roman" panose="02020603050405020304" pitchFamily="18" charset="0"/>
                <a:sym typeface="Courier New"/>
                <a:hlinkClick r:id="rId4"/>
              </a:rPr>
              <a:t>Theano</a:t>
            </a:r>
            <a:r>
              <a:rPr lang="en-US" sz="2200" dirty="0">
                <a:solidFill>
                  <a:srgbClr val="404040"/>
                </a:solidFill>
                <a:highlight>
                  <a:srgbClr val="FCFCFC"/>
                </a:highlight>
                <a:latin typeface="Times New Roman" panose="02020603050405020304" pitchFamily="18" charset="0"/>
                <a:ea typeface="Courier New"/>
                <a:cs typeface="Times New Roman" panose="02020603050405020304" pitchFamily="18" charset="0"/>
                <a:sym typeface="Courier New"/>
              </a:rPr>
              <a:t>. </a:t>
            </a:r>
            <a:endPar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endParaRPr>
          </a:p>
          <a:p>
            <a:pPr marL="495300" marR="152400" algn="just">
              <a:lnSpc>
                <a:spcPct val="145000"/>
              </a:lnSpc>
              <a:spcBef>
                <a:spcPts val="0"/>
              </a:spcBef>
              <a:buClr>
                <a:srgbClr val="444444"/>
              </a:buClr>
              <a:buSzPts val="1200"/>
            </a:pPr>
            <a:r>
              <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rPr>
              <a:t>Matplotlib	- </a:t>
            </a:r>
            <a:r>
              <a:rPr lang="en-US" sz="2200" dirty="0">
                <a:solidFill>
                  <a:srgbClr val="333333"/>
                </a:solidFill>
                <a:highlight>
                  <a:srgbClr val="FFFFFF"/>
                </a:highlight>
                <a:latin typeface="Times New Roman" panose="02020603050405020304" pitchFamily="18" charset="0"/>
                <a:ea typeface="Courier New"/>
                <a:cs typeface="Times New Roman" panose="02020603050405020304" pitchFamily="18" charset="0"/>
                <a:sym typeface="Courier New"/>
              </a:rPr>
              <a:t>Matplotlib is a Python 2D plotting library which produces publication quality figures in a variety of hardcopy formats and interactive environments across platforms.</a:t>
            </a:r>
            <a:endParaRPr lang="en-US" sz="2200" dirty="0">
              <a:solidFill>
                <a:srgbClr val="24292E"/>
              </a:solidFill>
              <a:highlight>
                <a:srgbClr val="F6F8FA"/>
              </a:highlight>
              <a:latin typeface="Times New Roman" panose="02020603050405020304" pitchFamily="18" charset="0"/>
              <a:ea typeface="Courier New"/>
              <a:cs typeface="Times New Roman" panose="02020603050405020304" pitchFamily="18" charset="0"/>
              <a:sym typeface="Courier New"/>
            </a:endParaRPr>
          </a:p>
          <a:p>
            <a:pPr algn="just"/>
            <a:endParaRPr lang="en-US" dirty="0"/>
          </a:p>
        </p:txBody>
      </p:sp>
    </p:spTree>
    <p:extLst>
      <p:ext uri="{BB962C8B-B14F-4D97-AF65-F5344CB8AC3E}">
        <p14:creationId xmlns:p14="http://schemas.microsoft.com/office/powerpoint/2010/main" val="4211964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505" y="122829"/>
            <a:ext cx="8652230" cy="594815"/>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APPROACH </a:t>
            </a:r>
            <a:r>
              <a:rPr lang="en-US" sz="4000" b="1" dirty="0">
                <a:latin typeface="Times New Roman" panose="02020603050405020304" pitchFamily="18" charset="0"/>
                <a:cs typeface="Times New Roman" panose="02020603050405020304" pitchFamily="18" charset="0"/>
              </a:rPr>
              <a:t>FOR </a:t>
            </a:r>
            <a:r>
              <a:rPr lang="en-US" sz="4000" b="1" dirty="0" smtClean="0">
                <a:latin typeface="Times New Roman" panose="02020603050405020304" pitchFamily="18" charset="0"/>
                <a:cs typeface="Times New Roman" panose="02020603050405020304" pitchFamily="18" charset="0"/>
              </a:rPr>
              <a:t>KANNADA OCR</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194" y="1056920"/>
            <a:ext cx="2142699" cy="5343880"/>
          </a:xfrm>
          <a:prstGeom prst="rect">
            <a:avLst/>
          </a:prstGeom>
        </p:spPr>
      </p:pic>
    </p:spTree>
    <p:extLst>
      <p:ext uri="{BB962C8B-B14F-4D97-AF65-F5344CB8AC3E}">
        <p14:creationId xmlns:p14="http://schemas.microsoft.com/office/powerpoint/2010/main" val="1293369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9386" y="645413"/>
            <a:ext cx="8911687" cy="1280890"/>
          </a:xfrm>
        </p:spPr>
        <p:txBody>
          <a:bodyPr>
            <a:normAutofit/>
          </a:bodyPr>
          <a:lstStyle/>
          <a:p>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2448" y="1814015"/>
            <a:ext cx="9675812" cy="1434152"/>
          </a:xfrm>
        </p:spPr>
        <p:txBody>
          <a:bodyPr>
            <a:normAutofit fontScale="47500" lnSpcReduction="20000"/>
          </a:bodyPr>
          <a:lstStyle/>
          <a:p>
            <a:pPr algn="just"/>
            <a:r>
              <a:rPr lang="en-US" sz="5000" dirty="0" smtClean="0">
                <a:latin typeface="Times New Roman" panose="02020603050405020304" pitchFamily="18" charset="0"/>
                <a:cs typeface="Times New Roman" panose="02020603050405020304" pitchFamily="18" charset="0"/>
              </a:rPr>
              <a:t>The </a:t>
            </a:r>
            <a:r>
              <a:rPr lang="en-US" sz="5000" dirty="0">
                <a:latin typeface="Times New Roman" panose="02020603050405020304" pitchFamily="18" charset="0"/>
                <a:cs typeface="Times New Roman" panose="02020603050405020304" pitchFamily="18" charset="0"/>
              </a:rPr>
              <a:t>image is preprocessed using different image processing algorithms like Inverting image.</a:t>
            </a:r>
          </a:p>
          <a:p>
            <a:pPr algn="just"/>
            <a:r>
              <a:rPr lang="en-US" sz="5000" dirty="0">
                <a:latin typeface="Times New Roman" panose="02020603050405020304" pitchFamily="18" charset="0"/>
                <a:cs typeface="Times New Roman" panose="02020603050405020304" pitchFamily="18" charset="0"/>
              </a:rPr>
              <a:t>Gray Scale Conversion and image thinning, contrast normalization and </a:t>
            </a:r>
            <a:r>
              <a:rPr lang="en-US" sz="5000" dirty="0" err="1">
                <a:latin typeface="Times New Roman" panose="02020603050405020304" pitchFamily="18" charset="0"/>
                <a:cs typeface="Times New Roman" panose="02020603050405020304" pitchFamily="18" charset="0"/>
              </a:rPr>
              <a:t>binarization</a:t>
            </a:r>
            <a:r>
              <a:rPr lang="en-US" sz="5000" dirty="0">
                <a:latin typeface="Times New Roman" panose="02020603050405020304" pitchFamily="18" charset="0"/>
                <a:cs typeface="Times New Roman" panose="02020603050405020304" pitchFamily="18" charset="0"/>
              </a:rPr>
              <a:t> are the steps that are carried out in this stage.</a:t>
            </a:r>
          </a:p>
          <a:p>
            <a:endParaRPr lang="en-US" sz="6200" dirty="0">
              <a:latin typeface="Times New Roman" panose="02020603050405020304" pitchFamily="18" charset="0"/>
              <a:cs typeface="Times New Roman" panose="02020603050405020304" pitchFamily="18" charset="0"/>
            </a:endParaRPr>
          </a:p>
          <a:p>
            <a:endParaRPr lang="en-US" sz="2200" dirty="0"/>
          </a:p>
        </p:txBody>
      </p:sp>
      <p:sp>
        <p:nvSpPr>
          <p:cNvPr id="4" name="AutoShape 2" descr="Image result for grayscale image conversion kannada wor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grayscale image conversion kannada words"/>
          <p:cNvSpPr>
            <a:spLocks noChangeAspect="1" noChangeArrowheads="1"/>
          </p:cNvSpPr>
          <p:nvPr/>
        </p:nvSpPr>
        <p:spPr bwMode="auto">
          <a:xfrm>
            <a:off x="307974" y="7937"/>
            <a:ext cx="1274949" cy="12749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86" y="3457570"/>
            <a:ext cx="4153480" cy="3086531"/>
          </a:xfrm>
          <a:prstGeom prst="rect">
            <a:avLst/>
          </a:prstGeom>
        </p:spPr>
      </p:pic>
    </p:spTree>
    <p:extLst>
      <p:ext uri="{BB962C8B-B14F-4D97-AF65-F5344CB8AC3E}">
        <p14:creationId xmlns:p14="http://schemas.microsoft.com/office/powerpoint/2010/main" val="1399751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985" y="416109"/>
            <a:ext cx="8911687" cy="1280890"/>
          </a:xfrm>
        </p:spPr>
        <p:txBody>
          <a:bodyPr/>
          <a:lstStyle/>
          <a:p>
            <a:r>
              <a:rPr lang="en-US" b="1" dirty="0">
                <a:latin typeface="Times New Roman" panose="02020603050405020304" pitchFamily="18" charset="0"/>
                <a:cs typeface="Times New Roman" panose="02020603050405020304" pitchFamily="18" charset="0"/>
              </a:rPr>
              <a:t>SEGMENTATION</a:t>
            </a:r>
            <a:endParaRPr lang="en-US" dirty="0"/>
          </a:p>
        </p:txBody>
      </p:sp>
      <p:sp>
        <p:nvSpPr>
          <p:cNvPr id="3" name="Content Placeholder 2"/>
          <p:cNvSpPr>
            <a:spLocks noGrp="1"/>
          </p:cNvSpPr>
          <p:nvPr>
            <p:ph idx="1"/>
          </p:nvPr>
        </p:nvSpPr>
        <p:spPr>
          <a:xfrm>
            <a:off x="1060844" y="1434417"/>
            <a:ext cx="8915400" cy="3777622"/>
          </a:xfrm>
        </p:spPr>
        <p:txBody>
          <a:bodyPr/>
          <a:lstStyle/>
          <a:p>
            <a:pPr algn="just"/>
            <a:r>
              <a:rPr lang="en-US" dirty="0">
                <a:latin typeface="Times New Roman" panose="02020603050405020304" pitchFamily="18" charset="0"/>
                <a:cs typeface="Times New Roman" panose="02020603050405020304" pitchFamily="18" charset="0"/>
              </a:rPr>
              <a:t>Segmentation is the process of partitioning the preprocessed image into multiple segments. These segments are later used in the recognition process. Line segmentation is the process of segmenting the text document into lines. Later word segmentation and character segmentation is carried out.</a:t>
            </a:r>
          </a:p>
          <a:p>
            <a:pPr algn="just"/>
            <a:r>
              <a:rPr lang="en-US" dirty="0">
                <a:latin typeface="Times New Roman" panose="02020603050405020304" pitchFamily="18" charset="0"/>
                <a:cs typeface="Times New Roman" panose="02020603050405020304" pitchFamily="18" charset="0"/>
              </a:rPr>
              <a:t> The following steps should be done. </a:t>
            </a:r>
          </a:p>
          <a:p>
            <a:pPr algn="just"/>
            <a:r>
              <a:rPr lang="en-US" dirty="0">
                <a:latin typeface="Times New Roman" panose="02020603050405020304" pitchFamily="18" charset="0"/>
                <a:cs typeface="Times New Roman" panose="02020603050405020304" pitchFamily="18" charset="0"/>
              </a:rPr>
              <a:t>Divide the text into rows </a:t>
            </a:r>
          </a:p>
          <a:p>
            <a:pPr algn="just"/>
            <a:r>
              <a:rPr lang="en-US" dirty="0">
                <a:latin typeface="Times New Roman" panose="02020603050405020304" pitchFamily="18" charset="0"/>
                <a:cs typeface="Times New Roman" panose="02020603050405020304" pitchFamily="18" charset="0"/>
              </a:rPr>
              <a:t>Divide the rows into words </a:t>
            </a:r>
          </a:p>
          <a:p>
            <a:pPr algn="just"/>
            <a:r>
              <a:rPr lang="en-US" dirty="0">
                <a:latin typeface="Times New Roman" panose="02020603050405020304" pitchFamily="18" charset="0"/>
                <a:cs typeface="Times New Roman" panose="02020603050405020304" pitchFamily="18" charset="0"/>
              </a:rPr>
              <a:t>Divide the word into letters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271" t="4047" r="21848" b="71882"/>
          <a:stretch/>
        </p:blipFill>
        <p:spPr>
          <a:xfrm>
            <a:off x="5472751" y="2552130"/>
            <a:ext cx="4790364" cy="1542197"/>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2570" t="73756" r="38803" b="14702"/>
          <a:stretch/>
        </p:blipFill>
        <p:spPr>
          <a:xfrm>
            <a:off x="5641192" y="5617259"/>
            <a:ext cx="1596789" cy="791570"/>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1838" t="44767" r="21804" b="44685"/>
          <a:stretch/>
        </p:blipFill>
        <p:spPr>
          <a:xfrm>
            <a:off x="5618562" y="4425655"/>
            <a:ext cx="4831307" cy="723331"/>
          </a:xfrm>
          <a:prstGeom prst="rect">
            <a:avLst/>
          </a:prstGeom>
        </p:spPr>
      </p:pic>
      <p:cxnSp>
        <p:nvCxnSpPr>
          <p:cNvPr id="8" name="Elbow Connector 7"/>
          <p:cNvCxnSpPr/>
          <p:nvPr/>
        </p:nvCxnSpPr>
        <p:spPr>
          <a:xfrm rot="10800000" flipH="1" flipV="1">
            <a:off x="5495379" y="3069541"/>
            <a:ext cx="145811" cy="1464092"/>
          </a:xfrm>
          <a:prstGeom prst="bentConnector3">
            <a:avLst>
              <a:gd name="adj1" fmla="val -4282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1"/>
          </p:cNvCxnSpPr>
          <p:nvPr/>
        </p:nvCxnSpPr>
        <p:spPr>
          <a:xfrm rot="10800000" flipH="1" flipV="1">
            <a:off x="5618561" y="4787321"/>
            <a:ext cx="53059" cy="1279848"/>
          </a:xfrm>
          <a:prstGeom prst="bentConnector4">
            <a:avLst>
              <a:gd name="adj1" fmla="val -1356827"/>
              <a:gd name="adj2" fmla="val 10145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743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411</TotalTime>
  <Words>884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Courier New</vt:lpstr>
      <vt:lpstr>Times New Roman</vt:lpstr>
      <vt:lpstr>Wingdings 3</vt:lpstr>
      <vt:lpstr>Wisp</vt:lpstr>
      <vt:lpstr>JSS ACADEMY OF TECHNICAL EDUCATION DEPARTMENT OF INFORMATION SCIENCE   </vt:lpstr>
      <vt:lpstr>               MOTIVATION</vt:lpstr>
      <vt:lpstr>            INTRODUCTION</vt:lpstr>
      <vt:lpstr>LITERATURE SURVEY</vt:lpstr>
      <vt:lpstr>TOOLS USED </vt:lpstr>
      <vt:lpstr>PowerPoint Presentation</vt:lpstr>
      <vt:lpstr>APPROACH FOR KANNADA OCR  </vt:lpstr>
      <vt:lpstr>PRE-PROCESSING</vt:lpstr>
      <vt:lpstr>SEGMENTATION</vt:lpstr>
      <vt:lpstr>AUGMENTATION</vt:lpstr>
      <vt:lpstr>TRAIN MODEL</vt:lpstr>
      <vt:lpstr>RECOGNITION AND TRANSLATION</vt:lpstr>
      <vt:lpstr>          APPLICATIONS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joey</dc:creator>
  <cp:lastModifiedBy>joey</cp:lastModifiedBy>
  <cp:revision>38</cp:revision>
  <dcterms:created xsi:type="dcterms:W3CDTF">2019-02-21T17:41:20Z</dcterms:created>
  <dcterms:modified xsi:type="dcterms:W3CDTF">2019-05-10T20:17:15Z</dcterms:modified>
</cp:coreProperties>
</file>