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321" r:id="rId5"/>
    <p:sldId id="267" r:id="rId6"/>
    <p:sldId id="269" r:id="rId7"/>
    <p:sldId id="266" r:id="rId8"/>
    <p:sldId id="268" r:id="rId9"/>
    <p:sldId id="277" r:id="rId10"/>
    <p:sldId id="278" r:id="rId11"/>
    <p:sldId id="279" r:id="rId12"/>
    <p:sldId id="300" r:id="rId13"/>
    <p:sldId id="281" r:id="rId14"/>
    <p:sldId id="282" r:id="rId15"/>
    <p:sldId id="283" r:id="rId16"/>
    <p:sldId id="284" r:id="rId17"/>
    <p:sldId id="285" r:id="rId18"/>
    <p:sldId id="292" r:id="rId19"/>
    <p:sldId id="293" r:id="rId20"/>
    <p:sldId id="295" r:id="rId21"/>
    <p:sldId id="301" r:id="rId22"/>
    <p:sldId id="305" r:id="rId23"/>
    <p:sldId id="306" r:id="rId24"/>
    <p:sldId id="307" r:id="rId25"/>
    <p:sldId id="308" r:id="rId26"/>
    <p:sldId id="313" r:id="rId27"/>
    <p:sldId id="322" r:id="rId28"/>
    <p:sldId id="323" r:id="rId29"/>
    <p:sldId id="310"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15" autoAdjust="0"/>
    <p:restoredTop sz="94660"/>
  </p:normalViewPr>
  <p:slideViewPr>
    <p:cSldViewPr>
      <p:cViewPr>
        <p:scale>
          <a:sx n="86" d="100"/>
          <a:sy n="86" d="100"/>
        </p:scale>
        <p:origin x="1008" y="15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FC83F-25C7-4AA8-AB26-C572C953217D}" type="doc">
      <dgm:prSet loTypeId="urn:microsoft.com/office/officeart/2005/8/layout/matrix1" loCatId="matrix" qsTypeId="urn:microsoft.com/office/officeart/2005/8/quickstyle/3d2" qsCatId="3D" csTypeId="urn:microsoft.com/office/officeart/2005/8/colors/colorful1" csCatId="colorful" phldr="1"/>
      <dgm:spPr/>
      <dgm:t>
        <a:bodyPr/>
        <a:lstStyle/>
        <a:p>
          <a:endParaRPr lang="en-US"/>
        </a:p>
      </dgm:t>
    </dgm:pt>
    <dgm:pt modelId="{8356D7FE-96DA-4ECE-B07F-F3EB38D8C3AD}">
      <dgm:prSet phldrT="[Text]"/>
      <dgm:spPr>
        <a:solidFill>
          <a:schemeClr val="bg1"/>
        </a:solidFill>
        <a:ln w="38100">
          <a:solidFill>
            <a:srgbClr val="002060"/>
          </a:solidFill>
        </a:ln>
      </dgm:spPr>
      <dgm:t>
        <a:bodyPr/>
        <a:lstStyle/>
        <a:p>
          <a:endParaRPr lang="en-US" dirty="0">
            <a:effectLst>
              <a:outerShdw blurRad="38100" dist="38100" dir="2700000" algn="tl">
                <a:srgbClr val="000000">
                  <a:alpha val="43137"/>
                </a:srgbClr>
              </a:outerShdw>
            </a:effectLst>
          </a:endParaRPr>
        </a:p>
      </dgm:t>
    </dgm:pt>
    <dgm:pt modelId="{FFFE44E1-CB97-4C9D-834D-E61DBD54AE63}" type="parTrans" cxnId="{931385BE-2B45-4EC3-AE06-30FBE711E8CB}">
      <dgm:prSet/>
      <dgm:spPr/>
      <dgm:t>
        <a:bodyPr/>
        <a:lstStyle/>
        <a:p>
          <a:endParaRPr lang="en-US"/>
        </a:p>
      </dgm:t>
    </dgm:pt>
    <dgm:pt modelId="{25F0F866-5AF2-48E5-B65C-CBE938AFD3DF}" type="sibTrans" cxnId="{931385BE-2B45-4EC3-AE06-30FBE711E8CB}">
      <dgm:prSet/>
      <dgm:spPr/>
      <dgm:t>
        <a:bodyPr/>
        <a:lstStyle/>
        <a:p>
          <a:endParaRPr lang="en-US"/>
        </a:p>
      </dgm:t>
    </dgm:pt>
    <dgm:pt modelId="{F7173DFA-FF6B-4854-AD35-FBD203C736AB}">
      <dgm:prSet phldrT="[Text]"/>
      <dgm:spPr/>
      <dgm:t>
        <a:bodyPr/>
        <a:lstStyle/>
        <a:p>
          <a:r>
            <a:rPr lang="en-US" dirty="0" smtClean="0"/>
            <a:t>Staff   Management</a:t>
          </a:r>
          <a:endParaRPr lang="en-US" dirty="0"/>
        </a:p>
      </dgm:t>
    </dgm:pt>
    <dgm:pt modelId="{3B7017B3-1B7E-4DE2-8E45-8C6F08BDB01B}" type="parTrans" cxnId="{6C2BC15E-26C6-47F0-ADFD-39DCFAF5BC98}">
      <dgm:prSet/>
      <dgm:spPr/>
      <dgm:t>
        <a:bodyPr/>
        <a:lstStyle/>
        <a:p>
          <a:endParaRPr lang="en-US"/>
        </a:p>
      </dgm:t>
    </dgm:pt>
    <dgm:pt modelId="{7F270C1C-6D71-4B0D-8276-BE82A261E21B}" type="sibTrans" cxnId="{6C2BC15E-26C6-47F0-ADFD-39DCFAF5BC98}">
      <dgm:prSet/>
      <dgm:spPr/>
      <dgm:t>
        <a:bodyPr/>
        <a:lstStyle/>
        <a:p>
          <a:endParaRPr lang="en-US"/>
        </a:p>
      </dgm:t>
    </dgm:pt>
    <dgm:pt modelId="{8F453839-86FF-4922-816A-3CBC87D404A4}">
      <dgm:prSet phldrT="[Text]" phldr="1"/>
      <dgm:spPr/>
      <dgm:t>
        <a:bodyPr/>
        <a:lstStyle/>
        <a:p>
          <a:endParaRPr lang="en-US" dirty="0"/>
        </a:p>
      </dgm:t>
    </dgm:pt>
    <dgm:pt modelId="{3819A620-5F64-44BA-9826-735FDEB2D301}" type="parTrans" cxnId="{9EA9149A-150B-41F3-997D-154558DD40CE}">
      <dgm:prSet/>
      <dgm:spPr/>
      <dgm:t>
        <a:bodyPr/>
        <a:lstStyle/>
        <a:p>
          <a:endParaRPr lang="en-US"/>
        </a:p>
      </dgm:t>
    </dgm:pt>
    <dgm:pt modelId="{33352368-9DB9-409D-9D4E-FE207549FC84}" type="sibTrans" cxnId="{9EA9149A-150B-41F3-997D-154558DD40CE}">
      <dgm:prSet/>
      <dgm:spPr/>
      <dgm:t>
        <a:bodyPr/>
        <a:lstStyle/>
        <a:p>
          <a:endParaRPr lang="en-US"/>
        </a:p>
      </dgm:t>
    </dgm:pt>
    <dgm:pt modelId="{4B483942-6C8B-438F-98B0-AB00D95E4E75}">
      <dgm:prSet phldrT="[Text]" phldr="1"/>
      <dgm:spPr/>
      <dgm:t>
        <a:bodyPr/>
        <a:lstStyle/>
        <a:p>
          <a:endParaRPr lang="en-US" dirty="0"/>
        </a:p>
      </dgm:t>
    </dgm:pt>
    <dgm:pt modelId="{1AC94AC0-2CE7-4A2D-87BA-8436280A3205}" type="parTrans" cxnId="{3D77C07C-6203-4638-9DA9-E78C8F794EAF}">
      <dgm:prSet/>
      <dgm:spPr/>
      <dgm:t>
        <a:bodyPr/>
        <a:lstStyle/>
        <a:p>
          <a:endParaRPr lang="en-US"/>
        </a:p>
      </dgm:t>
    </dgm:pt>
    <dgm:pt modelId="{9C7FA042-0BC9-491F-BB5C-CC7D3A604950}" type="sibTrans" cxnId="{3D77C07C-6203-4638-9DA9-E78C8F794EAF}">
      <dgm:prSet/>
      <dgm:spPr/>
      <dgm:t>
        <a:bodyPr/>
        <a:lstStyle/>
        <a:p>
          <a:endParaRPr lang="en-US"/>
        </a:p>
      </dgm:t>
    </dgm:pt>
    <dgm:pt modelId="{83950448-BC59-4AD6-B895-E8DDCD888B34}">
      <dgm:prSet/>
      <dgm:spPr/>
      <dgm:t>
        <a:bodyPr/>
        <a:lstStyle/>
        <a:p>
          <a:endParaRPr lang="en-US" dirty="0"/>
        </a:p>
      </dgm:t>
    </dgm:pt>
    <dgm:pt modelId="{00753A34-D472-4F14-BD42-7C9AEEF21FCF}" type="parTrans" cxnId="{F7F756EC-50BA-4D38-9D6A-59D7E3F9983F}">
      <dgm:prSet/>
      <dgm:spPr/>
      <dgm:t>
        <a:bodyPr/>
        <a:lstStyle/>
        <a:p>
          <a:endParaRPr lang="en-US"/>
        </a:p>
      </dgm:t>
    </dgm:pt>
    <dgm:pt modelId="{26044D47-88CE-4E04-8ED2-ED8619EAE21D}" type="sibTrans" cxnId="{F7F756EC-50BA-4D38-9D6A-59D7E3F9983F}">
      <dgm:prSet/>
      <dgm:spPr/>
      <dgm:t>
        <a:bodyPr/>
        <a:lstStyle/>
        <a:p>
          <a:endParaRPr lang="en-US"/>
        </a:p>
      </dgm:t>
    </dgm:pt>
    <dgm:pt modelId="{ED8BAC98-4760-47F6-A091-732014A0415C}">
      <dgm:prSet/>
      <dgm:spPr/>
      <dgm:t>
        <a:bodyPr/>
        <a:lstStyle/>
        <a:p>
          <a:r>
            <a:rPr lang="en-US" dirty="0" smtClean="0"/>
            <a:t>Student Management</a:t>
          </a:r>
          <a:endParaRPr lang="en-US" dirty="0"/>
        </a:p>
      </dgm:t>
    </dgm:pt>
    <dgm:pt modelId="{6FE72F64-4B0F-47B6-9F77-10E1A1FC694C}" type="parTrans" cxnId="{EABE01B8-4DAB-4CD3-ADC1-8C29EC8FBEFA}">
      <dgm:prSet/>
      <dgm:spPr/>
      <dgm:t>
        <a:bodyPr/>
        <a:lstStyle/>
        <a:p>
          <a:endParaRPr lang="en-US"/>
        </a:p>
      </dgm:t>
    </dgm:pt>
    <dgm:pt modelId="{2249E447-40C7-428D-B8EA-B7032BD37570}" type="sibTrans" cxnId="{EABE01B8-4DAB-4CD3-ADC1-8C29EC8FBEFA}">
      <dgm:prSet/>
      <dgm:spPr/>
      <dgm:t>
        <a:bodyPr/>
        <a:lstStyle/>
        <a:p>
          <a:endParaRPr lang="en-US"/>
        </a:p>
      </dgm:t>
    </dgm:pt>
    <dgm:pt modelId="{A1DECCC6-7F1B-4CC1-98E1-776AC1440E2E}">
      <dgm:prSet/>
      <dgm:spPr/>
      <dgm:t>
        <a:bodyPr/>
        <a:lstStyle/>
        <a:p>
          <a:r>
            <a:rPr lang="en-US" dirty="0" smtClean="0"/>
            <a:t>Parent Management</a:t>
          </a:r>
          <a:endParaRPr lang="en-US" dirty="0"/>
        </a:p>
      </dgm:t>
    </dgm:pt>
    <dgm:pt modelId="{5D95CFB0-450B-4165-8747-92E6BBD87B82}" type="parTrans" cxnId="{A13CC5EB-0473-4848-9531-02FE86EA11EA}">
      <dgm:prSet/>
      <dgm:spPr/>
      <dgm:t>
        <a:bodyPr/>
        <a:lstStyle/>
        <a:p>
          <a:endParaRPr lang="en-US"/>
        </a:p>
      </dgm:t>
    </dgm:pt>
    <dgm:pt modelId="{5B3EA068-ADDD-408F-87F4-26CC7173F1BA}" type="sibTrans" cxnId="{A13CC5EB-0473-4848-9531-02FE86EA11EA}">
      <dgm:prSet/>
      <dgm:spPr/>
      <dgm:t>
        <a:bodyPr/>
        <a:lstStyle/>
        <a:p>
          <a:endParaRPr lang="en-US"/>
        </a:p>
      </dgm:t>
    </dgm:pt>
    <dgm:pt modelId="{9B8595ED-060F-4480-9A7A-87BF3CEA251C}">
      <dgm:prSet phldrT="[Text]"/>
      <dgm:spPr/>
      <dgm:t>
        <a:bodyPr/>
        <a:lstStyle/>
        <a:p>
          <a:r>
            <a:rPr lang="en-US" dirty="0" smtClean="0"/>
            <a:t>General Administration</a:t>
          </a:r>
          <a:endParaRPr lang="en-US" dirty="0"/>
        </a:p>
      </dgm:t>
    </dgm:pt>
    <dgm:pt modelId="{465654C5-DC73-4327-9B82-9C35B597ED54}" type="sibTrans" cxnId="{C015277F-F094-4EA4-834B-D60EAFCB9317}">
      <dgm:prSet/>
      <dgm:spPr/>
      <dgm:t>
        <a:bodyPr/>
        <a:lstStyle/>
        <a:p>
          <a:endParaRPr lang="en-US"/>
        </a:p>
      </dgm:t>
    </dgm:pt>
    <dgm:pt modelId="{073B69AF-962B-4774-BBF2-CE999080561E}" type="parTrans" cxnId="{C015277F-F094-4EA4-834B-D60EAFCB9317}">
      <dgm:prSet/>
      <dgm:spPr/>
      <dgm:t>
        <a:bodyPr/>
        <a:lstStyle/>
        <a:p>
          <a:endParaRPr lang="en-US"/>
        </a:p>
      </dgm:t>
    </dgm:pt>
    <dgm:pt modelId="{840B393D-7277-484C-B7DF-C2154A616DD6}" type="pres">
      <dgm:prSet presAssocID="{A8AFC83F-25C7-4AA8-AB26-C572C953217D}" presName="diagram" presStyleCnt="0">
        <dgm:presLayoutVars>
          <dgm:chMax val="1"/>
          <dgm:dir/>
          <dgm:animLvl val="ctr"/>
          <dgm:resizeHandles val="exact"/>
        </dgm:presLayoutVars>
      </dgm:prSet>
      <dgm:spPr/>
      <dgm:t>
        <a:bodyPr/>
        <a:lstStyle/>
        <a:p>
          <a:endParaRPr lang="en-US"/>
        </a:p>
      </dgm:t>
    </dgm:pt>
    <dgm:pt modelId="{28455E54-7AF5-4209-B013-3F97E6D84E53}" type="pres">
      <dgm:prSet presAssocID="{A8AFC83F-25C7-4AA8-AB26-C572C953217D}" presName="matrix" presStyleCnt="0"/>
      <dgm:spPr/>
      <dgm:t>
        <a:bodyPr/>
        <a:lstStyle/>
        <a:p>
          <a:endParaRPr lang="en-US"/>
        </a:p>
      </dgm:t>
    </dgm:pt>
    <dgm:pt modelId="{2E5F5897-A771-47EE-9FDF-446F1FDAC860}" type="pres">
      <dgm:prSet presAssocID="{A8AFC83F-25C7-4AA8-AB26-C572C953217D}" presName="tile1" presStyleLbl="node1" presStyleIdx="0" presStyleCnt="4" custLinFactNeighborY="-1250"/>
      <dgm:spPr/>
      <dgm:t>
        <a:bodyPr/>
        <a:lstStyle/>
        <a:p>
          <a:endParaRPr lang="en-US"/>
        </a:p>
      </dgm:t>
    </dgm:pt>
    <dgm:pt modelId="{BE724E8B-FF9C-4554-9D41-0FFD3F2F498C}" type="pres">
      <dgm:prSet presAssocID="{A8AFC83F-25C7-4AA8-AB26-C572C953217D}" presName="tile1text" presStyleLbl="node1" presStyleIdx="0" presStyleCnt="4">
        <dgm:presLayoutVars>
          <dgm:chMax val="0"/>
          <dgm:chPref val="0"/>
          <dgm:bulletEnabled val="1"/>
        </dgm:presLayoutVars>
      </dgm:prSet>
      <dgm:spPr/>
      <dgm:t>
        <a:bodyPr/>
        <a:lstStyle/>
        <a:p>
          <a:endParaRPr lang="en-US"/>
        </a:p>
      </dgm:t>
    </dgm:pt>
    <dgm:pt modelId="{5C41965B-7C62-4A46-A63B-15AD031825C4}" type="pres">
      <dgm:prSet presAssocID="{A8AFC83F-25C7-4AA8-AB26-C572C953217D}" presName="tile2" presStyleLbl="node1" presStyleIdx="1" presStyleCnt="4" custLinFactNeighborX="2500" custLinFactNeighborY="-1250"/>
      <dgm:spPr/>
      <dgm:t>
        <a:bodyPr/>
        <a:lstStyle/>
        <a:p>
          <a:endParaRPr lang="en-US"/>
        </a:p>
      </dgm:t>
    </dgm:pt>
    <dgm:pt modelId="{DB13535B-35BC-423B-AC4D-67167E4B9B78}" type="pres">
      <dgm:prSet presAssocID="{A8AFC83F-25C7-4AA8-AB26-C572C953217D}" presName="tile2text" presStyleLbl="node1" presStyleIdx="1" presStyleCnt="4">
        <dgm:presLayoutVars>
          <dgm:chMax val="0"/>
          <dgm:chPref val="0"/>
          <dgm:bulletEnabled val="1"/>
        </dgm:presLayoutVars>
      </dgm:prSet>
      <dgm:spPr/>
      <dgm:t>
        <a:bodyPr/>
        <a:lstStyle/>
        <a:p>
          <a:endParaRPr lang="en-US"/>
        </a:p>
      </dgm:t>
    </dgm:pt>
    <dgm:pt modelId="{A4E237AA-3955-41BE-A352-6782469AD562}" type="pres">
      <dgm:prSet presAssocID="{A8AFC83F-25C7-4AA8-AB26-C572C953217D}" presName="tile3" presStyleLbl="node1" presStyleIdx="2" presStyleCnt="4"/>
      <dgm:spPr/>
      <dgm:t>
        <a:bodyPr/>
        <a:lstStyle/>
        <a:p>
          <a:endParaRPr lang="en-US"/>
        </a:p>
      </dgm:t>
    </dgm:pt>
    <dgm:pt modelId="{A54764A4-2DB1-4222-BA6E-88129C12C8DA}" type="pres">
      <dgm:prSet presAssocID="{A8AFC83F-25C7-4AA8-AB26-C572C953217D}" presName="tile3text" presStyleLbl="node1" presStyleIdx="2" presStyleCnt="4">
        <dgm:presLayoutVars>
          <dgm:chMax val="0"/>
          <dgm:chPref val="0"/>
          <dgm:bulletEnabled val="1"/>
        </dgm:presLayoutVars>
      </dgm:prSet>
      <dgm:spPr/>
      <dgm:t>
        <a:bodyPr/>
        <a:lstStyle/>
        <a:p>
          <a:endParaRPr lang="en-US"/>
        </a:p>
      </dgm:t>
    </dgm:pt>
    <dgm:pt modelId="{ECA6F7BC-1A21-4837-B3A1-5C27A72F384D}" type="pres">
      <dgm:prSet presAssocID="{A8AFC83F-25C7-4AA8-AB26-C572C953217D}" presName="tile4" presStyleLbl="node1" presStyleIdx="3" presStyleCnt="4"/>
      <dgm:spPr/>
      <dgm:t>
        <a:bodyPr/>
        <a:lstStyle/>
        <a:p>
          <a:endParaRPr lang="en-US"/>
        </a:p>
      </dgm:t>
    </dgm:pt>
    <dgm:pt modelId="{54EC53A1-7274-439C-94CB-F795CD55C34E}" type="pres">
      <dgm:prSet presAssocID="{A8AFC83F-25C7-4AA8-AB26-C572C953217D}" presName="tile4text" presStyleLbl="node1" presStyleIdx="3" presStyleCnt="4">
        <dgm:presLayoutVars>
          <dgm:chMax val="0"/>
          <dgm:chPref val="0"/>
          <dgm:bulletEnabled val="1"/>
        </dgm:presLayoutVars>
      </dgm:prSet>
      <dgm:spPr/>
      <dgm:t>
        <a:bodyPr/>
        <a:lstStyle/>
        <a:p>
          <a:endParaRPr lang="en-US"/>
        </a:p>
      </dgm:t>
    </dgm:pt>
    <dgm:pt modelId="{2718DFB2-3F34-40C7-86D7-14F91DCDD086}" type="pres">
      <dgm:prSet presAssocID="{A8AFC83F-25C7-4AA8-AB26-C572C953217D}" presName="centerTile" presStyleLbl="fgShp" presStyleIdx="0" presStyleCnt="1">
        <dgm:presLayoutVars>
          <dgm:chMax val="0"/>
          <dgm:chPref val="0"/>
        </dgm:presLayoutVars>
      </dgm:prSet>
      <dgm:spPr/>
      <dgm:t>
        <a:bodyPr/>
        <a:lstStyle/>
        <a:p>
          <a:endParaRPr lang="en-US"/>
        </a:p>
      </dgm:t>
    </dgm:pt>
  </dgm:ptLst>
  <dgm:cxnLst>
    <dgm:cxn modelId="{F8FDFB4F-C5CB-4FFA-A224-EE2210881C4F}" type="presOf" srcId="{8356D7FE-96DA-4ECE-B07F-F3EB38D8C3AD}" destId="{2718DFB2-3F34-40C7-86D7-14F91DCDD086}" srcOrd="0" destOrd="0" presId="urn:microsoft.com/office/officeart/2005/8/layout/matrix1"/>
    <dgm:cxn modelId="{0C3CB956-682E-4D1B-9C0C-48797E38603F}" type="presOf" srcId="{A1DECCC6-7F1B-4CC1-98E1-776AC1440E2E}" destId="{A54764A4-2DB1-4222-BA6E-88129C12C8DA}" srcOrd="1" destOrd="0" presId="urn:microsoft.com/office/officeart/2005/8/layout/matrix1"/>
    <dgm:cxn modelId="{6C2BC15E-26C6-47F0-ADFD-39DCFAF5BC98}" srcId="{8356D7FE-96DA-4ECE-B07F-F3EB38D8C3AD}" destId="{F7173DFA-FF6B-4854-AD35-FBD203C736AB}" srcOrd="1" destOrd="0" parTransId="{3B7017B3-1B7E-4DE2-8E45-8C6F08BDB01B}" sibTransId="{7F270C1C-6D71-4B0D-8276-BE82A261E21B}"/>
    <dgm:cxn modelId="{EABE01B8-4DAB-4CD3-ADC1-8C29EC8FBEFA}" srcId="{8356D7FE-96DA-4ECE-B07F-F3EB38D8C3AD}" destId="{ED8BAC98-4760-47F6-A091-732014A0415C}" srcOrd="3" destOrd="0" parTransId="{6FE72F64-4B0F-47B6-9F77-10E1A1FC694C}" sibTransId="{2249E447-40C7-428D-B8EA-B7032BD37570}"/>
    <dgm:cxn modelId="{9EA9149A-150B-41F3-997D-154558DD40CE}" srcId="{8356D7FE-96DA-4ECE-B07F-F3EB38D8C3AD}" destId="{8F453839-86FF-4922-816A-3CBC87D404A4}" srcOrd="5" destOrd="0" parTransId="{3819A620-5F64-44BA-9826-735FDEB2D301}" sibTransId="{33352368-9DB9-409D-9D4E-FE207549FC84}"/>
    <dgm:cxn modelId="{F7F756EC-50BA-4D38-9D6A-59D7E3F9983F}" srcId="{8356D7FE-96DA-4ECE-B07F-F3EB38D8C3AD}" destId="{83950448-BC59-4AD6-B895-E8DDCD888B34}" srcOrd="4" destOrd="0" parTransId="{00753A34-D472-4F14-BD42-7C9AEEF21FCF}" sibTransId="{26044D47-88CE-4E04-8ED2-ED8619EAE21D}"/>
    <dgm:cxn modelId="{0D823287-74C6-4270-93D0-BE529EAC9245}" type="presOf" srcId="{A1DECCC6-7F1B-4CC1-98E1-776AC1440E2E}" destId="{A4E237AA-3955-41BE-A352-6782469AD562}" srcOrd="0" destOrd="0" presId="urn:microsoft.com/office/officeart/2005/8/layout/matrix1"/>
    <dgm:cxn modelId="{DB405BA0-701D-47DA-9F50-C432C7BEE516}" type="presOf" srcId="{9B8595ED-060F-4480-9A7A-87BF3CEA251C}" destId="{BE724E8B-FF9C-4554-9D41-0FFD3F2F498C}" srcOrd="1" destOrd="0" presId="urn:microsoft.com/office/officeart/2005/8/layout/matrix1"/>
    <dgm:cxn modelId="{C015277F-F094-4EA4-834B-D60EAFCB9317}" srcId="{8356D7FE-96DA-4ECE-B07F-F3EB38D8C3AD}" destId="{9B8595ED-060F-4480-9A7A-87BF3CEA251C}" srcOrd="0" destOrd="0" parTransId="{073B69AF-962B-4774-BBF2-CE999080561E}" sibTransId="{465654C5-DC73-4327-9B82-9C35B597ED54}"/>
    <dgm:cxn modelId="{79B22962-D0C9-4806-B563-C81ADAEBD0AB}" type="presOf" srcId="{9B8595ED-060F-4480-9A7A-87BF3CEA251C}" destId="{2E5F5897-A771-47EE-9FDF-446F1FDAC860}" srcOrd="0" destOrd="0" presId="urn:microsoft.com/office/officeart/2005/8/layout/matrix1"/>
    <dgm:cxn modelId="{931385BE-2B45-4EC3-AE06-30FBE711E8CB}" srcId="{A8AFC83F-25C7-4AA8-AB26-C572C953217D}" destId="{8356D7FE-96DA-4ECE-B07F-F3EB38D8C3AD}" srcOrd="0" destOrd="0" parTransId="{FFFE44E1-CB97-4C9D-834D-E61DBD54AE63}" sibTransId="{25F0F866-5AF2-48E5-B65C-CBE938AFD3DF}"/>
    <dgm:cxn modelId="{807E8AF1-4935-442B-ABA9-1806D3943AE7}" type="presOf" srcId="{A8AFC83F-25C7-4AA8-AB26-C572C953217D}" destId="{840B393D-7277-484C-B7DF-C2154A616DD6}" srcOrd="0" destOrd="0" presId="urn:microsoft.com/office/officeart/2005/8/layout/matrix1"/>
    <dgm:cxn modelId="{B1339F19-B7D9-426B-87A1-586CB33DFF92}" type="presOf" srcId="{F7173DFA-FF6B-4854-AD35-FBD203C736AB}" destId="{DB13535B-35BC-423B-AC4D-67167E4B9B78}" srcOrd="1" destOrd="0" presId="urn:microsoft.com/office/officeart/2005/8/layout/matrix1"/>
    <dgm:cxn modelId="{7A7CF17C-9CA4-421D-A2F7-B5B0B7F7844A}" type="presOf" srcId="{F7173DFA-FF6B-4854-AD35-FBD203C736AB}" destId="{5C41965B-7C62-4A46-A63B-15AD031825C4}" srcOrd="0" destOrd="0" presId="urn:microsoft.com/office/officeart/2005/8/layout/matrix1"/>
    <dgm:cxn modelId="{5F2E0B26-6452-4AA9-9910-B603C9E40EA2}" type="presOf" srcId="{ED8BAC98-4760-47F6-A091-732014A0415C}" destId="{54EC53A1-7274-439C-94CB-F795CD55C34E}" srcOrd="1" destOrd="0" presId="urn:microsoft.com/office/officeart/2005/8/layout/matrix1"/>
    <dgm:cxn modelId="{3D77C07C-6203-4638-9DA9-E78C8F794EAF}" srcId="{8356D7FE-96DA-4ECE-B07F-F3EB38D8C3AD}" destId="{4B483942-6C8B-438F-98B0-AB00D95E4E75}" srcOrd="6" destOrd="0" parTransId="{1AC94AC0-2CE7-4A2D-87BA-8436280A3205}" sibTransId="{9C7FA042-0BC9-491F-BB5C-CC7D3A604950}"/>
    <dgm:cxn modelId="{A13CC5EB-0473-4848-9531-02FE86EA11EA}" srcId="{8356D7FE-96DA-4ECE-B07F-F3EB38D8C3AD}" destId="{A1DECCC6-7F1B-4CC1-98E1-776AC1440E2E}" srcOrd="2" destOrd="0" parTransId="{5D95CFB0-450B-4165-8747-92E6BBD87B82}" sibTransId="{5B3EA068-ADDD-408F-87F4-26CC7173F1BA}"/>
    <dgm:cxn modelId="{1458F429-8CD3-4421-816C-560CBF51362E}" type="presOf" srcId="{ED8BAC98-4760-47F6-A091-732014A0415C}" destId="{ECA6F7BC-1A21-4837-B3A1-5C27A72F384D}" srcOrd="0" destOrd="0" presId="urn:microsoft.com/office/officeart/2005/8/layout/matrix1"/>
    <dgm:cxn modelId="{8907270B-EACB-44CC-92F3-D20A19B27BB1}" type="presParOf" srcId="{840B393D-7277-484C-B7DF-C2154A616DD6}" destId="{28455E54-7AF5-4209-B013-3F97E6D84E53}" srcOrd="0" destOrd="0" presId="urn:microsoft.com/office/officeart/2005/8/layout/matrix1"/>
    <dgm:cxn modelId="{6123BD86-AA4A-4169-A424-5504AE926F67}" type="presParOf" srcId="{28455E54-7AF5-4209-B013-3F97E6D84E53}" destId="{2E5F5897-A771-47EE-9FDF-446F1FDAC860}" srcOrd="0" destOrd="0" presId="urn:microsoft.com/office/officeart/2005/8/layout/matrix1"/>
    <dgm:cxn modelId="{966E2040-D5C2-4E79-B143-93497623D575}" type="presParOf" srcId="{28455E54-7AF5-4209-B013-3F97E6D84E53}" destId="{BE724E8B-FF9C-4554-9D41-0FFD3F2F498C}" srcOrd="1" destOrd="0" presId="urn:microsoft.com/office/officeart/2005/8/layout/matrix1"/>
    <dgm:cxn modelId="{C5FB9E4B-7CD0-4E73-B2F2-D25C498E80D3}" type="presParOf" srcId="{28455E54-7AF5-4209-B013-3F97E6D84E53}" destId="{5C41965B-7C62-4A46-A63B-15AD031825C4}" srcOrd="2" destOrd="0" presId="urn:microsoft.com/office/officeart/2005/8/layout/matrix1"/>
    <dgm:cxn modelId="{F0BF14F0-4DB4-43EA-AE39-DDB18BD328CF}" type="presParOf" srcId="{28455E54-7AF5-4209-B013-3F97E6D84E53}" destId="{DB13535B-35BC-423B-AC4D-67167E4B9B78}" srcOrd="3" destOrd="0" presId="urn:microsoft.com/office/officeart/2005/8/layout/matrix1"/>
    <dgm:cxn modelId="{194DAA2E-A01D-4D3B-97D7-5B7968077A15}" type="presParOf" srcId="{28455E54-7AF5-4209-B013-3F97E6D84E53}" destId="{A4E237AA-3955-41BE-A352-6782469AD562}" srcOrd="4" destOrd="0" presId="urn:microsoft.com/office/officeart/2005/8/layout/matrix1"/>
    <dgm:cxn modelId="{60BDC86E-778A-42D6-9D23-5BF0763DFF67}" type="presParOf" srcId="{28455E54-7AF5-4209-B013-3F97E6D84E53}" destId="{A54764A4-2DB1-4222-BA6E-88129C12C8DA}" srcOrd="5" destOrd="0" presId="urn:microsoft.com/office/officeart/2005/8/layout/matrix1"/>
    <dgm:cxn modelId="{9988FCFF-F03E-40E5-917B-0B87DA436FD2}" type="presParOf" srcId="{28455E54-7AF5-4209-B013-3F97E6D84E53}" destId="{ECA6F7BC-1A21-4837-B3A1-5C27A72F384D}" srcOrd="6" destOrd="0" presId="urn:microsoft.com/office/officeart/2005/8/layout/matrix1"/>
    <dgm:cxn modelId="{83D88E34-6357-4AA5-8F28-B8A324E600CA}" type="presParOf" srcId="{28455E54-7AF5-4209-B013-3F97E6D84E53}" destId="{54EC53A1-7274-439C-94CB-F795CD55C34E}" srcOrd="7" destOrd="0" presId="urn:microsoft.com/office/officeart/2005/8/layout/matrix1"/>
    <dgm:cxn modelId="{352B96DE-8741-411F-B16A-3F8E5B7C0536}" type="presParOf" srcId="{840B393D-7277-484C-B7DF-C2154A616DD6}" destId="{2718DFB2-3F34-40C7-86D7-14F91DCDD086}" srcOrd="1" destOrd="0" presId="urn:microsoft.com/office/officeart/2005/8/layout/matrix1"/>
  </dgm:cxnLst>
  <dgm:bg/>
  <dgm:whole/>
</dgm:dataModel>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8618857-C56C-4665-AF12-BEEE0EF61EE9}" type="datetimeFigureOut">
              <a:rPr lang="en-US"/>
              <a:pPr>
                <a:defRPr/>
              </a:pPr>
              <a:t>11/13/2016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3472A4D-E0D9-4C76-A7AE-521C19FAC21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F33C6839-7DC8-49F5-AEFC-196EF86BA04D}"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A312C5-ED33-4073-8CBA-2A242D67F9C3}" type="slidenum">
              <a:rPr lang="en-US"/>
              <a:pPr fontAlgn="base">
                <a:spcBef>
                  <a:spcPct val="0"/>
                </a:spcBef>
                <a:spcAft>
                  <a:spcPct val="0"/>
                </a:spcAft>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62143E-A362-4828-8AA5-F5A7F804D54B}" type="slidenum">
              <a:rPr lang="en-US"/>
              <a:pPr fontAlgn="base">
                <a:spcBef>
                  <a:spcPct val="0"/>
                </a:spcBef>
                <a:spcAft>
                  <a:spcPct val="0"/>
                </a:spcAft>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45F1E9-10C3-4CFA-BAF8-C2D86DEE7156}" type="slidenum">
              <a:rPr lang="en-US"/>
              <a:pPr fontAlgn="base">
                <a:spcBef>
                  <a:spcPct val="0"/>
                </a:spcBef>
                <a:spcAft>
                  <a:spcPct val="0"/>
                </a:spcAft>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6C09FE-3ACD-4509-A9B1-0D825613B6A2}" type="slidenum">
              <a:rPr lang="en-US"/>
              <a:pPr fontAlgn="base">
                <a:spcBef>
                  <a:spcPct val="0"/>
                </a:spcBef>
                <a:spcAft>
                  <a:spcPct val="0"/>
                </a:spcAft>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A9FD79-32B6-4D64-9CDA-DBC2C0D9005A}" type="slidenum">
              <a:rPr lang="en-US"/>
              <a:pPr fontAlgn="base">
                <a:spcBef>
                  <a:spcPct val="0"/>
                </a:spcBef>
                <a:spcAft>
                  <a:spcPct val="0"/>
                </a:spcAft>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3E350C-D939-44FE-8A8D-D300003EA202}" type="slidenum">
              <a:rPr lang="en-US"/>
              <a:pPr fontAlgn="base">
                <a:spcBef>
                  <a:spcPct val="0"/>
                </a:spcBef>
                <a:spcAft>
                  <a:spcPct val="0"/>
                </a:spcAft>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F818E2-4FC2-4B1D-B8C0-4424ADBB3A35}" type="slidenum">
              <a:rPr lang="en-US"/>
              <a:pPr fontAlgn="base">
                <a:spcBef>
                  <a:spcPct val="0"/>
                </a:spcBef>
                <a:spcAft>
                  <a:spcPct val="0"/>
                </a:spcAft>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141CB7-30E9-466D-8B46-F2EB1F000A1F}" type="slidenum">
              <a:rPr lang="en-US"/>
              <a:pPr fontAlgn="base">
                <a:spcBef>
                  <a:spcPct val="0"/>
                </a:spcBef>
                <a:spcAft>
                  <a:spcPct val="0"/>
                </a:spcAft>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A7913D-A7DC-497E-AB43-D8F1A45492D6}" type="slidenum">
              <a:rPr lang="en-US"/>
              <a:pPr fontAlgn="base">
                <a:spcBef>
                  <a:spcPct val="0"/>
                </a:spcBef>
                <a:spcAft>
                  <a:spcPct val="0"/>
                </a:spcAft>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4570C8-2859-481C-9B3B-FC197D3AF2B5}" type="slidenum">
              <a:rPr lang="en-US"/>
              <a:pPr fontAlgn="base">
                <a:spcBef>
                  <a:spcPct val="0"/>
                </a:spcBef>
                <a:spcAft>
                  <a:spcPct val="0"/>
                </a:spcAft>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DD5DB5-6107-474C-A8CB-8F81549CB610}" type="slidenum">
              <a:rPr lang="en-US"/>
              <a:pPr fontAlgn="base">
                <a:spcBef>
                  <a:spcPct val="0"/>
                </a:spcBef>
                <a:spcAft>
                  <a:spcPct val="0"/>
                </a:spcAft>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02BAF6-95C0-4F5C-9E27-E101D5765C62}" type="slidenum">
              <a:rPr lang="en-US"/>
              <a:pPr fontAlgn="base">
                <a:spcBef>
                  <a:spcPct val="0"/>
                </a:spcBef>
                <a:spcAft>
                  <a:spcPct val="0"/>
                </a:spcAft>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60AD48-0199-48A6-BAE4-E6E0BEF3D395}" type="slidenum">
              <a:rPr lang="en-US"/>
              <a:pPr fontAlgn="base">
                <a:spcBef>
                  <a:spcPct val="0"/>
                </a:spcBef>
                <a:spcAft>
                  <a:spcPct val="0"/>
                </a:spcAft>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D52080-E8CE-48A1-AEB9-E5E1DDA5662A}" type="slidenum">
              <a:rPr lang="en-US"/>
              <a:pPr fontAlgn="base">
                <a:spcBef>
                  <a:spcPct val="0"/>
                </a:spcBef>
                <a:spcAft>
                  <a:spcPct val="0"/>
                </a:spcAft>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DF1FBB-77C3-448F-8EC4-F7436FE9F5C2}" type="slidenum">
              <a:rPr lang="en-US"/>
              <a:pPr fontAlgn="base">
                <a:spcBef>
                  <a:spcPct val="0"/>
                </a:spcBef>
                <a:spcAft>
                  <a:spcPct val="0"/>
                </a:spcAft>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05BA1D-D361-48B4-B863-9FCC5F3A1900}" type="slidenum">
              <a:rPr lang="en-US"/>
              <a:pPr fontAlgn="base">
                <a:spcBef>
                  <a:spcPct val="0"/>
                </a:spcBef>
                <a:spcAft>
                  <a:spcPct val="0"/>
                </a:spcAft>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572139-5481-4CB2-8670-F106EB4A5975}" type="slidenum">
              <a:rPr lang="en-US"/>
              <a:pPr fontAlgn="base">
                <a:spcBef>
                  <a:spcPct val="0"/>
                </a:spcBef>
                <a:spcAft>
                  <a:spcPct val="0"/>
                </a:spcAft>
                <a:defRPr/>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46CE49AA-5950-43F7-B328-89279B2DFAD6}"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02648B-F782-4D3F-94CE-4A77D9166318}" type="slidenum">
              <a:rPr lang="en-US"/>
              <a:pPr fontAlgn="base">
                <a:spcBef>
                  <a:spcPct val="0"/>
                </a:spcBef>
                <a:spcAft>
                  <a:spcPct val="0"/>
                </a:spcAft>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4F8EC8-9978-4A4B-9625-750FF04880F4}" type="slidenum">
              <a:rPr lang="en-US"/>
              <a:pPr fontAlgn="base">
                <a:spcBef>
                  <a:spcPct val="0"/>
                </a:spcBef>
                <a:spcAft>
                  <a:spcPct val="0"/>
                </a:spcAft>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01C4DE-A1ED-493B-B65D-16E8B2980157}" type="slidenum">
              <a:rPr lang="en-US"/>
              <a:pPr fontAlgn="base">
                <a:spcBef>
                  <a:spcPct val="0"/>
                </a:spcBef>
                <a:spcAft>
                  <a:spcPct val="0"/>
                </a:spcAft>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6D9F05-A678-4F20-824E-1291018DECA0}" type="slidenum">
              <a:rPr lang="en-US"/>
              <a:pPr fontAlgn="base">
                <a:spcBef>
                  <a:spcPct val="0"/>
                </a:spcBef>
                <a:spcAft>
                  <a:spcPct val="0"/>
                </a:spcAft>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8A814B-F404-4FE9-946E-C45CFEBDD6A0}" type="slidenum">
              <a:rPr lang="en-US"/>
              <a:pPr fontAlgn="base">
                <a:spcBef>
                  <a:spcPct val="0"/>
                </a:spcBef>
                <a:spcAft>
                  <a:spcPct val="0"/>
                </a:spcAft>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0971D3-B0BE-44F1-B892-A63E3D8DF89F}" type="slidenum">
              <a:rPr lang="en-US"/>
              <a:pPr fontAlgn="base">
                <a:spcBef>
                  <a:spcPct val="0"/>
                </a:spcBef>
                <a:spcAft>
                  <a:spcPct val="0"/>
                </a:spcAft>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5162187-51A5-415B-B522-A4BA2AD74748}" type="datetimeFigureOut">
              <a:rPr lang="en-US"/>
              <a:pPr>
                <a:defRPr/>
              </a:pPr>
              <a:t>11/13/2016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48AFAE-E393-4C91-B11A-B15C1AC9CEF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E7CC3F9-5667-4E9D-BEC1-4DDC1E10C740}" type="datetimeFigureOut">
              <a:rPr lang="en-US"/>
              <a:pPr>
                <a:defRPr/>
              </a:pPr>
              <a:t>11/13/2016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EE2A33-108B-4588-92AF-3EBEF80D1E2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4DDD7C-321B-45D9-B6A1-4AAF6A4970CC}" type="datetimeFigureOut">
              <a:rPr lang="en-US"/>
              <a:pPr>
                <a:defRPr/>
              </a:pPr>
              <a:t>11/13/2016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9BE02B-A6E9-4FDB-8481-547408F5217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FDA20B-0AD5-4816-9E11-F73AE0ED146A}" type="datetimeFigureOut">
              <a:rPr lang="en-US"/>
              <a:pPr>
                <a:defRPr/>
              </a:pPr>
              <a:t>11/13/2016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7DC8A5-5CB2-47C6-A7B3-5AC5C2469EE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094C0A-1DF6-4C71-8297-7D6E0431EFFE}" type="datetimeFigureOut">
              <a:rPr lang="en-US"/>
              <a:pPr>
                <a:defRPr/>
              </a:pPr>
              <a:t>11/13/2016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D4E1B1-0BE2-460F-9DC9-CD5287B5711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8AEFD41-323C-44BC-8EBA-C1F338716C07}" type="datetimeFigureOut">
              <a:rPr lang="en-US"/>
              <a:pPr>
                <a:defRPr/>
              </a:pPr>
              <a:t>11/13/2016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8C75579-B075-4E7B-8ED3-FA34E33BB36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2A78537-2090-43B2-B358-D2511E82CE21}" type="datetimeFigureOut">
              <a:rPr lang="en-US"/>
              <a:pPr>
                <a:defRPr/>
              </a:pPr>
              <a:t>11/13/2016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8C8059F-02B2-4B2B-BF75-274DAA3254D0}"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5BDBB8F-CFD4-4C07-A552-0BDBE2811D66}" type="datetimeFigureOut">
              <a:rPr lang="en-US"/>
              <a:pPr>
                <a:defRPr/>
              </a:pPr>
              <a:t>11/13/2016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B040A51-616C-48AF-A5D2-146F8FAA299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B643FB3-2653-459C-8034-2B1F6BA9E60B}" type="datetimeFigureOut">
              <a:rPr lang="en-US"/>
              <a:pPr>
                <a:defRPr/>
              </a:pPr>
              <a:t>11/13/2016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1AC007F-D4AD-4755-9A45-FC7841E0C89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50B72B1-72AB-4134-8EB3-A5D6580328B8}" type="datetimeFigureOut">
              <a:rPr lang="en-US"/>
              <a:pPr>
                <a:defRPr/>
              </a:pPr>
              <a:t>11/13/2016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98F61AA-7ACD-4F13-BD8A-60A181E3F2E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AD2C9A1-040F-4E11-858E-C8E365447AB1}" type="datetimeFigureOut">
              <a:rPr lang="en-US"/>
              <a:pPr>
                <a:defRPr/>
              </a:pPr>
              <a:t>11/13/2016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F429BF4-D636-4A63-A849-70A04C6EE5A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AC1F600-045D-4E3E-AA5F-A6EB0E686305}" type="datetimeFigureOut">
              <a:rPr lang="en-US"/>
              <a:pPr>
                <a:defRPr/>
              </a:pPr>
              <a:t>11/13/2016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4E3E2CA-5A27-4AA1-A0EA-E8B7CD0C914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www.educationmanagementsoftware.com/" TargetMode="External"/><Relationship Id="rId4" Type="http://schemas.openxmlformats.org/officeDocument/2006/relationships/hyperlink" Target="http://www.azureits.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7.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8.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23.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1.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9.jpeg"/></Relationships>
</file>

<file path=ppt/slides/_rels/slide2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jpe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jpeg"/><Relationship Id="rId2" Type="http://schemas.openxmlformats.org/officeDocument/2006/relationships/notesSlide" Target="../notesSlides/notesSlide5.xml"/><Relationship Id="rId16" Type="http://schemas.openxmlformats.org/officeDocument/2006/relationships/image" Target="../media/image30.jpe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pn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Box 10"/>
          <p:cNvSpPr txBox="1"/>
          <p:nvPr/>
        </p:nvSpPr>
        <p:spPr>
          <a:xfrm>
            <a:off x="228600" y="1371600"/>
            <a:ext cx="4267200" cy="369888"/>
          </a:xfrm>
          <a:prstGeom prst="rect">
            <a:avLst/>
          </a:prstGeom>
          <a:noFill/>
        </p:spPr>
        <p:txBody>
          <a:bodyPr>
            <a:spAutoFit/>
          </a:bodyPr>
          <a:lstStyle/>
          <a:p>
            <a:pPr algn="ctr" fontAlgn="auto">
              <a:spcBef>
                <a:spcPts val="0"/>
              </a:spcBef>
              <a:spcAft>
                <a:spcPts val="0"/>
              </a:spcAft>
              <a:defRPr/>
            </a:pPr>
            <a:r>
              <a:rPr lang="en-US" dirty="0">
                <a:solidFill>
                  <a:schemeClr val="accent2">
                    <a:lumMod val="75000"/>
                  </a:schemeClr>
                </a:solidFill>
                <a:latin typeface="+mn-lt"/>
                <a:cs typeface="+mn-cs"/>
              </a:rPr>
              <a:t>School Management System</a:t>
            </a:r>
          </a:p>
        </p:txBody>
      </p:sp>
      <p:cxnSp>
        <p:nvCxnSpPr>
          <p:cNvPr id="16" name="Straight Connector 15"/>
          <p:cNvCxnSpPr/>
          <p:nvPr/>
        </p:nvCxnSpPr>
        <p:spPr>
          <a:xfrm rot="5400000">
            <a:off x="1258094" y="3466306"/>
            <a:ext cx="6629400" cy="1588"/>
          </a:xfrm>
          <a:prstGeom prst="line">
            <a:avLst/>
          </a:prstGeom>
        </p:spPr>
        <p:style>
          <a:lnRef idx="1">
            <a:schemeClr val="accent2"/>
          </a:lnRef>
          <a:fillRef idx="0">
            <a:schemeClr val="accent2"/>
          </a:fillRef>
          <a:effectRef idx="0">
            <a:schemeClr val="accent2"/>
          </a:effectRef>
          <a:fontRef idx="minor">
            <a:schemeClr val="tx1"/>
          </a:fontRef>
        </p:style>
      </p:cxnSp>
      <p:pic>
        <p:nvPicPr>
          <p:cNvPr id="13" name="Picture 12" descr="Shake-hands%20small.gif"/>
          <p:cNvPicPr>
            <a:picLocks noChangeAspect="1"/>
          </p:cNvPicPr>
          <p:nvPr/>
        </p:nvPicPr>
        <p:blipFill>
          <a:blip r:embed="rId3"/>
          <a:srcRect/>
          <a:stretch>
            <a:fillRect/>
          </a:stretch>
        </p:blipFill>
        <p:spPr bwMode="auto">
          <a:xfrm>
            <a:off x="5486400" y="2328863"/>
            <a:ext cx="3141663" cy="2090737"/>
          </a:xfrm>
          <a:prstGeom prst="rect">
            <a:avLst/>
          </a:prstGeom>
          <a:noFill/>
          <a:ln w="9525">
            <a:noFill/>
            <a:miter lim="800000"/>
            <a:headEnd/>
            <a:tailEnd/>
          </a:ln>
        </p:spPr>
      </p:pic>
      <p:sp>
        <p:nvSpPr>
          <p:cNvPr id="15" name="Rectangle 14"/>
          <p:cNvSpPr/>
          <p:nvPr/>
        </p:nvSpPr>
        <p:spPr>
          <a:xfrm>
            <a:off x="5105400" y="4648200"/>
            <a:ext cx="3733800" cy="1431925"/>
          </a:xfrm>
          <a:prstGeom prst="rect">
            <a:avLst/>
          </a:prstGeom>
        </p:spPr>
        <p:txBody>
          <a:bodyPr>
            <a:spAutoFit/>
          </a:bodyPr>
          <a:lstStyle/>
          <a:p>
            <a:pPr marL="342900" indent="-342900" fontAlgn="auto">
              <a:spcBef>
                <a:spcPct val="20000"/>
              </a:spcBef>
              <a:spcAft>
                <a:spcPts val="0"/>
              </a:spcAft>
              <a:buClr>
                <a:schemeClr val="tx1"/>
              </a:buClr>
              <a:buSzPct val="75000"/>
              <a:buFont typeface="Wingdings" pitchFamily="2" charset="2"/>
              <a:buNone/>
              <a:defRPr/>
            </a:pPr>
            <a:r>
              <a:rPr lang="en-US" sz="1300" b="1" kern="0" dirty="0">
                <a:latin typeface="+mj-lt"/>
                <a:cs typeface="+mn-cs"/>
              </a:rPr>
              <a:t>Headquarters:</a:t>
            </a:r>
          </a:p>
          <a:p>
            <a:pPr>
              <a:defRPr/>
            </a:pPr>
            <a:r>
              <a:rPr lang="en-US" sz="1200" dirty="0">
                <a:latin typeface="+mj-lt"/>
                <a:cs typeface="+mn-cs"/>
              </a:rPr>
              <a:t>Plot No. 27 Zone 1 M.P. Nagar</a:t>
            </a:r>
            <a:r>
              <a:rPr lang="en-GB" sz="1200" dirty="0">
                <a:latin typeface="+mj-lt"/>
                <a:cs typeface="+mn-cs"/>
              </a:rPr>
              <a:t>, </a:t>
            </a:r>
            <a:br>
              <a:rPr lang="en-GB" sz="1200" dirty="0">
                <a:latin typeface="+mj-lt"/>
                <a:cs typeface="+mn-cs"/>
              </a:rPr>
            </a:br>
            <a:r>
              <a:rPr lang="en-GB" sz="1200" dirty="0">
                <a:latin typeface="+mj-lt"/>
                <a:cs typeface="+mn-cs"/>
              </a:rPr>
              <a:t>Bhopal- 462001, M.P. INDIA </a:t>
            </a:r>
          </a:p>
          <a:p>
            <a:pPr>
              <a:defRPr/>
            </a:pPr>
            <a:r>
              <a:rPr lang="en-US" sz="1400" dirty="0">
                <a:latin typeface="+mj-lt"/>
                <a:cs typeface="+mn-cs"/>
              </a:rPr>
              <a:t/>
            </a:r>
            <a:br>
              <a:rPr lang="en-US" sz="1400" dirty="0">
                <a:latin typeface="+mj-lt"/>
                <a:cs typeface="+mn-cs"/>
              </a:rPr>
            </a:br>
            <a:r>
              <a:rPr lang="en-GB" sz="1200" dirty="0">
                <a:latin typeface="+mj-lt"/>
                <a:cs typeface="+mn-cs"/>
              </a:rPr>
              <a:t>Mob: </a:t>
            </a:r>
            <a:r>
              <a:rPr lang="en-GB" sz="1200" dirty="0" smtClean="0">
                <a:latin typeface="+mj-lt"/>
                <a:cs typeface="+mn-cs"/>
              </a:rPr>
              <a:t>0755-4919091, 4056322, 9907385555</a:t>
            </a:r>
            <a:r>
              <a:rPr lang="en-GB" sz="1200" dirty="0">
                <a:latin typeface="+mj-lt"/>
                <a:cs typeface="+mn-cs"/>
              </a:rPr>
              <a:t>. </a:t>
            </a:r>
            <a:endParaRPr lang="en-GB" sz="1200" smtClean="0">
              <a:latin typeface="+mj-lt"/>
              <a:cs typeface="+mn-cs"/>
            </a:endParaRPr>
          </a:p>
          <a:p>
            <a:pPr>
              <a:defRPr/>
            </a:pPr>
            <a:r>
              <a:rPr lang="en-GB" sz="1200" smtClean="0">
                <a:latin typeface="+mj-lt"/>
                <a:cs typeface="+mn-cs"/>
              </a:rPr>
              <a:t>Email </a:t>
            </a:r>
            <a:r>
              <a:rPr lang="en-GB" sz="1200" dirty="0">
                <a:latin typeface="+mj-lt"/>
                <a:cs typeface="+mn-cs"/>
              </a:rPr>
              <a:t>: </a:t>
            </a:r>
            <a:r>
              <a:rPr lang="en-GB" sz="1200" dirty="0">
                <a:latin typeface="+mj-lt"/>
                <a:cs typeface="+mn-cs"/>
                <a:hlinkClick r:id="rId4"/>
              </a:rPr>
              <a:t>sales@dengsolutions.com </a:t>
            </a:r>
            <a:r>
              <a:rPr lang="en-GB" sz="1200" u="sng" dirty="0">
                <a:latin typeface="+mj-lt"/>
                <a:cs typeface="+mn-cs"/>
              </a:rPr>
              <a:t/>
            </a:r>
            <a:br>
              <a:rPr lang="en-GB" sz="1200" u="sng" dirty="0">
                <a:latin typeface="+mj-lt"/>
                <a:cs typeface="+mn-cs"/>
              </a:rPr>
            </a:br>
            <a:r>
              <a:rPr lang="en-GB" sz="1200" u="sng" dirty="0">
                <a:cs typeface="+mn-cs"/>
                <a:hlinkClick r:id="rId4"/>
              </a:rPr>
              <a:t>http </a:t>
            </a:r>
            <a:r>
              <a:rPr lang="en-GB" sz="1200" u="sng" dirty="0">
                <a:latin typeface="+mj-lt"/>
                <a:cs typeface="+mn-cs"/>
                <a:hlinkClick r:id="rId5"/>
              </a:rPr>
              <a:t>://www.</a:t>
            </a:r>
            <a:r>
              <a:rPr lang="en-GB" sz="1200" dirty="0">
                <a:hlinkClick r:id="rId4"/>
              </a:rPr>
              <a:t> dengsolutions</a:t>
            </a:r>
            <a:r>
              <a:rPr lang="en-GB" sz="1200" u="sng" dirty="0">
                <a:latin typeface="+mj-lt"/>
                <a:cs typeface="+mn-cs"/>
                <a:hlinkClick r:id="rId5"/>
              </a:rPr>
              <a:t>.com</a:t>
            </a:r>
            <a:r>
              <a:rPr lang="en-GB" sz="1200" u="sng" dirty="0">
                <a:latin typeface="+mj-lt"/>
                <a:cs typeface="+mn-cs"/>
              </a:rPr>
              <a:t>,</a:t>
            </a:r>
            <a:r>
              <a:rPr lang="en-GB" sz="1200" dirty="0">
                <a:latin typeface="+mj-lt"/>
                <a:cs typeface="+mn-cs"/>
              </a:rPr>
              <a:t> </a:t>
            </a:r>
            <a:endParaRPr lang="en-US" sz="1200" b="1" i="1" dirty="0">
              <a:latin typeface="+mj-lt"/>
              <a:cs typeface="+mn-cs"/>
            </a:endParaRPr>
          </a:p>
        </p:txBody>
      </p:sp>
      <p:pic>
        <p:nvPicPr>
          <p:cNvPr id="2060" name="Picture 12" descr="C:\Documents and Settings\diraviam\Desktop\EPMS Images\class-room.jpg"/>
          <p:cNvPicPr>
            <a:picLocks noChangeAspect="1" noChangeArrowheads="1"/>
          </p:cNvPicPr>
          <p:nvPr/>
        </p:nvPicPr>
        <p:blipFill>
          <a:blip r:embed="rId6"/>
          <a:srcRect/>
          <a:stretch>
            <a:fillRect/>
          </a:stretch>
        </p:blipFill>
        <p:spPr bwMode="auto">
          <a:xfrm>
            <a:off x="0" y="3143250"/>
            <a:ext cx="4572000" cy="3600450"/>
          </a:xfrm>
          <a:prstGeom prst="rect">
            <a:avLst/>
          </a:prstGeom>
          <a:noFill/>
          <a:ln w="9525">
            <a:noFill/>
            <a:miter lim="800000"/>
            <a:headEnd/>
            <a:tailEnd/>
          </a:ln>
        </p:spPr>
      </p:pic>
      <p:pic>
        <p:nvPicPr>
          <p:cNvPr id="2057" name="Picture 10"/>
          <p:cNvPicPr>
            <a:picLocks noChangeAspect="1" noChangeArrowheads="1"/>
          </p:cNvPicPr>
          <p:nvPr/>
        </p:nvPicPr>
        <p:blipFill>
          <a:blip r:embed="rId7"/>
          <a:srcRect/>
          <a:stretch>
            <a:fillRect/>
          </a:stretch>
        </p:blipFill>
        <p:spPr bwMode="auto">
          <a:xfrm>
            <a:off x="5486400" y="304800"/>
            <a:ext cx="2924175" cy="895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2060"/>
                                        </p:tgtEl>
                                        <p:attrNameLst>
                                          <p:attrName>style.visibility</p:attrName>
                                        </p:attrNameLst>
                                      </p:cBhvr>
                                      <p:to>
                                        <p:strVal val="visible"/>
                                      </p:to>
                                    </p:set>
                                    <p:anim calcmode="lin" valueType="num">
                                      <p:cBhvr>
                                        <p:cTn id="14" dur="500" fill="hold"/>
                                        <p:tgtEl>
                                          <p:spTgt spid="2060"/>
                                        </p:tgtEl>
                                        <p:attrNameLst>
                                          <p:attrName>ppt_w</p:attrName>
                                        </p:attrNameLst>
                                      </p:cBhvr>
                                      <p:tavLst>
                                        <p:tav tm="0">
                                          <p:val>
                                            <p:strVal val="#ppt_w*0.05"/>
                                          </p:val>
                                        </p:tav>
                                        <p:tav tm="100000">
                                          <p:val>
                                            <p:strVal val="#ppt_w"/>
                                          </p:val>
                                        </p:tav>
                                      </p:tavLst>
                                    </p:anim>
                                    <p:anim calcmode="lin" valueType="num">
                                      <p:cBhvr>
                                        <p:cTn id="15" dur="500" fill="hold"/>
                                        <p:tgtEl>
                                          <p:spTgt spid="2060"/>
                                        </p:tgtEl>
                                        <p:attrNameLst>
                                          <p:attrName>ppt_h</p:attrName>
                                        </p:attrNameLst>
                                      </p:cBhvr>
                                      <p:tavLst>
                                        <p:tav tm="0">
                                          <p:val>
                                            <p:strVal val="#ppt_h"/>
                                          </p:val>
                                        </p:tav>
                                        <p:tav tm="100000">
                                          <p:val>
                                            <p:strVal val="#ppt_h"/>
                                          </p:val>
                                        </p:tav>
                                      </p:tavLst>
                                    </p:anim>
                                    <p:anim calcmode="lin" valueType="num">
                                      <p:cBhvr>
                                        <p:cTn id="16" dur="500" fill="hold"/>
                                        <p:tgtEl>
                                          <p:spTgt spid="2060"/>
                                        </p:tgtEl>
                                        <p:attrNameLst>
                                          <p:attrName>ppt_x</p:attrName>
                                        </p:attrNameLst>
                                      </p:cBhvr>
                                      <p:tavLst>
                                        <p:tav tm="0">
                                          <p:val>
                                            <p:strVal val="#ppt_x-.2"/>
                                          </p:val>
                                        </p:tav>
                                        <p:tav tm="100000">
                                          <p:val>
                                            <p:strVal val="#ppt_x"/>
                                          </p:val>
                                        </p:tav>
                                      </p:tavLst>
                                    </p:anim>
                                    <p:anim calcmode="lin" valueType="num">
                                      <p:cBhvr>
                                        <p:cTn id="17" dur="500" fill="hold"/>
                                        <p:tgtEl>
                                          <p:spTgt spid="2060"/>
                                        </p:tgtEl>
                                        <p:attrNameLst>
                                          <p:attrName>ppt_y</p:attrName>
                                        </p:attrNameLst>
                                      </p:cBhvr>
                                      <p:tavLst>
                                        <p:tav tm="0">
                                          <p:val>
                                            <p:strVal val="#ppt_y"/>
                                          </p:val>
                                        </p:tav>
                                        <p:tav tm="100000">
                                          <p:val>
                                            <p:strVal val="#ppt_y"/>
                                          </p:val>
                                        </p:tav>
                                      </p:tavLst>
                                    </p:anim>
                                    <p:animEffect transition="in" filter="fade">
                                      <p:cBhvr>
                                        <p:cTn id="18" dur="500"/>
                                        <p:tgtEl>
                                          <p:spTgt spid="2060"/>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ppt_w*0.05"/>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anim calcmode="lin" valueType="num">
                                      <p:cBhvr>
                                        <p:cTn id="23" dur="500" fill="hold"/>
                                        <p:tgtEl>
                                          <p:spTgt spid="13"/>
                                        </p:tgtEl>
                                        <p:attrNameLst>
                                          <p:attrName>ppt_x</p:attrName>
                                        </p:attrNameLst>
                                      </p:cBhvr>
                                      <p:tavLst>
                                        <p:tav tm="0">
                                          <p:val>
                                            <p:strVal val="#ppt_x-.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Effect transition="in" filter="fade">
                                      <p:cBhvr>
                                        <p:cTn id="25" dur="500"/>
                                        <p:tgtEl>
                                          <p:spTgt spid="13"/>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strVal val="#ppt_w*0.05"/>
                                          </p:val>
                                        </p:tav>
                                        <p:tav tm="100000">
                                          <p:val>
                                            <p:strVal val="#ppt_w"/>
                                          </p:val>
                                        </p:tav>
                                      </p:tavLst>
                                    </p:anim>
                                    <p:anim calcmode="lin" valueType="num">
                                      <p:cBhvr>
                                        <p:cTn id="29" dur="500" fill="hold"/>
                                        <p:tgtEl>
                                          <p:spTgt spid="15"/>
                                        </p:tgtEl>
                                        <p:attrNameLst>
                                          <p:attrName>ppt_h</p:attrName>
                                        </p:attrNameLst>
                                      </p:cBhvr>
                                      <p:tavLst>
                                        <p:tav tm="0">
                                          <p:val>
                                            <p:strVal val="#ppt_h"/>
                                          </p:val>
                                        </p:tav>
                                        <p:tav tm="100000">
                                          <p:val>
                                            <p:strVal val="#ppt_h"/>
                                          </p:val>
                                        </p:tav>
                                      </p:tavLst>
                                    </p:anim>
                                    <p:anim calcmode="lin" valueType="num">
                                      <p:cBhvr>
                                        <p:cTn id="30" dur="500" fill="hold"/>
                                        <p:tgtEl>
                                          <p:spTgt spid="15"/>
                                        </p:tgtEl>
                                        <p:attrNameLst>
                                          <p:attrName>ppt_x</p:attrName>
                                        </p:attrNameLst>
                                      </p:cBhvr>
                                      <p:tavLst>
                                        <p:tav tm="0">
                                          <p:val>
                                            <p:strVal val="#ppt_x-.2"/>
                                          </p:val>
                                        </p:tav>
                                        <p:tav tm="100000">
                                          <p:val>
                                            <p:strVal val="#ppt_x"/>
                                          </p:val>
                                        </p:tav>
                                      </p:tavLst>
                                    </p:anim>
                                    <p:anim calcmode="lin" valueType="num">
                                      <p:cBhvr>
                                        <p:cTn id="31" dur="500" fill="hold"/>
                                        <p:tgtEl>
                                          <p:spTgt spid="15"/>
                                        </p:tgtEl>
                                        <p:attrNameLst>
                                          <p:attrName>ppt_y</p:attrName>
                                        </p:attrNameLst>
                                      </p:cBhvr>
                                      <p:tavLst>
                                        <p:tav tm="0">
                                          <p:val>
                                            <p:strVal val="#ppt_y"/>
                                          </p:val>
                                        </p:tav>
                                        <p:tav tm="100000">
                                          <p:val>
                                            <p:strVal val="#ppt_y"/>
                                          </p:val>
                                        </p:tav>
                                      </p:tavLst>
                                    </p:anim>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1271"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General Administration Tools </a:t>
            </a:r>
            <a:r>
              <a:rPr lang="en-US" sz="1200" b="1">
                <a:solidFill>
                  <a:srgbClr val="C00000"/>
                </a:solidFill>
                <a:latin typeface="Calibri" pitchFamily="34" charset="0"/>
              </a:rPr>
              <a:t>(Continued…)</a:t>
            </a:r>
          </a:p>
        </p:txBody>
      </p:sp>
      <p:sp>
        <p:nvSpPr>
          <p:cNvPr id="11272" name="Rectangle 43"/>
          <p:cNvSpPr>
            <a:spLocks noChangeArrowheads="1"/>
          </p:cNvSpPr>
          <p:nvPr/>
        </p:nvSpPr>
        <p:spPr bwMode="auto">
          <a:xfrm>
            <a:off x="304800" y="2514600"/>
            <a:ext cx="5105400" cy="4154488"/>
          </a:xfrm>
          <a:prstGeom prst="rect">
            <a:avLst/>
          </a:prstGeom>
          <a:noFill/>
          <a:ln w="9525">
            <a:noFill/>
            <a:miter lim="800000"/>
            <a:headEnd/>
            <a:tailEnd/>
          </a:ln>
        </p:spPr>
        <p:txBody>
          <a:bodyPr>
            <a:spAutoFit/>
          </a:bodyPr>
          <a:lstStyle/>
          <a:p>
            <a:pPr marL="280988" indent="-280988" algn="just">
              <a:spcAft>
                <a:spcPts val="600"/>
              </a:spcAft>
              <a:buFont typeface="Arial" charset="0"/>
              <a:buChar char="•"/>
            </a:pPr>
            <a:r>
              <a:rPr lang="en-US">
                <a:latin typeface="Calibri" pitchFamily="34" charset="0"/>
              </a:rPr>
              <a:t>Maintain database of transportation vehicles details like registration number, driver name, and  get email alert notification on tax  &amp; insurance due dates, etc.</a:t>
            </a:r>
          </a:p>
          <a:p>
            <a:pPr marL="280988" indent="-280988" algn="just">
              <a:spcAft>
                <a:spcPts val="600"/>
              </a:spcAft>
              <a:buFont typeface="Arial" charset="0"/>
              <a:buChar char="•"/>
            </a:pPr>
            <a:r>
              <a:rPr lang="en-US">
                <a:latin typeface="Calibri" pitchFamily="34" charset="0"/>
              </a:rPr>
              <a:t>Devise vehicle routes and allocate students</a:t>
            </a:r>
          </a:p>
          <a:p>
            <a:pPr marL="280988" indent="-280988" algn="just">
              <a:spcAft>
                <a:spcPts val="600"/>
              </a:spcAft>
              <a:buFont typeface="Arial" charset="0"/>
              <a:buChar char="•"/>
            </a:pPr>
            <a:r>
              <a:rPr lang="en-US">
                <a:latin typeface="Calibri" pitchFamily="34" charset="0"/>
              </a:rPr>
              <a:t>Readily print out route sheets with all details like driver name, vehicle number, students name, route name, bus stop details, etc.</a:t>
            </a:r>
          </a:p>
          <a:p>
            <a:pPr marL="280988" indent="-280988" algn="just">
              <a:spcAft>
                <a:spcPts val="600"/>
              </a:spcAft>
              <a:buFont typeface="Arial" charset="0"/>
              <a:buChar char="•"/>
            </a:pPr>
            <a:r>
              <a:rPr lang="en-US">
                <a:latin typeface="Calibri" pitchFamily="34" charset="0"/>
              </a:rPr>
              <a:t>Manage spare capacity efficiently</a:t>
            </a:r>
          </a:p>
          <a:p>
            <a:pPr marL="280988" indent="-280988" algn="just">
              <a:spcAft>
                <a:spcPts val="600"/>
              </a:spcAft>
              <a:buFont typeface="Arial" charset="0"/>
              <a:buChar char="•"/>
            </a:pPr>
            <a:r>
              <a:rPr lang="en-US">
                <a:latin typeface="Calibri" pitchFamily="34" charset="0"/>
              </a:rPr>
              <a:t>Transport module is integrated with fee module for alert notification</a:t>
            </a:r>
          </a:p>
          <a:p>
            <a:pPr marL="280988" indent="-280988" algn="just">
              <a:spcAft>
                <a:spcPts val="600"/>
              </a:spcAft>
              <a:buFont typeface="Arial" charset="0"/>
              <a:buChar char="•"/>
            </a:pPr>
            <a:r>
              <a:rPr lang="en-US">
                <a:latin typeface="Calibri" pitchFamily="34" charset="0"/>
              </a:rPr>
              <a:t>SMS Alert on date for insurance/tax payment</a:t>
            </a:r>
          </a:p>
          <a:p>
            <a:pPr marL="280988" indent="-280988" algn="just">
              <a:spcAft>
                <a:spcPts val="600"/>
              </a:spcAft>
              <a:buFont typeface="Arial" charset="0"/>
              <a:buChar char="•"/>
            </a:pPr>
            <a:r>
              <a:rPr lang="en-US">
                <a:latin typeface="Calibri" pitchFamily="34" charset="0"/>
              </a:rPr>
              <a:t>Options for integration with GPS tracking</a:t>
            </a:r>
          </a:p>
        </p:txBody>
      </p:sp>
      <p:sp>
        <p:nvSpPr>
          <p:cNvPr id="11273"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Transport Management</a:t>
            </a:r>
          </a:p>
        </p:txBody>
      </p:sp>
      <p:pic>
        <p:nvPicPr>
          <p:cNvPr id="11274" name="Picture 2" descr="C:\Documents and Settings\diraviam\Desktop\EPMS Images\transport.jpg"/>
          <p:cNvPicPr>
            <a:picLocks noChangeAspect="1" noChangeArrowheads="1"/>
          </p:cNvPicPr>
          <p:nvPr/>
        </p:nvPicPr>
        <p:blipFill>
          <a:blip r:embed="rId3"/>
          <a:srcRect/>
          <a:stretch>
            <a:fillRect/>
          </a:stretch>
        </p:blipFill>
        <p:spPr bwMode="auto">
          <a:xfrm>
            <a:off x="5705475" y="2514600"/>
            <a:ext cx="2828925" cy="2835275"/>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2295"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General Administration Tools </a:t>
            </a:r>
            <a:r>
              <a:rPr lang="en-US" sz="1200" b="1">
                <a:solidFill>
                  <a:srgbClr val="C00000"/>
                </a:solidFill>
                <a:latin typeface="Calibri" pitchFamily="34" charset="0"/>
              </a:rPr>
              <a:t>(Continued…)</a:t>
            </a:r>
          </a:p>
        </p:txBody>
      </p:sp>
      <p:sp>
        <p:nvSpPr>
          <p:cNvPr id="12296" name="Rectangle 43"/>
          <p:cNvSpPr>
            <a:spLocks noChangeArrowheads="1"/>
          </p:cNvSpPr>
          <p:nvPr/>
        </p:nvSpPr>
        <p:spPr bwMode="auto">
          <a:xfrm>
            <a:off x="304800" y="2743200"/>
            <a:ext cx="5105400" cy="3878263"/>
          </a:xfrm>
          <a:prstGeom prst="rect">
            <a:avLst/>
          </a:prstGeom>
          <a:noFill/>
          <a:ln w="9525">
            <a:noFill/>
            <a:miter lim="800000"/>
            <a:headEnd/>
            <a:tailEnd/>
          </a:ln>
        </p:spPr>
        <p:txBody>
          <a:bodyPr>
            <a:spAutoFit/>
          </a:bodyPr>
          <a:lstStyle/>
          <a:p>
            <a:pPr marL="280988" indent="-280988" algn="just">
              <a:spcAft>
                <a:spcPts val="600"/>
              </a:spcAft>
              <a:buFont typeface="Wingdings" pitchFamily="2" charset="2"/>
              <a:buChar char="§"/>
            </a:pPr>
            <a:r>
              <a:rPr lang="en-US">
                <a:latin typeface="Calibri" pitchFamily="34" charset="0"/>
              </a:rPr>
              <a:t>Manage end-to-end operations of library of any size</a:t>
            </a:r>
          </a:p>
          <a:p>
            <a:pPr marL="280988" indent="-280988" algn="just">
              <a:spcAft>
                <a:spcPts val="600"/>
              </a:spcAft>
              <a:buFont typeface="Wingdings" pitchFamily="2" charset="2"/>
              <a:buChar char="§"/>
            </a:pPr>
            <a:r>
              <a:rPr lang="en-US">
                <a:latin typeface="Calibri" pitchFamily="34" charset="0"/>
              </a:rPr>
              <a:t>Powerful book search feature using various attributes and provides instant search results</a:t>
            </a:r>
          </a:p>
          <a:p>
            <a:pPr marL="280988" indent="-280988" algn="just">
              <a:spcAft>
                <a:spcPts val="600"/>
              </a:spcAft>
              <a:buFont typeface="Wingdings" pitchFamily="2" charset="2"/>
              <a:buChar char="§"/>
            </a:pPr>
            <a:r>
              <a:rPr lang="en-US">
                <a:latin typeface="Calibri" pitchFamily="34" charset="0"/>
              </a:rPr>
              <a:t>Check-in and check-out the books.</a:t>
            </a:r>
          </a:p>
          <a:p>
            <a:pPr marL="280988" indent="-280988" algn="just">
              <a:spcAft>
                <a:spcPts val="600"/>
              </a:spcAft>
              <a:buFont typeface="Wingdings" pitchFamily="2" charset="2"/>
              <a:buChar char="§"/>
            </a:pPr>
            <a:r>
              <a:rPr lang="en-US">
                <a:latin typeface="Calibri" pitchFamily="34" charset="0"/>
              </a:rPr>
              <a:t>Manage and track list of books in stock and in circulation</a:t>
            </a:r>
          </a:p>
          <a:p>
            <a:pPr marL="280988" indent="-280988" algn="just">
              <a:spcAft>
                <a:spcPts val="600"/>
              </a:spcAft>
              <a:buFont typeface="Wingdings" pitchFamily="2" charset="2"/>
              <a:buChar char="§"/>
            </a:pPr>
            <a:r>
              <a:rPr lang="en-US">
                <a:latin typeface="Calibri" pitchFamily="34" charset="0"/>
              </a:rPr>
              <a:t>Manage and track un-returned books.</a:t>
            </a:r>
          </a:p>
          <a:p>
            <a:pPr marL="280988" indent="-280988" algn="just">
              <a:spcAft>
                <a:spcPts val="600"/>
              </a:spcAft>
              <a:buFont typeface="Wingdings" pitchFamily="2" charset="2"/>
              <a:buChar char="§"/>
            </a:pPr>
            <a:r>
              <a:rPr lang="en-US">
                <a:latin typeface="Calibri" pitchFamily="34" charset="0"/>
              </a:rPr>
              <a:t>Automatic generation of late fee on books returned after due date with fee card.</a:t>
            </a:r>
          </a:p>
          <a:p>
            <a:pPr marL="280988" indent="-280988" algn="just">
              <a:spcAft>
                <a:spcPts val="600"/>
              </a:spcAft>
              <a:buFont typeface="Wingdings" pitchFamily="2" charset="2"/>
              <a:buChar char="§"/>
            </a:pPr>
            <a:r>
              <a:rPr lang="en-US">
                <a:latin typeface="Calibri" pitchFamily="34" charset="0"/>
              </a:rPr>
              <a:t>Alert notifications to students/ faculties on book renewals and expiry of book return date</a:t>
            </a:r>
          </a:p>
        </p:txBody>
      </p:sp>
      <p:sp>
        <p:nvSpPr>
          <p:cNvPr id="12297"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Library Management</a:t>
            </a:r>
          </a:p>
        </p:txBody>
      </p:sp>
      <p:pic>
        <p:nvPicPr>
          <p:cNvPr id="12298" name="Picture 2" descr="C:\Documents and Settings\diraviam\Desktop\EPMS Images\folder library.png"/>
          <p:cNvPicPr>
            <a:picLocks noChangeAspect="1" noChangeArrowheads="1"/>
          </p:cNvPicPr>
          <p:nvPr/>
        </p:nvPicPr>
        <p:blipFill>
          <a:blip r:embed="rId3"/>
          <a:srcRect/>
          <a:stretch>
            <a:fillRect/>
          </a:stretch>
        </p:blipFill>
        <p:spPr bwMode="auto">
          <a:xfrm>
            <a:off x="6019800" y="3124200"/>
            <a:ext cx="2590800" cy="2590800"/>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3319" name="TextBox 12"/>
          <p:cNvSpPr txBox="1">
            <a:spLocks noChangeArrowheads="1"/>
          </p:cNvSpPr>
          <p:nvPr/>
        </p:nvSpPr>
        <p:spPr bwMode="auto">
          <a:xfrm>
            <a:off x="381000" y="2038350"/>
            <a:ext cx="42672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News &amp; Events</a:t>
            </a:r>
          </a:p>
        </p:txBody>
      </p:sp>
      <p:sp>
        <p:nvSpPr>
          <p:cNvPr id="13320" name="TextBox 14"/>
          <p:cNvSpPr txBox="1">
            <a:spLocks noChangeArrowheads="1"/>
          </p:cNvSpPr>
          <p:nvPr/>
        </p:nvSpPr>
        <p:spPr bwMode="auto">
          <a:xfrm>
            <a:off x="304800" y="2667000"/>
            <a:ext cx="4191000" cy="2108200"/>
          </a:xfrm>
          <a:prstGeom prst="rect">
            <a:avLst/>
          </a:prstGeom>
          <a:noFill/>
          <a:ln w="9525">
            <a:noFill/>
            <a:miter lim="800000"/>
            <a:headEnd/>
            <a:tailEnd/>
          </a:ln>
        </p:spPr>
        <p:txBody>
          <a:bodyPr>
            <a:spAutoFit/>
          </a:bodyPr>
          <a:lstStyle/>
          <a:p>
            <a:pPr marL="228600" indent="-228600">
              <a:spcAft>
                <a:spcPts val="600"/>
              </a:spcAft>
              <a:buFont typeface="Wingdings" pitchFamily="2" charset="2"/>
              <a:buChar char="§"/>
            </a:pPr>
            <a:r>
              <a:rPr lang="en-US">
                <a:latin typeface="Calibri" pitchFamily="34" charset="0"/>
              </a:rPr>
              <a:t>Create and display important news and events happening in the organization in the main home page as a scrollable format</a:t>
            </a:r>
          </a:p>
          <a:p>
            <a:pPr marL="228600" indent="-228600">
              <a:spcAft>
                <a:spcPts val="600"/>
              </a:spcAft>
              <a:buFont typeface="Wingdings" pitchFamily="2" charset="2"/>
              <a:buChar char="§"/>
            </a:pPr>
            <a:r>
              <a:rPr lang="en-US">
                <a:latin typeface="Calibri" pitchFamily="34" charset="0"/>
              </a:rPr>
              <a:t>Improve communication among groups and keep them updated and reminded of events</a:t>
            </a:r>
          </a:p>
        </p:txBody>
      </p:sp>
      <p:sp>
        <p:nvSpPr>
          <p:cNvPr id="13321" name="TextBox 15"/>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General Administration Tools </a:t>
            </a:r>
            <a:r>
              <a:rPr lang="en-US" sz="1200" b="1">
                <a:solidFill>
                  <a:srgbClr val="C00000"/>
                </a:solidFill>
                <a:latin typeface="Calibri" pitchFamily="34" charset="0"/>
              </a:rPr>
              <a:t>(Continued…)</a:t>
            </a:r>
          </a:p>
        </p:txBody>
      </p:sp>
      <p:pic>
        <p:nvPicPr>
          <p:cNvPr id="13322" name="Picture 2" descr="C:\Documents and Settings\diraviam\Desktop\EPMS Images\newsIcon256.jpg"/>
          <p:cNvPicPr>
            <a:picLocks noChangeAspect="1" noChangeArrowheads="1"/>
          </p:cNvPicPr>
          <p:nvPr/>
        </p:nvPicPr>
        <p:blipFill>
          <a:blip r:embed="rId3"/>
          <a:srcRect/>
          <a:stretch>
            <a:fillRect/>
          </a:stretch>
        </p:blipFill>
        <p:spPr bwMode="auto">
          <a:xfrm>
            <a:off x="5791200" y="2590800"/>
            <a:ext cx="2362200" cy="2362200"/>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4343"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Staff Management Tools</a:t>
            </a:r>
          </a:p>
        </p:txBody>
      </p:sp>
      <p:sp>
        <p:nvSpPr>
          <p:cNvPr id="14344" name="Rectangle 43"/>
          <p:cNvSpPr>
            <a:spLocks noChangeArrowheads="1"/>
          </p:cNvSpPr>
          <p:nvPr/>
        </p:nvSpPr>
        <p:spPr bwMode="auto">
          <a:xfrm>
            <a:off x="304800" y="2743200"/>
            <a:ext cx="5105400" cy="2462213"/>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Search and Retrieve the complete profile of a staff instantly with all details</a:t>
            </a:r>
          </a:p>
          <a:p>
            <a:pPr marL="280988" indent="-280988">
              <a:spcAft>
                <a:spcPts val="600"/>
              </a:spcAft>
              <a:buFont typeface="Wingdings" pitchFamily="2" charset="2"/>
              <a:buChar char="§"/>
            </a:pPr>
            <a:r>
              <a:rPr lang="en-US">
                <a:latin typeface="Calibri" pitchFamily="34" charset="0"/>
              </a:rPr>
              <a:t>Staff profile with exhaustive number of fields to include past employment history, academics, health, photograph, past and present remunerations, etc.</a:t>
            </a:r>
          </a:p>
          <a:p>
            <a:pPr marL="280988" indent="-280988">
              <a:spcAft>
                <a:spcPts val="600"/>
              </a:spcAft>
              <a:buFont typeface="Wingdings" pitchFamily="2" charset="2"/>
              <a:buChar char="§"/>
            </a:pPr>
            <a:r>
              <a:rPr lang="en-US">
                <a:latin typeface="Calibri" pitchFamily="34" charset="0"/>
              </a:rPr>
              <a:t>The staff performance data integrated with the staff profile helps in performance evaluation</a:t>
            </a:r>
          </a:p>
        </p:txBody>
      </p:sp>
      <p:sp>
        <p:nvSpPr>
          <p:cNvPr id="14345"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Staff Profile</a:t>
            </a:r>
          </a:p>
        </p:txBody>
      </p:sp>
      <p:grpSp>
        <p:nvGrpSpPr>
          <p:cNvPr id="14346" name="Group 12"/>
          <p:cNvGrpSpPr>
            <a:grpSpLocks/>
          </p:cNvGrpSpPr>
          <p:nvPr/>
        </p:nvGrpSpPr>
        <p:grpSpPr bwMode="auto">
          <a:xfrm>
            <a:off x="5867400" y="2514600"/>
            <a:ext cx="2895600" cy="2209800"/>
            <a:chOff x="533400" y="2819400"/>
            <a:chExt cx="1600200" cy="1219200"/>
          </a:xfrm>
        </p:grpSpPr>
        <p:grpSp>
          <p:nvGrpSpPr>
            <p:cNvPr id="14348" name="Group 16"/>
            <p:cNvGrpSpPr>
              <a:grpSpLocks/>
            </p:cNvGrpSpPr>
            <p:nvPr/>
          </p:nvGrpSpPr>
          <p:grpSpPr bwMode="auto">
            <a:xfrm>
              <a:off x="533400" y="2819400"/>
              <a:ext cx="1219200" cy="1219200"/>
              <a:chOff x="4114800" y="2209800"/>
              <a:chExt cx="2819400" cy="2438400"/>
            </a:xfrm>
          </p:grpSpPr>
          <p:pic>
            <p:nvPicPr>
              <p:cNvPr id="14350" name="Picture 4" descr="C:\Documents and Settings\diraviam\Desktop\EPMS Images\woman_icon.png"/>
              <p:cNvPicPr>
                <a:picLocks noChangeAspect="1" noChangeArrowheads="1"/>
              </p:cNvPicPr>
              <p:nvPr/>
            </p:nvPicPr>
            <p:blipFill>
              <a:blip r:embed="rId3"/>
              <a:srcRect/>
              <a:stretch>
                <a:fillRect/>
              </a:stretch>
            </p:blipFill>
            <p:spPr bwMode="auto">
              <a:xfrm>
                <a:off x="5181600" y="2819400"/>
                <a:ext cx="1752600" cy="1752600"/>
              </a:xfrm>
              <a:prstGeom prst="rect">
                <a:avLst/>
              </a:prstGeom>
              <a:noFill/>
              <a:ln w="9525">
                <a:noFill/>
                <a:miter lim="800000"/>
                <a:headEnd/>
                <a:tailEnd/>
              </a:ln>
            </p:spPr>
          </p:pic>
          <p:pic>
            <p:nvPicPr>
              <p:cNvPr id="14351" name="Picture 5" descr="C:\Documents and Settings\diraviam\Desktop\EPMS Images\user_256.png"/>
              <p:cNvPicPr>
                <a:picLocks noChangeAspect="1" noChangeArrowheads="1"/>
              </p:cNvPicPr>
              <p:nvPr/>
            </p:nvPicPr>
            <p:blipFill>
              <a:blip r:embed="rId4"/>
              <a:srcRect/>
              <a:stretch>
                <a:fillRect/>
              </a:stretch>
            </p:blipFill>
            <p:spPr bwMode="auto">
              <a:xfrm flipH="1">
                <a:off x="4114800" y="2209800"/>
                <a:ext cx="2743200" cy="2438400"/>
              </a:xfrm>
              <a:prstGeom prst="rect">
                <a:avLst/>
              </a:prstGeom>
              <a:noFill/>
              <a:ln w="9525">
                <a:noFill/>
                <a:miter lim="800000"/>
                <a:headEnd/>
                <a:tailEnd/>
              </a:ln>
            </p:spPr>
          </p:pic>
        </p:grpSp>
        <p:pic>
          <p:nvPicPr>
            <p:cNvPr id="14349" name="Picture 7" descr="C:\Documents and Settings\diraviam\Desktop\EPMS Images\list.png"/>
            <p:cNvPicPr>
              <a:picLocks noChangeAspect="1" noChangeArrowheads="1"/>
            </p:cNvPicPr>
            <p:nvPr/>
          </p:nvPicPr>
          <p:blipFill>
            <a:blip r:embed="rId5"/>
            <a:srcRect/>
            <a:stretch>
              <a:fillRect/>
            </a:stretch>
          </p:blipFill>
          <p:spPr bwMode="auto">
            <a:xfrm>
              <a:off x="1600200" y="3124200"/>
              <a:ext cx="533400" cy="533400"/>
            </a:xfrm>
            <a:prstGeom prst="rect">
              <a:avLst/>
            </a:prstGeom>
            <a:noFill/>
            <a:ln w="9525">
              <a:noFill/>
              <a:miter lim="800000"/>
              <a:headEnd/>
              <a:tailEnd/>
            </a:ln>
          </p:spPr>
        </p:pic>
      </p:grpSp>
      <p:sp>
        <p:nvSpPr>
          <p:cNvPr id="16" name="TextBox 15"/>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7" name="Picture 14"/>
          <p:cNvPicPr>
            <a:picLocks noChangeAspect="1" noChangeArrowheads="1"/>
          </p:cNvPicPr>
          <p:nvPr/>
        </p:nvPicPr>
        <p:blipFill>
          <a:blip r:embed="rId6"/>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5367"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Staff Management Tools </a:t>
            </a:r>
            <a:r>
              <a:rPr lang="en-US" sz="1200" b="1">
                <a:solidFill>
                  <a:srgbClr val="C00000"/>
                </a:solidFill>
                <a:latin typeface="Calibri" pitchFamily="34" charset="0"/>
              </a:rPr>
              <a:t>(Continued…)</a:t>
            </a:r>
          </a:p>
        </p:txBody>
      </p:sp>
      <p:sp>
        <p:nvSpPr>
          <p:cNvPr id="15368" name="Rectangle 43"/>
          <p:cNvSpPr>
            <a:spLocks noChangeArrowheads="1"/>
          </p:cNvSpPr>
          <p:nvPr/>
        </p:nvSpPr>
        <p:spPr bwMode="auto">
          <a:xfrm>
            <a:off x="304800" y="2743200"/>
            <a:ext cx="5105400" cy="2538413"/>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Track attendance records of each staff for any given period of time, including the %</a:t>
            </a:r>
          </a:p>
          <a:p>
            <a:pPr marL="280988" indent="-280988">
              <a:spcAft>
                <a:spcPts val="600"/>
              </a:spcAft>
              <a:buFont typeface="Wingdings" pitchFamily="2" charset="2"/>
              <a:buChar char="§"/>
            </a:pPr>
            <a:r>
              <a:rPr lang="en-US">
                <a:latin typeface="Calibri" pitchFamily="34" charset="0"/>
              </a:rPr>
              <a:t>Facility to integrate with biometrics to capture sign-in and sign-out details</a:t>
            </a:r>
          </a:p>
          <a:p>
            <a:pPr marL="280988" indent="-280988">
              <a:spcAft>
                <a:spcPts val="600"/>
              </a:spcAft>
              <a:buFont typeface="Wingdings" pitchFamily="2" charset="2"/>
              <a:buChar char="§"/>
            </a:pPr>
            <a:r>
              <a:rPr lang="en-US">
                <a:latin typeface="Calibri" pitchFamily="34" charset="0"/>
              </a:rPr>
              <a:t>Define a low-attendance threshold limit and send automated notification if low-attendance crosses threshold limit</a:t>
            </a:r>
          </a:p>
          <a:p>
            <a:pPr marL="280988" indent="-280988">
              <a:spcAft>
                <a:spcPts val="600"/>
              </a:spcAft>
              <a:buFont typeface="Wingdings" pitchFamily="2" charset="2"/>
              <a:buChar char="§"/>
            </a:pPr>
            <a:endParaRPr lang="en-US">
              <a:latin typeface="Calibri" pitchFamily="34" charset="0"/>
            </a:endParaRPr>
          </a:p>
        </p:txBody>
      </p:sp>
      <p:sp>
        <p:nvSpPr>
          <p:cNvPr id="15369"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Staff Attendance Record</a:t>
            </a:r>
          </a:p>
        </p:txBody>
      </p:sp>
      <p:grpSp>
        <p:nvGrpSpPr>
          <p:cNvPr id="15370" name="Group 18"/>
          <p:cNvGrpSpPr>
            <a:grpSpLocks/>
          </p:cNvGrpSpPr>
          <p:nvPr/>
        </p:nvGrpSpPr>
        <p:grpSpPr bwMode="auto">
          <a:xfrm>
            <a:off x="5867400" y="2438400"/>
            <a:ext cx="2971800" cy="2209800"/>
            <a:chOff x="4267200" y="2895600"/>
            <a:chExt cx="1600200" cy="1219200"/>
          </a:xfrm>
        </p:grpSpPr>
        <p:grpSp>
          <p:nvGrpSpPr>
            <p:cNvPr id="15372" name="Group 17"/>
            <p:cNvGrpSpPr>
              <a:grpSpLocks/>
            </p:cNvGrpSpPr>
            <p:nvPr/>
          </p:nvGrpSpPr>
          <p:grpSpPr bwMode="auto">
            <a:xfrm>
              <a:off x="4267200" y="2895600"/>
              <a:ext cx="1219200" cy="1219200"/>
              <a:chOff x="4114800" y="2209800"/>
              <a:chExt cx="2819400" cy="2438400"/>
            </a:xfrm>
          </p:grpSpPr>
          <p:pic>
            <p:nvPicPr>
              <p:cNvPr id="15374" name="Picture 4" descr="C:\Documents and Settings\diraviam\Desktop\EPMS Images\woman_icon.png"/>
              <p:cNvPicPr>
                <a:picLocks noChangeAspect="1" noChangeArrowheads="1"/>
              </p:cNvPicPr>
              <p:nvPr/>
            </p:nvPicPr>
            <p:blipFill>
              <a:blip r:embed="rId3"/>
              <a:srcRect/>
              <a:stretch>
                <a:fillRect/>
              </a:stretch>
            </p:blipFill>
            <p:spPr bwMode="auto">
              <a:xfrm>
                <a:off x="5181600" y="2819400"/>
                <a:ext cx="1752600" cy="1752600"/>
              </a:xfrm>
              <a:prstGeom prst="rect">
                <a:avLst/>
              </a:prstGeom>
              <a:noFill/>
              <a:ln w="9525">
                <a:noFill/>
                <a:miter lim="800000"/>
                <a:headEnd/>
                <a:tailEnd/>
              </a:ln>
            </p:spPr>
          </p:pic>
          <p:pic>
            <p:nvPicPr>
              <p:cNvPr id="15375" name="Picture 5" descr="C:\Documents and Settings\diraviam\Desktop\EPMS Images\user_256.png"/>
              <p:cNvPicPr>
                <a:picLocks noChangeAspect="1" noChangeArrowheads="1"/>
              </p:cNvPicPr>
              <p:nvPr/>
            </p:nvPicPr>
            <p:blipFill>
              <a:blip r:embed="rId4"/>
              <a:srcRect/>
              <a:stretch>
                <a:fillRect/>
              </a:stretch>
            </p:blipFill>
            <p:spPr bwMode="auto">
              <a:xfrm flipH="1">
                <a:off x="4114800" y="2209800"/>
                <a:ext cx="2743200" cy="2438400"/>
              </a:xfrm>
              <a:prstGeom prst="rect">
                <a:avLst/>
              </a:prstGeom>
              <a:noFill/>
              <a:ln w="9525">
                <a:noFill/>
                <a:miter lim="800000"/>
                <a:headEnd/>
                <a:tailEnd/>
              </a:ln>
            </p:spPr>
          </p:pic>
        </p:grpSp>
        <p:pic>
          <p:nvPicPr>
            <p:cNvPr id="15373" name="Picture 6" descr="C:\Documents and Settings\diraviam\Desktop\EPMS Images\clock.png"/>
            <p:cNvPicPr>
              <a:picLocks noChangeAspect="1" noChangeArrowheads="1"/>
            </p:cNvPicPr>
            <p:nvPr/>
          </p:nvPicPr>
          <p:blipFill>
            <a:blip r:embed="rId5"/>
            <a:srcRect/>
            <a:stretch>
              <a:fillRect/>
            </a:stretch>
          </p:blipFill>
          <p:spPr bwMode="auto">
            <a:xfrm>
              <a:off x="5334000" y="3200400"/>
              <a:ext cx="533400" cy="533400"/>
            </a:xfrm>
            <a:prstGeom prst="rect">
              <a:avLst/>
            </a:prstGeom>
            <a:noFill/>
            <a:ln w="9525">
              <a:noFill/>
              <a:miter lim="800000"/>
              <a:headEnd/>
              <a:tailEnd/>
            </a:ln>
          </p:spPr>
        </p:pic>
      </p:grpSp>
      <p:sp>
        <p:nvSpPr>
          <p:cNvPr id="16" name="TextBox 15"/>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7" name="Picture 14"/>
          <p:cNvPicPr>
            <a:picLocks noChangeAspect="1" noChangeArrowheads="1"/>
          </p:cNvPicPr>
          <p:nvPr/>
        </p:nvPicPr>
        <p:blipFill>
          <a:blip r:embed="rId6"/>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6391"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Staff Management Tools </a:t>
            </a:r>
            <a:r>
              <a:rPr lang="en-US" sz="1200" b="1">
                <a:solidFill>
                  <a:srgbClr val="C00000"/>
                </a:solidFill>
                <a:latin typeface="Calibri" pitchFamily="34" charset="0"/>
              </a:rPr>
              <a:t>(Continued…)</a:t>
            </a:r>
          </a:p>
        </p:txBody>
      </p:sp>
      <p:sp>
        <p:nvSpPr>
          <p:cNvPr id="16392" name="Rectangle 43"/>
          <p:cNvSpPr>
            <a:spLocks noChangeArrowheads="1"/>
          </p:cNvSpPr>
          <p:nvPr/>
        </p:nvSpPr>
        <p:spPr bwMode="auto">
          <a:xfrm>
            <a:off x="304800" y="2743200"/>
            <a:ext cx="5105400" cy="2816225"/>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Define and store staff’s roles and responsibilities, performance objectives and goals</a:t>
            </a:r>
          </a:p>
          <a:p>
            <a:pPr marL="280988" indent="-280988">
              <a:spcAft>
                <a:spcPts val="600"/>
              </a:spcAft>
              <a:buFont typeface="Wingdings" pitchFamily="2" charset="2"/>
              <a:buChar char="§"/>
            </a:pPr>
            <a:r>
              <a:rPr lang="en-US">
                <a:latin typeface="Calibri" pitchFamily="34" charset="0"/>
              </a:rPr>
              <a:t>Staff are permitted to plan own sub-goals for a period and  track it </a:t>
            </a:r>
          </a:p>
          <a:p>
            <a:pPr marL="280988" indent="-280988">
              <a:spcAft>
                <a:spcPts val="600"/>
              </a:spcAft>
              <a:buFont typeface="Wingdings" pitchFamily="2" charset="2"/>
              <a:buChar char="§"/>
            </a:pPr>
            <a:r>
              <a:rPr lang="en-US">
                <a:latin typeface="Calibri" pitchFamily="34" charset="0"/>
              </a:rPr>
              <a:t>Provision to update the results against the goals by the immediate supervisor</a:t>
            </a:r>
          </a:p>
          <a:p>
            <a:pPr marL="280988" indent="-280988">
              <a:spcAft>
                <a:spcPts val="600"/>
              </a:spcAft>
              <a:buFont typeface="Wingdings" pitchFamily="2" charset="2"/>
              <a:buChar char="§"/>
            </a:pPr>
            <a:r>
              <a:rPr lang="en-US">
                <a:latin typeface="Calibri" pitchFamily="34" charset="0"/>
              </a:rPr>
              <a:t>Provision to enter the performance ratings of each staff to help effective decision making on promotions, demotions and compensations</a:t>
            </a:r>
          </a:p>
        </p:txBody>
      </p:sp>
      <p:sp>
        <p:nvSpPr>
          <p:cNvPr id="16393"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Staff Performance Tracking</a:t>
            </a:r>
          </a:p>
        </p:txBody>
      </p:sp>
      <p:grpSp>
        <p:nvGrpSpPr>
          <p:cNvPr id="16394" name="Group 25"/>
          <p:cNvGrpSpPr>
            <a:grpSpLocks/>
          </p:cNvGrpSpPr>
          <p:nvPr/>
        </p:nvGrpSpPr>
        <p:grpSpPr bwMode="auto">
          <a:xfrm>
            <a:off x="5562600" y="2743200"/>
            <a:ext cx="3733800" cy="2362200"/>
            <a:chOff x="5181600" y="2362200"/>
            <a:chExt cx="3581400" cy="2209800"/>
          </a:xfrm>
        </p:grpSpPr>
        <p:grpSp>
          <p:nvGrpSpPr>
            <p:cNvPr id="16396" name="Group 25"/>
            <p:cNvGrpSpPr>
              <a:grpSpLocks/>
            </p:cNvGrpSpPr>
            <p:nvPr/>
          </p:nvGrpSpPr>
          <p:grpSpPr bwMode="auto">
            <a:xfrm>
              <a:off x="5181600" y="2362200"/>
              <a:ext cx="2387600" cy="2209800"/>
              <a:chOff x="4114800" y="2209800"/>
              <a:chExt cx="2819400" cy="2438400"/>
            </a:xfrm>
          </p:grpSpPr>
          <p:pic>
            <p:nvPicPr>
              <p:cNvPr id="16398" name="Picture 4" descr="C:\Documents and Settings\diraviam\Desktop\EPMS Images\woman_icon.png"/>
              <p:cNvPicPr>
                <a:picLocks noChangeAspect="1" noChangeArrowheads="1"/>
              </p:cNvPicPr>
              <p:nvPr/>
            </p:nvPicPr>
            <p:blipFill>
              <a:blip r:embed="rId3"/>
              <a:srcRect/>
              <a:stretch>
                <a:fillRect/>
              </a:stretch>
            </p:blipFill>
            <p:spPr bwMode="auto">
              <a:xfrm>
                <a:off x="5181600" y="2819400"/>
                <a:ext cx="1752600" cy="1752600"/>
              </a:xfrm>
              <a:prstGeom prst="rect">
                <a:avLst/>
              </a:prstGeom>
              <a:noFill/>
              <a:ln w="9525">
                <a:noFill/>
                <a:miter lim="800000"/>
                <a:headEnd/>
                <a:tailEnd/>
              </a:ln>
            </p:spPr>
          </p:pic>
          <p:pic>
            <p:nvPicPr>
              <p:cNvPr id="16399" name="Picture 5" descr="C:\Documents and Settings\diraviam\Desktop\EPMS Images\user_256.png"/>
              <p:cNvPicPr>
                <a:picLocks noChangeAspect="1" noChangeArrowheads="1"/>
              </p:cNvPicPr>
              <p:nvPr/>
            </p:nvPicPr>
            <p:blipFill>
              <a:blip r:embed="rId4"/>
              <a:srcRect/>
              <a:stretch>
                <a:fillRect/>
              </a:stretch>
            </p:blipFill>
            <p:spPr bwMode="auto">
              <a:xfrm flipH="1">
                <a:off x="4114800" y="2209800"/>
                <a:ext cx="2743200" cy="2438400"/>
              </a:xfrm>
              <a:prstGeom prst="rect">
                <a:avLst/>
              </a:prstGeom>
              <a:noFill/>
              <a:ln w="9525">
                <a:noFill/>
                <a:miter lim="800000"/>
                <a:headEnd/>
                <a:tailEnd/>
              </a:ln>
            </p:spPr>
          </p:pic>
        </p:grpSp>
        <p:pic>
          <p:nvPicPr>
            <p:cNvPr id="16397" name="Picture 10" descr="chart,bar,graph"/>
            <p:cNvPicPr>
              <a:picLocks noChangeAspect="1" noChangeArrowheads="1"/>
            </p:cNvPicPr>
            <p:nvPr/>
          </p:nvPicPr>
          <p:blipFill>
            <a:blip r:embed="rId5"/>
            <a:srcRect/>
            <a:stretch>
              <a:fillRect/>
            </a:stretch>
          </p:blipFill>
          <p:spPr bwMode="auto">
            <a:xfrm>
              <a:off x="6972300" y="2638423"/>
              <a:ext cx="1790700" cy="1657352"/>
            </a:xfrm>
            <a:prstGeom prst="rect">
              <a:avLst/>
            </a:prstGeom>
            <a:noFill/>
            <a:ln w="9525">
              <a:noFill/>
              <a:miter lim="800000"/>
              <a:headEnd/>
              <a:tailEnd/>
            </a:ln>
          </p:spPr>
        </p:pic>
      </p:grpSp>
      <p:sp>
        <p:nvSpPr>
          <p:cNvPr id="16" name="TextBox 15"/>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7" name="Picture 14"/>
          <p:cNvPicPr>
            <a:picLocks noChangeAspect="1" noChangeArrowheads="1"/>
          </p:cNvPicPr>
          <p:nvPr/>
        </p:nvPicPr>
        <p:blipFill>
          <a:blip r:embed="rId6"/>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7415"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Staff Management Tools </a:t>
            </a:r>
            <a:r>
              <a:rPr lang="en-US" sz="1200" b="1">
                <a:solidFill>
                  <a:srgbClr val="C00000"/>
                </a:solidFill>
                <a:latin typeface="Calibri" pitchFamily="34" charset="0"/>
              </a:rPr>
              <a:t>(Continued…)</a:t>
            </a:r>
          </a:p>
        </p:txBody>
      </p:sp>
      <p:sp>
        <p:nvSpPr>
          <p:cNvPr id="17416" name="Rectangle 43"/>
          <p:cNvSpPr>
            <a:spLocks noChangeArrowheads="1"/>
          </p:cNvSpPr>
          <p:nvPr/>
        </p:nvSpPr>
        <p:spPr bwMode="auto">
          <a:xfrm>
            <a:off x="304800" y="2743200"/>
            <a:ext cx="5105400" cy="2616200"/>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Set the leave limits and holidays for the individual staffs and for groups</a:t>
            </a:r>
          </a:p>
          <a:p>
            <a:pPr marL="280988" indent="-280988">
              <a:spcAft>
                <a:spcPts val="600"/>
              </a:spcAft>
              <a:buFont typeface="Wingdings" pitchFamily="2" charset="2"/>
              <a:buChar char="§"/>
            </a:pPr>
            <a:r>
              <a:rPr lang="en-US">
                <a:latin typeface="Calibri" pitchFamily="34" charset="0"/>
              </a:rPr>
              <a:t>Online leave application facility</a:t>
            </a:r>
          </a:p>
          <a:p>
            <a:pPr marL="280988" indent="-280988">
              <a:spcAft>
                <a:spcPts val="600"/>
              </a:spcAft>
              <a:buFont typeface="Wingdings" pitchFamily="2" charset="2"/>
              <a:buChar char="§"/>
            </a:pPr>
            <a:r>
              <a:rPr lang="en-US">
                <a:latin typeface="Calibri" pitchFamily="34" charset="0"/>
              </a:rPr>
              <a:t>Leaves can be approved or rejected online</a:t>
            </a:r>
          </a:p>
          <a:p>
            <a:pPr marL="280988" indent="-280988">
              <a:spcAft>
                <a:spcPts val="600"/>
              </a:spcAft>
              <a:buFont typeface="Wingdings" pitchFamily="2" charset="2"/>
              <a:buChar char="§"/>
            </a:pPr>
            <a:r>
              <a:rPr lang="en-US">
                <a:latin typeface="Calibri" pitchFamily="34" charset="0"/>
              </a:rPr>
              <a:t>Track of leave taken and balance available for individual staff </a:t>
            </a:r>
          </a:p>
          <a:p>
            <a:pPr marL="280988" indent="-280988">
              <a:spcAft>
                <a:spcPts val="600"/>
              </a:spcAft>
              <a:buFont typeface="Wingdings" pitchFamily="2" charset="2"/>
              <a:buChar char="§"/>
            </a:pPr>
            <a:r>
              <a:rPr lang="en-US">
                <a:latin typeface="Calibri" pitchFamily="34" charset="0"/>
              </a:rPr>
              <a:t>Highly flexible design to take care of leave rules on different nations</a:t>
            </a:r>
          </a:p>
        </p:txBody>
      </p:sp>
      <p:sp>
        <p:nvSpPr>
          <p:cNvPr id="17417"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Staff Leaves Management</a:t>
            </a:r>
          </a:p>
        </p:txBody>
      </p:sp>
      <p:grpSp>
        <p:nvGrpSpPr>
          <p:cNvPr id="17418" name="Group 16"/>
          <p:cNvGrpSpPr>
            <a:grpSpLocks/>
          </p:cNvGrpSpPr>
          <p:nvPr/>
        </p:nvGrpSpPr>
        <p:grpSpPr bwMode="auto">
          <a:xfrm>
            <a:off x="5791200" y="2438400"/>
            <a:ext cx="3124200" cy="2209800"/>
            <a:chOff x="304800" y="5257800"/>
            <a:chExt cx="1659192" cy="1219200"/>
          </a:xfrm>
        </p:grpSpPr>
        <p:pic>
          <p:nvPicPr>
            <p:cNvPr id="17420" name="Picture 6" descr="C:\Documents and Settings\diraviam\Desktop\EPMS Images\clock.png"/>
            <p:cNvPicPr>
              <a:picLocks noChangeAspect="1" noChangeArrowheads="1"/>
            </p:cNvPicPr>
            <p:nvPr/>
          </p:nvPicPr>
          <p:blipFill>
            <a:blip r:embed="rId3"/>
            <a:srcRect/>
            <a:stretch>
              <a:fillRect/>
            </a:stretch>
          </p:blipFill>
          <p:spPr bwMode="auto">
            <a:xfrm>
              <a:off x="1524000" y="5638800"/>
              <a:ext cx="381000" cy="381000"/>
            </a:xfrm>
            <a:prstGeom prst="rect">
              <a:avLst/>
            </a:prstGeom>
            <a:noFill/>
            <a:ln w="9525">
              <a:noFill/>
              <a:miter lim="800000"/>
              <a:headEnd/>
              <a:tailEnd/>
            </a:ln>
          </p:spPr>
        </p:pic>
        <p:grpSp>
          <p:nvGrpSpPr>
            <p:cNvPr id="17421" name="Group 45"/>
            <p:cNvGrpSpPr>
              <a:grpSpLocks/>
            </p:cNvGrpSpPr>
            <p:nvPr/>
          </p:nvGrpSpPr>
          <p:grpSpPr bwMode="auto">
            <a:xfrm>
              <a:off x="304800" y="5257800"/>
              <a:ext cx="1219200" cy="1219200"/>
              <a:chOff x="4114800" y="2209800"/>
              <a:chExt cx="2819400" cy="2438400"/>
            </a:xfrm>
          </p:grpSpPr>
          <p:pic>
            <p:nvPicPr>
              <p:cNvPr id="17423" name="Picture 4" descr="C:\Documents and Settings\diraviam\Desktop\EPMS Images\woman_icon.png"/>
              <p:cNvPicPr>
                <a:picLocks noChangeAspect="1" noChangeArrowheads="1"/>
              </p:cNvPicPr>
              <p:nvPr/>
            </p:nvPicPr>
            <p:blipFill>
              <a:blip r:embed="rId4"/>
              <a:srcRect/>
              <a:stretch>
                <a:fillRect/>
              </a:stretch>
            </p:blipFill>
            <p:spPr bwMode="auto">
              <a:xfrm>
                <a:off x="5181600" y="2819400"/>
                <a:ext cx="1752600" cy="1752600"/>
              </a:xfrm>
              <a:prstGeom prst="rect">
                <a:avLst/>
              </a:prstGeom>
              <a:noFill/>
              <a:ln w="9525">
                <a:noFill/>
                <a:miter lim="800000"/>
                <a:headEnd/>
                <a:tailEnd/>
              </a:ln>
            </p:spPr>
          </p:pic>
          <p:pic>
            <p:nvPicPr>
              <p:cNvPr id="17424" name="Picture 5" descr="C:\Documents and Settings\diraviam\Desktop\EPMS Images\user_256.png"/>
              <p:cNvPicPr>
                <a:picLocks noChangeAspect="1" noChangeArrowheads="1"/>
              </p:cNvPicPr>
              <p:nvPr/>
            </p:nvPicPr>
            <p:blipFill>
              <a:blip r:embed="rId5"/>
              <a:srcRect/>
              <a:stretch>
                <a:fillRect/>
              </a:stretch>
            </p:blipFill>
            <p:spPr bwMode="auto">
              <a:xfrm flipH="1">
                <a:off x="4114800" y="2209800"/>
                <a:ext cx="2743200" cy="2438400"/>
              </a:xfrm>
              <a:prstGeom prst="rect">
                <a:avLst/>
              </a:prstGeom>
              <a:noFill/>
              <a:ln w="9525">
                <a:noFill/>
                <a:miter lim="800000"/>
                <a:headEnd/>
                <a:tailEnd/>
              </a:ln>
            </p:spPr>
          </p:pic>
        </p:grpSp>
        <p:pic>
          <p:nvPicPr>
            <p:cNvPr id="17422" name="Picture 16" descr="cross"/>
            <p:cNvPicPr>
              <a:picLocks noChangeAspect="1" noChangeArrowheads="1"/>
            </p:cNvPicPr>
            <p:nvPr/>
          </p:nvPicPr>
          <p:blipFill>
            <a:blip r:embed="rId6"/>
            <a:srcRect/>
            <a:stretch>
              <a:fillRect/>
            </a:stretch>
          </p:blipFill>
          <p:spPr bwMode="auto">
            <a:xfrm>
              <a:off x="1447800" y="5715000"/>
              <a:ext cx="516192" cy="516192"/>
            </a:xfrm>
            <a:prstGeom prst="rect">
              <a:avLst/>
            </a:prstGeom>
            <a:noFill/>
            <a:ln w="9525">
              <a:noFill/>
              <a:miter lim="800000"/>
              <a:headEnd/>
              <a:tailEnd/>
            </a:ln>
          </p:spPr>
        </p:pic>
      </p:grpSp>
      <p:sp>
        <p:nvSpPr>
          <p:cNvPr id="17" name="TextBox 16"/>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8" name="Picture 14"/>
          <p:cNvPicPr>
            <a:picLocks noChangeAspect="1" noChangeArrowheads="1"/>
          </p:cNvPicPr>
          <p:nvPr/>
        </p:nvPicPr>
        <p:blipFill>
          <a:blip r:embed="rId7"/>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8439"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Staff Management Tools </a:t>
            </a:r>
            <a:r>
              <a:rPr lang="en-US" sz="1200" b="1">
                <a:solidFill>
                  <a:srgbClr val="C00000"/>
                </a:solidFill>
                <a:latin typeface="Calibri" pitchFamily="34" charset="0"/>
              </a:rPr>
              <a:t>(Continued…)</a:t>
            </a:r>
          </a:p>
        </p:txBody>
      </p:sp>
      <p:sp>
        <p:nvSpPr>
          <p:cNvPr id="18440" name="Rectangle 43"/>
          <p:cNvSpPr>
            <a:spLocks noChangeArrowheads="1"/>
          </p:cNvSpPr>
          <p:nvPr/>
        </p:nvSpPr>
        <p:spPr bwMode="auto">
          <a:xfrm>
            <a:off x="304800" y="2743200"/>
            <a:ext cx="5105400" cy="2816225"/>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Plan salary for staff, automatically generate pay slip which includes salary components and other deductions </a:t>
            </a:r>
          </a:p>
          <a:p>
            <a:pPr marL="280988" indent="-280988">
              <a:spcAft>
                <a:spcPts val="600"/>
              </a:spcAft>
              <a:buFont typeface="Wingdings" pitchFamily="2" charset="2"/>
              <a:buChar char="§"/>
            </a:pPr>
            <a:r>
              <a:rPr lang="en-US">
                <a:latin typeface="Calibri" pitchFamily="34" charset="0"/>
              </a:rPr>
              <a:t>Information available as MIS reports for the different salary and other components </a:t>
            </a:r>
          </a:p>
          <a:p>
            <a:pPr marL="280988" indent="-280988">
              <a:spcAft>
                <a:spcPts val="600"/>
              </a:spcAft>
              <a:buFont typeface="Wingdings" pitchFamily="2" charset="2"/>
              <a:buChar char="§"/>
            </a:pPr>
            <a:r>
              <a:rPr lang="en-US">
                <a:latin typeface="Calibri" pitchFamily="34" charset="0"/>
              </a:rPr>
              <a:t>Generate reports for PF , gratuity, pension , professional tax and generate form-16 instantly</a:t>
            </a:r>
          </a:p>
          <a:p>
            <a:pPr marL="280988" indent="-280988">
              <a:spcAft>
                <a:spcPts val="600"/>
              </a:spcAft>
              <a:buFont typeface="Wingdings" pitchFamily="2" charset="2"/>
              <a:buChar char="§"/>
            </a:pPr>
            <a:r>
              <a:rPr lang="en-US">
                <a:latin typeface="Calibri" pitchFamily="34" charset="0"/>
              </a:rPr>
              <a:t>Integrated with the leave management system to take care of leaves balance</a:t>
            </a:r>
          </a:p>
        </p:txBody>
      </p:sp>
      <p:sp>
        <p:nvSpPr>
          <p:cNvPr id="18441"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Staff Payroll Module</a:t>
            </a:r>
          </a:p>
        </p:txBody>
      </p:sp>
      <p:grpSp>
        <p:nvGrpSpPr>
          <p:cNvPr id="18442" name="Group 18"/>
          <p:cNvGrpSpPr>
            <a:grpSpLocks/>
          </p:cNvGrpSpPr>
          <p:nvPr/>
        </p:nvGrpSpPr>
        <p:grpSpPr bwMode="auto">
          <a:xfrm>
            <a:off x="5638800" y="2743200"/>
            <a:ext cx="3124200" cy="2286000"/>
            <a:chOff x="5334000" y="4800600"/>
            <a:chExt cx="1600200" cy="1219200"/>
          </a:xfrm>
        </p:grpSpPr>
        <p:grpSp>
          <p:nvGrpSpPr>
            <p:cNvPr id="18444" name="Group 32"/>
            <p:cNvGrpSpPr>
              <a:grpSpLocks/>
            </p:cNvGrpSpPr>
            <p:nvPr/>
          </p:nvGrpSpPr>
          <p:grpSpPr bwMode="auto">
            <a:xfrm>
              <a:off x="5334000" y="4800600"/>
              <a:ext cx="1219200" cy="1219200"/>
              <a:chOff x="4114800" y="2209800"/>
              <a:chExt cx="2819400" cy="2438400"/>
            </a:xfrm>
          </p:grpSpPr>
          <p:pic>
            <p:nvPicPr>
              <p:cNvPr id="18446" name="Picture 4" descr="C:\Documents and Settings\diraviam\Desktop\EPMS Images\woman_icon.png"/>
              <p:cNvPicPr>
                <a:picLocks noChangeAspect="1" noChangeArrowheads="1"/>
              </p:cNvPicPr>
              <p:nvPr/>
            </p:nvPicPr>
            <p:blipFill>
              <a:blip r:embed="rId3"/>
              <a:srcRect/>
              <a:stretch>
                <a:fillRect/>
              </a:stretch>
            </p:blipFill>
            <p:spPr bwMode="auto">
              <a:xfrm>
                <a:off x="5181600" y="2819400"/>
                <a:ext cx="1752600" cy="1752600"/>
              </a:xfrm>
              <a:prstGeom prst="rect">
                <a:avLst/>
              </a:prstGeom>
              <a:noFill/>
              <a:ln w="9525">
                <a:noFill/>
                <a:miter lim="800000"/>
                <a:headEnd/>
                <a:tailEnd/>
              </a:ln>
            </p:spPr>
          </p:pic>
          <p:pic>
            <p:nvPicPr>
              <p:cNvPr id="18447" name="Picture 5" descr="C:\Documents and Settings\diraviam\Desktop\EPMS Images\user_256.png"/>
              <p:cNvPicPr>
                <a:picLocks noChangeAspect="1" noChangeArrowheads="1"/>
              </p:cNvPicPr>
              <p:nvPr/>
            </p:nvPicPr>
            <p:blipFill>
              <a:blip r:embed="rId4"/>
              <a:srcRect/>
              <a:stretch>
                <a:fillRect/>
              </a:stretch>
            </p:blipFill>
            <p:spPr bwMode="auto">
              <a:xfrm flipH="1">
                <a:off x="4114800" y="2209800"/>
                <a:ext cx="2743200" cy="2438400"/>
              </a:xfrm>
              <a:prstGeom prst="rect">
                <a:avLst/>
              </a:prstGeom>
              <a:noFill/>
              <a:ln w="9525">
                <a:noFill/>
                <a:miter lim="800000"/>
                <a:headEnd/>
                <a:tailEnd/>
              </a:ln>
            </p:spPr>
          </p:pic>
        </p:grpSp>
        <p:pic>
          <p:nvPicPr>
            <p:cNvPr id="18445" name="Picture 14" descr="currency,dollar,red,money,cash,coin"/>
            <p:cNvPicPr>
              <a:picLocks noChangeAspect="1" noChangeArrowheads="1"/>
            </p:cNvPicPr>
            <p:nvPr/>
          </p:nvPicPr>
          <p:blipFill>
            <a:blip r:embed="rId5"/>
            <a:srcRect/>
            <a:stretch>
              <a:fillRect/>
            </a:stretch>
          </p:blipFill>
          <p:spPr bwMode="auto">
            <a:xfrm>
              <a:off x="6477000" y="5334000"/>
              <a:ext cx="457200" cy="457201"/>
            </a:xfrm>
            <a:prstGeom prst="rect">
              <a:avLst/>
            </a:prstGeom>
            <a:noFill/>
            <a:ln w="9525">
              <a:noFill/>
              <a:miter lim="800000"/>
              <a:headEnd/>
              <a:tailEnd/>
            </a:ln>
          </p:spPr>
        </p:pic>
      </p:grpSp>
      <p:sp>
        <p:nvSpPr>
          <p:cNvPr id="16" name="TextBox 15"/>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7" name="Picture 14"/>
          <p:cNvPicPr>
            <a:picLocks noChangeAspect="1" noChangeArrowheads="1"/>
          </p:cNvPicPr>
          <p:nvPr/>
        </p:nvPicPr>
        <p:blipFill>
          <a:blip r:embed="rId6"/>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9463"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Student Management Tools </a:t>
            </a:r>
            <a:r>
              <a:rPr lang="en-US" sz="1200" b="1">
                <a:solidFill>
                  <a:srgbClr val="C00000"/>
                </a:solidFill>
                <a:latin typeface="Calibri" pitchFamily="34" charset="0"/>
              </a:rPr>
              <a:t>(Continued…)</a:t>
            </a:r>
          </a:p>
        </p:txBody>
      </p:sp>
      <p:sp>
        <p:nvSpPr>
          <p:cNvPr id="19464" name="Rectangle 43"/>
          <p:cNvSpPr>
            <a:spLocks noChangeArrowheads="1"/>
          </p:cNvSpPr>
          <p:nvPr/>
        </p:nvSpPr>
        <p:spPr bwMode="auto">
          <a:xfrm>
            <a:off x="304800" y="2743200"/>
            <a:ext cx="5105400" cy="2816225"/>
          </a:xfrm>
          <a:prstGeom prst="rect">
            <a:avLst/>
          </a:prstGeom>
          <a:noFill/>
          <a:ln w="9525">
            <a:noFill/>
            <a:miter lim="800000"/>
            <a:headEnd/>
            <a:tailEnd/>
          </a:ln>
        </p:spPr>
        <p:txBody>
          <a:bodyPr>
            <a:spAutoFit/>
          </a:bodyPr>
          <a:lstStyle/>
          <a:p>
            <a:pPr marL="280988" indent="-280988" algn="just">
              <a:spcAft>
                <a:spcPts val="600"/>
              </a:spcAft>
              <a:buFont typeface="Wingdings" pitchFamily="2" charset="2"/>
              <a:buChar char="§"/>
            </a:pPr>
            <a:r>
              <a:rPr lang="en-US">
                <a:latin typeface="Calibri" pitchFamily="34" charset="0"/>
              </a:rPr>
              <a:t>Search and Retrieve the complete profile of a student instantly with all details</a:t>
            </a:r>
          </a:p>
          <a:p>
            <a:pPr marL="280988" indent="-280988" algn="just">
              <a:spcAft>
                <a:spcPts val="600"/>
              </a:spcAft>
              <a:buFont typeface="Wingdings" pitchFamily="2" charset="2"/>
              <a:buChar char="§"/>
            </a:pPr>
            <a:r>
              <a:rPr lang="en-US">
                <a:latin typeface="Calibri" pitchFamily="34" charset="0"/>
              </a:rPr>
              <a:t>Comprehensive and exhaustive coverage of student profile with over 150+ data elements</a:t>
            </a:r>
          </a:p>
          <a:p>
            <a:pPr marL="280988" indent="-280988" algn="just">
              <a:spcAft>
                <a:spcPts val="600"/>
              </a:spcAft>
              <a:buFont typeface="Wingdings" pitchFamily="2" charset="2"/>
              <a:buChar char="§"/>
            </a:pPr>
            <a:r>
              <a:rPr lang="en-US">
                <a:latin typeface="Calibri" pitchFamily="34" charset="0"/>
              </a:rPr>
              <a:t>Profile include but not limited to previous history, demographic details,  family details, academic details, health details, photograph, fee details etc.</a:t>
            </a:r>
          </a:p>
          <a:p>
            <a:pPr marL="280988" indent="-280988" algn="just">
              <a:spcAft>
                <a:spcPts val="600"/>
              </a:spcAft>
              <a:buFont typeface="Wingdings" pitchFamily="2" charset="2"/>
              <a:buChar char="§"/>
            </a:pPr>
            <a:r>
              <a:rPr lang="en-US">
                <a:latin typeface="Calibri" pitchFamily="34" charset="0"/>
              </a:rPr>
              <a:t>Secure role based online access to sensitive and confidential information</a:t>
            </a:r>
          </a:p>
        </p:txBody>
      </p:sp>
      <p:sp>
        <p:nvSpPr>
          <p:cNvPr id="19465"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Student Profile Module</a:t>
            </a:r>
          </a:p>
        </p:txBody>
      </p:sp>
      <p:grpSp>
        <p:nvGrpSpPr>
          <p:cNvPr id="19466" name="Group 16"/>
          <p:cNvGrpSpPr>
            <a:grpSpLocks/>
          </p:cNvGrpSpPr>
          <p:nvPr/>
        </p:nvGrpSpPr>
        <p:grpSpPr bwMode="auto">
          <a:xfrm>
            <a:off x="6324600" y="2895600"/>
            <a:ext cx="2362200" cy="2209800"/>
            <a:chOff x="381000" y="1371600"/>
            <a:chExt cx="982843" cy="800100"/>
          </a:xfrm>
        </p:grpSpPr>
        <p:pic>
          <p:nvPicPr>
            <p:cNvPr id="19468" name="Picture 7" descr="C:\Documents and Settings\diraviam\Desktop\EPMS Images\list.png"/>
            <p:cNvPicPr>
              <a:picLocks noChangeAspect="1" noChangeArrowheads="1"/>
            </p:cNvPicPr>
            <p:nvPr/>
          </p:nvPicPr>
          <p:blipFill>
            <a:blip r:embed="rId3"/>
            <a:srcRect/>
            <a:stretch>
              <a:fillRect/>
            </a:stretch>
          </p:blipFill>
          <p:spPr bwMode="auto">
            <a:xfrm>
              <a:off x="990600" y="1447800"/>
              <a:ext cx="373243" cy="355164"/>
            </a:xfrm>
            <a:prstGeom prst="rect">
              <a:avLst/>
            </a:prstGeom>
            <a:noFill/>
            <a:ln w="9525">
              <a:noFill/>
              <a:miter lim="800000"/>
              <a:headEnd/>
              <a:tailEnd/>
            </a:ln>
          </p:spPr>
        </p:pic>
        <p:pic>
          <p:nvPicPr>
            <p:cNvPr id="19469" name="Picture 3" descr="C:\Documents and Settings\diraviam\Desktop\EPMS Images\Copy of Copy of stock-vector-icon-student-graduate-26562160.jpg"/>
            <p:cNvPicPr>
              <a:picLocks noChangeAspect="1" noChangeArrowheads="1"/>
            </p:cNvPicPr>
            <p:nvPr/>
          </p:nvPicPr>
          <p:blipFill>
            <a:blip r:embed="rId4"/>
            <a:srcRect/>
            <a:stretch>
              <a:fillRect/>
            </a:stretch>
          </p:blipFill>
          <p:spPr bwMode="auto">
            <a:xfrm>
              <a:off x="381000" y="1371600"/>
              <a:ext cx="640080" cy="800100"/>
            </a:xfrm>
            <a:prstGeom prst="rect">
              <a:avLst/>
            </a:prstGeom>
            <a:noFill/>
            <a:ln w="9525">
              <a:noFill/>
              <a:miter lim="800000"/>
              <a:headEnd/>
              <a:tailEnd/>
            </a:ln>
          </p:spPr>
        </p:pic>
      </p:grpSp>
      <p:sp>
        <p:nvSpPr>
          <p:cNvPr id="15" name="TextBox 14"/>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6" name="Picture 14"/>
          <p:cNvPicPr>
            <a:picLocks noChangeAspect="1" noChangeArrowheads="1"/>
          </p:cNvPicPr>
          <p:nvPr/>
        </p:nvPicPr>
        <p:blipFill>
          <a:blip r:embed="rId5"/>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0487"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Student Management Tools </a:t>
            </a:r>
            <a:r>
              <a:rPr lang="en-US" sz="1200" b="1">
                <a:solidFill>
                  <a:srgbClr val="C00000"/>
                </a:solidFill>
                <a:latin typeface="Calibri" pitchFamily="34" charset="0"/>
              </a:rPr>
              <a:t>(Continued…)</a:t>
            </a:r>
          </a:p>
        </p:txBody>
      </p:sp>
      <p:sp>
        <p:nvSpPr>
          <p:cNvPr id="20488" name="Rectangle 43"/>
          <p:cNvSpPr>
            <a:spLocks noChangeArrowheads="1"/>
          </p:cNvSpPr>
          <p:nvPr/>
        </p:nvSpPr>
        <p:spPr bwMode="auto">
          <a:xfrm>
            <a:off x="304800" y="2743200"/>
            <a:ext cx="5105400" cy="3092450"/>
          </a:xfrm>
          <a:prstGeom prst="rect">
            <a:avLst/>
          </a:prstGeom>
          <a:noFill/>
          <a:ln w="9525">
            <a:noFill/>
            <a:miter lim="800000"/>
            <a:headEnd/>
            <a:tailEnd/>
          </a:ln>
        </p:spPr>
        <p:txBody>
          <a:bodyPr>
            <a:spAutoFit/>
          </a:bodyPr>
          <a:lstStyle/>
          <a:p>
            <a:pPr marL="280988" indent="-280988" algn="just">
              <a:spcAft>
                <a:spcPts val="600"/>
              </a:spcAft>
              <a:buFont typeface="Wingdings" pitchFamily="2" charset="2"/>
              <a:buChar char="§"/>
            </a:pPr>
            <a:r>
              <a:rPr lang="en-US">
                <a:latin typeface="Calibri" pitchFamily="34" charset="0"/>
              </a:rPr>
              <a:t>Track attendance records of each student for any given period of time or for the academic year</a:t>
            </a:r>
          </a:p>
          <a:p>
            <a:pPr marL="280988" indent="-280988" algn="just">
              <a:spcAft>
                <a:spcPts val="600"/>
              </a:spcAft>
              <a:buFont typeface="Wingdings" pitchFamily="2" charset="2"/>
              <a:buChar char="§"/>
            </a:pPr>
            <a:r>
              <a:rPr lang="en-US">
                <a:latin typeface="Calibri" pitchFamily="34" charset="0"/>
              </a:rPr>
              <a:t>Find attendance statistics about a class and the information can be available for the principal, students, teachers and parents. </a:t>
            </a:r>
          </a:p>
          <a:p>
            <a:pPr marL="280988" indent="-280988" algn="just">
              <a:spcAft>
                <a:spcPts val="600"/>
              </a:spcAft>
              <a:buFont typeface="Wingdings" pitchFamily="2" charset="2"/>
              <a:buChar char="§"/>
            </a:pPr>
            <a:r>
              <a:rPr lang="en-US">
                <a:latin typeface="Calibri" pitchFamily="34" charset="0"/>
              </a:rPr>
              <a:t>Automatic SMS is set to send to the parents on student not attending the class.</a:t>
            </a:r>
          </a:p>
          <a:p>
            <a:pPr marL="280988" indent="-280988" algn="just">
              <a:spcAft>
                <a:spcPts val="600"/>
              </a:spcAft>
              <a:buFont typeface="Wingdings" pitchFamily="2" charset="2"/>
              <a:buChar char="§"/>
            </a:pPr>
            <a:r>
              <a:rPr lang="en-US">
                <a:latin typeface="Calibri" pitchFamily="34" charset="0"/>
              </a:rPr>
              <a:t>Easily integrate with any access card or bio-metric based attendance system and capture the attendance </a:t>
            </a:r>
          </a:p>
        </p:txBody>
      </p:sp>
      <p:sp>
        <p:nvSpPr>
          <p:cNvPr id="20489"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Student Attendance Module</a:t>
            </a:r>
          </a:p>
        </p:txBody>
      </p:sp>
      <p:grpSp>
        <p:nvGrpSpPr>
          <p:cNvPr id="20490" name="Group 14"/>
          <p:cNvGrpSpPr>
            <a:grpSpLocks/>
          </p:cNvGrpSpPr>
          <p:nvPr/>
        </p:nvGrpSpPr>
        <p:grpSpPr bwMode="auto">
          <a:xfrm>
            <a:off x="6248400" y="2895600"/>
            <a:ext cx="2590800" cy="2209800"/>
            <a:chOff x="1524000" y="1371600"/>
            <a:chExt cx="990600" cy="800100"/>
          </a:xfrm>
        </p:grpSpPr>
        <p:pic>
          <p:nvPicPr>
            <p:cNvPr id="20492" name="Picture 6" descr="C:\Documents and Settings\diraviam\Desktop\EPMS Images\clock.png"/>
            <p:cNvPicPr>
              <a:picLocks noChangeAspect="1" noChangeArrowheads="1"/>
            </p:cNvPicPr>
            <p:nvPr/>
          </p:nvPicPr>
          <p:blipFill>
            <a:blip r:embed="rId3"/>
            <a:srcRect/>
            <a:stretch>
              <a:fillRect/>
            </a:stretch>
          </p:blipFill>
          <p:spPr bwMode="auto">
            <a:xfrm>
              <a:off x="2133600" y="1447800"/>
              <a:ext cx="381000" cy="337252"/>
            </a:xfrm>
            <a:prstGeom prst="rect">
              <a:avLst/>
            </a:prstGeom>
            <a:noFill/>
            <a:ln w="9525">
              <a:noFill/>
              <a:miter lim="800000"/>
              <a:headEnd/>
              <a:tailEnd/>
            </a:ln>
          </p:spPr>
        </p:pic>
        <p:pic>
          <p:nvPicPr>
            <p:cNvPr id="20493" name="Picture 3" descr="C:\Documents and Settings\diraviam\Desktop\EPMS Images\Copy of Copy of stock-vector-icon-student-graduate-26562160.jpg"/>
            <p:cNvPicPr>
              <a:picLocks noChangeAspect="1" noChangeArrowheads="1"/>
            </p:cNvPicPr>
            <p:nvPr/>
          </p:nvPicPr>
          <p:blipFill>
            <a:blip r:embed="rId4"/>
            <a:srcRect/>
            <a:stretch>
              <a:fillRect/>
            </a:stretch>
          </p:blipFill>
          <p:spPr bwMode="auto">
            <a:xfrm>
              <a:off x="1524000" y="1371600"/>
              <a:ext cx="640080" cy="800100"/>
            </a:xfrm>
            <a:prstGeom prst="rect">
              <a:avLst/>
            </a:prstGeom>
            <a:noFill/>
            <a:ln w="9525">
              <a:noFill/>
              <a:miter lim="800000"/>
              <a:headEnd/>
              <a:tailEnd/>
            </a:ln>
          </p:spPr>
        </p:pic>
      </p:grpSp>
      <p:sp>
        <p:nvSpPr>
          <p:cNvPr id="15" name="TextBox 14"/>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6" name="Picture 14"/>
          <p:cNvPicPr>
            <a:picLocks noChangeAspect="1" noChangeArrowheads="1"/>
          </p:cNvPicPr>
          <p:nvPr/>
        </p:nvPicPr>
        <p:blipFill>
          <a:blip r:embed="rId5"/>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Box 10"/>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3078" name="TextBox 11"/>
          <p:cNvSpPr txBox="1">
            <a:spLocks noChangeArrowheads="1"/>
          </p:cNvSpPr>
          <p:nvPr/>
        </p:nvSpPr>
        <p:spPr bwMode="auto">
          <a:xfrm>
            <a:off x="228600" y="1295400"/>
            <a:ext cx="8001000" cy="523875"/>
          </a:xfrm>
          <a:prstGeom prst="rect">
            <a:avLst/>
          </a:prstGeom>
          <a:noFill/>
          <a:ln w="9525">
            <a:noFill/>
            <a:miter lim="800000"/>
            <a:headEnd/>
            <a:tailEnd/>
          </a:ln>
        </p:spPr>
        <p:txBody>
          <a:bodyPr>
            <a:spAutoFit/>
          </a:bodyPr>
          <a:lstStyle/>
          <a:p>
            <a:r>
              <a:rPr lang="en-US" sz="2800">
                <a:latin typeface="Calibri" pitchFamily="34" charset="0"/>
              </a:rPr>
              <a:t>Overview of Today’s Educational System </a:t>
            </a:r>
            <a:r>
              <a:rPr lang="en-US" sz="1400">
                <a:latin typeface="Calibri" pitchFamily="34" charset="0"/>
              </a:rPr>
              <a:t>(Demand for the future)</a:t>
            </a:r>
          </a:p>
        </p:txBody>
      </p:sp>
      <p:sp>
        <p:nvSpPr>
          <p:cNvPr id="13" name="TextBox 12"/>
          <p:cNvSpPr txBox="1"/>
          <p:nvPr/>
        </p:nvSpPr>
        <p:spPr>
          <a:xfrm>
            <a:off x="228600" y="2133600"/>
            <a:ext cx="4953000" cy="3708400"/>
          </a:xfrm>
          <a:prstGeom prst="rect">
            <a:avLst/>
          </a:prstGeom>
          <a:noFill/>
        </p:spPr>
        <p:txBody>
          <a:bodyPr>
            <a:spAutoFit/>
          </a:bodyPr>
          <a:lstStyle/>
          <a:p>
            <a:pPr marL="463550" indent="-463550" fontAlgn="auto">
              <a:spcBef>
                <a:spcPts val="0"/>
              </a:spcBef>
              <a:spcAft>
                <a:spcPts val="600"/>
              </a:spcAft>
              <a:buFont typeface="Wingdings" pitchFamily="2" charset="2"/>
              <a:buChar char="§"/>
              <a:defRPr/>
            </a:pPr>
            <a:r>
              <a:rPr lang="en-US" sz="2200" dirty="0">
                <a:latin typeface="Calibri" pitchFamily="34" charset="0"/>
                <a:cs typeface="+mn-cs"/>
              </a:rPr>
              <a:t>Students must learn much more and systematically, to succeed</a:t>
            </a:r>
          </a:p>
          <a:p>
            <a:pPr marL="463550" indent="-463550" fontAlgn="auto">
              <a:spcBef>
                <a:spcPts val="0"/>
              </a:spcBef>
              <a:spcAft>
                <a:spcPts val="600"/>
              </a:spcAft>
              <a:buFont typeface="Wingdings" pitchFamily="2" charset="2"/>
              <a:buChar char="§"/>
              <a:defRPr/>
            </a:pPr>
            <a:r>
              <a:rPr lang="en-US" sz="2200" dirty="0">
                <a:latin typeface="Calibri" pitchFamily="34" charset="0"/>
                <a:cs typeface="+mn-cs"/>
              </a:rPr>
              <a:t>Faculty must stay closely connected with the students &amp; the parents</a:t>
            </a:r>
          </a:p>
          <a:p>
            <a:pPr marL="463550" indent="-463550" fontAlgn="auto">
              <a:spcBef>
                <a:spcPts val="0"/>
              </a:spcBef>
              <a:spcAft>
                <a:spcPts val="600"/>
              </a:spcAft>
              <a:buFont typeface="Wingdings" pitchFamily="2" charset="2"/>
              <a:buChar char="§"/>
              <a:defRPr/>
            </a:pPr>
            <a:r>
              <a:rPr lang="en-US" sz="2200" dirty="0">
                <a:latin typeface="Calibri" pitchFamily="34" charset="0"/>
                <a:cs typeface="+mn-cs"/>
              </a:rPr>
              <a:t>Growing no. of students means more tasks with limited resources</a:t>
            </a:r>
          </a:p>
          <a:p>
            <a:pPr marL="463550" indent="-463550" fontAlgn="auto">
              <a:spcBef>
                <a:spcPts val="0"/>
              </a:spcBef>
              <a:spcAft>
                <a:spcPts val="600"/>
              </a:spcAft>
              <a:buFont typeface="Wingdings" pitchFamily="2" charset="2"/>
              <a:buChar char="§"/>
              <a:defRPr/>
            </a:pPr>
            <a:r>
              <a:rPr lang="en-US" sz="2200" dirty="0">
                <a:latin typeface="Calibri" pitchFamily="34" charset="0"/>
                <a:cs typeface="+mn-cs"/>
              </a:rPr>
              <a:t>Need for adopting </a:t>
            </a:r>
            <a:r>
              <a:rPr lang="en-US" sz="2200" dirty="0" smtClean="0">
                <a:latin typeface="Calibri" pitchFamily="34" charset="0"/>
                <a:cs typeface="+mn-cs"/>
              </a:rPr>
              <a:t>SMS </a:t>
            </a:r>
            <a:r>
              <a:rPr lang="en-US" sz="2200" dirty="0">
                <a:latin typeface="Calibri" pitchFamily="34" charset="0"/>
                <a:cs typeface="+mn-cs"/>
              </a:rPr>
              <a:t>and smart education process management tools inevitable to increase efficiency and quality </a:t>
            </a:r>
            <a:r>
              <a:rPr lang="en-US" sz="2200" dirty="0">
                <a:latin typeface="+mn-lt"/>
                <a:cs typeface="+mn-cs"/>
              </a:rPr>
              <a:t>of education</a:t>
            </a:r>
          </a:p>
        </p:txBody>
      </p:sp>
      <p:pic>
        <p:nvPicPr>
          <p:cNvPr id="3080" name="Picture 2" descr="C:\Documents and Settings\diraviam\Desktop\EPMS Images\hourglass-icon.jpg"/>
          <p:cNvPicPr>
            <a:picLocks noChangeAspect="1" noChangeArrowheads="1"/>
          </p:cNvPicPr>
          <p:nvPr/>
        </p:nvPicPr>
        <p:blipFill>
          <a:blip r:embed="rId2"/>
          <a:srcRect/>
          <a:stretch>
            <a:fillRect/>
          </a:stretch>
        </p:blipFill>
        <p:spPr bwMode="auto">
          <a:xfrm>
            <a:off x="5334000" y="2305050"/>
            <a:ext cx="3581400" cy="3333750"/>
          </a:xfrm>
          <a:prstGeom prst="rect">
            <a:avLst/>
          </a:prstGeom>
          <a:noFill/>
          <a:ln w="9525">
            <a:noFill/>
            <a:miter lim="800000"/>
            <a:headEnd/>
            <a:tailEnd/>
          </a:ln>
        </p:spPr>
      </p:pic>
      <p:pic>
        <p:nvPicPr>
          <p:cNvPr id="3081" name="Picture 14"/>
          <p:cNvPicPr>
            <a:picLocks noChangeAspect="1" noChangeArrowheads="1"/>
          </p:cNvPicPr>
          <p:nvPr/>
        </p:nvPicPr>
        <p:blipFill>
          <a:blip r:embed="rId3"/>
          <a:srcRect/>
          <a:stretch>
            <a:fillRect/>
          </a:stretch>
        </p:blipFill>
        <p:spPr bwMode="auto">
          <a:xfrm>
            <a:off x="6219825" y="228600"/>
            <a:ext cx="2924175"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1511"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Student Management Tools </a:t>
            </a:r>
            <a:r>
              <a:rPr lang="en-US" sz="1200" b="1">
                <a:solidFill>
                  <a:srgbClr val="C00000"/>
                </a:solidFill>
                <a:latin typeface="Calibri" pitchFamily="34" charset="0"/>
              </a:rPr>
              <a:t>(Continued…)</a:t>
            </a:r>
          </a:p>
        </p:txBody>
      </p:sp>
      <p:sp>
        <p:nvSpPr>
          <p:cNvPr id="21512" name="Rectangle 43"/>
          <p:cNvSpPr>
            <a:spLocks noChangeArrowheads="1"/>
          </p:cNvSpPr>
          <p:nvPr/>
        </p:nvSpPr>
        <p:spPr bwMode="auto">
          <a:xfrm>
            <a:off x="304800" y="2743200"/>
            <a:ext cx="5105400" cy="2892425"/>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Create class tests or term exams and enter the subject wise marks for each student</a:t>
            </a:r>
          </a:p>
          <a:p>
            <a:pPr marL="280988" indent="-280988">
              <a:spcAft>
                <a:spcPts val="600"/>
              </a:spcAft>
              <a:buFont typeface="Wingdings" pitchFamily="2" charset="2"/>
              <a:buChar char="§"/>
            </a:pPr>
            <a:r>
              <a:rPr lang="en-US">
                <a:latin typeface="Calibri" pitchFamily="34" charset="0"/>
              </a:rPr>
              <a:t>View mark list for each student for all the subjects of an examination</a:t>
            </a:r>
          </a:p>
          <a:p>
            <a:pPr marL="280988" indent="-280988">
              <a:spcAft>
                <a:spcPts val="600"/>
              </a:spcAft>
              <a:buFont typeface="Wingdings" pitchFamily="2" charset="2"/>
              <a:buChar char="§"/>
            </a:pPr>
            <a:r>
              <a:rPr lang="en-US">
                <a:latin typeface="Calibri" pitchFamily="34" charset="0"/>
              </a:rPr>
              <a:t>Compare marks/grade of all students in a class for a given subject</a:t>
            </a:r>
          </a:p>
          <a:p>
            <a:pPr marL="280988" indent="-280988">
              <a:spcAft>
                <a:spcPts val="600"/>
              </a:spcAft>
              <a:buFont typeface="Wingdings" pitchFamily="2" charset="2"/>
              <a:buChar char="§"/>
            </a:pPr>
            <a:r>
              <a:rPr lang="en-US">
                <a:latin typeface="Calibri" pitchFamily="34" charset="0"/>
              </a:rPr>
              <a:t>Predefine grades with mark and automatically generate grades in the click of a button</a:t>
            </a:r>
          </a:p>
          <a:p>
            <a:pPr marL="280988" indent="-280988">
              <a:buFont typeface="Arial" charset="0"/>
              <a:buChar char="•"/>
            </a:pPr>
            <a:endParaRPr lang="en-US">
              <a:latin typeface="Calibri" pitchFamily="34" charset="0"/>
            </a:endParaRPr>
          </a:p>
        </p:txBody>
      </p:sp>
      <p:sp>
        <p:nvSpPr>
          <p:cNvPr id="21513"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Mark List &amp; Rank Reports</a:t>
            </a:r>
          </a:p>
        </p:txBody>
      </p:sp>
      <p:grpSp>
        <p:nvGrpSpPr>
          <p:cNvPr id="21514" name="Group 12"/>
          <p:cNvGrpSpPr>
            <a:grpSpLocks/>
          </p:cNvGrpSpPr>
          <p:nvPr/>
        </p:nvGrpSpPr>
        <p:grpSpPr bwMode="auto">
          <a:xfrm>
            <a:off x="6172200" y="2762250"/>
            <a:ext cx="2286000" cy="2038350"/>
            <a:chOff x="3276600" y="5029200"/>
            <a:chExt cx="1219200" cy="1123950"/>
          </a:xfrm>
        </p:grpSpPr>
        <p:pic>
          <p:nvPicPr>
            <p:cNvPr id="21516" name="Picture 7" descr="C:\Documents and Settings\diraviam\Desktop\EPMS Images\Exam icon.jpg"/>
            <p:cNvPicPr>
              <a:picLocks noChangeAspect="1" noChangeArrowheads="1"/>
            </p:cNvPicPr>
            <p:nvPr/>
          </p:nvPicPr>
          <p:blipFill>
            <a:blip r:embed="rId3"/>
            <a:srcRect/>
            <a:stretch>
              <a:fillRect/>
            </a:stretch>
          </p:blipFill>
          <p:spPr bwMode="auto">
            <a:xfrm>
              <a:off x="3429000" y="5029200"/>
              <a:ext cx="1066800" cy="1051560"/>
            </a:xfrm>
            <a:prstGeom prst="rect">
              <a:avLst/>
            </a:prstGeom>
            <a:noFill/>
            <a:ln w="9525">
              <a:noFill/>
              <a:miter lim="800000"/>
              <a:headEnd/>
              <a:tailEnd/>
            </a:ln>
          </p:spPr>
        </p:pic>
        <p:pic>
          <p:nvPicPr>
            <p:cNvPr id="21517" name="Picture 8" descr="C:\Documents and Settings\diraviam\Desktop\EPMS Images\exam_icon.jpg"/>
            <p:cNvPicPr>
              <a:picLocks noChangeAspect="1" noChangeArrowheads="1"/>
            </p:cNvPicPr>
            <p:nvPr/>
          </p:nvPicPr>
          <p:blipFill>
            <a:blip r:embed="rId4"/>
            <a:srcRect/>
            <a:stretch>
              <a:fillRect/>
            </a:stretch>
          </p:blipFill>
          <p:spPr bwMode="auto">
            <a:xfrm>
              <a:off x="3276600" y="5562600"/>
              <a:ext cx="714876" cy="590550"/>
            </a:xfrm>
            <a:prstGeom prst="rect">
              <a:avLst/>
            </a:prstGeom>
            <a:noFill/>
            <a:ln w="9525">
              <a:noFill/>
              <a:miter lim="800000"/>
              <a:headEnd/>
              <a:tailEnd/>
            </a:ln>
          </p:spPr>
        </p:pic>
      </p:grpSp>
      <p:sp>
        <p:nvSpPr>
          <p:cNvPr id="15" name="TextBox 14"/>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6" name="Picture 14"/>
          <p:cNvPicPr>
            <a:picLocks noChangeAspect="1" noChangeArrowheads="1"/>
          </p:cNvPicPr>
          <p:nvPr/>
        </p:nvPicPr>
        <p:blipFill>
          <a:blip r:embed="rId5"/>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2535"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Student Management Tools </a:t>
            </a:r>
            <a:r>
              <a:rPr lang="en-US" sz="1200" b="1">
                <a:solidFill>
                  <a:srgbClr val="C00000"/>
                </a:solidFill>
                <a:latin typeface="Calibri" pitchFamily="34" charset="0"/>
              </a:rPr>
              <a:t>(Continued…)</a:t>
            </a:r>
          </a:p>
        </p:txBody>
      </p:sp>
      <p:sp>
        <p:nvSpPr>
          <p:cNvPr id="22536" name="Rectangle 43"/>
          <p:cNvSpPr>
            <a:spLocks noChangeArrowheads="1"/>
          </p:cNvSpPr>
          <p:nvPr/>
        </p:nvSpPr>
        <p:spPr bwMode="auto">
          <a:xfrm>
            <a:off x="304800" y="2706688"/>
            <a:ext cx="5105400" cy="4000500"/>
          </a:xfrm>
          <a:prstGeom prst="rect">
            <a:avLst/>
          </a:prstGeom>
          <a:noFill/>
          <a:ln w="9525">
            <a:noFill/>
            <a:miter lim="800000"/>
            <a:headEnd/>
            <a:tailEnd/>
          </a:ln>
        </p:spPr>
        <p:txBody>
          <a:bodyPr>
            <a:spAutoFit/>
          </a:bodyPr>
          <a:lstStyle/>
          <a:p>
            <a:pPr marL="280988" indent="-280988" algn="just">
              <a:spcAft>
                <a:spcPts val="600"/>
              </a:spcAft>
              <a:buFont typeface="Wingdings" pitchFamily="2" charset="2"/>
              <a:buChar char="§"/>
            </a:pPr>
            <a:r>
              <a:rPr lang="en-US">
                <a:latin typeface="Calibri" pitchFamily="34" charset="0"/>
              </a:rPr>
              <a:t>Send internal email messages to individuals and select groups of students or staff</a:t>
            </a:r>
          </a:p>
          <a:p>
            <a:pPr marL="280988" indent="-280988" algn="just">
              <a:spcAft>
                <a:spcPts val="600"/>
              </a:spcAft>
              <a:buFont typeface="Wingdings" pitchFamily="2" charset="2"/>
              <a:buChar char="§"/>
            </a:pPr>
            <a:r>
              <a:rPr lang="en-US">
                <a:latin typeface="Calibri" pitchFamily="34" charset="0"/>
              </a:rPr>
              <a:t>Internal email messaging system with no need for separate email IDs for students or staff</a:t>
            </a:r>
          </a:p>
          <a:p>
            <a:pPr marL="280988" indent="-280988" algn="just">
              <a:spcAft>
                <a:spcPts val="600"/>
              </a:spcAft>
              <a:buFont typeface="Wingdings" pitchFamily="2" charset="2"/>
              <a:buChar char="§"/>
            </a:pPr>
            <a:r>
              <a:rPr lang="en-US">
                <a:latin typeface="Calibri" pitchFamily="34" charset="0"/>
              </a:rPr>
              <a:t>When users log into the system, they are shown any new internal messages sent by either colleague or by management or as reminders to the tasks they need to do</a:t>
            </a:r>
          </a:p>
          <a:p>
            <a:pPr marL="280988" indent="-280988" algn="just">
              <a:spcAft>
                <a:spcPts val="600"/>
              </a:spcAft>
              <a:buFont typeface="Wingdings" pitchFamily="2" charset="2"/>
              <a:buChar char="§"/>
            </a:pPr>
            <a:r>
              <a:rPr lang="en-US">
                <a:latin typeface="Calibri" pitchFamily="34" charset="0"/>
              </a:rPr>
              <a:t>No need to have third party exchange servers. No need to buy mail box and storage capacities</a:t>
            </a:r>
          </a:p>
          <a:p>
            <a:pPr marL="280988" indent="-280988" algn="just">
              <a:spcAft>
                <a:spcPts val="600"/>
              </a:spcAft>
              <a:buFont typeface="Wingdings" pitchFamily="2" charset="2"/>
              <a:buChar char="§"/>
            </a:pPr>
            <a:r>
              <a:rPr lang="en-US">
                <a:latin typeface="Calibri" pitchFamily="34" charset="0"/>
              </a:rPr>
              <a:t>Since corporate email IDs are not required for internal messaging system, there is no spamming by external entities on your mailing system</a:t>
            </a:r>
          </a:p>
        </p:txBody>
      </p:sp>
      <p:sp>
        <p:nvSpPr>
          <p:cNvPr id="22537" name="TextBox 44"/>
          <p:cNvSpPr txBox="1">
            <a:spLocks noChangeArrowheads="1"/>
          </p:cNvSpPr>
          <p:nvPr/>
        </p:nvSpPr>
        <p:spPr bwMode="auto">
          <a:xfrm>
            <a:off x="304800" y="20383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Internal Messaging System</a:t>
            </a:r>
          </a:p>
        </p:txBody>
      </p:sp>
      <p:pic>
        <p:nvPicPr>
          <p:cNvPr id="22538" name="Picture 11" descr="C:\Documents and Settings\diraviam\Desktop\EPMS Images\messaging.png"/>
          <p:cNvPicPr>
            <a:picLocks noChangeAspect="1" noChangeArrowheads="1"/>
          </p:cNvPicPr>
          <p:nvPr/>
        </p:nvPicPr>
        <p:blipFill>
          <a:blip r:embed="rId3"/>
          <a:srcRect/>
          <a:stretch>
            <a:fillRect/>
          </a:stretch>
        </p:blipFill>
        <p:spPr bwMode="auto">
          <a:xfrm>
            <a:off x="6324600" y="2133600"/>
            <a:ext cx="2590800" cy="2590800"/>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3559"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Parent Management Tools</a:t>
            </a:r>
          </a:p>
        </p:txBody>
      </p:sp>
      <p:sp>
        <p:nvSpPr>
          <p:cNvPr id="23560" name="Rectangle 43"/>
          <p:cNvSpPr>
            <a:spLocks noChangeArrowheads="1"/>
          </p:cNvSpPr>
          <p:nvPr/>
        </p:nvSpPr>
        <p:spPr bwMode="auto">
          <a:xfrm>
            <a:off x="304800" y="2743200"/>
            <a:ext cx="5867400" cy="3446463"/>
          </a:xfrm>
          <a:prstGeom prst="rect">
            <a:avLst/>
          </a:prstGeom>
          <a:noFill/>
          <a:ln w="9525">
            <a:noFill/>
            <a:miter lim="800000"/>
            <a:headEnd/>
            <a:tailEnd/>
          </a:ln>
        </p:spPr>
        <p:txBody>
          <a:bodyPr>
            <a:spAutoFit/>
          </a:bodyPr>
          <a:lstStyle/>
          <a:p>
            <a:pPr marL="280988" indent="-280988" algn="just">
              <a:spcAft>
                <a:spcPts val="600"/>
              </a:spcAft>
              <a:buFont typeface="Wingdings" pitchFamily="2" charset="2"/>
              <a:buChar char="§"/>
            </a:pPr>
            <a:r>
              <a:rPr lang="en-US">
                <a:latin typeface="Calibri" pitchFamily="34" charset="0"/>
              </a:rPr>
              <a:t>Allow public to view public information about the institution from institution’s website</a:t>
            </a:r>
          </a:p>
          <a:p>
            <a:pPr marL="280988" indent="-280988" algn="just">
              <a:spcAft>
                <a:spcPts val="600"/>
              </a:spcAft>
              <a:buFont typeface="Wingdings" pitchFamily="2" charset="2"/>
              <a:buChar char="§"/>
            </a:pPr>
            <a:r>
              <a:rPr lang="en-US">
                <a:latin typeface="Calibri" pitchFamily="34" charset="0"/>
              </a:rPr>
              <a:t>Secure admin access to institution website to create and publish content, news and announcements</a:t>
            </a:r>
          </a:p>
          <a:p>
            <a:pPr marL="280988" indent="-280988" algn="just">
              <a:spcAft>
                <a:spcPts val="600"/>
              </a:spcAft>
              <a:buFont typeface="Wingdings" pitchFamily="2" charset="2"/>
              <a:buChar char="§"/>
            </a:pPr>
            <a:r>
              <a:rPr lang="en-US">
                <a:latin typeface="Calibri" pitchFamily="34" charset="0"/>
              </a:rPr>
              <a:t>24x7 secure access login for parents to view information about their ward’s performance, alerts, reminders, school news, events, and send query to institution’s etc</a:t>
            </a:r>
          </a:p>
          <a:p>
            <a:pPr marL="280988" indent="-280988" algn="just">
              <a:spcAft>
                <a:spcPts val="600"/>
              </a:spcAft>
              <a:buFont typeface="Wingdings" pitchFamily="2" charset="2"/>
              <a:buChar char="§"/>
            </a:pPr>
            <a:r>
              <a:rPr lang="en-US">
                <a:latin typeface="Calibri" pitchFamily="34" charset="0"/>
              </a:rPr>
              <a:t>Parents can submit suggestions online about the institution from the website</a:t>
            </a:r>
          </a:p>
          <a:p>
            <a:pPr marL="280988" indent="-280988" algn="just">
              <a:spcAft>
                <a:spcPts val="600"/>
              </a:spcAft>
              <a:buFont typeface="Wingdings" pitchFamily="2" charset="2"/>
              <a:buChar char="§"/>
            </a:pPr>
            <a:r>
              <a:rPr lang="en-US">
                <a:latin typeface="Calibri" pitchFamily="34" charset="0"/>
              </a:rPr>
              <a:t>Easily integrate your existing institution website with </a:t>
            </a:r>
            <a:r>
              <a:rPr lang="en-US" b="1">
                <a:solidFill>
                  <a:srgbClr val="002060"/>
                </a:solidFill>
                <a:latin typeface="Candara" pitchFamily="34" charset="0"/>
                <a:cs typeface="Calibri" pitchFamily="34" charset="0"/>
              </a:rPr>
              <a:t>@CAMPUS </a:t>
            </a:r>
            <a:r>
              <a:rPr lang="en-US">
                <a:latin typeface="Calibri" pitchFamily="34" charset="0"/>
              </a:rPr>
              <a:t>Education Management System</a:t>
            </a:r>
          </a:p>
        </p:txBody>
      </p:sp>
      <p:sp>
        <p:nvSpPr>
          <p:cNvPr id="23561" name="TextBox 44"/>
          <p:cNvSpPr txBox="1">
            <a:spLocks noChangeArrowheads="1"/>
          </p:cNvSpPr>
          <p:nvPr/>
        </p:nvSpPr>
        <p:spPr bwMode="auto">
          <a:xfrm>
            <a:off x="331788" y="2063750"/>
            <a:ext cx="5611812"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School Website Content Management Facility</a:t>
            </a:r>
          </a:p>
        </p:txBody>
      </p:sp>
      <p:pic>
        <p:nvPicPr>
          <p:cNvPr id="23562" name="Picture 8" descr="C:\Documents and Settings\diraviam\Desktop\EPMS Images\publish.png"/>
          <p:cNvPicPr>
            <a:picLocks noChangeAspect="1" noChangeArrowheads="1"/>
          </p:cNvPicPr>
          <p:nvPr/>
        </p:nvPicPr>
        <p:blipFill>
          <a:blip r:embed="rId3"/>
          <a:srcRect/>
          <a:stretch>
            <a:fillRect/>
          </a:stretch>
        </p:blipFill>
        <p:spPr bwMode="auto">
          <a:xfrm>
            <a:off x="6248400" y="2667000"/>
            <a:ext cx="2438400" cy="2438400"/>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4583"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Parent Management Tools </a:t>
            </a:r>
            <a:r>
              <a:rPr lang="en-US" sz="1200" b="1">
                <a:solidFill>
                  <a:srgbClr val="C00000"/>
                </a:solidFill>
                <a:latin typeface="Calibri" pitchFamily="34" charset="0"/>
              </a:rPr>
              <a:t>(Continued…)</a:t>
            </a:r>
          </a:p>
        </p:txBody>
      </p:sp>
      <p:sp>
        <p:nvSpPr>
          <p:cNvPr id="24584" name="Rectangle 43"/>
          <p:cNvSpPr>
            <a:spLocks noChangeArrowheads="1"/>
          </p:cNvSpPr>
          <p:nvPr/>
        </p:nvSpPr>
        <p:spPr bwMode="auto">
          <a:xfrm>
            <a:off x="304800" y="2743200"/>
            <a:ext cx="5105400" cy="2816225"/>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The Parents can submit enquiries about the institution from the website</a:t>
            </a:r>
          </a:p>
          <a:p>
            <a:pPr marL="280988" indent="-280988">
              <a:spcAft>
                <a:spcPts val="600"/>
              </a:spcAft>
              <a:buFont typeface="Wingdings" pitchFamily="2" charset="2"/>
              <a:buChar char="§"/>
            </a:pPr>
            <a:r>
              <a:rPr lang="en-US">
                <a:latin typeface="Calibri" pitchFamily="34" charset="0"/>
              </a:rPr>
              <a:t>The parent enquiry data be used for further follow-ups</a:t>
            </a:r>
          </a:p>
          <a:p>
            <a:pPr marL="280988" indent="-280988">
              <a:spcAft>
                <a:spcPts val="600"/>
              </a:spcAft>
              <a:buFont typeface="Wingdings" pitchFamily="2" charset="2"/>
              <a:buChar char="§"/>
            </a:pPr>
            <a:r>
              <a:rPr lang="en-US">
                <a:latin typeface="Calibri" pitchFamily="34" charset="0"/>
              </a:rPr>
              <a:t>The marketing or frontend office staff are accessible  using this module to track the various enquiries</a:t>
            </a:r>
          </a:p>
          <a:p>
            <a:pPr marL="280988" indent="-280988">
              <a:spcAft>
                <a:spcPts val="600"/>
              </a:spcAft>
              <a:buFont typeface="Wingdings" pitchFamily="2" charset="2"/>
              <a:buChar char="§"/>
            </a:pPr>
            <a:r>
              <a:rPr lang="en-US">
                <a:latin typeface="Calibri" pitchFamily="34" charset="0"/>
              </a:rPr>
              <a:t>Helps management to track the performance of the marketing team using this module</a:t>
            </a:r>
          </a:p>
        </p:txBody>
      </p:sp>
      <p:sp>
        <p:nvSpPr>
          <p:cNvPr id="24585"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Parent Enquiry Management</a:t>
            </a:r>
          </a:p>
        </p:txBody>
      </p:sp>
      <p:grpSp>
        <p:nvGrpSpPr>
          <p:cNvPr id="24586" name="Group 14"/>
          <p:cNvGrpSpPr>
            <a:grpSpLocks/>
          </p:cNvGrpSpPr>
          <p:nvPr/>
        </p:nvGrpSpPr>
        <p:grpSpPr bwMode="auto">
          <a:xfrm>
            <a:off x="5791200" y="2743200"/>
            <a:ext cx="2743200" cy="2895600"/>
            <a:chOff x="3886200" y="1981200"/>
            <a:chExt cx="1266825" cy="1295400"/>
          </a:xfrm>
        </p:grpSpPr>
        <p:pic>
          <p:nvPicPr>
            <p:cNvPr id="24588" name="Picture 5" descr="C:\Documents and Settings\diraviam\Desktop\EPMS Images\Copy of stock-vector-family-life-icon-set-in-black-with-a-red-heart-reflection-56283262.jpg"/>
            <p:cNvPicPr>
              <a:picLocks noChangeAspect="1" noChangeArrowheads="1"/>
            </p:cNvPicPr>
            <p:nvPr/>
          </p:nvPicPr>
          <p:blipFill>
            <a:blip r:embed="rId3"/>
            <a:srcRect/>
            <a:stretch>
              <a:fillRect/>
            </a:stretch>
          </p:blipFill>
          <p:spPr bwMode="auto">
            <a:xfrm>
              <a:off x="3886200" y="1981200"/>
              <a:ext cx="1266825" cy="1295400"/>
            </a:xfrm>
            <a:prstGeom prst="rect">
              <a:avLst/>
            </a:prstGeom>
            <a:noFill/>
            <a:ln w="9525">
              <a:noFill/>
              <a:miter lim="800000"/>
              <a:headEnd/>
              <a:tailEnd/>
            </a:ln>
          </p:spPr>
        </p:pic>
        <p:pic>
          <p:nvPicPr>
            <p:cNvPr id="24589" name="Picture 7" descr="C:\Documents and Settings\diraviam\Desktop\EPMS Images\question5.png"/>
            <p:cNvPicPr>
              <a:picLocks noChangeAspect="1" noChangeArrowheads="1"/>
            </p:cNvPicPr>
            <p:nvPr/>
          </p:nvPicPr>
          <p:blipFill>
            <a:blip r:embed="rId4"/>
            <a:srcRect/>
            <a:stretch>
              <a:fillRect/>
            </a:stretch>
          </p:blipFill>
          <p:spPr bwMode="auto">
            <a:xfrm>
              <a:off x="4328886" y="1995714"/>
              <a:ext cx="457200" cy="457200"/>
            </a:xfrm>
            <a:prstGeom prst="rect">
              <a:avLst/>
            </a:prstGeom>
            <a:noFill/>
            <a:ln w="9525">
              <a:noFill/>
              <a:miter lim="800000"/>
              <a:headEnd/>
              <a:tailEnd/>
            </a:ln>
          </p:spPr>
        </p:pic>
      </p:grpSp>
      <p:sp>
        <p:nvSpPr>
          <p:cNvPr id="15" name="TextBox 14"/>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6" name="Picture 14"/>
          <p:cNvPicPr>
            <a:picLocks noChangeAspect="1" noChangeArrowheads="1"/>
          </p:cNvPicPr>
          <p:nvPr/>
        </p:nvPicPr>
        <p:blipFill>
          <a:blip r:embed="rId5"/>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5607"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Parent Management Tools </a:t>
            </a:r>
            <a:r>
              <a:rPr lang="en-US" sz="1200" b="1">
                <a:solidFill>
                  <a:srgbClr val="C00000"/>
                </a:solidFill>
                <a:latin typeface="Calibri" pitchFamily="34" charset="0"/>
              </a:rPr>
              <a:t>(Continued…)</a:t>
            </a:r>
          </a:p>
        </p:txBody>
      </p:sp>
      <p:sp>
        <p:nvSpPr>
          <p:cNvPr id="25608" name="Rectangle 43"/>
          <p:cNvSpPr>
            <a:spLocks noChangeArrowheads="1"/>
          </p:cNvSpPr>
          <p:nvPr/>
        </p:nvSpPr>
        <p:spPr bwMode="auto">
          <a:xfrm>
            <a:off x="304800" y="2743200"/>
            <a:ext cx="5105400" cy="2538413"/>
          </a:xfrm>
          <a:prstGeom prst="rect">
            <a:avLst/>
          </a:prstGeom>
          <a:noFill/>
          <a:ln w="9525">
            <a:noFill/>
            <a:miter lim="800000"/>
            <a:headEnd/>
            <a:tailEnd/>
          </a:ln>
        </p:spPr>
        <p:txBody>
          <a:bodyPr>
            <a:spAutoFit/>
          </a:bodyPr>
          <a:lstStyle/>
          <a:p>
            <a:pPr marL="280988" indent="-280988" algn="just">
              <a:spcAft>
                <a:spcPts val="600"/>
              </a:spcAft>
              <a:buFont typeface="Wingdings" pitchFamily="2" charset="2"/>
              <a:buChar char="§"/>
            </a:pPr>
            <a:r>
              <a:rPr lang="en-US">
                <a:latin typeface="Calibri" pitchFamily="34" charset="0"/>
              </a:rPr>
              <a:t>Send bulk SMS to all the parents or staff or a group on important events</a:t>
            </a:r>
          </a:p>
          <a:p>
            <a:pPr marL="280988" indent="-280988" algn="just">
              <a:spcAft>
                <a:spcPts val="600"/>
              </a:spcAft>
              <a:buFont typeface="Wingdings" pitchFamily="2" charset="2"/>
              <a:buChar char="§"/>
            </a:pPr>
            <a:r>
              <a:rPr lang="en-US">
                <a:latin typeface="Calibri" pitchFamily="34" charset="0"/>
              </a:rPr>
              <a:t>Send SMS alerts on fees due, marked absent, school closing for vacation, sports day, etc.</a:t>
            </a:r>
          </a:p>
          <a:p>
            <a:pPr marL="280988" indent="-280988" algn="just">
              <a:spcAft>
                <a:spcPts val="600"/>
              </a:spcAft>
              <a:buFont typeface="Wingdings" pitchFamily="2" charset="2"/>
              <a:buChar char="§"/>
            </a:pPr>
            <a:r>
              <a:rPr lang="en-US">
                <a:latin typeface="Calibri" pitchFamily="34" charset="0"/>
              </a:rPr>
              <a:t>Provision for sending bulk SMS to prospective Parents database about the starting of school's admission as advertisements</a:t>
            </a:r>
          </a:p>
          <a:p>
            <a:pPr marL="280988" indent="-280988" algn="just">
              <a:buFont typeface="Arial" charset="0"/>
              <a:buChar char="•"/>
            </a:pPr>
            <a:endParaRPr lang="en-US">
              <a:latin typeface="Calibri" pitchFamily="34" charset="0"/>
            </a:endParaRPr>
          </a:p>
        </p:txBody>
      </p:sp>
      <p:sp>
        <p:nvSpPr>
          <p:cNvPr id="25609"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Bulk SMS Module</a:t>
            </a:r>
          </a:p>
        </p:txBody>
      </p:sp>
      <p:grpSp>
        <p:nvGrpSpPr>
          <p:cNvPr id="25610" name="Group 14"/>
          <p:cNvGrpSpPr>
            <a:grpSpLocks/>
          </p:cNvGrpSpPr>
          <p:nvPr/>
        </p:nvGrpSpPr>
        <p:grpSpPr bwMode="auto">
          <a:xfrm>
            <a:off x="5943600" y="2362200"/>
            <a:ext cx="2514600" cy="2438400"/>
            <a:chOff x="6553200" y="4343400"/>
            <a:chExt cx="1676401" cy="1447800"/>
          </a:xfrm>
        </p:grpSpPr>
        <p:pic>
          <p:nvPicPr>
            <p:cNvPr id="25612" name="Picture 2" descr="C:\Documents and Settings\diraviam\Desktop\EPMS Images\hp_mobile_2.png"/>
            <p:cNvPicPr>
              <a:picLocks noChangeAspect="1" noChangeArrowheads="1"/>
            </p:cNvPicPr>
            <p:nvPr/>
          </p:nvPicPr>
          <p:blipFill>
            <a:blip r:embed="rId3"/>
            <a:srcRect/>
            <a:stretch>
              <a:fillRect/>
            </a:stretch>
          </p:blipFill>
          <p:spPr bwMode="auto">
            <a:xfrm>
              <a:off x="6553200" y="4572000"/>
              <a:ext cx="1219200" cy="1219200"/>
            </a:xfrm>
            <a:prstGeom prst="rect">
              <a:avLst/>
            </a:prstGeom>
            <a:noFill/>
            <a:ln w="9525">
              <a:noFill/>
              <a:miter lim="800000"/>
              <a:headEnd/>
              <a:tailEnd/>
            </a:ln>
          </p:spPr>
        </p:pic>
        <p:pic>
          <p:nvPicPr>
            <p:cNvPr id="25613" name="Picture 3" descr="C:\Documents and Settings\diraviam\Desktop\EPMS Images\sms (1).png"/>
            <p:cNvPicPr>
              <a:picLocks noChangeAspect="1" noChangeArrowheads="1"/>
            </p:cNvPicPr>
            <p:nvPr/>
          </p:nvPicPr>
          <p:blipFill>
            <a:blip r:embed="rId4"/>
            <a:srcRect/>
            <a:stretch>
              <a:fillRect/>
            </a:stretch>
          </p:blipFill>
          <p:spPr bwMode="auto">
            <a:xfrm>
              <a:off x="7620000" y="4648200"/>
              <a:ext cx="492369" cy="400050"/>
            </a:xfrm>
            <a:prstGeom prst="rect">
              <a:avLst/>
            </a:prstGeom>
            <a:noFill/>
            <a:ln w="9525">
              <a:noFill/>
              <a:miter lim="800000"/>
              <a:headEnd/>
              <a:tailEnd/>
            </a:ln>
          </p:spPr>
        </p:pic>
        <p:pic>
          <p:nvPicPr>
            <p:cNvPr id="25614" name="Picture 3" descr="C:\Documents and Settings\diraviam\Desktop\EPMS Images\sms (1).png"/>
            <p:cNvPicPr>
              <a:picLocks noChangeAspect="1" noChangeArrowheads="1"/>
            </p:cNvPicPr>
            <p:nvPr/>
          </p:nvPicPr>
          <p:blipFill>
            <a:blip r:embed="rId4"/>
            <a:srcRect/>
            <a:stretch>
              <a:fillRect/>
            </a:stretch>
          </p:blipFill>
          <p:spPr bwMode="auto">
            <a:xfrm>
              <a:off x="7924801" y="4343400"/>
              <a:ext cx="304800" cy="247650"/>
            </a:xfrm>
            <a:prstGeom prst="rect">
              <a:avLst/>
            </a:prstGeom>
            <a:noFill/>
            <a:ln w="9525">
              <a:noFill/>
              <a:miter lim="800000"/>
              <a:headEnd/>
              <a:tailEnd/>
            </a:ln>
          </p:spPr>
        </p:pic>
      </p:grpSp>
      <p:sp>
        <p:nvSpPr>
          <p:cNvPr id="15" name="TextBox 14"/>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6" name="Picture 14"/>
          <p:cNvPicPr>
            <a:picLocks noChangeAspect="1" noChangeArrowheads="1"/>
          </p:cNvPicPr>
          <p:nvPr/>
        </p:nvPicPr>
        <p:blipFill>
          <a:blip r:embed="rId5"/>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6631"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Parent Management Tools </a:t>
            </a:r>
            <a:r>
              <a:rPr lang="en-US" sz="1200" b="1">
                <a:solidFill>
                  <a:srgbClr val="C00000"/>
                </a:solidFill>
                <a:latin typeface="Calibri" pitchFamily="34" charset="0"/>
              </a:rPr>
              <a:t>(Continued…)</a:t>
            </a:r>
          </a:p>
        </p:txBody>
      </p:sp>
      <p:sp>
        <p:nvSpPr>
          <p:cNvPr id="26632" name="Rectangle 43"/>
          <p:cNvSpPr>
            <a:spLocks noChangeArrowheads="1"/>
          </p:cNvSpPr>
          <p:nvPr/>
        </p:nvSpPr>
        <p:spPr bwMode="auto">
          <a:xfrm>
            <a:off x="304800" y="2743200"/>
            <a:ext cx="5105400" cy="3092450"/>
          </a:xfrm>
          <a:prstGeom prst="rect">
            <a:avLst/>
          </a:prstGeom>
          <a:noFill/>
          <a:ln w="9525">
            <a:noFill/>
            <a:miter lim="800000"/>
            <a:headEnd/>
            <a:tailEnd/>
          </a:ln>
        </p:spPr>
        <p:txBody>
          <a:bodyPr>
            <a:spAutoFit/>
          </a:bodyPr>
          <a:lstStyle/>
          <a:p>
            <a:pPr marL="280988" indent="-280988">
              <a:spcAft>
                <a:spcPts val="600"/>
              </a:spcAft>
              <a:buFont typeface="Wingdings" pitchFamily="2" charset="2"/>
              <a:buChar char="§"/>
            </a:pPr>
            <a:r>
              <a:rPr lang="en-US">
                <a:latin typeface="Calibri" pitchFamily="34" charset="0"/>
              </a:rPr>
              <a:t>Provision to send personalized e-mails to all the parents, Students or staff or a group on important events</a:t>
            </a:r>
          </a:p>
          <a:p>
            <a:pPr marL="280988" indent="-280988">
              <a:spcAft>
                <a:spcPts val="600"/>
              </a:spcAft>
              <a:buFont typeface="Wingdings" pitchFamily="2" charset="2"/>
              <a:buChar char="§"/>
            </a:pPr>
            <a:r>
              <a:rPr lang="en-US">
                <a:latin typeface="Calibri" pitchFamily="34" charset="0"/>
              </a:rPr>
              <a:t>Can send email message with important information like institution closing for vacation, sports day, parent-teacher meeting, etc.</a:t>
            </a:r>
          </a:p>
          <a:p>
            <a:pPr marL="280988" indent="-280988">
              <a:spcAft>
                <a:spcPts val="600"/>
              </a:spcAft>
              <a:buFont typeface="Wingdings" pitchFamily="2" charset="2"/>
              <a:buChar char="§"/>
            </a:pPr>
            <a:r>
              <a:rPr lang="en-US">
                <a:latin typeface="Calibri" pitchFamily="34" charset="0"/>
              </a:rPr>
              <a:t>Provision for sending bulk emails to prospective Parents' database about the starting of institution’s  admission as advertisements</a:t>
            </a:r>
          </a:p>
          <a:p>
            <a:pPr marL="280988" indent="-280988">
              <a:buFont typeface="Arial" charset="0"/>
              <a:buChar char="•"/>
            </a:pPr>
            <a:endParaRPr lang="en-US">
              <a:latin typeface="Calibri" pitchFamily="34" charset="0"/>
            </a:endParaRPr>
          </a:p>
        </p:txBody>
      </p:sp>
      <p:sp>
        <p:nvSpPr>
          <p:cNvPr id="26633" name="TextBox 44"/>
          <p:cNvSpPr txBox="1">
            <a:spLocks noChangeArrowheads="1"/>
          </p:cNvSpPr>
          <p:nvPr/>
        </p:nvSpPr>
        <p:spPr bwMode="auto">
          <a:xfrm>
            <a:off x="331788" y="206375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Bulk Email Module</a:t>
            </a:r>
          </a:p>
        </p:txBody>
      </p:sp>
      <p:grpSp>
        <p:nvGrpSpPr>
          <p:cNvPr id="26634" name="Group 15"/>
          <p:cNvGrpSpPr>
            <a:grpSpLocks/>
          </p:cNvGrpSpPr>
          <p:nvPr/>
        </p:nvGrpSpPr>
        <p:grpSpPr bwMode="auto">
          <a:xfrm>
            <a:off x="6019800" y="2057400"/>
            <a:ext cx="2895600" cy="2362200"/>
            <a:chOff x="6400800" y="2209800"/>
            <a:chExt cx="1447800" cy="1163459"/>
          </a:xfrm>
        </p:grpSpPr>
        <p:pic>
          <p:nvPicPr>
            <p:cNvPr id="26636" name="Picture 6" descr="C:\Documents and Settings\diraviam\Desktop\EPMS Images\stock-photo-e-mail-icon-60531745.jpg"/>
            <p:cNvPicPr>
              <a:picLocks noChangeAspect="1" noChangeArrowheads="1"/>
            </p:cNvPicPr>
            <p:nvPr/>
          </p:nvPicPr>
          <p:blipFill>
            <a:blip r:embed="rId3"/>
            <a:srcRect/>
            <a:stretch>
              <a:fillRect/>
            </a:stretch>
          </p:blipFill>
          <p:spPr bwMode="auto">
            <a:xfrm>
              <a:off x="6934200" y="2209800"/>
              <a:ext cx="914400" cy="1029639"/>
            </a:xfrm>
            <a:prstGeom prst="rect">
              <a:avLst/>
            </a:prstGeom>
            <a:noFill/>
            <a:ln w="9525">
              <a:noFill/>
              <a:miter lim="800000"/>
              <a:headEnd/>
              <a:tailEnd/>
            </a:ln>
          </p:spPr>
        </p:pic>
        <p:pic>
          <p:nvPicPr>
            <p:cNvPr id="26637" name="Picture 6" descr="C:\Documents and Settings\diraviam\Desktop\EPMS Images\stock-photo-e-mail-icon-60531745.jpg"/>
            <p:cNvPicPr>
              <a:picLocks noChangeAspect="1" noChangeArrowheads="1"/>
            </p:cNvPicPr>
            <p:nvPr/>
          </p:nvPicPr>
          <p:blipFill>
            <a:blip r:embed="rId4"/>
            <a:srcRect/>
            <a:stretch>
              <a:fillRect/>
            </a:stretch>
          </p:blipFill>
          <p:spPr bwMode="auto">
            <a:xfrm>
              <a:off x="6400800" y="2743200"/>
              <a:ext cx="559542" cy="630059"/>
            </a:xfrm>
            <a:prstGeom prst="rect">
              <a:avLst/>
            </a:prstGeom>
            <a:noFill/>
            <a:ln w="9525">
              <a:noFill/>
              <a:miter lim="800000"/>
              <a:headEnd/>
              <a:tailEnd/>
            </a:ln>
          </p:spPr>
        </p:pic>
      </p:grpSp>
      <p:sp>
        <p:nvSpPr>
          <p:cNvPr id="15" name="TextBox 14"/>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6" name="Picture 14"/>
          <p:cNvPicPr>
            <a:picLocks noChangeAspect="1" noChangeArrowheads="1"/>
          </p:cNvPicPr>
          <p:nvPr/>
        </p:nvPicPr>
        <p:blipFill>
          <a:blip r:embed="rId5"/>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7655"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Support Features</a:t>
            </a:r>
          </a:p>
        </p:txBody>
      </p:sp>
      <p:sp>
        <p:nvSpPr>
          <p:cNvPr id="27656" name="Rectangle 14"/>
          <p:cNvSpPr>
            <a:spLocks noChangeArrowheads="1"/>
          </p:cNvSpPr>
          <p:nvPr/>
        </p:nvSpPr>
        <p:spPr bwMode="auto">
          <a:xfrm>
            <a:off x="381000" y="2286000"/>
            <a:ext cx="4876800" cy="2370138"/>
          </a:xfrm>
          <a:prstGeom prst="rect">
            <a:avLst/>
          </a:prstGeom>
          <a:noFill/>
          <a:ln w="9525">
            <a:noFill/>
            <a:miter lim="800000"/>
            <a:headEnd/>
            <a:tailEnd/>
          </a:ln>
        </p:spPr>
        <p:txBody>
          <a:bodyPr>
            <a:spAutoFit/>
          </a:bodyPr>
          <a:lstStyle/>
          <a:p>
            <a:pPr marL="225425" indent="-225425">
              <a:spcAft>
                <a:spcPts val="1200"/>
              </a:spcAft>
              <a:buFont typeface="Wingdings" pitchFamily="2" charset="2"/>
              <a:buChar char="§"/>
            </a:pPr>
            <a:r>
              <a:rPr lang="en-US">
                <a:latin typeface="Calibri" pitchFamily="34" charset="0"/>
              </a:rPr>
              <a:t>Free training to the staff </a:t>
            </a:r>
          </a:p>
          <a:p>
            <a:pPr marL="225425" indent="-225425">
              <a:spcAft>
                <a:spcPts val="1200"/>
              </a:spcAft>
              <a:buFont typeface="Wingdings" pitchFamily="2" charset="2"/>
              <a:buChar char="§"/>
            </a:pPr>
            <a:r>
              <a:rPr lang="en-US">
                <a:latin typeface="Calibri" pitchFamily="34" charset="0"/>
              </a:rPr>
              <a:t>Help desk for support by phone/ email/ chat </a:t>
            </a:r>
          </a:p>
          <a:p>
            <a:pPr marL="225425" indent="-225425">
              <a:spcAft>
                <a:spcPts val="1200"/>
              </a:spcAft>
              <a:buFont typeface="Wingdings" pitchFamily="2" charset="2"/>
              <a:buChar char="§"/>
            </a:pPr>
            <a:r>
              <a:rPr lang="en-US">
                <a:latin typeface="Calibri" pitchFamily="34" charset="0"/>
              </a:rPr>
              <a:t>Remote login (over the Internet) for support anytime </a:t>
            </a:r>
          </a:p>
          <a:p>
            <a:pPr marL="225425" indent="-225425">
              <a:spcAft>
                <a:spcPts val="1200"/>
              </a:spcAft>
              <a:buFont typeface="Wingdings" pitchFamily="2" charset="2"/>
              <a:buChar char="§"/>
            </a:pPr>
            <a:r>
              <a:rPr lang="en-US">
                <a:latin typeface="Calibri" pitchFamily="34" charset="0"/>
              </a:rPr>
              <a:t>Free installation/setup /migration support </a:t>
            </a:r>
          </a:p>
          <a:p>
            <a:pPr marL="225425" indent="-225425">
              <a:spcAft>
                <a:spcPts val="1200"/>
              </a:spcAft>
              <a:buFont typeface="Wingdings" pitchFamily="2" charset="2"/>
              <a:buChar char="§"/>
            </a:pPr>
            <a:r>
              <a:rPr lang="en-US">
                <a:latin typeface="Calibri" pitchFamily="34" charset="0"/>
              </a:rPr>
              <a:t>Free website administration </a:t>
            </a:r>
          </a:p>
        </p:txBody>
      </p:sp>
      <p:sp>
        <p:nvSpPr>
          <p:cNvPr id="27657" name="AutoShape 2" descr="http://icons.iconarchive.com/icons/harwen/pleasant/256/Help-and-support-icon.png"/>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endParaRPr lang="en-US">
              <a:latin typeface="Calibri" pitchFamily="34" charset="0"/>
            </a:endParaRPr>
          </a:p>
        </p:txBody>
      </p:sp>
      <p:pic>
        <p:nvPicPr>
          <p:cNvPr id="27658" name="Picture 1" descr="C:\Documents and Settings\diraviam\Desktop\EPMS Images\stock-vector-three-dimensional-circle-button-with-business-man-icon-vector-illustration-53428633.jpg"/>
          <p:cNvPicPr>
            <a:picLocks noChangeAspect="1" noChangeArrowheads="1"/>
          </p:cNvPicPr>
          <p:nvPr/>
        </p:nvPicPr>
        <p:blipFill>
          <a:blip r:embed="rId3"/>
          <a:srcRect/>
          <a:stretch>
            <a:fillRect/>
          </a:stretch>
        </p:blipFill>
        <p:spPr bwMode="auto">
          <a:xfrm>
            <a:off x="6188075" y="2427288"/>
            <a:ext cx="2651125" cy="2830512"/>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8679" name="Rectangle 14"/>
          <p:cNvSpPr>
            <a:spLocks noChangeArrowheads="1"/>
          </p:cNvSpPr>
          <p:nvPr/>
        </p:nvSpPr>
        <p:spPr bwMode="auto">
          <a:xfrm>
            <a:off x="228600" y="1981200"/>
            <a:ext cx="4572000" cy="4400550"/>
          </a:xfrm>
          <a:prstGeom prst="rect">
            <a:avLst/>
          </a:prstGeom>
          <a:noFill/>
          <a:ln w="9525">
            <a:noFill/>
            <a:miter lim="800000"/>
            <a:headEnd/>
            <a:tailEnd/>
          </a:ln>
        </p:spPr>
        <p:txBody>
          <a:bodyPr>
            <a:spAutoFit/>
          </a:bodyPr>
          <a:lstStyle/>
          <a:p>
            <a:endParaRPr lang="en-US" sz="2000">
              <a:latin typeface="Calibri" pitchFamily="34" charset="0"/>
            </a:endParaRPr>
          </a:p>
          <a:p>
            <a:r>
              <a:rPr lang="en-US" sz="2000">
                <a:latin typeface="Calibri" pitchFamily="34" charset="0"/>
              </a:rPr>
              <a:t>Azure IT Solutions is a technology-driven company delivering end-to-end IT solutions of world class quality for Education and Healthcare domains</a:t>
            </a:r>
          </a:p>
          <a:p>
            <a:endParaRPr lang="en-US" sz="2000">
              <a:latin typeface="Calibri" pitchFamily="34" charset="0"/>
            </a:endParaRPr>
          </a:p>
          <a:p>
            <a:r>
              <a:rPr lang="en-US" sz="2000">
                <a:latin typeface="Calibri" pitchFamily="34" charset="0"/>
              </a:rPr>
              <a:t>Our flagship product branded as </a:t>
            </a:r>
            <a:r>
              <a:rPr lang="en-US" sz="2000" b="1">
                <a:solidFill>
                  <a:srgbClr val="002060"/>
                </a:solidFill>
                <a:latin typeface="Candara" pitchFamily="34" charset="0"/>
                <a:cs typeface="Calibri" pitchFamily="34" charset="0"/>
              </a:rPr>
              <a:t>@CAMPUS </a:t>
            </a:r>
            <a:r>
              <a:rPr lang="en-US" sz="2000">
                <a:latin typeface="Calibri" pitchFamily="34" charset="0"/>
              </a:rPr>
              <a:t>is a world-class </a:t>
            </a:r>
            <a:r>
              <a:rPr lang="en-US" sz="2000" b="1">
                <a:latin typeface="Calibri" pitchFamily="34" charset="0"/>
              </a:rPr>
              <a:t>Education Management System</a:t>
            </a:r>
            <a:r>
              <a:rPr lang="en-US" sz="2000">
                <a:latin typeface="Calibri" pitchFamily="34" charset="0"/>
              </a:rPr>
              <a:t> which is conceptualized and iteratively developed after studying the numerous challenges faced by the education industry globally.</a:t>
            </a:r>
          </a:p>
          <a:p>
            <a:endParaRPr lang="en-US" sz="2000">
              <a:latin typeface="Calibri" pitchFamily="34" charset="0"/>
            </a:endParaRPr>
          </a:p>
          <a:p>
            <a:r>
              <a:rPr lang="en-US" sz="2000">
                <a:latin typeface="Calibri" pitchFamily="34" charset="0"/>
              </a:rPr>
              <a:t> </a:t>
            </a:r>
          </a:p>
        </p:txBody>
      </p:sp>
      <p:pic>
        <p:nvPicPr>
          <p:cNvPr id="28680" name="Picture 2" descr="http://www.myseowork.com/images/img_company.jpg"/>
          <p:cNvPicPr>
            <a:picLocks noChangeAspect="1" noChangeArrowheads="1"/>
          </p:cNvPicPr>
          <p:nvPr/>
        </p:nvPicPr>
        <p:blipFill>
          <a:blip r:embed="rId2"/>
          <a:srcRect/>
          <a:stretch>
            <a:fillRect/>
          </a:stretch>
        </p:blipFill>
        <p:spPr bwMode="auto">
          <a:xfrm>
            <a:off x="5024438" y="1524000"/>
            <a:ext cx="3814762" cy="4419600"/>
          </a:xfrm>
          <a:prstGeom prst="rect">
            <a:avLst/>
          </a:prstGeom>
          <a:noFill/>
          <a:ln w="9525">
            <a:noFill/>
            <a:miter lim="800000"/>
            <a:headEnd/>
            <a:tailEnd/>
          </a:ln>
        </p:spPr>
      </p:pic>
      <p:sp>
        <p:nvSpPr>
          <p:cNvPr id="28681" name="TextBox 11"/>
          <p:cNvSpPr txBox="1">
            <a:spLocks noChangeArrowheads="1"/>
          </p:cNvSpPr>
          <p:nvPr/>
        </p:nvSpPr>
        <p:spPr bwMode="auto">
          <a:xfrm>
            <a:off x="228600" y="1457325"/>
            <a:ext cx="4876800" cy="523875"/>
          </a:xfrm>
          <a:prstGeom prst="rect">
            <a:avLst/>
          </a:prstGeom>
          <a:noFill/>
          <a:ln w="9525">
            <a:noFill/>
            <a:miter lim="800000"/>
            <a:headEnd/>
            <a:tailEnd/>
          </a:ln>
        </p:spPr>
        <p:txBody>
          <a:bodyPr>
            <a:spAutoFit/>
          </a:bodyPr>
          <a:lstStyle/>
          <a:p>
            <a:r>
              <a:rPr lang="en-US" sz="2800">
                <a:latin typeface="Calibri" pitchFamily="34" charset="0"/>
              </a:rPr>
              <a:t>About Azure IT Solutions</a:t>
            </a:r>
          </a:p>
        </p:txBody>
      </p:sp>
      <p:sp>
        <p:nvSpPr>
          <p:cNvPr id="13" name="TextBox 12"/>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5" name="Picture 14"/>
          <p:cNvPicPr>
            <a:picLocks noChangeAspect="1" noChangeArrowheads="1"/>
          </p:cNvPicPr>
          <p:nvPr/>
        </p:nvPicPr>
        <p:blipFill>
          <a:blip r:embed="rId3"/>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9703" name="Rectangle 14"/>
          <p:cNvSpPr>
            <a:spLocks noChangeArrowheads="1"/>
          </p:cNvSpPr>
          <p:nvPr/>
        </p:nvSpPr>
        <p:spPr bwMode="auto">
          <a:xfrm>
            <a:off x="304800" y="1828800"/>
            <a:ext cx="4876800" cy="3632200"/>
          </a:xfrm>
          <a:prstGeom prst="rect">
            <a:avLst/>
          </a:prstGeom>
          <a:noFill/>
          <a:ln w="9525">
            <a:noFill/>
            <a:miter lim="800000"/>
            <a:headEnd/>
            <a:tailEnd/>
          </a:ln>
        </p:spPr>
        <p:txBody>
          <a:bodyPr>
            <a:spAutoFit/>
          </a:bodyPr>
          <a:lstStyle/>
          <a:p>
            <a:pPr marL="225425" indent="-225425" algn="just">
              <a:spcAft>
                <a:spcPts val="600"/>
              </a:spcAft>
              <a:buFont typeface="Wingdings" pitchFamily="2" charset="2"/>
              <a:buChar char="§"/>
            </a:pPr>
            <a:r>
              <a:rPr lang="en-US" sz="2200">
                <a:latin typeface="Calibri" pitchFamily="34" charset="0"/>
              </a:rPr>
              <a:t> Leadership team having extensive experience in education field (&gt;6 years) and in design and development of scalable IT-based systems</a:t>
            </a:r>
          </a:p>
          <a:p>
            <a:pPr marL="225425" indent="-225425" algn="just">
              <a:spcAft>
                <a:spcPts val="600"/>
              </a:spcAft>
              <a:buFont typeface="Wingdings" pitchFamily="2" charset="2"/>
              <a:buChar char="§"/>
            </a:pPr>
            <a:r>
              <a:rPr lang="en-US" sz="2200">
                <a:latin typeface="Calibri" pitchFamily="34" charset="0"/>
              </a:rPr>
              <a:t> State-of-the-art software development facility in Bhopal, the silicon valley of India</a:t>
            </a:r>
          </a:p>
          <a:p>
            <a:pPr marL="225425" indent="-225425" algn="just">
              <a:spcAft>
                <a:spcPts val="600"/>
              </a:spcAft>
              <a:buFont typeface="Wingdings" pitchFamily="2" charset="2"/>
              <a:buChar char="§"/>
            </a:pPr>
            <a:r>
              <a:rPr lang="en-US" sz="2200">
                <a:latin typeface="Calibri" pitchFamily="34" charset="0"/>
              </a:rPr>
              <a:t>World class tools and processes used for software development to create best of quality products</a:t>
            </a:r>
          </a:p>
        </p:txBody>
      </p:sp>
      <p:pic>
        <p:nvPicPr>
          <p:cNvPr id="29704" name="Picture 2" descr="http://www.myseowork.com/images/img_company.jpg"/>
          <p:cNvPicPr>
            <a:picLocks noChangeAspect="1" noChangeArrowheads="1"/>
          </p:cNvPicPr>
          <p:nvPr/>
        </p:nvPicPr>
        <p:blipFill>
          <a:blip r:embed="rId2"/>
          <a:srcRect/>
          <a:stretch>
            <a:fillRect/>
          </a:stretch>
        </p:blipFill>
        <p:spPr bwMode="auto">
          <a:xfrm>
            <a:off x="5257800" y="1295400"/>
            <a:ext cx="3886200" cy="5181600"/>
          </a:xfrm>
          <a:prstGeom prst="rect">
            <a:avLst/>
          </a:prstGeom>
          <a:noFill/>
          <a:ln w="9525">
            <a:noFill/>
            <a:miter lim="800000"/>
            <a:headEnd/>
            <a:tailEnd/>
          </a:ln>
        </p:spPr>
      </p:pic>
      <p:sp>
        <p:nvSpPr>
          <p:cNvPr id="29705" name="TextBox 11"/>
          <p:cNvSpPr txBox="1">
            <a:spLocks noChangeArrowheads="1"/>
          </p:cNvSpPr>
          <p:nvPr/>
        </p:nvSpPr>
        <p:spPr bwMode="auto">
          <a:xfrm>
            <a:off x="228600" y="1219200"/>
            <a:ext cx="4876800" cy="523875"/>
          </a:xfrm>
          <a:prstGeom prst="rect">
            <a:avLst/>
          </a:prstGeom>
          <a:noFill/>
          <a:ln w="9525">
            <a:noFill/>
            <a:miter lim="800000"/>
            <a:headEnd/>
            <a:tailEnd/>
          </a:ln>
        </p:spPr>
        <p:txBody>
          <a:bodyPr>
            <a:spAutoFit/>
          </a:bodyPr>
          <a:lstStyle/>
          <a:p>
            <a:r>
              <a:rPr lang="en-US" sz="2800">
                <a:latin typeface="Calibri" pitchFamily="34" charset="0"/>
              </a:rPr>
              <a:t>Our Key Strengths</a:t>
            </a:r>
          </a:p>
        </p:txBody>
      </p:sp>
      <p:sp>
        <p:nvSpPr>
          <p:cNvPr id="13" name="TextBox 12"/>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5" name="Picture 14"/>
          <p:cNvPicPr>
            <a:picLocks noChangeAspect="1" noChangeArrowheads="1"/>
          </p:cNvPicPr>
          <p:nvPr/>
        </p:nvPicPr>
        <p:blipFill>
          <a:blip r:embed="rId3"/>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4" name="TextBox 12"/>
          <p:cNvSpPr txBox="1">
            <a:spLocks noChangeArrowheads="1"/>
          </p:cNvSpPr>
          <p:nvPr/>
        </p:nvSpPr>
        <p:spPr bwMode="auto">
          <a:xfrm>
            <a:off x="2590800" y="3124200"/>
            <a:ext cx="4800600" cy="938213"/>
          </a:xfrm>
          <a:prstGeom prst="rect">
            <a:avLst/>
          </a:prstGeom>
          <a:noFill/>
          <a:ln w="9525">
            <a:noFill/>
            <a:miter lim="800000"/>
            <a:headEnd/>
            <a:tailEnd/>
          </a:ln>
        </p:spPr>
        <p:txBody>
          <a:bodyPr>
            <a:spAutoFit/>
          </a:bodyPr>
          <a:lstStyle/>
          <a:p>
            <a:pPr algn="ctr"/>
            <a:r>
              <a:rPr lang="en-US" sz="5500">
                <a:latin typeface="Bell MT"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4876800" y="2800350"/>
            <a:ext cx="3276600" cy="2533650"/>
          </a:xfrm>
          <a:prstGeom prst="rect">
            <a:avLst/>
          </a:prstGeom>
          <a:noFill/>
          <a:ln w="9525">
            <a:noFill/>
            <a:miter lim="800000"/>
            <a:headEnd/>
            <a:tailEnd/>
          </a:ln>
        </p:spPr>
      </p:pic>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grpSp>
        <p:nvGrpSpPr>
          <p:cNvPr id="4102" name="Group 61"/>
          <p:cNvGrpSpPr>
            <a:grpSpLocks/>
          </p:cNvGrpSpPr>
          <p:nvPr/>
        </p:nvGrpSpPr>
        <p:grpSpPr bwMode="auto">
          <a:xfrm>
            <a:off x="3810000" y="2544763"/>
            <a:ext cx="5257800" cy="3246437"/>
            <a:chOff x="715559" y="2163534"/>
            <a:chExt cx="8204788" cy="3223533"/>
          </a:xfrm>
        </p:grpSpPr>
        <p:sp>
          <p:nvSpPr>
            <p:cNvPr id="32" name="Round Same Side Corner Rectangle 4"/>
            <p:cNvSpPr/>
            <p:nvPr/>
          </p:nvSpPr>
          <p:spPr>
            <a:xfrm>
              <a:off x="6629601" y="2163534"/>
              <a:ext cx="1934016" cy="480333"/>
            </a:xfrm>
            <a:prstGeom prst="rect">
              <a:avLst/>
            </a:prstGeom>
            <a:scene3d>
              <a:camera prst="orthographicFront"/>
              <a:lightRig rig="flat" dir="t"/>
            </a:scene3d>
          </p:spPr>
          <p:style>
            <a:lnRef idx="0">
              <a:schemeClr val="accent2"/>
            </a:lnRef>
            <a:fillRef idx="3">
              <a:schemeClr val="accent2"/>
            </a:fillRef>
            <a:effectRef idx="3">
              <a:schemeClr val="accent2"/>
            </a:effectRef>
            <a:fontRef idx="minor">
              <a:schemeClr val="lt1"/>
            </a:fontRef>
          </p:style>
          <p:txBody>
            <a:bodyPr lIns="113792" tIns="10160" rIns="10160" bIns="10160" spcCol="1270" anchor="ctr"/>
            <a:lstStyle/>
            <a:p>
              <a:pPr marL="171450" lvl="1" indent="-171450" defTabSz="711200" fontAlgn="auto">
                <a:lnSpc>
                  <a:spcPct val="90000"/>
                </a:lnSpc>
                <a:spcAft>
                  <a:spcPct val="15000"/>
                </a:spcAft>
                <a:defRPr/>
              </a:pPr>
              <a:r>
                <a:rPr lang="en-US" sz="1600" dirty="0"/>
                <a:t>Management</a:t>
              </a:r>
            </a:p>
          </p:txBody>
        </p:sp>
        <p:sp>
          <p:nvSpPr>
            <p:cNvPr id="41" name="Round Same Side Corner Rectangle 4"/>
            <p:cNvSpPr/>
            <p:nvPr/>
          </p:nvSpPr>
          <p:spPr>
            <a:xfrm>
              <a:off x="1072289" y="2163534"/>
              <a:ext cx="1983373" cy="480333"/>
            </a:xfrm>
            <a:prstGeom prst="rect">
              <a:avLst/>
            </a:prstGeom>
            <a:scene3d>
              <a:camera prst="orthographicFront"/>
              <a:lightRig rig="flat" dir="t"/>
            </a:scene3d>
          </p:spPr>
          <p:style>
            <a:lnRef idx="0">
              <a:schemeClr val="accent2"/>
            </a:lnRef>
            <a:fillRef idx="3">
              <a:schemeClr val="accent2"/>
            </a:fillRef>
            <a:effectRef idx="3">
              <a:schemeClr val="accent2"/>
            </a:effectRef>
            <a:fontRef idx="minor">
              <a:schemeClr val="lt1"/>
            </a:fontRef>
          </p:style>
          <p:txBody>
            <a:bodyPr lIns="113792" tIns="10160" rIns="10160" bIns="10160" spcCol="1270" anchor="ctr"/>
            <a:lstStyle/>
            <a:p>
              <a:pPr marL="171450" lvl="1" indent="-171450" defTabSz="711200" fontAlgn="auto">
                <a:lnSpc>
                  <a:spcPct val="90000"/>
                </a:lnSpc>
                <a:spcAft>
                  <a:spcPct val="15000"/>
                </a:spcAft>
                <a:defRPr/>
              </a:pPr>
              <a:r>
                <a:rPr lang="en-US" sz="1600" dirty="0"/>
                <a:t>Admin staff</a:t>
              </a:r>
            </a:p>
          </p:txBody>
        </p:sp>
        <p:sp>
          <p:nvSpPr>
            <p:cNvPr id="44" name="Round Same Side Corner Rectangle 4"/>
            <p:cNvSpPr/>
            <p:nvPr/>
          </p:nvSpPr>
          <p:spPr>
            <a:xfrm>
              <a:off x="715559" y="3482067"/>
              <a:ext cx="1848532" cy="480333"/>
            </a:xfrm>
            <a:prstGeom prst="rect">
              <a:avLst/>
            </a:prstGeom>
            <a:scene3d>
              <a:camera prst="orthographicFront"/>
              <a:lightRig rig="flat" dir="t"/>
            </a:scene3d>
          </p:spPr>
          <p:style>
            <a:lnRef idx="0">
              <a:schemeClr val="accent2"/>
            </a:lnRef>
            <a:fillRef idx="3">
              <a:schemeClr val="accent2"/>
            </a:fillRef>
            <a:effectRef idx="3">
              <a:schemeClr val="accent2"/>
            </a:effectRef>
            <a:fontRef idx="minor">
              <a:schemeClr val="lt1"/>
            </a:fontRef>
          </p:style>
          <p:txBody>
            <a:bodyPr lIns="113792" tIns="10160" rIns="10160" bIns="10160" spcCol="1270" anchor="ctr"/>
            <a:lstStyle/>
            <a:p>
              <a:pPr marL="171450" lvl="1" indent="-171450" defTabSz="711200" fontAlgn="auto">
                <a:lnSpc>
                  <a:spcPct val="90000"/>
                </a:lnSpc>
                <a:spcAft>
                  <a:spcPct val="15000"/>
                </a:spcAft>
                <a:defRPr/>
              </a:pPr>
              <a:r>
                <a:rPr lang="en-US" sz="1600" dirty="0"/>
                <a:t>Students</a:t>
              </a:r>
            </a:p>
          </p:txBody>
        </p:sp>
        <p:sp>
          <p:nvSpPr>
            <p:cNvPr id="53" name="Round Same Side Corner Rectangle 4"/>
            <p:cNvSpPr/>
            <p:nvPr/>
          </p:nvSpPr>
          <p:spPr>
            <a:xfrm>
              <a:off x="7071815" y="3535134"/>
              <a:ext cx="1848532" cy="480333"/>
            </a:xfrm>
            <a:prstGeom prst="rect">
              <a:avLst/>
            </a:prstGeom>
            <a:scene3d>
              <a:camera prst="orthographicFront"/>
              <a:lightRig rig="flat" dir="t"/>
            </a:scene3d>
          </p:spPr>
          <p:style>
            <a:lnRef idx="0">
              <a:schemeClr val="accent2"/>
            </a:lnRef>
            <a:fillRef idx="3">
              <a:schemeClr val="accent2"/>
            </a:fillRef>
            <a:effectRef idx="3">
              <a:schemeClr val="accent2"/>
            </a:effectRef>
            <a:fontRef idx="minor">
              <a:schemeClr val="lt1"/>
            </a:fontRef>
          </p:style>
          <p:txBody>
            <a:bodyPr lIns="113792" tIns="10160" rIns="10160" bIns="10160" spcCol="1270" anchor="ctr"/>
            <a:lstStyle/>
            <a:p>
              <a:pPr marL="171450" lvl="1" indent="-171450" defTabSz="711200" fontAlgn="auto">
                <a:lnSpc>
                  <a:spcPct val="90000"/>
                </a:lnSpc>
                <a:spcAft>
                  <a:spcPct val="15000"/>
                </a:spcAft>
                <a:defRPr/>
              </a:pPr>
              <a:r>
                <a:rPr lang="en-US" sz="1600" dirty="0"/>
                <a:t>Principal</a:t>
              </a:r>
            </a:p>
          </p:txBody>
        </p:sp>
        <p:sp>
          <p:nvSpPr>
            <p:cNvPr id="56" name="Round Same Side Corner Rectangle 4"/>
            <p:cNvSpPr/>
            <p:nvPr/>
          </p:nvSpPr>
          <p:spPr>
            <a:xfrm>
              <a:off x="6066508" y="4906734"/>
              <a:ext cx="1848532" cy="480333"/>
            </a:xfrm>
            <a:prstGeom prst="rect">
              <a:avLst/>
            </a:prstGeom>
            <a:scene3d>
              <a:camera prst="orthographicFront"/>
              <a:lightRig rig="flat" dir="t"/>
            </a:scene3d>
          </p:spPr>
          <p:style>
            <a:lnRef idx="0">
              <a:schemeClr val="accent2"/>
            </a:lnRef>
            <a:fillRef idx="3">
              <a:schemeClr val="accent2"/>
            </a:fillRef>
            <a:effectRef idx="3">
              <a:schemeClr val="accent2"/>
            </a:effectRef>
            <a:fontRef idx="minor">
              <a:schemeClr val="lt1"/>
            </a:fontRef>
          </p:style>
          <p:txBody>
            <a:bodyPr lIns="113792" tIns="10160" rIns="10160" bIns="10160" spcCol="1270" anchor="ctr"/>
            <a:lstStyle/>
            <a:p>
              <a:pPr marL="171450" lvl="1" indent="-171450" defTabSz="711200" fontAlgn="auto">
                <a:lnSpc>
                  <a:spcPct val="90000"/>
                </a:lnSpc>
                <a:spcAft>
                  <a:spcPct val="15000"/>
                </a:spcAft>
                <a:defRPr/>
              </a:pPr>
              <a:r>
                <a:rPr lang="en-US" sz="1600" dirty="0"/>
                <a:t>Faculty</a:t>
              </a:r>
            </a:p>
          </p:txBody>
        </p:sp>
        <p:sp>
          <p:nvSpPr>
            <p:cNvPr id="59" name="Round Same Side Corner Rectangle 4"/>
            <p:cNvSpPr/>
            <p:nvPr/>
          </p:nvSpPr>
          <p:spPr>
            <a:xfrm>
              <a:off x="1547929" y="4853667"/>
              <a:ext cx="1848532" cy="480333"/>
            </a:xfrm>
            <a:prstGeom prst="rect">
              <a:avLst/>
            </a:prstGeom>
            <a:scene3d>
              <a:camera prst="orthographicFront"/>
              <a:lightRig rig="flat" dir="t"/>
            </a:scene3d>
          </p:spPr>
          <p:style>
            <a:lnRef idx="0">
              <a:schemeClr val="accent2"/>
            </a:lnRef>
            <a:fillRef idx="3">
              <a:schemeClr val="accent2"/>
            </a:fillRef>
            <a:effectRef idx="3">
              <a:schemeClr val="accent2"/>
            </a:effectRef>
            <a:fontRef idx="minor">
              <a:schemeClr val="lt1"/>
            </a:fontRef>
          </p:style>
          <p:txBody>
            <a:bodyPr lIns="113792" tIns="10160" rIns="10160" bIns="10160" spcCol="1270" anchor="ctr"/>
            <a:lstStyle/>
            <a:p>
              <a:pPr marL="171450" lvl="1" indent="-171450" defTabSz="711200" fontAlgn="auto">
                <a:lnSpc>
                  <a:spcPct val="90000"/>
                </a:lnSpc>
                <a:spcAft>
                  <a:spcPct val="15000"/>
                </a:spcAft>
                <a:defRPr/>
              </a:pPr>
              <a:r>
                <a:rPr lang="en-US" sz="1600" dirty="0"/>
                <a:t>Parents</a:t>
              </a:r>
            </a:p>
          </p:txBody>
        </p:sp>
        <p:sp>
          <p:nvSpPr>
            <p:cNvPr id="61" name="Oval 60"/>
            <p:cNvSpPr/>
            <p:nvPr/>
          </p:nvSpPr>
          <p:spPr>
            <a:xfrm>
              <a:off x="4401768" y="3344192"/>
              <a:ext cx="1189100" cy="680958"/>
            </a:xfrm>
            <a:prstGeom prst="ellipse">
              <a:avLst/>
            </a:prstGeom>
            <a:solidFill>
              <a:schemeClr val="accent1">
                <a:lumMod val="20000"/>
                <a:lumOff val="80000"/>
              </a:schemeClr>
            </a:solidFill>
            <a:effectLst>
              <a:outerShdw blurRad="152400" dist="317500" dir="5400000" sx="90000" sy="-19000" rotWithShape="0">
                <a:prstClr val="black">
                  <a:alpha val="15000"/>
                </a:prstClr>
              </a:outerShdw>
            </a:effectLst>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sz="1400" b="1" dirty="0">
                <a:latin typeface="Comic Sans MS" pitchFamily="66" charset="0"/>
              </a:endParaRPr>
            </a:p>
          </p:txBody>
        </p:sp>
      </p:grpSp>
      <p:sp>
        <p:nvSpPr>
          <p:cNvPr id="4103" name="TextBox 32"/>
          <p:cNvSpPr txBox="1">
            <a:spLocks noChangeArrowheads="1"/>
          </p:cNvSpPr>
          <p:nvPr/>
        </p:nvSpPr>
        <p:spPr bwMode="auto">
          <a:xfrm>
            <a:off x="152400" y="1295400"/>
            <a:ext cx="8534400" cy="584200"/>
          </a:xfrm>
          <a:prstGeom prst="rect">
            <a:avLst/>
          </a:prstGeom>
          <a:noFill/>
          <a:ln w="9525">
            <a:noFill/>
            <a:miter lim="800000"/>
            <a:headEnd/>
            <a:tailEnd/>
          </a:ln>
        </p:spPr>
        <p:txBody>
          <a:bodyPr>
            <a:spAutoFit/>
          </a:bodyPr>
          <a:lstStyle/>
          <a:p>
            <a:r>
              <a:rPr lang="en-US" sz="3200">
                <a:latin typeface="Calibri" pitchFamily="34" charset="0"/>
              </a:rPr>
              <a:t>The School Management System</a:t>
            </a:r>
          </a:p>
        </p:txBody>
      </p:sp>
      <p:sp>
        <p:nvSpPr>
          <p:cNvPr id="4104" name="Rectangle 33"/>
          <p:cNvSpPr>
            <a:spLocks noChangeArrowheads="1"/>
          </p:cNvSpPr>
          <p:nvPr/>
        </p:nvSpPr>
        <p:spPr bwMode="auto">
          <a:xfrm>
            <a:off x="228600" y="2574925"/>
            <a:ext cx="3352800" cy="3140075"/>
          </a:xfrm>
          <a:prstGeom prst="rect">
            <a:avLst/>
          </a:prstGeom>
          <a:noFill/>
          <a:ln w="9525">
            <a:noFill/>
            <a:miter lim="800000"/>
            <a:headEnd/>
            <a:tailEnd/>
          </a:ln>
        </p:spPr>
        <p:txBody>
          <a:bodyPr>
            <a:spAutoFit/>
          </a:bodyPr>
          <a:lstStyle/>
          <a:p>
            <a:pPr algn="just">
              <a:lnSpc>
                <a:spcPct val="90000"/>
              </a:lnSpc>
              <a:buClr>
                <a:schemeClr val="accent2"/>
              </a:buClr>
              <a:buSzPct val="90000"/>
            </a:pPr>
            <a:r>
              <a:rPr lang="en-US" b="1">
                <a:solidFill>
                  <a:srgbClr val="002060"/>
                </a:solidFill>
                <a:latin typeface="Candara" pitchFamily="34" charset="0"/>
                <a:cs typeface="Calibri" pitchFamily="34" charset="0"/>
              </a:rPr>
              <a:t>SMS</a:t>
            </a:r>
            <a:r>
              <a:rPr lang="en-US" b="1">
                <a:solidFill>
                  <a:srgbClr val="002060"/>
                </a:solidFill>
                <a:latin typeface="Calibri" pitchFamily="34" charset="0"/>
                <a:cs typeface="Calibri" pitchFamily="34" charset="0"/>
              </a:rPr>
              <a:t> </a:t>
            </a:r>
            <a:r>
              <a:rPr lang="en-US" sz="2000">
                <a:latin typeface="Calibri" pitchFamily="34" charset="0"/>
              </a:rPr>
              <a:t>integrates different stakeholders of an education institution using technology such as web portal, internal email system, blogs and SMS to provide information they are eligible to, at the right time there by helping the institution’s management in managing the education processes.</a:t>
            </a:r>
          </a:p>
        </p:txBody>
      </p:sp>
      <p:sp>
        <p:nvSpPr>
          <p:cNvPr id="35" name="Round Same Side Corner Rectangle 4"/>
          <p:cNvSpPr/>
          <p:nvPr/>
        </p:nvSpPr>
        <p:spPr>
          <a:xfrm>
            <a:off x="5867400" y="1981200"/>
            <a:ext cx="1239358" cy="480333"/>
          </a:xfrm>
          <a:prstGeom prst="rect">
            <a:avLst/>
          </a:prstGeom>
          <a:scene3d>
            <a:camera prst="orthographicFront"/>
            <a:lightRig rig="flat" dir="t"/>
          </a:scene3d>
        </p:spPr>
        <p:style>
          <a:lnRef idx="0">
            <a:schemeClr val="accent2"/>
          </a:lnRef>
          <a:fillRef idx="3">
            <a:schemeClr val="accent2"/>
          </a:fillRef>
          <a:effectRef idx="3">
            <a:schemeClr val="accent2"/>
          </a:effectRef>
          <a:fontRef idx="minor">
            <a:schemeClr val="lt1"/>
          </a:fontRef>
        </p:style>
        <p:txBody>
          <a:bodyPr lIns="113792" tIns="10160" rIns="10160" bIns="10160" spcCol="1270" anchor="ctr"/>
          <a:lstStyle/>
          <a:p>
            <a:pPr marL="171450" lvl="1" indent="-171450" defTabSz="711200" fontAlgn="auto">
              <a:lnSpc>
                <a:spcPct val="90000"/>
              </a:lnSpc>
              <a:spcAft>
                <a:spcPct val="15000"/>
              </a:spcAft>
              <a:defRPr/>
            </a:pPr>
            <a:r>
              <a:rPr lang="en-US" sz="1600" dirty="0"/>
              <a:t>Government</a:t>
            </a:r>
          </a:p>
        </p:txBody>
      </p:sp>
      <p:sp>
        <p:nvSpPr>
          <p:cNvPr id="4108" name="TextBox 21"/>
          <p:cNvSpPr txBox="1">
            <a:spLocks noChangeArrowheads="1"/>
          </p:cNvSpPr>
          <p:nvPr/>
        </p:nvSpPr>
        <p:spPr bwMode="auto">
          <a:xfrm>
            <a:off x="6591300" y="3441700"/>
            <a:ext cx="495300" cy="200025"/>
          </a:xfrm>
          <a:prstGeom prst="rect">
            <a:avLst/>
          </a:prstGeom>
          <a:noFill/>
          <a:ln w="9525">
            <a:noFill/>
            <a:miter lim="800000"/>
            <a:headEnd/>
            <a:tailEnd/>
          </a:ln>
        </p:spPr>
        <p:txBody>
          <a:bodyPr>
            <a:spAutoFit/>
          </a:bodyPr>
          <a:lstStyle/>
          <a:p>
            <a:r>
              <a:rPr lang="en-US" sz="700">
                <a:latin typeface="Calibri" pitchFamily="34" charset="0"/>
              </a:rPr>
              <a:t>TM</a:t>
            </a:r>
          </a:p>
        </p:txBody>
      </p:sp>
      <p:pic>
        <p:nvPicPr>
          <p:cNvPr id="4109" name="Picture 3" descr="C:\Users\MPanicker\AppData\Local\Temp\Campus_Logo_transparent.png"/>
          <p:cNvPicPr>
            <a:picLocks noChangeAspect="1" noChangeArrowheads="1"/>
          </p:cNvPicPr>
          <p:nvPr/>
        </p:nvPicPr>
        <p:blipFill>
          <a:blip r:embed="rId4"/>
          <a:srcRect/>
          <a:stretch>
            <a:fillRect/>
          </a:stretch>
        </p:blipFill>
        <p:spPr bwMode="auto">
          <a:xfrm>
            <a:off x="6267450" y="3886200"/>
            <a:ext cx="561975" cy="360363"/>
          </a:xfrm>
          <a:prstGeom prst="rect">
            <a:avLst/>
          </a:prstGeom>
          <a:noFill/>
          <a:ln w="9525">
            <a:noFill/>
            <a:miter lim="800000"/>
            <a:headEnd/>
            <a:tailEnd/>
          </a:ln>
        </p:spPr>
      </p:pic>
      <p:sp>
        <p:nvSpPr>
          <p:cNvPr id="24" name="TextBox 23"/>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4111" name="Picture 14"/>
          <p:cNvPicPr>
            <a:picLocks noChangeAspect="1" noChangeArrowheads="1"/>
          </p:cNvPicPr>
          <p:nvPr/>
        </p:nvPicPr>
        <p:blipFill>
          <a:blip r:embed="rId5"/>
          <a:srcRect/>
          <a:stretch>
            <a:fillRect/>
          </a:stretch>
        </p:blipFill>
        <p:spPr bwMode="auto">
          <a:xfrm>
            <a:off x="6219825" y="228600"/>
            <a:ext cx="2924175"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78" name="Rounded Rectangular Callout 77"/>
          <p:cNvSpPr/>
          <p:nvPr/>
        </p:nvSpPr>
        <p:spPr>
          <a:xfrm>
            <a:off x="2057400" y="1219200"/>
            <a:ext cx="1676400" cy="1219200"/>
          </a:xfrm>
          <a:prstGeom prst="wedgeRoundRectCallout">
            <a:avLst>
              <a:gd name="adj1" fmla="val -62973"/>
              <a:gd name="adj2" fmla="val -8929"/>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sz="1050" dirty="0"/>
              <a:t>Management is able to access data related to overall school performance, financials, admissions, student count, staff count staff performance, etc.</a:t>
            </a:r>
            <a:endParaRPr lang="en-US" sz="900" dirty="0"/>
          </a:p>
        </p:txBody>
      </p:sp>
      <p:sp>
        <p:nvSpPr>
          <p:cNvPr id="79" name="Rounded Rectangular Callout 78"/>
          <p:cNvSpPr/>
          <p:nvPr/>
        </p:nvSpPr>
        <p:spPr>
          <a:xfrm>
            <a:off x="7391400" y="1219200"/>
            <a:ext cx="1600200" cy="1066800"/>
          </a:xfrm>
          <a:prstGeom prst="wedgeRoundRectCallout">
            <a:avLst>
              <a:gd name="adj1" fmla="val -36299"/>
              <a:gd name="adj2" fmla="val 77315"/>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100" dirty="0"/>
              <a:t>General public can access school website to know more about school, news, events, and send query to school administrator</a:t>
            </a:r>
            <a:endParaRPr lang="en-US" dirty="0"/>
          </a:p>
        </p:txBody>
      </p:sp>
      <p:sp>
        <p:nvSpPr>
          <p:cNvPr id="80" name="Rounded Rectangular Callout 79"/>
          <p:cNvSpPr/>
          <p:nvPr/>
        </p:nvSpPr>
        <p:spPr>
          <a:xfrm>
            <a:off x="7924800" y="3657600"/>
            <a:ext cx="1066800" cy="2286000"/>
          </a:xfrm>
          <a:prstGeom prst="wedgeRoundRectCallout">
            <a:avLst>
              <a:gd name="adj1" fmla="val -68749"/>
              <a:gd name="adj2" fmla="val -962"/>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sz="1050" dirty="0"/>
              <a:t>Parents are allowed to  login to the school website to get information about their ward’s performance, attendance, school news, events, reminders </a:t>
            </a:r>
            <a:r>
              <a:rPr lang="en-US" sz="900" dirty="0"/>
              <a:t>etc.</a:t>
            </a:r>
          </a:p>
        </p:txBody>
      </p:sp>
      <p:sp>
        <p:nvSpPr>
          <p:cNvPr id="81" name="Rounded Rectangular Callout 80"/>
          <p:cNvSpPr/>
          <p:nvPr/>
        </p:nvSpPr>
        <p:spPr>
          <a:xfrm>
            <a:off x="5486400" y="4686300"/>
            <a:ext cx="1549400" cy="914400"/>
          </a:xfrm>
          <a:prstGeom prst="wedgeRoundRectCallout">
            <a:avLst>
              <a:gd name="adj1" fmla="val -44791"/>
              <a:gd name="adj2" fmla="val 70833"/>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000" dirty="0">
                <a:solidFill>
                  <a:schemeClr val="tx1"/>
                </a:solidFill>
              </a:rPr>
              <a:t>Web server synchronizes with local server and stores required information</a:t>
            </a:r>
          </a:p>
        </p:txBody>
      </p:sp>
      <p:sp>
        <p:nvSpPr>
          <p:cNvPr id="82" name="Rounded Rectangular Callout 81"/>
          <p:cNvSpPr/>
          <p:nvPr/>
        </p:nvSpPr>
        <p:spPr>
          <a:xfrm>
            <a:off x="1752600" y="4876800"/>
            <a:ext cx="1676400" cy="1295400"/>
          </a:xfrm>
          <a:prstGeom prst="wedgeRoundRectCallout">
            <a:avLst>
              <a:gd name="adj1" fmla="val -75851"/>
              <a:gd name="adj2" fmla="val -52778"/>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050" dirty="0"/>
              <a:t>Faculties are able to  create assignments to students, set time table,  etc. Departments can assign work to staff, manage and track day-to-day activities</a:t>
            </a:r>
          </a:p>
        </p:txBody>
      </p:sp>
      <p:sp>
        <p:nvSpPr>
          <p:cNvPr id="83" name="Rounded Rectangular Callout 82"/>
          <p:cNvSpPr/>
          <p:nvPr/>
        </p:nvSpPr>
        <p:spPr>
          <a:xfrm>
            <a:off x="5981700" y="1155700"/>
            <a:ext cx="1066800" cy="1587500"/>
          </a:xfrm>
          <a:prstGeom prst="wedgeRoundRectCallout">
            <a:avLst>
              <a:gd name="adj1" fmla="val 8813"/>
              <a:gd name="adj2" fmla="val 62177"/>
              <a:gd name="adj3" fmla="val 16667"/>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sz="1000" dirty="0"/>
              <a:t>Students are able  access website to view info about syllabus, performance, assignments, time table, news  &amp; events, etc.</a:t>
            </a:r>
          </a:p>
        </p:txBody>
      </p:sp>
      <p:grpSp>
        <p:nvGrpSpPr>
          <p:cNvPr id="2" name="Group 45"/>
          <p:cNvGrpSpPr>
            <a:grpSpLocks/>
          </p:cNvGrpSpPr>
          <p:nvPr/>
        </p:nvGrpSpPr>
        <p:grpSpPr bwMode="auto">
          <a:xfrm>
            <a:off x="1416050" y="2325688"/>
            <a:ext cx="6115050" cy="3008312"/>
            <a:chOff x="1416173" y="2325374"/>
            <a:chExt cx="6114927" cy="3008626"/>
          </a:xfrm>
        </p:grpSpPr>
        <p:cxnSp>
          <p:nvCxnSpPr>
            <p:cNvPr id="27" name="Shape 339"/>
            <p:cNvCxnSpPr>
              <a:stCxn id="17" idx="2"/>
              <a:endCxn id="28" idx="0"/>
            </p:cNvCxnSpPr>
            <p:nvPr/>
          </p:nvCxnSpPr>
          <p:spPr>
            <a:xfrm rot="16200000" flipH="1">
              <a:off x="1908258" y="1833289"/>
              <a:ext cx="476300" cy="1460471"/>
            </a:xfrm>
            <a:prstGeom prst="bentConnector3">
              <a:avLst>
                <a:gd name="adj1" fmla="val 50000"/>
              </a:avLst>
            </a:prstGeom>
            <a:ln>
              <a:headEnd type="arrow"/>
              <a:tailEnd type="arrow"/>
            </a:ln>
          </p:spPr>
          <p:style>
            <a:lnRef idx="1">
              <a:schemeClr val="accent4"/>
            </a:lnRef>
            <a:fillRef idx="0">
              <a:schemeClr val="accent4"/>
            </a:fillRef>
            <a:effectRef idx="0">
              <a:schemeClr val="accent4"/>
            </a:effectRef>
            <a:fontRef idx="minor">
              <a:schemeClr val="tx1"/>
            </a:fontRef>
          </p:style>
        </p:cxnSp>
        <p:cxnSp>
          <p:nvCxnSpPr>
            <p:cNvPr id="32" name="Elbow Connector 346"/>
            <p:cNvCxnSpPr/>
            <p:nvPr/>
          </p:nvCxnSpPr>
          <p:spPr>
            <a:xfrm rot="16200000" flipV="1">
              <a:off x="6083276" y="3822670"/>
              <a:ext cx="850989" cy="2044659"/>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3" name="Elbow Connector 346"/>
            <p:cNvCxnSpPr>
              <a:stCxn id="18" idx="2"/>
            </p:cNvCxnSpPr>
            <p:nvPr/>
          </p:nvCxnSpPr>
          <p:spPr>
            <a:xfrm rot="5400000">
              <a:off x="6065019" y="2801007"/>
              <a:ext cx="874803" cy="2044659"/>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34" name="Elbow Connector 33"/>
            <p:cNvCxnSpPr>
              <a:stCxn id="15" idx="2"/>
              <a:endCxn id="40" idx="0"/>
            </p:cNvCxnSpPr>
            <p:nvPr/>
          </p:nvCxnSpPr>
          <p:spPr>
            <a:xfrm rot="16200000" flipH="1">
              <a:off x="4419643" y="5178409"/>
              <a:ext cx="308007" cy="3175"/>
            </a:xfrm>
            <a:prstGeom prst="bentConnector3">
              <a:avLst>
                <a:gd name="adj1" fmla="val 50000"/>
              </a:avLst>
            </a:prstGeom>
            <a:ln>
              <a:headEnd type="arrow"/>
              <a:tailEnd type="arrow"/>
            </a:ln>
          </p:spPr>
          <p:style>
            <a:lnRef idx="1">
              <a:schemeClr val="accent4"/>
            </a:lnRef>
            <a:fillRef idx="0">
              <a:schemeClr val="accent4"/>
            </a:fillRef>
            <a:effectRef idx="0">
              <a:schemeClr val="accent4"/>
            </a:effectRef>
            <a:fontRef idx="minor">
              <a:schemeClr val="tx1"/>
            </a:fontRef>
          </p:style>
        </p:cxnSp>
        <p:cxnSp>
          <p:nvCxnSpPr>
            <p:cNvPr id="37" name="Elbow Connector 379"/>
            <p:cNvCxnSpPr>
              <a:endCxn id="15" idx="0"/>
            </p:cNvCxnSpPr>
            <p:nvPr/>
          </p:nvCxnSpPr>
          <p:spPr>
            <a:xfrm>
              <a:off x="3200487" y="3123969"/>
              <a:ext cx="1371572" cy="581086"/>
            </a:xfrm>
            <a:prstGeom prst="bentConnector2">
              <a:avLst/>
            </a:prstGeom>
            <a:ln>
              <a:headEnd type="arrow"/>
              <a:tailEnd type="arrow"/>
            </a:ln>
          </p:spPr>
          <p:style>
            <a:lnRef idx="1">
              <a:schemeClr val="accent4"/>
            </a:lnRef>
            <a:fillRef idx="0">
              <a:schemeClr val="accent4"/>
            </a:fillRef>
            <a:effectRef idx="0">
              <a:schemeClr val="accent4"/>
            </a:effectRef>
            <a:fontRef idx="minor">
              <a:schemeClr val="tx1"/>
            </a:fontRef>
          </p:style>
        </p:cxnSp>
        <p:cxnSp>
          <p:nvCxnSpPr>
            <p:cNvPr id="159" name="Elbow Connector 158"/>
            <p:cNvCxnSpPr/>
            <p:nvPr/>
          </p:nvCxnSpPr>
          <p:spPr>
            <a:xfrm rot="5400000">
              <a:off x="5690402" y="3453465"/>
              <a:ext cx="473124" cy="881045"/>
            </a:xfrm>
            <a:prstGeom prst="bentConnector2">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68" name="Shape 167"/>
            <p:cNvCxnSpPr>
              <a:endCxn id="28" idx="2"/>
            </p:cNvCxnSpPr>
            <p:nvPr/>
          </p:nvCxnSpPr>
          <p:spPr>
            <a:xfrm flipV="1">
              <a:off x="2133709" y="3538351"/>
              <a:ext cx="742935" cy="500114"/>
            </a:xfrm>
            <a:prstGeom prst="bentConnector2">
              <a:avLst/>
            </a:prstGeom>
            <a:ln>
              <a:headEnd type="arrow"/>
              <a:tailEnd type="arrow"/>
            </a:ln>
          </p:spPr>
          <p:style>
            <a:lnRef idx="1">
              <a:schemeClr val="accent4"/>
            </a:lnRef>
            <a:fillRef idx="0">
              <a:schemeClr val="accent4"/>
            </a:fillRef>
            <a:effectRef idx="0">
              <a:schemeClr val="accent4"/>
            </a:effectRef>
            <a:fontRef idx="minor">
              <a:schemeClr val="tx1"/>
            </a:fontRef>
          </p:style>
        </p:cxnSp>
      </p:grpSp>
      <p:grpSp>
        <p:nvGrpSpPr>
          <p:cNvPr id="3" name="Group 44"/>
          <p:cNvGrpSpPr>
            <a:grpSpLocks/>
          </p:cNvGrpSpPr>
          <p:nvPr/>
        </p:nvGrpSpPr>
        <p:grpSpPr bwMode="auto">
          <a:xfrm>
            <a:off x="685800" y="1524000"/>
            <a:ext cx="8763000" cy="5181600"/>
            <a:chOff x="685800" y="1524000"/>
            <a:chExt cx="8763000" cy="5181600"/>
          </a:xfrm>
        </p:grpSpPr>
        <p:pic>
          <p:nvPicPr>
            <p:cNvPr id="5136" name="Picture 2"/>
            <p:cNvPicPr>
              <a:picLocks noChangeAspect="1" noChangeArrowheads="1"/>
            </p:cNvPicPr>
            <p:nvPr/>
          </p:nvPicPr>
          <p:blipFill>
            <a:blip r:embed="rId3"/>
            <a:srcRect/>
            <a:stretch>
              <a:fillRect/>
            </a:stretch>
          </p:blipFill>
          <p:spPr bwMode="auto">
            <a:xfrm>
              <a:off x="3663244" y="3705671"/>
              <a:ext cx="1817511" cy="1320063"/>
            </a:xfrm>
            <a:prstGeom prst="rect">
              <a:avLst/>
            </a:prstGeom>
            <a:noFill/>
            <a:ln w="9525">
              <a:noFill/>
              <a:miter lim="800000"/>
              <a:headEnd/>
              <a:tailEnd/>
            </a:ln>
          </p:spPr>
        </p:pic>
        <p:pic>
          <p:nvPicPr>
            <p:cNvPr id="5137" name="Picture 4"/>
            <p:cNvPicPr>
              <a:picLocks noChangeAspect="1" noChangeArrowheads="1"/>
            </p:cNvPicPr>
            <p:nvPr/>
          </p:nvPicPr>
          <p:blipFill>
            <a:blip r:embed="rId4"/>
            <a:srcRect/>
            <a:stretch>
              <a:fillRect/>
            </a:stretch>
          </p:blipFill>
          <p:spPr bwMode="auto">
            <a:xfrm>
              <a:off x="4215033" y="5334000"/>
              <a:ext cx="719078" cy="807835"/>
            </a:xfrm>
            <a:prstGeom prst="rect">
              <a:avLst/>
            </a:prstGeom>
            <a:noFill/>
            <a:ln w="9525">
              <a:noFill/>
              <a:miter lim="800000"/>
              <a:headEnd/>
              <a:tailEnd/>
            </a:ln>
          </p:spPr>
        </p:pic>
        <p:pic>
          <p:nvPicPr>
            <p:cNvPr id="5138" name="Picture 5"/>
            <p:cNvPicPr>
              <a:picLocks noChangeAspect="1" noChangeArrowheads="1"/>
            </p:cNvPicPr>
            <p:nvPr/>
          </p:nvPicPr>
          <p:blipFill>
            <a:blip r:embed="rId5"/>
            <a:srcRect/>
            <a:stretch>
              <a:fillRect/>
            </a:stretch>
          </p:blipFill>
          <p:spPr bwMode="auto">
            <a:xfrm>
              <a:off x="4934111" y="5603899"/>
              <a:ext cx="564989" cy="568301"/>
            </a:xfrm>
            <a:prstGeom prst="rect">
              <a:avLst/>
            </a:prstGeom>
            <a:noFill/>
            <a:ln w="9525">
              <a:noFill/>
              <a:miter lim="800000"/>
              <a:headEnd/>
              <a:tailEnd/>
            </a:ln>
          </p:spPr>
        </p:pic>
        <p:pic>
          <p:nvPicPr>
            <p:cNvPr id="5139" name="Picture 6"/>
            <p:cNvPicPr>
              <a:picLocks noChangeAspect="1" noChangeArrowheads="1"/>
            </p:cNvPicPr>
            <p:nvPr/>
          </p:nvPicPr>
          <p:blipFill>
            <a:blip r:embed="rId6"/>
            <a:srcRect/>
            <a:stretch>
              <a:fillRect/>
            </a:stretch>
          </p:blipFill>
          <p:spPr bwMode="auto">
            <a:xfrm>
              <a:off x="975324" y="1524000"/>
              <a:ext cx="881697" cy="801375"/>
            </a:xfrm>
            <a:prstGeom prst="rect">
              <a:avLst/>
            </a:prstGeom>
            <a:noFill/>
            <a:ln w="9525">
              <a:noFill/>
              <a:miter lim="800000"/>
              <a:headEnd/>
              <a:tailEnd/>
            </a:ln>
          </p:spPr>
        </p:pic>
        <p:pic>
          <p:nvPicPr>
            <p:cNvPr id="5140" name="Picture 7"/>
            <p:cNvPicPr>
              <a:picLocks noChangeAspect="1" noChangeArrowheads="1"/>
            </p:cNvPicPr>
            <p:nvPr/>
          </p:nvPicPr>
          <p:blipFill>
            <a:blip r:embed="rId7"/>
            <a:srcRect/>
            <a:stretch>
              <a:fillRect/>
            </a:stretch>
          </p:blipFill>
          <p:spPr bwMode="auto">
            <a:xfrm flipH="1">
              <a:off x="6973711" y="2561753"/>
              <a:ext cx="1103489" cy="824770"/>
            </a:xfrm>
            <a:prstGeom prst="rect">
              <a:avLst/>
            </a:prstGeom>
            <a:noFill/>
            <a:ln w="9525">
              <a:noFill/>
              <a:miter lim="800000"/>
              <a:headEnd/>
              <a:tailEnd/>
            </a:ln>
          </p:spPr>
        </p:pic>
        <p:grpSp>
          <p:nvGrpSpPr>
            <p:cNvPr id="5141" name="Group 180"/>
            <p:cNvGrpSpPr>
              <a:grpSpLocks/>
            </p:cNvGrpSpPr>
            <p:nvPr/>
          </p:nvGrpSpPr>
          <p:grpSpPr bwMode="auto">
            <a:xfrm>
              <a:off x="5860345" y="2946400"/>
              <a:ext cx="779285" cy="721165"/>
              <a:chOff x="5860345" y="2971800"/>
              <a:chExt cx="779285" cy="721165"/>
            </a:xfrm>
          </p:grpSpPr>
          <p:pic>
            <p:nvPicPr>
              <p:cNvPr id="5152" name="Picture 8"/>
              <p:cNvPicPr>
                <a:picLocks noChangeAspect="1" noChangeArrowheads="1"/>
              </p:cNvPicPr>
              <p:nvPr/>
            </p:nvPicPr>
            <p:blipFill>
              <a:blip r:embed="rId8"/>
              <a:srcRect/>
              <a:stretch>
                <a:fillRect/>
              </a:stretch>
            </p:blipFill>
            <p:spPr bwMode="auto">
              <a:xfrm>
                <a:off x="6096000" y="2971800"/>
                <a:ext cx="543630" cy="721165"/>
              </a:xfrm>
              <a:prstGeom prst="rect">
                <a:avLst/>
              </a:prstGeom>
              <a:noFill/>
              <a:ln w="9525">
                <a:noFill/>
                <a:miter lim="800000"/>
                <a:headEnd/>
                <a:tailEnd/>
              </a:ln>
            </p:spPr>
          </p:pic>
          <p:pic>
            <p:nvPicPr>
              <p:cNvPr id="5153" name="Picture 11"/>
              <p:cNvPicPr>
                <a:picLocks noChangeAspect="1" noChangeArrowheads="1"/>
              </p:cNvPicPr>
              <p:nvPr/>
            </p:nvPicPr>
            <p:blipFill>
              <a:blip r:embed="rId9"/>
              <a:srcRect/>
              <a:stretch>
                <a:fillRect/>
              </a:stretch>
            </p:blipFill>
            <p:spPr bwMode="auto">
              <a:xfrm>
                <a:off x="5860345" y="3035300"/>
                <a:ext cx="324555" cy="387583"/>
              </a:xfrm>
              <a:prstGeom prst="rect">
                <a:avLst/>
              </a:prstGeom>
              <a:noFill/>
              <a:ln w="9525">
                <a:noFill/>
                <a:miter lim="800000"/>
                <a:headEnd/>
                <a:tailEnd/>
              </a:ln>
            </p:spPr>
          </p:pic>
        </p:grpSp>
        <p:pic>
          <p:nvPicPr>
            <p:cNvPr id="5142" name="Picture 13"/>
            <p:cNvPicPr>
              <a:picLocks noChangeAspect="1" noChangeArrowheads="1"/>
            </p:cNvPicPr>
            <p:nvPr/>
          </p:nvPicPr>
          <p:blipFill>
            <a:blip r:embed="rId10"/>
            <a:srcRect/>
            <a:stretch>
              <a:fillRect/>
            </a:stretch>
          </p:blipFill>
          <p:spPr bwMode="auto">
            <a:xfrm flipH="1">
              <a:off x="868347" y="3581400"/>
              <a:ext cx="1137539" cy="873565"/>
            </a:xfrm>
            <a:prstGeom prst="rect">
              <a:avLst/>
            </a:prstGeom>
            <a:noFill/>
            <a:ln w="9525">
              <a:noFill/>
              <a:miter lim="800000"/>
              <a:headEnd/>
              <a:tailEnd/>
            </a:ln>
          </p:spPr>
        </p:pic>
        <p:pic>
          <p:nvPicPr>
            <p:cNvPr id="5143" name="Picture 14"/>
            <p:cNvPicPr>
              <a:picLocks noChangeAspect="1" noChangeArrowheads="1"/>
            </p:cNvPicPr>
            <p:nvPr/>
          </p:nvPicPr>
          <p:blipFill>
            <a:blip r:embed="rId11"/>
            <a:srcRect/>
            <a:stretch>
              <a:fillRect/>
            </a:stretch>
          </p:blipFill>
          <p:spPr bwMode="auto">
            <a:xfrm>
              <a:off x="2624667" y="2802142"/>
              <a:ext cx="503061" cy="736189"/>
            </a:xfrm>
            <a:prstGeom prst="rect">
              <a:avLst/>
            </a:prstGeom>
            <a:noFill/>
            <a:ln w="9525">
              <a:noFill/>
              <a:miter lim="800000"/>
              <a:headEnd/>
              <a:tailEnd/>
            </a:ln>
          </p:spPr>
        </p:pic>
        <p:sp>
          <p:nvSpPr>
            <p:cNvPr id="5144" name="TextBox 41"/>
            <p:cNvSpPr txBox="1">
              <a:spLocks noChangeArrowheads="1"/>
            </p:cNvSpPr>
            <p:nvPr/>
          </p:nvSpPr>
          <p:spPr bwMode="auto">
            <a:xfrm>
              <a:off x="990600" y="2593201"/>
              <a:ext cx="1524000" cy="461665"/>
            </a:xfrm>
            <a:prstGeom prst="rect">
              <a:avLst/>
            </a:prstGeom>
            <a:noFill/>
            <a:ln w="9525">
              <a:noFill/>
              <a:miter lim="800000"/>
              <a:headEnd/>
              <a:tailEnd/>
            </a:ln>
          </p:spPr>
          <p:txBody>
            <a:bodyPr>
              <a:spAutoFit/>
            </a:bodyPr>
            <a:lstStyle/>
            <a:p>
              <a:r>
                <a:rPr lang="en-US" sz="1200">
                  <a:solidFill>
                    <a:srgbClr val="C00000"/>
                  </a:solidFill>
                </a:rPr>
                <a:t>Institution Management</a:t>
              </a:r>
            </a:p>
          </p:txBody>
        </p:sp>
        <p:sp>
          <p:nvSpPr>
            <p:cNvPr id="5145" name="TextBox 42"/>
            <p:cNvSpPr txBox="1">
              <a:spLocks noChangeArrowheads="1"/>
            </p:cNvSpPr>
            <p:nvPr/>
          </p:nvSpPr>
          <p:spPr bwMode="auto">
            <a:xfrm>
              <a:off x="5676900" y="3571101"/>
              <a:ext cx="800100" cy="276999"/>
            </a:xfrm>
            <a:prstGeom prst="rect">
              <a:avLst/>
            </a:prstGeom>
            <a:noFill/>
            <a:ln w="9525">
              <a:noFill/>
              <a:miter lim="800000"/>
              <a:headEnd/>
              <a:tailEnd/>
            </a:ln>
          </p:spPr>
          <p:txBody>
            <a:bodyPr>
              <a:spAutoFit/>
            </a:bodyPr>
            <a:lstStyle/>
            <a:p>
              <a:r>
                <a:rPr lang="en-US" sz="1200">
                  <a:solidFill>
                    <a:srgbClr val="C00000"/>
                  </a:solidFill>
                </a:rPr>
                <a:t>Students</a:t>
              </a:r>
            </a:p>
          </p:txBody>
        </p:sp>
        <p:sp>
          <p:nvSpPr>
            <p:cNvPr id="5146" name="TextBox 43"/>
            <p:cNvSpPr txBox="1">
              <a:spLocks noChangeArrowheads="1"/>
            </p:cNvSpPr>
            <p:nvPr/>
          </p:nvSpPr>
          <p:spPr bwMode="auto">
            <a:xfrm>
              <a:off x="685800" y="4495800"/>
              <a:ext cx="1676400" cy="461665"/>
            </a:xfrm>
            <a:prstGeom prst="rect">
              <a:avLst/>
            </a:prstGeom>
            <a:noFill/>
            <a:ln w="9525">
              <a:noFill/>
              <a:miter lim="800000"/>
              <a:headEnd/>
              <a:tailEnd/>
            </a:ln>
          </p:spPr>
          <p:txBody>
            <a:bodyPr>
              <a:spAutoFit/>
            </a:bodyPr>
            <a:lstStyle/>
            <a:p>
              <a:r>
                <a:rPr lang="en-US" sz="1200">
                  <a:solidFill>
                    <a:srgbClr val="C00000"/>
                  </a:solidFill>
                </a:rPr>
                <a:t>Institution Admin &amp; Users</a:t>
              </a:r>
            </a:p>
          </p:txBody>
        </p:sp>
        <p:sp>
          <p:nvSpPr>
            <p:cNvPr id="5147" name="TextBox 47"/>
            <p:cNvSpPr txBox="1">
              <a:spLocks noChangeArrowheads="1"/>
            </p:cNvSpPr>
            <p:nvPr/>
          </p:nvSpPr>
          <p:spPr bwMode="auto">
            <a:xfrm>
              <a:off x="7924800" y="2819400"/>
              <a:ext cx="1524000" cy="276999"/>
            </a:xfrm>
            <a:prstGeom prst="rect">
              <a:avLst/>
            </a:prstGeom>
            <a:noFill/>
            <a:ln w="9525">
              <a:noFill/>
              <a:miter lim="800000"/>
              <a:headEnd/>
              <a:tailEnd/>
            </a:ln>
          </p:spPr>
          <p:txBody>
            <a:bodyPr>
              <a:spAutoFit/>
            </a:bodyPr>
            <a:lstStyle/>
            <a:p>
              <a:r>
                <a:rPr lang="en-US" sz="1200">
                  <a:solidFill>
                    <a:srgbClr val="C00000"/>
                  </a:solidFill>
                </a:rPr>
                <a:t>General Public</a:t>
              </a:r>
            </a:p>
          </p:txBody>
        </p:sp>
        <p:sp>
          <p:nvSpPr>
            <p:cNvPr id="5148" name="TextBox 75"/>
            <p:cNvSpPr txBox="1">
              <a:spLocks noChangeArrowheads="1"/>
            </p:cNvSpPr>
            <p:nvPr/>
          </p:nvSpPr>
          <p:spPr bwMode="auto">
            <a:xfrm>
              <a:off x="7162800" y="6123801"/>
              <a:ext cx="1524000" cy="276999"/>
            </a:xfrm>
            <a:prstGeom prst="rect">
              <a:avLst/>
            </a:prstGeom>
            <a:noFill/>
            <a:ln w="9525">
              <a:noFill/>
              <a:miter lim="800000"/>
              <a:headEnd/>
              <a:tailEnd/>
            </a:ln>
          </p:spPr>
          <p:txBody>
            <a:bodyPr>
              <a:spAutoFit/>
            </a:bodyPr>
            <a:lstStyle/>
            <a:p>
              <a:r>
                <a:rPr lang="en-US" sz="1200">
                  <a:solidFill>
                    <a:srgbClr val="C00000"/>
                  </a:solidFill>
                </a:rPr>
                <a:t>Parents</a:t>
              </a:r>
            </a:p>
          </p:txBody>
        </p:sp>
        <p:sp>
          <p:nvSpPr>
            <p:cNvPr id="5149" name="TextBox 76"/>
            <p:cNvSpPr txBox="1">
              <a:spLocks noChangeArrowheads="1"/>
            </p:cNvSpPr>
            <p:nvPr/>
          </p:nvSpPr>
          <p:spPr bwMode="auto">
            <a:xfrm>
              <a:off x="4191000" y="6243935"/>
              <a:ext cx="1676400" cy="461665"/>
            </a:xfrm>
            <a:prstGeom prst="rect">
              <a:avLst/>
            </a:prstGeom>
            <a:noFill/>
            <a:ln w="9525">
              <a:noFill/>
              <a:miter lim="800000"/>
              <a:headEnd/>
              <a:tailEnd/>
            </a:ln>
          </p:spPr>
          <p:txBody>
            <a:bodyPr>
              <a:spAutoFit/>
            </a:bodyPr>
            <a:lstStyle/>
            <a:p>
              <a:pPr algn="ctr"/>
              <a:r>
                <a:rPr lang="en-US" sz="1200">
                  <a:solidFill>
                    <a:srgbClr val="C00000"/>
                  </a:solidFill>
                </a:rPr>
                <a:t>Web Server / Centralised Database</a:t>
              </a:r>
            </a:p>
          </p:txBody>
        </p:sp>
        <p:sp>
          <p:nvSpPr>
            <p:cNvPr id="5150" name="TextBox 165"/>
            <p:cNvSpPr txBox="1">
              <a:spLocks noChangeArrowheads="1"/>
            </p:cNvSpPr>
            <p:nvPr/>
          </p:nvSpPr>
          <p:spPr bwMode="auto">
            <a:xfrm>
              <a:off x="3124200" y="2667000"/>
              <a:ext cx="1447800" cy="461665"/>
            </a:xfrm>
            <a:prstGeom prst="rect">
              <a:avLst/>
            </a:prstGeom>
            <a:noFill/>
            <a:ln w="9525">
              <a:noFill/>
              <a:miter lim="800000"/>
              <a:headEnd/>
              <a:tailEnd/>
            </a:ln>
          </p:spPr>
          <p:txBody>
            <a:bodyPr>
              <a:spAutoFit/>
            </a:bodyPr>
            <a:lstStyle/>
            <a:p>
              <a:r>
                <a:rPr lang="en-US" sz="1200">
                  <a:solidFill>
                    <a:srgbClr val="C00000"/>
                  </a:solidFill>
                </a:rPr>
                <a:t>Institution Local Server / Database</a:t>
              </a:r>
            </a:p>
          </p:txBody>
        </p:sp>
        <p:pic>
          <p:nvPicPr>
            <p:cNvPr id="5151" name="Picture 2" descr="C:\Documents and Settings\diraviam\Desktop\EPMS Images\user_computer_37222.jpg"/>
            <p:cNvPicPr>
              <a:picLocks noChangeAspect="1" noChangeArrowheads="1"/>
            </p:cNvPicPr>
            <p:nvPr/>
          </p:nvPicPr>
          <p:blipFill>
            <a:blip r:embed="rId12"/>
            <a:srcRect/>
            <a:stretch>
              <a:fillRect/>
            </a:stretch>
          </p:blipFill>
          <p:spPr bwMode="auto">
            <a:xfrm>
              <a:off x="7086600" y="5334000"/>
              <a:ext cx="838200" cy="838200"/>
            </a:xfrm>
            <a:prstGeom prst="rect">
              <a:avLst/>
            </a:prstGeom>
            <a:noFill/>
            <a:ln w="9525">
              <a:noFill/>
              <a:miter lim="800000"/>
              <a:headEnd/>
              <a:tailEnd/>
            </a:ln>
          </p:spPr>
        </p:pic>
      </p:grpSp>
      <p:sp>
        <p:nvSpPr>
          <p:cNvPr id="182" name="TextBox 181"/>
          <p:cNvSpPr txBox="1"/>
          <p:nvPr/>
        </p:nvSpPr>
        <p:spPr>
          <a:xfrm>
            <a:off x="25400" y="6337300"/>
            <a:ext cx="3175000" cy="369888"/>
          </a:xfrm>
          <a:prstGeom prst="rect">
            <a:avLst/>
          </a:prstGeom>
          <a:ln>
            <a:noFill/>
          </a:ln>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b="1" dirty="0">
                <a:solidFill>
                  <a:srgbClr val="080808"/>
                </a:solidFill>
              </a:rPr>
              <a:t>HOW </a:t>
            </a:r>
            <a:r>
              <a:rPr lang="en-US" b="1" dirty="0">
                <a:solidFill>
                  <a:srgbClr val="002060"/>
                </a:solidFill>
                <a:latin typeface="Candara" pitchFamily="34" charset="0"/>
                <a:cs typeface="Calibri" pitchFamily="34" charset="0"/>
              </a:rPr>
              <a:t>@CAMPUS </a:t>
            </a:r>
            <a:r>
              <a:rPr lang="en-US" b="1" dirty="0">
                <a:solidFill>
                  <a:srgbClr val="080808"/>
                </a:solidFill>
              </a:rPr>
              <a:t>WORKS</a:t>
            </a:r>
          </a:p>
        </p:txBody>
      </p:sp>
      <p:sp>
        <p:nvSpPr>
          <p:cNvPr id="44" name="TextBox 43"/>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5135" name="Picture 14"/>
          <p:cNvPicPr>
            <a:picLocks noChangeAspect="1" noChangeArrowheads="1"/>
          </p:cNvPicPr>
          <p:nvPr/>
        </p:nvPicPr>
        <p:blipFill>
          <a:blip r:embed="rId13"/>
          <a:srcRect/>
          <a:stretch>
            <a:fillRect/>
          </a:stretch>
        </p:blipFill>
        <p:spPr bwMode="auto">
          <a:xfrm>
            <a:off x="6219825" y="228600"/>
            <a:ext cx="2924175" cy="895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19" name="Diagram 18"/>
          <p:cNvGraphicFramePr/>
          <p:nvPr/>
        </p:nvGraphicFramePr>
        <p:xfrm>
          <a:off x="1447800" y="2209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50" name="TextBox 19"/>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Major Categories of Management</a:t>
            </a:r>
          </a:p>
        </p:txBody>
      </p:sp>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6153" name="Picture 14"/>
          <p:cNvPicPr>
            <a:picLocks noChangeAspect="1" noChangeArrowheads="1"/>
          </p:cNvPicPr>
          <p:nvPr/>
        </p:nvPicPr>
        <p:blipFill>
          <a:blip r:embed="rId7"/>
          <a:srcRect/>
          <a:stretch>
            <a:fillRect/>
          </a:stretch>
        </p:blipFill>
        <p:spPr bwMode="auto">
          <a:xfrm>
            <a:off x="6219825" y="228600"/>
            <a:ext cx="2924175"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7173" name="TextBox 19"/>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General Administration Tools</a:t>
            </a:r>
          </a:p>
        </p:txBody>
      </p:sp>
      <p:pic>
        <p:nvPicPr>
          <p:cNvPr id="7174" name="Picture 3" descr="C:\Documents and Settings\diraviam\Desktop\EPMS Images\advanced_dynamic_graphs_and_charts_php_php_graphs_and_charts-51512.gif"/>
          <p:cNvPicPr>
            <a:picLocks noChangeAspect="1" noChangeArrowheads="1"/>
          </p:cNvPicPr>
          <p:nvPr/>
        </p:nvPicPr>
        <p:blipFill>
          <a:blip r:embed="rId3"/>
          <a:srcRect/>
          <a:stretch>
            <a:fillRect/>
          </a:stretch>
        </p:blipFill>
        <p:spPr bwMode="auto">
          <a:xfrm>
            <a:off x="381000" y="2087563"/>
            <a:ext cx="1066800" cy="960437"/>
          </a:xfrm>
          <a:prstGeom prst="rect">
            <a:avLst/>
          </a:prstGeom>
          <a:noFill/>
          <a:ln w="9525">
            <a:noFill/>
            <a:miter lim="800000"/>
            <a:headEnd/>
            <a:tailEnd/>
          </a:ln>
        </p:spPr>
      </p:pic>
      <p:sp>
        <p:nvSpPr>
          <p:cNvPr id="7175" name="TextBox 24"/>
          <p:cNvSpPr txBox="1">
            <a:spLocks noChangeArrowheads="1"/>
          </p:cNvSpPr>
          <p:nvPr/>
        </p:nvSpPr>
        <p:spPr bwMode="auto">
          <a:xfrm>
            <a:off x="76200" y="3124200"/>
            <a:ext cx="2057400" cy="307975"/>
          </a:xfrm>
          <a:prstGeom prst="rect">
            <a:avLst/>
          </a:prstGeom>
          <a:noFill/>
          <a:ln w="9525">
            <a:noFill/>
            <a:miter lim="800000"/>
            <a:headEnd/>
            <a:tailEnd/>
          </a:ln>
        </p:spPr>
        <p:txBody>
          <a:bodyPr>
            <a:spAutoFit/>
          </a:bodyPr>
          <a:lstStyle/>
          <a:p>
            <a:r>
              <a:rPr lang="en-US" sz="1400">
                <a:solidFill>
                  <a:srgbClr val="C00000"/>
                </a:solidFill>
                <a:latin typeface="Calibri" pitchFamily="34" charset="0"/>
              </a:rPr>
              <a:t>Management Dashboard</a:t>
            </a:r>
          </a:p>
        </p:txBody>
      </p:sp>
      <p:sp>
        <p:nvSpPr>
          <p:cNvPr id="7176" name="TextBox 25"/>
          <p:cNvSpPr txBox="1">
            <a:spLocks noChangeArrowheads="1"/>
          </p:cNvSpPr>
          <p:nvPr/>
        </p:nvSpPr>
        <p:spPr bwMode="auto">
          <a:xfrm>
            <a:off x="2209800" y="3124200"/>
            <a:ext cx="1752600" cy="307975"/>
          </a:xfrm>
          <a:prstGeom prst="rect">
            <a:avLst/>
          </a:prstGeom>
          <a:noFill/>
          <a:ln w="9525">
            <a:noFill/>
            <a:miter lim="800000"/>
            <a:headEnd/>
            <a:tailEnd/>
          </a:ln>
        </p:spPr>
        <p:txBody>
          <a:bodyPr>
            <a:spAutoFit/>
          </a:bodyPr>
          <a:lstStyle/>
          <a:p>
            <a:r>
              <a:rPr lang="en-US" sz="1400">
                <a:solidFill>
                  <a:srgbClr val="C00000"/>
                </a:solidFill>
                <a:latin typeface="Calibri" pitchFamily="34" charset="0"/>
              </a:rPr>
              <a:t>Fee Management</a:t>
            </a:r>
          </a:p>
        </p:txBody>
      </p:sp>
      <p:pic>
        <p:nvPicPr>
          <p:cNvPr id="7177" name="Picture 26" descr="C:\Documents and Settings\diraviam\Desktop\EPMS Images\1000 rupees.jpg"/>
          <p:cNvPicPr>
            <a:picLocks noChangeAspect="1" noChangeArrowheads="1"/>
          </p:cNvPicPr>
          <p:nvPr/>
        </p:nvPicPr>
        <p:blipFill>
          <a:blip r:embed="rId4"/>
          <a:srcRect/>
          <a:stretch>
            <a:fillRect/>
          </a:stretch>
        </p:blipFill>
        <p:spPr bwMode="auto">
          <a:xfrm>
            <a:off x="2390775" y="2058988"/>
            <a:ext cx="1371600" cy="909637"/>
          </a:xfrm>
          <a:prstGeom prst="rect">
            <a:avLst/>
          </a:prstGeom>
          <a:noFill/>
          <a:ln w="9525">
            <a:noFill/>
            <a:miter lim="800000"/>
            <a:headEnd/>
            <a:tailEnd/>
          </a:ln>
        </p:spPr>
      </p:pic>
      <p:grpSp>
        <p:nvGrpSpPr>
          <p:cNvPr id="7178" name="Group 31"/>
          <p:cNvGrpSpPr>
            <a:grpSpLocks/>
          </p:cNvGrpSpPr>
          <p:nvPr/>
        </p:nvGrpSpPr>
        <p:grpSpPr bwMode="auto">
          <a:xfrm>
            <a:off x="5638800" y="2057400"/>
            <a:ext cx="912813" cy="762000"/>
            <a:chOff x="4267200" y="2895600"/>
            <a:chExt cx="1600200" cy="1219200"/>
          </a:xfrm>
        </p:grpSpPr>
        <p:grpSp>
          <p:nvGrpSpPr>
            <p:cNvPr id="7208" name="Group 17"/>
            <p:cNvGrpSpPr>
              <a:grpSpLocks/>
            </p:cNvGrpSpPr>
            <p:nvPr/>
          </p:nvGrpSpPr>
          <p:grpSpPr bwMode="auto">
            <a:xfrm>
              <a:off x="4267200" y="2895600"/>
              <a:ext cx="1219200" cy="1219200"/>
              <a:chOff x="4114800" y="2209800"/>
              <a:chExt cx="2819400" cy="2438400"/>
            </a:xfrm>
          </p:grpSpPr>
          <p:pic>
            <p:nvPicPr>
              <p:cNvPr id="7210" name="Picture 4" descr="C:\Documents and Settings\diraviam\Desktop\EPMS Images\woman_icon.png"/>
              <p:cNvPicPr>
                <a:picLocks noChangeAspect="1" noChangeArrowheads="1"/>
              </p:cNvPicPr>
              <p:nvPr/>
            </p:nvPicPr>
            <p:blipFill>
              <a:blip r:embed="rId5"/>
              <a:srcRect/>
              <a:stretch>
                <a:fillRect/>
              </a:stretch>
            </p:blipFill>
            <p:spPr bwMode="auto">
              <a:xfrm>
                <a:off x="5181600" y="2819400"/>
                <a:ext cx="1752600" cy="1752600"/>
              </a:xfrm>
              <a:prstGeom prst="rect">
                <a:avLst/>
              </a:prstGeom>
              <a:noFill/>
              <a:ln w="9525">
                <a:noFill/>
                <a:miter lim="800000"/>
                <a:headEnd/>
                <a:tailEnd/>
              </a:ln>
            </p:spPr>
          </p:pic>
          <p:pic>
            <p:nvPicPr>
              <p:cNvPr id="7211" name="Picture 5" descr="C:\Documents and Settings\diraviam\Desktop\EPMS Images\user_256.png"/>
              <p:cNvPicPr>
                <a:picLocks noChangeAspect="1" noChangeArrowheads="1"/>
              </p:cNvPicPr>
              <p:nvPr/>
            </p:nvPicPr>
            <p:blipFill>
              <a:blip r:embed="rId6"/>
              <a:srcRect/>
              <a:stretch>
                <a:fillRect/>
              </a:stretch>
            </p:blipFill>
            <p:spPr bwMode="auto">
              <a:xfrm flipH="1">
                <a:off x="4114800" y="2209800"/>
                <a:ext cx="2743200" cy="2438400"/>
              </a:xfrm>
              <a:prstGeom prst="rect">
                <a:avLst/>
              </a:prstGeom>
              <a:noFill/>
              <a:ln w="9525">
                <a:noFill/>
                <a:miter lim="800000"/>
                <a:headEnd/>
                <a:tailEnd/>
              </a:ln>
            </p:spPr>
          </p:pic>
        </p:grpSp>
        <p:pic>
          <p:nvPicPr>
            <p:cNvPr id="7209" name="Picture 6" descr="C:\Documents and Settings\diraviam\Desktop\EPMS Images\clock.png"/>
            <p:cNvPicPr>
              <a:picLocks noChangeAspect="1" noChangeArrowheads="1"/>
            </p:cNvPicPr>
            <p:nvPr/>
          </p:nvPicPr>
          <p:blipFill>
            <a:blip r:embed="rId7"/>
            <a:srcRect/>
            <a:stretch>
              <a:fillRect/>
            </a:stretch>
          </p:blipFill>
          <p:spPr bwMode="auto">
            <a:xfrm>
              <a:off x="5334000" y="3200400"/>
              <a:ext cx="533400" cy="533400"/>
            </a:xfrm>
            <a:prstGeom prst="rect">
              <a:avLst/>
            </a:prstGeom>
            <a:noFill/>
            <a:ln w="9525">
              <a:noFill/>
              <a:miter lim="800000"/>
              <a:headEnd/>
              <a:tailEnd/>
            </a:ln>
          </p:spPr>
        </p:pic>
      </p:grpSp>
      <p:grpSp>
        <p:nvGrpSpPr>
          <p:cNvPr id="7179" name="Group 23"/>
          <p:cNvGrpSpPr>
            <a:grpSpLocks/>
          </p:cNvGrpSpPr>
          <p:nvPr/>
        </p:nvGrpSpPr>
        <p:grpSpPr bwMode="auto">
          <a:xfrm>
            <a:off x="4267200" y="1981200"/>
            <a:ext cx="992188" cy="914400"/>
            <a:chOff x="533400" y="2819400"/>
            <a:chExt cx="1600200" cy="1219200"/>
          </a:xfrm>
        </p:grpSpPr>
        <p:grpSp>
          <p:nvGrpSpPr>
            <p:cNvPr id="7204" name="Group 16"/>
            <p:cNvGrpSpPr>
              <a:grpSpLocks/>
            </p:cNvGrpSpPr>
            <p:nvPr/>
          </p:nvGrpSpPr>
          <p:grpSpPr bwMode="auto">
            <a:xfrm>
              <a:off x="533400" y="2819400"/>
              <a:ext cx="1219200" cy="1219200"/>
              <a:chOff x="4114800" y="2209800"/>
              <a:chExt cx="2819400" cy="2438400"/>
            </a:xfrm>
          </p:grpSpPr>
          <p:pic>
            <p:nvPicPr>
              <p:cNvPr id="7206" name="Picture 4" descr="C:\Documents and Settings\diraviam\Desktop\EPMS Images\woman_icon.png"/>
              <p:cNvPicPr>
                <a:picLocks noChangeAspect="1" noChangeArrowheads="1"/>
              </p:cNvPicPr>
              <p:nvPr/>
            </p:nvPicPr>
            <p:blipFill>
              <a:blip r:embed="rId8"/>
              <a:srcRect/>
              <a:stretch>
                <a:fillRect/>
              </a:stretch>
            </p:blipFill>
            <p:spPr bwMode="auto">
              <a:xfrm>
                <a:off x="5181600" y="2819400"/>
                <a:ext cx="1752600" cy="1752600"/>
              </a:xfrm>
              <a:prstGeom prst="rect">
                <a:avLst/>
              </a:prstGeom>
              <a:noFill/>
              <a:ln w="9525">
                <a:noFill/>
                <a:miter lim="800000"/>
                <a:headEnd/>
                <a:tailEnd/>
              </a:ln>
            </p:spPr>
          </p:pic>
          <p:pic>
            <p:nvPicPr>
              <p:cNvPr id="7207" name="Picture 5" descr="C:\Documents and Settings\diraviam\Desktop\EPMS Images\user_256.png"/>
              <p:cNvPicPr>
                <a:picLocks noChangeAspect="1" noChangeArrowheads="1"/>
              </p:cNvPicPr>
              <p:nvPr/>
            </p:nvPicPr>
            <p:blipFill>
              <a:blip r:embed="rId9"/>
              <a:srcRect/>
              <a:stretch>
                <a:fillRect/>
              </a:stretch>
            </p:blipFill>
            <p:spPr bwMode="auto">
              <a:xfrm flipH="1">
                <a:off x="4114800" y="2209800"/>
                <a:ext cx="2743200" cy="2438400"/>
              </a:xfrm>
              <a:prstGeom prst="rect">
                <a:avLst/>
              </a:prstGeom>
              <a:noFill/>
              <a:ln w="9525">
                <a:noFill/>
                <a:miter lim="800000"/>
                <a:headEnd/>
                <a:tailEnd/>
              </a:ln>
            </p:spPr>
          </p:pic>
        </p:grpSp>
        <p:pic>
          <p:nvPicPr>
            <p:cNvPr id="7205" name="Picture 7" descr="C:\Documents and Settings\diraviam\Desktop\EPMS Images\list.png"/>
            <p:cNvPicPr>
              <a:picLocks noChangeAspect="1" noChangeArrowheads="1"/>
            </p:cNvPicPr>
            <p:nvPr/>
          </p:nvPicPr>
          <p:blipFill>
            <a:blip r:embed="rId10"/>
            <a:srcRect/>
            <a:stretch>
              <a:fillRect/>
            </a:stretch>
          </p:blipFill>
          <p:spPr bwMode="auto">
            <a:xfrm>
              <a:off x="1600200" y="3124200"/>
              <a:ext cx="533400" cy="533400"/>
            </a:xfrm>
            <a:prstGeom prst="rect">
              <a:avLst/>
            </a:prstGeom>
            <a:noFill/>
            <a:ln w="9525">
              <a:noFill/>
              <a:miter lim="800000"/>
              <a:headEnd/>
              <a:tailEnd/>
            </a:ln>
          </p:spPr>
        </p:pic>
      </p:grpSp>
      <p:sp>
        <p:nvSpPr>
          <p:cNvPr id="7180" name="Rectangle 52"/>
          <p:cNvSpPr>
            <a:spLocks noChangeArrowheads="1"/>
          </p:cNvSpPr>
          <p:nvPr/>
        </p:nvSpPr>
        <p:spPr bwMode="auto">
          <a:xfrm>
            <a:off x="4267200" y="3048000"/>
            <a:ext cx="1073150" cy="307975"/>
          </a:xfrm>
          <a:prstGeom prst="rect">
            <a:avLst/>
          </a:prstGeom>
          <a:noFill/>
          <a:ln w="9525">
            <a:noFill/>
            <a:miter lim="800000"/>
            <a:headEnd/>
            <a:tailEnd/>
          </a:ln>
        </p:spPr>
        <p:txBody>
          <a:bodyPr wrap="none">
            <a:spAutoFit/>
          </a:bodyPr>
          <a:lstStyle/>
          <a:p>
            <a:pPr marL="457200" indent="-457200"/>
            <a:r>
              <a:rPr lang="en-US" sz="1400">
                <a:solidFill>
                  <a:srgbClr val="C00000"/>
                </a:solidFill>
                <a:latin typeface="Calibri" pitchFamily="34" charset="0"/>
              </a:rPr>
              <a:t>Staff Profile </a:t>
            </a:r>
          </a:p>
        </p:txBody>
      </p:sp>
      <p:sp>
        <p:nvSpPr>
          <p:cNvPr id="7181" name="Rectangle 53"/>
          <p:cNvSpPr>
            <a:spLocks noChangeArrowheads="1"/>
          </p:cNvSpPr>
          <p:nvPr/>
        </p:nvSpPr>
        <p:spPr bwMode="auto">
          <a:xfrm>
            <a:off x="5257800" y="3059113"/>
            <a:ext cx="2286000" cy="307975"/>
          </a:xfrm>
          <a:prstGeom prst="rect">
            <a:avLst/>
          </a:prstGeom>
          <a:noFill/>
          <a:ln w="9525">
            <a:noFill/>
            <a:miter lim="800000"/>
            <a:headEnd/>
            <a:tailEnd/>
          </a:ln>
        </p:spPr>
        <p:txBody>
          <a:bodyPr>
            <a:spAutoFit/>
          </a:bodyPr>
          <a:lstStyle/>
          <a:p>
            <a:pPr marL="457200" indent="-457200"/>
            <a:r>
              <a:rPr lang="en-US" sz="1400">
                <a:solidFill>
                  <a:srgbClr val="C00000"/>
                </a:solidFill>
                <a:latin typeface="Calibri" pitchFamily="34" charset="0"/>
              </a:rPr>
              <a:t>Staff Attendance Records </a:t>
            </a:r>
          </a:p>
        </p:txBody>
      </p:sp>
      <p:sp>
        <p:nvSpPr>
          <p:cNvPr id="7182" name="TextBox 40"/>
          <p:cNvSpPr txBox="1">
            <a:spLocks noChangeArrowheads="1"/>
          </p:cNvSpPr>
          <p:nvPr/>
        </p:nvSpPr>
        <p:spPr bwMode="auto">
          <a:xfrm>
            <a:off x="1600200" y="4492625"/>
            <a:ext cx="2209800" cy="307975"/>
          </a:xfrm>
          <a:prstGeom prst="rect">
            <a:avLst/>
          </a:prstGeom>
          <a:noFill/>
          <a:ln w="9525">
            <a:noFill/>
            <a:miter lim="800000"/>
            <a:headEnd/>
            <a:tailEnd/>
          </a:ln>
        </p:spPr>
        <p:txBody>
          <a:bodyPr>
            <a:spAutoFit/>
          </a:bodyPr>
          <a:lstStyle/>
          <a:p>
            <a:pPr algn="ctr"/>
            <a:r>
              <a:rPr lang="en-US" sz="1400">
                <a:solidFill>
                  <a:srgbClr val="C00000"/>
                </a:solidFill>
                <a:latin typeface="Calibri" pitchFamily="34" charset="0"/>
              </a:rPr>
              <a:t>News &amp; Events</a:t>
            </a:r>
          </a:p>
        </p:txBody>
      </p:sp>
      <p:pic>
        <p:nvPicPr>
          <p:cNvPr id="7183" name="Picture 7" descr="C:\Documents and Settings\diraviam\Desktop\EPMS Images\newsIcon256.jpg"/>
          <p:cNvPicPr>
            <a:picLocks noChangeAspect="1" noChangeArrowheads="1"/>
          </p:cNvPicPr>
          <p:nvPr/>
        </p:nvPicPr>
        <p:blipFill>
          <a:blip r:embed="rId11"/>
          <a:srcRect/>
          <a:stretch>
            <a:fillRect/>
          </a:stretch>
        </p:blipFill>
        <p:spPr bwMode="auto">
          <a:xfrm>
            <a:off x="1981200" y="3429000"/>
            <a:ext cx="1003300" cy="1003300"/>
          </a:xfrm>
          <a:prstGeom prst="rect">
            <a:avLst/>
          </a:prstGeom>
          <a:noFill/>
          <a:ln w="9525">
            <a:noFill/>
            <a:miter lim="800000"/>
            <a:headEnd/>
            <a:tailEnd/>
          </a:ln>
        </p:spPr>
      </p:pic>
      <p:pic>
        <p:nvPicPr>
          <p:cNvPr id="7184" name="Picture 15" descr="http://www.jcjc.cc.ms.us/images/png/eventscalendar_icon_up.png"/>
          <p:cNvPicPr>
            <a:picLocks noChangeAspect="1" noChangeArrowheads="1"/>
          </p:cNvPicPr>
          <p:nvPr/>
        </p:nvPicPr>
        <p:blipFill>
          <a:blip r:embed="rId12"/>
          <a:srcRect/>
          <a:stretch>
            <a:fillRect/>
          </a:stretch>
        </p:blipFill>
        <p:spPr bwMode="auto">
          <a:xfrm>
            <a:off x="609600" y="3581400"/>
            <a:ext cx="962025" cy="962025"/>
          </a:xfrm>
          <a:prstGeom prst="rect">
            <a:avLst/>
          </a:prstGeom>
          <a:noFill/>
          <a:ln w="9525">
            <a:noFill/>
            <a:miter lim="800000"/>
            <a:headEnd/>
            <a:tailEnd/>
          </a:ln>
        </p:spPr>
      </p:pic>
      <p:sp>
        <p:nvSpPr>
          <p:cNvPr id="7185" name="TextBox 27"/>
          <p:cNvSpPr txBox="1">
            <a:spLocks noChangeArrowheads="1"/>
          </p:cNvSpPr>
          <p:nvPr/>
        </p:nvSpPr>
        <p:spPr bwMode="auto">
          <a:xfrm>
            <a:off x="381000" y="4492625"/>
            <a:ext cx="1752600" cy="307975"/>
          </a:xfrm>
          <a:prstGeom prst="rect">
            <a:avLst/>
          </a:prstGeom>
          <a:noFill/>
          <a:ln w="9525">
            <a:noFill/>
            <a:miter lim="800000"/>
            <a:headEnd/>
            <a:tailEnd/>
          </a:ln>
        </p:spPr>
        <p:txBody>
          <a:bodyPr>
            <a:spAutoFit/>
          </a:bodyPr>
          <a:lstStyle/>
          <a:p>
            <a:r>
              <a:rPr lang="en-US" sz="1400">
                <a:solidFill>
                  <a:srgbClr val="C00000"/>
                </a:solidFill>
                <a:latin typeface="Calibri" pitchFamily="34" charset="0"/>
              </a:rPr>
              <a:t>Events Calendar</a:t>
            </a:r>
          </a:p>
        </p:txBody>
      </p:sp>
      <p:sp>
        <p:nvSpPr>
          <p:cNvPr id="7186" name="TextBox 29"/>
          <p:cNvSpPr txBox="1">
            <a:spLocks noChangeArrowheads="1"/>
          </p:cNvSpPr>
          <p:nvPr/>
        </p:nvSpPr>
        <p:spPr bwMode="auto">
          <a:xfrm>
            <a:off x="7315200" y="3044825"/>
            <a:ext cx="1752600" cy="307975"/>
          </a:xfrm>
          <a:prstGeom prst="rect">
            <a:avLst/>
          </a:prstGeom>
          <a:noFill/>
          <a:ln w="9525">
            <a:noFill/>
            <a:miter lim="800000"/>
            <a:headEnd/>
            <a:tailEnd/>
          </a:ln>
        </p:spPr>
        <p:txBody>
          <a:bodyPr>
            <a:spAutoFit/>
          </a:bodyPr>
          <a:lstStyle/>
          <a:p>
            <a:r>
              <a:rPr lang="en-US" sz="1400">
                <a:solidFill>
                  <a:srgbClr val="C00000"/>
                </a:solidFill>
                <a:latin typeface="Calibri" pitchFamily="34" charset="0"/>
              </a:rPr>
              <a:t>Library Management</a:t>
            </a:r>
          </a:p>
        </p:txBody>
      </p:sp>
      <p:pic>
        <p:nvPicPr>
          <p:cNvPr id="7187" name="Picture 3" descr="C:\Documents and Settings\diraviam\Desktop\EPMS Images\folder library.png"/>
          <p:cNvPicPr>
            <a:picLocks noChangeAspect="1" noChangeArrowheads="1"/>
          </p:cNvPicPr>
          <p:nvPr/>
        </p:nvPicPr>
        <p:blipFill>
          <a:blip r:embed="rId13"/>
          <a:srcRect/>
          <a:stretch>
            <a:fillRect/>
          </a:stretch>
        </p:blipFill>
        <p:spPr bwMode="auto">
          <a:xfrm>
            <a:off x="7467600" y="1901825"/>
            <a:ext cx="990600" cy="990600"/>
          </a:xfrm>
          <a:prstGeom prst="rect">
            <a:avLst/>
          </a:prstGeom>
          <a:noFill/>
          <a:ln w="9525">
            <a:noFill/>
            <a:miter lim="800000"/>
            <a:headEnd/>
            <a:tailEnd/>
          </a:ln>
        </p:spPr>
      </p:pic>
      <p:sp>
        <p:nvSpPr>
          <p:cNvPr id="7188" name="Rectangle 52"/>
          <p:cNvSpPr>
            <a:spLocks noChangeArrowheads="1"/>
          </p:cNvSpPr>
          <p:nvPr/>
        </p:nvSpPr>
        <p:spPr bwMode="auto">
          <a:xfrm>
            <a:off x="3733800" y="4495800"/>
            <a:ext cx="1314450" cy="307975"/>
          </a:xfrm>
          <a:prstGeom prst="rect">
            <a:avLst/>
          </a:prstGeom>
          <a:noFill/>
          <a:ln w="9525">
            <a:noFill/>
            <a:miter lim="800000"/>
            <a:headEnd/>
            <a:tailEnd/>
          </a:ln>
        </p:spPr>
        <p:txBody>
          <a:bodyPr wrap="none">
            <a:spAutoFit/>
          </a:bodyPr>
          <a:lstStyle/>
          <a:p>
            <a:pPr marL="457200" indent="-457200"/>
            <a:r>
              <a:rPr lang="en-US" sz="1400">
                <a:solidFill>
                  <a:srgbClr val="C00000"/>
                </a:solidFill>
                <a:latin typeface="Calibri" pitchFamily="34" charset="0"/>
              </a:rPr>
              <a:t>Student Profile </a:t>
            </a:r>
          </a:p>
        </p:txBody>
      </p:sp>
      <p:sp>
        <p:nvSpPr>
          <p:cNvPr id="7189" name="Rectangle 53"/>
          <p:cNvSpPr>
            <a:spLocks noChangeArrowheads="1"/>
          </p:cNvSpPr>
          <p:nvPr/>
        </p:nvSpPr>
        <p:spPr bwMode="auto">
          <a:xfrm>
            <a:off x="5562600" y="4495800"/>
            <a:ext cx="1643063" cy="307975"/>
          </a:xfrm>
          <a:prstGeom prst="rect">
            <a:avLst/>
          </a:prstGeom>
          <a:noFill/>
          <a:ln w="9525">
            <a:noFill/>
            <a:miter lim="800000"/>
            <a:headEnd/>
            <a:tailEnd/>
          </a:ln>
        </p:spPr>
        <p:txBody>
          <a:bodyPr wrap="none">
            <a:spAutoFit/>
          </a:bodyPr>
          <a:lstStyle/>
          <a:p>
            <a:pPr marL="457200" indent="-457200"/>
            <a:r>
              <a:rPr lang="en-US" sz="1400">
                <a:solidFill>
                  <a:srgbClr val="C00000"/>
                </a:solidFill>
                <a:latin typeface="Calibri" pitchFamily="34" charset="0"/>
              </a:rPr>
              <a:t>Student Attendance</a:t>
            </a:r>
          </a:p>
        </p:txBody>
      </p:sp>
      <p:sp>
        <p:nvSpPr>
          <p:cNvPr id="7190" name="Rectangle 40"/>
          <p:cNvSpPr>
            <a:spLocks noChangeArrowheads="1"/>
          </p:cNvSpPr>
          <p:nvPr/>
        </p:nvSpPr>
        <p:spPr bwMode="auto">
          <a:xfrm>
            <a:off x="7373938" y="4495800"/>
            <a:ext cx="1420812" cy="307975"/>
          </a:xfrm>
          <a:prstGeom prst="rect">
            <a:avLst/>
          </a:prstGeom>
          <a:noFill/>
          <a:ln w="9525">
            <a:noFill/>
            <a:miter lim="800000"/>
            <a:headEnd/>
            <a:tailEnd/>
          </a:ln>
        </p:spPr>
        <p:txBody>
          <a:bodyPr wrap="none">
            <a:spAutoFit/>
          </a:bodyPr>
          <a:lstStyle/>
          <a:p>
            <a:pPr marL="457200" indent="-457200"/>
            <a:r>
              <a:rPr lang="en-US" sz="1400">
                <a:solidFill>
                  <a:srgbClr val="C00000"/>
                </a:solidFill>
                <a:latin typeface="Calibri" pitchFamily="34" charset="0"/>
              </a:rPr>
              <a:t>Exam Time-Table</a:t>
            </a:r>
          </a:p>
        </p:txBody>
      </p:sp>
      <p:grpSp>
        <p:nvGrpSpPr>
          <p:cNvPr id="7191" name="Group 74"/>
          <p:cNvGrpSpPr>
            <a:grpSpLocks/>
          </p:cNvGrpSpPr>
          <p:nvPr/>
        </p:nvGrpSpPr>
        <p:grpSpPr bwMode="auto">
          <a:xfrm>
            <a:off x="3962400" y="3505200"/>
            <a:ext cx="982663" cy="800100"/>
            <a:chOff x="381000" y="1371600"/>
            <a:chExt cx="982843" cy="800100"/>
          </a:xfrm>
        </p:grpSpPr>
        <p:pic>
          <p:nvPicPr>
            <p:cNvPr id="7202" name="Picture 7" descr="C:\Documents and Settings\diraviam\Desktop\EPMS Images\list.png"/>
            <p:cNvPicPr>
              <a:picLocks noChangeAspect="1" noChangeArrowheads="1"/>
            </p:cNvPicPr>
            <p:nvPr/>
          </p:nvPicPr>
          <p:blipFill>
            <a:blip r:embed="rId10"/>
            <a:srcRect/>
            <a:stretch>
              <a:fillRect/>
            </a:stretch>
          </p:blipFill>
          <p:spPr bwMode="auto">
            <a:xfrm>
              <a:off x="990600" y="1447800"/>
              <a:ext cx="373243" cy="355164"/>
            </a:xfrm>
            <a:prstGeom prst="rect">
              <a:avLst/>
            </a:prstGeom>
            <a:noFill/>
            <a:ln w="9525">
              <a:noFill/>
              <a:miter lim="800000"/>
              <a:headEnd/>
              <a:tailEnd/>
            </a:ln>
          </p:spPr>
        </p:pic>
        <p:pic>
          <p:nvPicPr>
            <p:cNvPr id="7203" name="Picture 3" descr="C:\Documents and Settings\diraviam\Desktop\EPMS Images\Copy of Copy of stock-vector-icon-student-graduate-26562160.jpg"/>
            <p:cNvPicPr>
              <a:picLocks noChangeAspect="1" noChangeArrowheads="1"/>
            </p:cNvPicPr>
            <p:nvPr/>
          </p:nvPicPr>
          <p:blipFill>
            <a:blip r:embed="rId14"/>
            <a:srcRect/>
            <a:stretch>
              <a:fillRect/>
            </a:stretch>
          </p:blipFill>
          <p:spPr bwMode="auto">
            <a:xfrm>
              <a:off x="381000" y="1371600"/>
              <a:ext cx="640080" cy="800100"/>
            </a:xfrm>
            <a:prstGeom prst="rect">
              <a:avLst/>
            </a:prstGeom>
            <a:noFill/>
            <a:ln w="9525">
              <a:noFill/>
              <a:miter lim="800000"/>
              <a:headEnd/>
              <a:tailEnd/>
            </a:ln>
          </p:spPr>
        </p:pic>
      </p:grpSp>
      <p:grpSp>
        <p:nvGrpSpPr>
          <p:cNvPr id="7192" name="Group 75"/>
          <p:cNvGrpSpPr>
            <a:grpSpLocks/>
          </p:cNvGrpSpPr>
          <p:nvPr/>
        </p:nvGrpSpPr>
        <p:grpSpPr bwMode="auto">
          <a:xfrm>
            <a:off x="5943600" y="3581400"/>
            <a:ext cx="990600" cy="800100"/>
            <a:chOff x="1524000" y="1371600"/>
            <a:chExt cx="990600" cy="800100"/>
          </a:xfrm>
        </p:grpSpPr>
        <p:pic>
          <p:nvPicPr>
            <p:cNvPr id="7200" name="Picture 6" descr="C:\Documents and Settings\diraviam\Desktop\EPMS Images\clock.png"/>
            <p:cNvPicPr>
              <a:picLocks noChangeAspect="1" noChangeArrowheads="1"/>
            </p:cNvPicPr>
            <p:nvPr/>
          </p:nvPicPr>
          <p:blipFill>
            <a:blip r:embed="rId15"/>
            <a:srcRect/>
            <a:stretch>
              <a:fillRect/>
            </a:stretch>
          </p:blipFill>
          <p:spPr bwMode="auto">
            <a:xfrm>
              <a:off x="2133600" y="1447800"/>
              <a:ext cx="381000" cy="337252"/>
            </a:xfrm>
            <a:prstGeom prst="rect">
              <a:avLst/>
            </a:prstGeom>
            <a:noFill/>
            <a:ln w="9525">
              <a:noFill/>
              <a:miter lim="800000"/>
              <a:headEnd/>
              <a:tailEnd/>
            </a:ln>
          </p:spPr>
        </p:pic>
        <p:pic>
          <p:nvPicPr>
            <p:cNvPr id="7201" name="Picture 3" descr="C:\Documents and Settings\diraviam\Desktop\EPMS Images\Copy of Copy of stock-vector-icon-student-graduate-26562160.jpg"/>
            <p:cNvPicPr>
              <a:picLocks noChangeAspect="1" noChangeArrowheads="1"/>
            </p:cNvPicPr>
            <p:nvPr/>
          </p:nvPicPr>
          <p:blipFill>
            <a:blip r:embed="rId14"/>
            <a:srcRect/>
            <a:stretch>
              <a:fillRect/>
            </a:stretch>
          </p:blipFill>
          <p:spPr bwMode="auto">
            <a:xfrm>
              <a:off x="1524000" y="1371600"/>
              <a:ext cx="640080" cy="800100"/>
            </a:xfrm>
            <a:prstGeom prst="rect">
              <a:avLst/>
            </a:prstGeom>
            <a:noFill/>
            <a:ln w="9525">
              <a:noFill/>
              <a:miter lim="800000"/>
              <a:headEnd/>
              <a:tailEnd/>
            </a:ln>
          </p:spPr>
        </p:pic>
      </p:grpSp>
      <p:pic>
        <p:nvPicPr>
          <p:cNvPr id="7193" name="Picture 1"/>
          <p:cNvPicPr>
            <a:picLocks noChangeAspect="1" noChangeArrowheads="1"/>
          </p:cNvPicPr>
          <p:nvPr/>
        </p:nvPicPr>
        <p:blipFill>
          <a:blip r:embed="rId16"/>
          <a:srcRect/>
          <a:stretch>
            <a:fillRect/>
          </a:stretch>
        </p:blipFill>
        <p:spPr bwMode="auto">
          <a:xfrm>
            <a:off x="7848600" y="3581400"/>
            <a:ext cx="838200" cy="838200"/>
          </a:xfrm>
          <a:prstGeom prst="rect">
            <a:avLst/>
          </a:prstGeom>
          <a:noFill/>
          <a:ln w="9525">
            <a:noFill/>
            <a:miter lim="800000"/>
            <a:headEnd/>
            <a:tailEnd/>
          </a:ln>
        </p:spPr>
      </p:pic>
      <p:grpSp>
        <p:nvGrpSpPr>
          <p:cNvPr id="7194" name="Group 12"/>
          <p:cNvGrpSpPr>
            <a:grpSpLocks/>
          </p:cNvGrpSpPr>
          <p:nvPr/>
        </p:nvGrpSpPr>
        <p:grpSpPr bwMode="auto">
          <a:xfrm>
            <a:off x="762000" y="5105400"/>
            <a:ext cx="762000" cy="838200"/>
            <a:chOff x="3276600" y="5029200"/>
            <a:chExt cx="1219200" cy="1123950"/>
          </a:xfrm>
        </p:grpSpPr>
        <p:pic>
          <p:nvPicPr>
            <p:cNvPr id="7198" name="Picture 7" descr="C:\Documents and Settings\diraviam\Desktop\EPMS Images\Exam icon.jpg"/>
            <p:cNvPicPr>
              <a:picLocks noChangeAspect="1" noChangeArrowheads="1"/>
            </p:cNvPicPr>
            <p:nvPr/>
          </p:nvPicPr>
          <p:blipFill>
            <a:blip r:embed="rId17"/>
            <a:srcRect/>
            <a:stretch>
              <a:fillRect/>
            </a:stretch>
          </p:blipFill>
          <p:spPr bwMode="auto">
            <a:xfrm>
              <a:off x="3429000" y="5029200"/>
              <a:ext cx="1066800" cy="1051560"/>
            </a:xfrm>
            <a:prstGeom prst="rect">
              <a:avLst/>
            </a:prstGeom>
            <a:noFill/>
            <a:ln w="9525">
              <a:noFill/>
              <a:miter lim="800000"/>
              <a:headEnd/>
              <a:tailEnd/>
            </a:ln>
          </p:spPr>
        </p:pic>
        <p:pic>
          <p:nvPicPr>
            <p:cNvPr id="7199" name="Picture 8" descr="C:\Documents and Settings\diraviam\Desktop\EPMS Images\exam_icon.jpg"/>
            <p:cNvPicPr>
              <a:picLocks noChangeAspect="1" noChangeArrowheads="1"/>
            </p:cNvPicPr>
            <p:nvPr/>
          </p:nvPicPr>
          <p:blipFill>
            <a:blip r:embed="rId18"/>
            <a:srcRect/>
            <a:stretch>
              <a:fillRect/>
            </a:stretch>
          </p:blipFill>
          <p:spPr bwMode="auto">
            <a:xfrm>
              <a:off x="3276600" y="5562600"/>
              <a:ext cx="714876" cy="590550"/>
            </a:xfrm>
            <a:prstGeom prst="rect">
              <a:avLst/>
            </a:prstGeom>
            <a:noFill/>
            <a:ln w="9525">
              <a:noFill/>
              <a:miter lim="800000"/>
              <a:headEnd/>
              <a:tailEnd/>
            </a:ln>
          </p:spPr>
        </p:pic>
      </p:grpSp>
      <p:sp>
        <p:nvSpPr>
          <p:cNvPr id="7195" name="TextBox 40"/>
          <p:cNvSpPr txBox="1">
            <a:spLocks noChangeArrowheads="1"/>
          </p:cNvSpPr>
          <p:nvPr/>
        </p:nvSpPr>
        <p:spPr bwMode="auto">
          <a:xfrm>
            <a:off x="304800" y="6096000"/>
            <a:ext cx="2209800" cy="307975"/>
          </a:xfrm>
          <a:prstGeom prst="rect">
            <a:avLst/>
          </a:prstGeom>
          <a:noFill/>
          <a:ln w="9525">
            <a:noFill/>
            <a:miter lim="800000"/>
            <a:headEnd/>
            <a:tailEnd/>
          </a:ln>
        </p:spPr>
        <p:txBody>
          <a:bodyPr>
            <a:spAutoFit/>
          </a:bodyPr>
          <a:lstStyle/>
          <a:p>
            <a:pPr algn="ctr"/>
            <a:r>
              <a:rPr lang="en-US" sz="1400">
                <a:solidFill>
                  <a:srgbClr val="C00000"/>
                </a:solidFill>
                <a:latin typeface="Calibri" pitchFamily="34" charset="0"/>
              </a:rPr>
              <a:t>Marks and Result</a:t>
            </a:r>
          </a:p>
        </p:txBody>
      </p:sp>
      <p:sp>
        <p:nvSpPr>
          <p:cNvPr id="45" name="TextBox 44"/>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7197" name="Picture 14"/>
          <p:cNvPicPr>
            <a:picLocks noChangeAspect="1" noChangeArrowheads="1"/>
          </p:cNvPicPr>
          <p:nvPr/>
        </p:nvPicPr>
        <p:blipFill>
          <a:blip r:embed="rId19"/>
          <a:srcRect/>
          <a:stretch>
            <a:fillRect/>
          </a:stretch>
        </p:blipFill>
        <p:spPr bwMode="auto">
          <a:xfrm>
            <a:off x="6219825" y="228600"/>
            <a:ext cx="2924175"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8197" name="TextBox 12"/>
          <p:cNvSpPr txBox="1">
            <a:spLocks noChangeArrowheads="1"/>
          </p:cNvSpPr>
          <p:nvPr/>
        </p:nvSpPr>
        <p:spPr bwMode="auto">
          <a:xfrm>
            <a:off x="457200" y="2057400"/>
            <a:ext cx="45720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Management Dashboard</a:t>
            </a:r>
          </a:p>
        </p:txBody>
      </p:sp>
      <p:sp>
        <p:nvSpPr>
          <p:cNvPr id="8198" name="TextBox 14"/>
          <p:cNvSpPr txBox="1">
            <a:spLocks noChangeArrowheads="1"/>
          </p:cNvSpPr>
          <p:nvPr/>
        </p:nvSpPr>
        <p:spPr bwMode="auto">
          <a:xfrm>
            <a:off x="457200" y="2743200"/>
            <a:ext cx="4191000" cy="2586038"/>
          </a:xfrm>
          <a:prstGeom prst="rect">
            <a:avLst/>
          </a:prstGeom>
          <a:noFill/>
          <a:ln w="9525">
            <a:noFill/>
            <a:miter lim="800000"/>
            <a:headEnd/>
            <a:tailEnd/>
          </a:ln>
        </p:spPr>
        <p:txBody>
          <a:bodyPr>
            <a:spAutoFit/>
          </a:bodyPr>
          <a:lstStyle/>
          <a:p>
            <a:pPr algn="just"/>
            <a:r>
              <a:rPr lang="en-US" b="1">
                <a:solidFill>
                  <a:srgbClr val="002060"/>
                </a:solidFill>
                <a:latin typeface="Candara" pitchFamily="34" charset="0"/>
                <a:cs typeface="Calibri" pitchFamily="34" charset="0"/>
              </a:rPr>
              <a:t>@CAMPUS </a:t>
            </a:r>
            <a:r>
              <a:rPr lang="en-US">
                <a:latin typeface="Calibri" pitchFamily="34" charset="0"/>
              </a:rPr>
              <a:t>graphical dashboard will provide the management a snap-shot of the overall functioning of the educational institution or a group of educational institutions under the same management. The dashboard has useful information related to financials, admissions, students &amp; staff strength  and several customizable information.</a:t>
            </a:r>
          </a:p>
        </p:txBody>
      </p:sp>
      <p:pic>
        <p:nvPicPr>
          <p:cNvPr id="8199" name="Picture 3" descr="C:\Documents and Settings\diraviam\Desktop\EPMS Images\advanced_dynamic_graphs_and_charts_php_php_graphs_and_charts-51512.gif"/>
          <p:cNvPicPr>
            <a:picLocks noChangeAspect="1" noChangeArrowheads="1"/>
          </p:cNvPicPr>
          <p:nvPr/>
        </p:nvPicPr>
        <p:blipFill>
          <a:blip r:embed="rId3"/>
          <a:srcRect/>
          <a:stretch>
            <a:fillRect/>
          </a:stretch>
        </p:blipFill>
        <p:spPr bwMode="auto">
          <a:xfrm>
            <a:off x="5257800" y="2286000"/>
            <a:ext cx="3302000" cy="2971800"/>
          </a:xfrm>
          <a:prstGeom prst="rect">
            <a:avLst/>
          </a:prstGeom>
          <a:noFill/>
          <a:ln w="9525">
            <a:noFill/>
            <a:miter lim="800000"/>
            <a:headEnd/>
            <a:tailEnd/>
          </a:ln>
        </p:spPr>
      </p:pic>
      <p:sp>
        <p:nvSpPr>
          <p:cNvPr id="8200" name="TextBox 15"/>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General Administration Tools </a:t>
            </a:r>
            <a:r>
              <a:rPr lang="en-US" sz="1200" b="1">
                <a:solidFill>
                  <a:srgbClr val="C00000"/>
                </a:solidFill>
                <a:latin typeface="Calibri" pitchFamily="34" charset="0"/>
              </a:rPr>
              <a:t>(Continued…)</a:t>
            </a:r>
          </a:p>
        </p:txBody>
      </p:sp>
      <p:sp>
        <p:nvSpPr>
          <p:cNvPr id="8201" name="TextBox 12"/>
          <p:cNvSpPr txBox="1">
            <a:spLocks noChangeArrowheads="1"/>
          </p:cNvSpPr>
          <p:nvPr/>
        </p:nvSpPr>
        <p:spPr bwMode="auto">
          <a:xfrm>
            <a:off x="5257800" y="5334000"/>
            <a:ext cx="3276600" cy="276225"/>
          </a:xfrm>
          <a:prstGeom prst="rect">
            <a:avLst/>
          </a:prstGeom>
          <a:noFill/>
          <a:ln w="9525">
            <a:noFill/>
            <a:miter lim="800000"/>
            <a:headEnd/>
            <a:tailEnd/>
          </a:ln>
        </p:spPr>
        <p:txBody>
          <a:bodyPr>
            <a:spAutoFit/>
          </a:bodyPr>
          <a:lstStyle/>
          <a:p>
            <a:pPr algn="ctr"/>
            <a:r>
              <a:rPr lang="en-US" sz="1200">
                <a:solidFill>
                  <a:srgbClr val="C00000"/>
                </a:solidFill>
                <a:latin typeface="Calibri" pitchFamily="34" charset="0"/>
              </a:rPr>
              <a:t>Management Dashboard</a:t>
            </a:r>
          </a:p>
        </p:txBody>
      </p:sp>
      <p:sp>
        <p:nvSpPr>
          <p:cNvPr id="13" name="TextBox 12"/>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820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9223" name="TextBox 15"/>
          <p:cNvSpPr txBox="1">
            <a:spLocks noChangeArrowheads="1"/>
          </p:cNvSpPr>
          <p:nvPr/>
        </p:nvSpPr>
        <p:spPr bwMode="auto">
          <a:xfrm>
            <a:off x="228600" y="190500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Fee Collection Management</a:t>
            </a:r>
          </a:p>
        </p:txBody>
      </p:sp>
      <p:sp>
        <p:nvSpPr>
          <p:cNvPr id="9224" name="TextBox 16"/>
          <p:cNvSpPr txBox="1">
            <a:spLocks noChangeArrowheads="1"/>
          </p:cNvSpPr>
          <p:nvPr/>
        </p:nvSpPr>
        <p:spPr bwMode="auto">
          <a:xfrm>
            <a:off x="242888" y="2279650"/>
            <a:ext cx="5105400" cy="3970338"/>
          </a:xfrm>
          <a:prstGeom prst="rect">
            <a:avLst/>
          </a:prstGeom>
          <a:noFill/>
          <a:ln w="9525">
            <a:noFill/>
            <a:miter lim="800000"/>
            <a:headEnd/>
            <a:tailEnd/>
          </a:ln>
        </p:spPr>
        <p:txBody>
          <a:bodyPr>
            <a:spAutoFit/>
          </a:bodyPr>
          <a:lstStyle/>
          <a:p>
            <a:pPr marL="225425" indent="-225425" algn="just">
              <a:buFont typeface="Wingdings" pitchFamily="2" charset="2"/>
              <a:buChar char="§"/>
            </a:pPr>
            <a:r>
              <a:rPr lang="en-US">
                <a:latin typeface="Calibri" pitchFamily="34" charset="0"/>
              </a:rPr>
              <a:t>Configure fee types, frequency, late fee, concession, scholarship, installments, etc.</a:t>
            </a:r>
          </a:p>
          <a:p>
            <a:pPr marL="225425" indent="-225425" algn="just">
              <a:buFont typeface="Wingdings" pitchFamily="2" charset="2"/>
              <a:buChar char="§"/>
            </a:pPr>
            <a:r>
              <a:rPr lang="en-US">
                <a:latin typeface="Calibri" pitchFamily="34" charset="0"/>
              </a:rPr>
              <a:t>Generate individual student level fee-card.</a:t>
            </a:r>
          </a:p>
          <a:p>
            <a:pPr marL="225425" indent="-225425" algn="just">
              <a:buFont typeface="Wingdings" pitchFamily="2" charset="2"/>
              <a:buChar char="§"/>
            </a:pPr>
            <a:r>
              <a:rPr lang="en-US">
                <a:latin typeface="Calibri" pitchFamily="34" charset="0"/>
              </a:rPr>
              <a:t>Track cheque return from the bank</a:t>
            </a:r>
          </a:p>
          <a:p>
            <a:pPr marL="225425" indent="-225425" algn="just">
              <a:buFont typeface="Wingdings" pitchFamily="2" charset="2"/>
              <a:buChar char="§"/>
            </a:pPr>
            <a:r>
              <a:rPr lang="en-US">
                <a:latin typeface="Calibri" pitchFamily="34" charset="0"/>
              </a:rPr>
              <a:t>Generate a variety or combination of reports related to fee payment, late fees, discounts, cheque return , special fee, etc</a:t>
            </a:r>
          </a:p>
          <a:p>
            <a:pPr marL="225425" indent="-225425" algn="just">
              <a:buFont typeface="Wingdings" pitchFamily="2" charset="2"/>
              <a:buChar char="§"/>
            </a:pPr>
            <a:r>
              <a:rPr lang="en-US">
                <a:latin typeface="Calibri" pitchFamily="34" charset="0"/>
              </a:rPr>
              <a:t>Generate payment related reminders and alerts and a daily, weekly, monthly, quarterly, to groups or individuals</a:t>
            </a:r>
          </a:p>
          <a:p>
            <a:pPr marL="225425" indent="-225425" algn="just">
              <a:buFont typeface="Wingdings" pitchFamily="2" charset="2"/>
              <a:buChar char="§"/>
            </a:pPr>
            <a:r>
              <a:rPr lang="en-US">
                <a:latin typeface="Calibri" pitchFamily="34" charset="0"/>
              </a:rPr>
              <a:t>Customized online payment forms for authorized banks to collect fees on behalf of institution</a:t>
            </a:r>
          </a:p>
          <a:p>
            <a:pPr marL="225425" indent="-225425" algn="just">
              <a:buFont typeface="Wingdings" pitchFamily="2" charset="2"/>
              <a:buChar char="§"/>
            </a:pPr>
            <a:r>
              <a:rPr lang="en-US">
                <a:latin typeface="Calibri" pitchFamily="34" charset="0"/>
              </a:rPr>
              <a:t>Get real time updates of fee collected and related status.</a:t>
            </a:r>
          </a:p>
        </p:txBody>
      </p:sp>
      <p:sp>
        <p:nvSpPr>
          <p:cNvPr id="9225" name="TextBox 17"/>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General Administration Tools </a:t>
            </a:r>
            <a:r>
              <a:rPr lang="en-US" sz="1200" b="1">
                <a:solidFill>
                  <a:srgbClr val="C00000"/>
                </a:solidFill>
                <a:latin typeface="Calibri" pitchFamily="34" charset="0"/>
              </a:rPr>
              <a:t>(Continued…)</a:t>
            </a:r>
          </a:p>
        </p:txBody>
      </p:sp>
      <p:pic>
        <p:nvPicPr>
          <p:cNvPr id="9226" name="Picture 13" descr="C:\Documents and Settings\diraviam\Desktop\EPMS Images\1000 rupees.jpg"/>
          <p:cNvPicPr>
            <a:picLocks noChangeAspect="1" noChangeArrowheads="1"/>
          </p:cNvPicPr>
          <p:nvPr/>
        </p:nvPicPr>
        <p:blipFill>
          <a:blip r:embed="rId3"/>
          <a:srcRect/>
          <a:stretch>
            <a:fillRect/>
          </a:stretch>
        </p:blipFill>
        <p:spPr bwMode="auto">
          <a:xfrm>
            <a:off x="5562600" y="2590800"/>
            <a:ext cx="3581400" cy="2374900"/>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0" y="6751638"/>
            <a:ext cx="9144000" cy="1063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4" name="Straight Connector 13"/>
          <p:cNvCxnSpPr/>
          <p:nvPr/>
        </p:nvCxnSpPr>
        <p:spPr>
          <a:xfrm>
            <a:off x="0" y="11430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0247" name="TextBox 42"/>
          <p:cNvSpPr txBox="1">
            <a:spLocks noChangeArrowheads="1"/>
          </p:cNvSpPr>
          <p:nvPr/>
        </p:nvSpPr>
        <p:spPr bwMode="auto">
          <a:xfrm>
            <a:off x="457200" y="1371600"/>
            <a:ext cx="8382000" cy="461963"/>
          </a:xfrm>
          <a:prstGeom prst="rect">
            <a:avLst/>
          </a:prstGeom>
          <a:noFill/>
          <a:ln w="9525">
            <a:noFill/>
            <a:miter lim="800000"/>
            <a:headEnd/>
            <a:tailEnd/>
          </a:ln>
        </p:spPr>
        <p:txBody>
          <a:bodyPr>
            <a:spAutoFit/>
          </a:bodyPr>
          <a:lstStyle/>
          <a:p>
            <a:pPr algn="ctr"/>
            <a:r>
              <a:rPr lang="en-US" sz="2400" b="1">
                <a:solidFill>
                  <a:srgbClr val="C00000"/>
                </a:solidFill>
                <a:latin typeface="Calibri" pitchFamily="34" charset="0"/>
              </a:rPr>
              <a:t>General Administration Tools </a:t>
            </a:r>
            <a:r>
              <a:rPr lang="en-US" sz="1200" b="1">
                <a:solidFill>
                  <a:srgbClr val="C00000"/>
                </a:solidFill>
                <a:latin typeface="Calibri" pitchFamily="34" charset="0"/>
              </a:rPr>
              <a:t>(Continued…)</a:t>
            </a:r>
          </a:p>
        </p:txBody>
      </p:sp>
      <p:sp>
        <p:nvSpPr>
          <p:cNvPr id="10248" name="Rectangle 43"/>
          <p:cNvSpPr>
            <a:spLocks noChangeArrowheads="1"/>
          </p:cNvSpPr>
          <p:nvPr/>
        </p:nvSpPr>
        <p:spPr bwMode="auto">
          <a:xfrm>
            <a:off x="304800" y="2743200"/>
            <a:ext cx="5105400" cy="1984375"/>
          </a:xfrm>
          <a:prstGeom prst="rect">
            <a:avLst/>
          </a:prstGeom>
          <a:noFill/>
          <a:ln w="9525">
            <a:noFill/>
            <a:miter lim="800000"/>
            <a:headEnd/>
            <a:tailEnd/>
          </a:ln>
        </p:spPr>
        <p:txBody>
          <a:bodyPr>
            <a:spAutoFit/>
          </a:bodyPr>
          <a:lstStyle/>
          <a:p>
            <a:pPr marL="280988" indent="-280988" algn="just">
              <a:spcAft>
                <a:spcPts val="600"/>
              </a:spcAft>
              <a:buFont typeface="Wingdings" pitchFamily="2" charset="2"/>
              <a:buChar char="§"/>
            </a:pPr>
            <a:r>
              <a:rPr lang="en-US">
                <a:latin typeface="Calibri" pitchFamily="34" charset="0"/>
              </a:rPr>
              <a:t>Easily create calendars</a:t>
            </a:r>
          </a:p>
          <a:p>
            <a:pPr marL="280988" indent="-280988" algn="just">
              <a:spcAft>
                <a:spcPts val="600"/>
              </a:spcAft>
              <a:buFont typeface="Wingdings" pitchFamily="2" charset="2"/>
              <a:buChar char="§"/>
            </a:pPr>
            <a:r>
              <a:rPr lang="en-US">
                <a:latin typeface="Calibri" pitchFamily="34" charset="0"/>
              </a:rPr>
              <a:t>Create events and share them with different stakeholders</a:t>
            </a:r>
          </a:p>
          <a:p>
            <a:pPr marL="280988" indent="-280988" algn="just">
              <a:spcAft>
                <a:spcPts val="600"/>
              </a:spcAft>
              <a:buFont typeface="Wingdings" pitchFamily="2" charset="2"/>
              <a:buChar char="§"/>
            </a:pPr>
            <a:r>
              <a:rPr lang="en-US">
                <a:latin typeface="Calibri" pitchFamily="34" charset="0"/>
              </a:rPr>
              <a:t>Generate alert notification for events</a:t>
            </a:r>
          </a:p>
          <a:p>
            <a:pPr marL="280988" indent="-280988" algn="just">
              <a:spcAft>
                <a:spcPts val="600"/>
              </a:spcAft>
              <a:buFont typeface="Wingdings" pitchFamily="2" charset="2"/>
              <a:buChar char="§"/>
            </a:pPr>
            <a:r>
              <a:rPr lang="en-US">
                <a:latin typeface="Calibri" pitchFamily="34" charset="0"/>
              </a:rPr>
              <a:t>Automatic publishing of events to individuals and groups</a:t>
            </a:r>
          </a:p>
        </p:txBody>
      </p:sp>
      <p:sp>
        <p:nvSpPr>
          <p:cNvPr id="10249" name="TextBox 44"/>
          <p:cNvSpPr txBox="1">
            <a:spLocks noChangeArrowheads="1"/>
          </p:cNvSpPr>
          <p:nvPr/>
        </p:nvSpPr>
        <p:spPr bwMode="auto">
          <a:xfrm>
            <a:off x="331788" y="2057400"/>
            <a:ext cx="4800600" cy="400050"/>
          </a:xfrm>
          <a:prstGeom prst="rect">
            <a:avLst/>
          </a:prstGeom>
          <a:noFill/>
          <a:ln w="9525">
            <a:noFill/>
            <a:miter lim="800000"/>
            <a:headEnd/>
            <a:tailEnd/>
          </a:ln>
        </p:spPr>
        <p:txBody>
          <a:bodyPr>
            <a:spAutoFit/>
          </a:bodyPr>
          <a:lstStyle/>
          <a:p>
            <a:r>
              <a:rPr lang="en-US" sz="2000" b="1">
                <a:solidFill>
                  <a:srgbClr val="C00000"/>
                </a:solidFill>
                <a:latin typeface="Calibri" pitchFamily="34" charset="0"/>
              </a:rPr>
              <a:t>Events Calendar</a:t>
            </a:r>
          </a:p>
        </p:txBody>
      </p:sp>
      <p:pic>
        <p:nvPicPr>
          <p:cNvPr id="10250" name="Picture 15" descr="http://www.jcjc.cc.ms.us/images/png/eventscalendar_icon_up.png"/>
          <p:cNvPicPr>
            <a:picLocks noChangeAspect="1" noChangeArrowheads="1"/>
          </p:cNvPicPr>
          <p:nvPr/>
        </p:nvPicPr>
        <p:blipFill>
          <a:blip r:embed="rId3"/>
          <a:srcRect/>
          <a:stretch>
            <a:fillRect/>
          </a:stretch>
        </p:blipFill>
        <p:spPr bwMode="auto">
          <a:xfrm>
            <a:off x="5943600" y="2514600"/>
            <a:ext cx="2590800" cy="2590800"/>
          </a:xfrm>
          <a:prstGeom prst="rect">
            <a:avLst/>
          </a:prstGeom>
          <a:noFill/>
          <a:ln w="9525">
            <a:noFill/>
            <a:miter lim="800000"/>
            <a:headEnd/>
            <a:tailEnd/>
          </a:ln>
        </p:spPr>
      </p:pic>
      <p:sp>
        <p:nvSpPr>
          <p:cNvPr id="12" name="TextBox 11"/>
          <p:cNvSpPr txBox="1"/>
          <p:nvPr/>
        </p:nvSpPr>
        <p:spPr>
          <a:xfrm>
            <a:off x="304800" y="838200"/>
            <a:ext cx="3276600" cy="307975"/>
          </a:xfrm>
          <a:prstGeom prst="rect">
            <a:avLst/>
          </a:prstGeom>
          <a:noFill/>
        </p:spPr>
        <p:txBody>
          <a:bodyPr>
            <a:spAutoFit/>
          </a:bodyPr>
          <a:lstStyle/>
          <a:p>
            <a:pPr fontAlgn="auto">
              <a:spcBef>
                <a:spcPts val="0"/>
              </a:spcBef>
              <a:spcAft>
                <a:spcPts val="0"/>
              </a:spcAft>
              <a:defRPr/>
            </a:pPr>
            <a:r>
              <a:rPr lang="en-US" sz="1400" dirty="0" smtClean="0">
                <a:solidFill>
                  <a:schemeClr val="accent2">
                    <a:lumMod val="75000"/>
                  </a:schemeClr>
                </a:solidFill>
                <a:latin typeface="+mn-lt"/>
                <a:cs typeface="+mn-cs"/>
              </a:rPr>
              <a:t>School </a:t>
            </a:r>
            <a:r>
              <a:rPr lang="en-US" sz="1400" dirty="0">
                <a:solidFill>
                  <a:schemeClr val="accent2">
                    <a:lumMod val="75000"/>
                  </a:schemeClr>
                </a:solidFill>
                <a:latin typeface="+mn-lt"/>
                <a:cs typeface="+mn-cs"/>
              </a:rPr>
              <a:t>Management System</a:t>
            </a:r>
          </a:p>
        </p:txBody>
      </p:sp>
      <p:pic>
        <p:nvPicPr>
          <p:cNvPr id="13" name="Picture 14"/>
          <p:cNvPicPr>
            <a:picLocks noChangeAspect="1" noChangeArrowheads="1"/>
          </p:cNvPicPr>
          <p:nvPr/>
        </p:nvPicPr>
        <p:blipFill>
          <a:blip r:embed="rId4"/>
          <a:srcRect/>
          <a:stretch>
            <a:fillRect/>
          </a:stretch>
        </p:blipFill>
        <p:spPr bwMode="auto">
          <a:xfrm>
            <a:off x="6219825" y="228600"/>
            <a:ext cx="2924175" cy="895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8632143</TotalTime>
  <Words>1892</Words>
  <Application>Microsoft Office PowerPoint</Application>
  <PresentationFormat>On-screen Show (4:3)</PresentationFormat>
  <Paragraphs>239</Paragraphs>
  <Slides>29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Wingdings</vt:lpstr>
      <vt:lpstr>Comic Sans MS</vt:lpstr>
      <vt:lpstr>Candara</vt:lpstr>
      <vt:lpstr>Bell MT</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Cisco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diraviam</dc:creator>
  <cp:lastModifiedBy>lenovo</cp:lastModifiedBy>
  <cp:revision>274</cp:revision>
  <dcterms:created xsi:type="dcterms:W3CDTF">2011-03-14T07:18:24Z</dcterms:created>
  <dcterms:modified xsi:type="dcterms:W3CDTF">2016-11-14T13:59:09Z</dcterms:modified>
</cp:coreProperties>
</file>