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9"/>
  </p:notesMasterIdLst>
  <p:sldIdLst>
    <p:sldId id="257" r:id="rId2"/>
    <p:sldId id="259" r:id="rId3"/>
    <p:sldId id="260" r:id="rId4"/>
    <p:sldId id="266" r:id="rId5"/>
    <p:sldId id="267" r:id="rId6"/>
    <p:sldId id="268" r:id="rId7"/>
    <p:sldId id="269" r:id="rId8"/>
    <p:sldId id="270" r:id="rId9"/>
    <p:sldId id="271" r:id="rId10"/>
    <p:sldId id="272" r:id="rId11"/>
    <p:sldId id="273" r:id="rId12"/>
    <p:sldId id="315" r:id="rId13"/>
    <p:sldId id="316" r:id="rId14"/>
    <p:sldId id="317" r:id="rId15"/>
    <p:sldId id="274" r:id="rId16"/>
    <p:sldId id="262" r:id="rId17"/>
    <p:sldId id="275" r:id="rId18"/>
    <p:sldId id="276" r:id="rId19"/>
    <p:sldId id="278" r:id="rId20"/>
    <p:sldId id="279" r:id="rId21"/>
    <p:sldId id="280" r:id="rId22"/>
    <p:sldId id="281" r:id="rId23"/>
    <p:sldId id="282" r:id="rId24"/>
    <p:sldId id="277" r:id="rId25"/>
    <p:sldId id="283" r:id="rId26"/>
    <p:sldId id="284" r:id="rId27"/>
    <p:sldId id="285" r:id="rId28"/>
    <p:sldId id="286" r:id="rId29"/>
    <p:sldId id="287" r:id="rId30"/>
    <p:sldId id="288" r:id="rId31"/>
    <p:sldId id="289" r:id="rId32"/>
    <p:sldId id="290" r:id="rId33"/>
    <p:sldId id="291" r:id="rId34"/>
    <p:sldId id="293" r:id="rId35"/>
    <p:sldId id="292"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8" r:id="rId50"/>
    <p:sldId id="307" r:id="rId51"/>
    <p:sldId id="309" r:id="rId52"/>
    <p:sldId id="310" r:id="rId53"/>
    <p:sldId id="311" r:id="rId54"/>
    <p:sldId id="312" r:id="rId55"/>
    <p:sldId id="314" r:id="rId56"/>
    <p:sldId id="313" r:id="rId57"/>
    <p:sldId id="265" r:id="rId58"/>
  </p:sldIdLst>
  <p:sldSz cx="9144000" cy="6858000" type="screen4x3"/>
  <p:notesSz cx="6858000" cy="9144000"/>
  <p:embeddedFontLst>
    <p:embeddedFont>
      <p:font typeface="Calibri" panose="020F0502020204030204" pitchFamily="34" charset="0"/>
      <p:regular r:id="rId60"/>
      <p:bold r:id="rId61"/>
      <p:italic r:id="rId62"/>
      <p:boldItalic r:id="rId63"/>
    </p:embeddedFont>
    <p:embeddedFont>
      <p:font typeface="Franklin Gothic Book" panose="020B0503020102020204" pitchFamily="34" charset="0"/>
      <p:regular r:id="rId64"/>
      <p:italic r:id="rId65"/>
    </p:embeddedFont>
    <p:embeddedFont>
      <p:font typeface="Franklin Gothic Medium" panose="020B0603020102020204" pitchFamily="34" charset="0"/>
      <p:regular r:id="rId66"/>
      <p:italic r:id="rId67"/>
    </p:embeddedFont>
    <p:embeddedFont>
      <p:font typeface="等线" panose="02010600030101010101" pitchFamily="2" charset="-122"/>
      <p:regular r:id="rId68"/>
      <p:bold r:id="rId69"/>
    </p:embeddedFont>
  </p:embeddedFontLst>
  <p:defaultTextStyle>
    <a:defPPr>
      <a:defRPr lang="zh-CN"/>
    </a:defPPr>
    <a:lvl1pPr algn="l" rtl="0" fontAlgn="base">
      <a:spcBef>
        <a:spcPct val="0"/>
      </a:spcBef>
      <a:spcAft>
        <a:spcPct val="0"/>
      </a:spcAft>
      <a:defRPr kern="1200">
        <a:solidFill>
          <a:schemeClr val="tx1"/>
        </a:solidFill>
        <a:latin typeface="Franklin Gothic Book" pitchFamily="34" charset="0"/>
        <a:ea typeface="宋体" charset="-122"/>
        <a:cs typeface="+mn-cs"/>
      </a:defRPr>
    </a:lvl1pPr>
    <a:lvl2pPr marL="457200" algn="l" rtl="0" fontAlgn="base">
      <a:spcBef>
        <a:spcPct val="0"/>
      </a:spcBef>
      <a:spcAft>
        <a:spcPct val="0"/>
      </a:spcAft>
      <a:defRPr kern="1200">
        <a:solidFill>
          <a:schemeClr val="tx1"/>
        </a:solidFill>
        <a:latin typeface="Franklin Gothic Book" pitchFamily="34" charset="0"/>
        <a:ea typeface="宋体" charset="-122"/>
        <a:cs typeface="+mn-cs"/>
      </a:defRPr>
    </a:lvl2pPr>
    <a:lvl3pPr marL="914400" algn="l" rtl="0" fontAlgn="base">
      <a:spcBef>
        <a:spcPct val="0"/>
      </a:spcBef>
      <a:spcAft>
        <a:spcPct val="0"/>
      </a:spcAft>
      <a:defRPr kern="1200">
        <a:solidFill>
          <a:schemeClr val="tx1"/>
        </a:solidFill>
        <a:latin typeface="Franklin Gothic Book" pitchFamily="34" charset="0"/>
        <a:ea typeface="宋体" charset="-122"/>
        <a:cs typeface="+mn-cs"/>
      </a:defRPr>
    </a:lvl3pPr>
    <a:lvl4pPr marL="1371600" algn="l" rtl="0" fontAlgn="base">
      <a:spcBef>
        <a:spcPct val="0"/>
      </a:spcBef>
      <a:spcAft>
        <a:spcPct val="0"/>
      </a:spcAft>
      <a:defRPr kern="1200">
        <a:solidFill>
          <a:schemeClr val="tx1"/>
        </a:solidFill>
        <a:latin typeface="Franklin Gothic Book" pitchFamily="34" charset="0"/>
        <a:ea typeface="宋体" charset="-122"/>
        <a:cs typeface="+mn-cs"/>
      </a:defRPr>
    </a:lvl4pPr>
    <a:lvl5pPr marL="1828800" algn="l" rtl="0" fontAlgn="base">
      <a:spcBef>
        <a:spcPct val="0"/>
      </a:spcBef>
      <a:spcAft>
        <a:spcPct val="0"/>
      </a:spcAft>
      <a:defRPr kern="1200">
        <a:solidFill>
          <a:schemeClr val="tx1"/>
        </a:solidFill>
        <a:latin typeface="Franklin Gothic Book" pitchFamily="34" charset="0"/>
        <a:ea typeface="宋体" charset="-122"/>
        <a:cs typeface="+mn-cs"/>
      </a:defRPr>
    </a:lvl5pPr>
    <a:lvl6pPr marL="2286000" algn="l" defTabSz="914400" rtl="0" eaLnBrk="1" latinLnBrk="0" hangingPunct="1">
      <a:defRPr kern="1200">
        <a:solidFill>
          <a:schemeClr val="tx1"/>
        </a:solidFill>
        <a:latin typeface="Franklin Gothic Book" pitchFamily="34" charset="0"/>
        <a:ea typeface="宋体" charset="-122"/>
        <a:cs typeface="+mn-cs"/>
      </a:defRPr>
    </a:lvl6pPr>
    <a:lvl7pPr marL="2743200" algn="l" defTabSz="914400" rtl="0" eaLnBrk="1" latinLnBrk="0" hangingPunct="1">
      <a:defRPr kern="1200">
        <a:solidFill>
          <a:schemeClr val="tx1"/>
        </a:solidFill>
        <a:latin typeface="Franklin Gothic Book" pitchFamily="34" charset="0"/>
        <a:ea typeface="宋体" charset="-122"/>
        <a:cs typeface="+mn-cs"/>
      </a:defRPr>
    </a:lvl7pPr>
    <a:lvl8pPr marL="3200400" algn="l" defTabSz="914400" rtl="0" eaLnBrk="1" latinLnBrk="0" hangingPunct="1">
      <a:defRPr kern="1200">
        <a:solidFill>
          <a:schemeClr val="tx1"/>
        </a:solidFill>
        <a:latin typeface="Franklin Gothic Book" pitchFamily="34" charset="0"/>
        <a:ea typeface="宋体" charset="-122"/>
        <a:cs typeface="+mn-cs"/>
      </a:defRPr>
    </a:lvl8pPr>
    <a:lvl9pPr marL="3657600" algn="l" defTabSz="914400" rtl="0" eaLnBrk="1" latinLnBrk="0" hangingPunct="1">
      <a:defRPr kern="1200">
        <a:solidFill>
          <a:schemeClr val="tx1"/>
        </a:solidFill>
        <a:latin typeface="Franklin Gothic Book"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34B"/>
    <a:srgbClr val="9CC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34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12D0CEA6-8B75-4D9B-A3CB-377AD2C10DF5}" type="datetimeFigureOut">
              <a:rPr lang="zh-CN" altLang="en-US"/>
              <a:pPr>
                <a:defRPr/>
              </a:pPr>
              <a:t>2021/6/8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BD8FD3E-FA8D-43F6-A403-DD7347FABB3B}" type="slidenum">
              <a:rPr lang="zh-CN" altLang="en-US"/>
              <a:pPr>
                <a:defRPr/>
              </a:pPr>
              <a:t>‹#›</a:t>
            </a:fld>
            <a:endParaRPr lang="zh-CN" altLang="en-US"/>
          </a:p>
        </p:txBody>
      </p:sp>
    </p:spTree>
    <p:extLst>
      <p:ext uri="{BB962C8B-B14F-4D97-AF65-F5344CB8AC3E}">
        <p14:creationId xmlns:p14="http://schemas.microsoft.com/office/powerpoint/2010/main" val="21012574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4DDA277-FEEC-423E-889D-A227058ACC34}" type="datetime1">
              <a:rPr lang="zh-CN" altLang="en-US"/>
              <a:pPr>
                <a:defRPr/>
              </a:pPr>
              <a:t>2021/6/8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C63C8A-65E2-4808-BF9D-ED2D5BB8D4F5}" type="slidenum">
              <a:rPr lang="zh-CN" altLang="en-US"/>
              <a:pPr>
                <a:defRPr/>
              </a:pPr>
              <a:t>‹#›</a:t>
            </a:fld>
            <a:endParaRPr lang="zh-CN" altLang="en-US"/>
          </a:p>
        </p:txBody>
      </p:sp>
    </p:spTree>
    <p:extLst>
      <p:ext uri="{BB962C8B-B14F-4D97-AF65-F5344CB8AC3E}">
        <p14:creationId xmlns:p14="http://schemas.microsoft.com/office/powerpoint/2010/main" val="407038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186FE9E-2FF2-4A50-9980-CE789E47E317}" type="datetime1">
              <a:rPr lang="zh-CN" altLang="en-US"/>
              <a:pPr>
                <a:defRPr/>
              </a:pPr>
              <a:t>2021/6/8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807C88-449F-430E-AB21-B73F4515B8A5}" type="slidenum">
              <a:rPr lang="zh-CN" altLang="en-US"/>
              <a:pPr>
                <a:defRPr/>
              </a:pPr>
              <a:t>‹#›</a:t>
            </a:fld>
            <a:endParaRPr lang="zh-CN" altLang="en-US"/>
          </a:p>
        </p:txBody>
      </p:sp>
    </p:spTree>
    <p:extLst>
      <p:ext uri="{BB962C8B-B14F-4D97-AF65-F5344CB8AC3E}">
        <p14:creationId xmlns:p14="http://schemas.microsoft.com/office/powerpoint/2010/main" val="41550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F2C8CEF-7884-41A9-B908-5A686F057258}" type="datetime1">
              <a:rPr lang="zh-CN" altLang="en-US"/>
              <a:pPr>
                <a:defRPr/>
              </a:pPr>
              <a:t>2021/6/8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94C6EA-1144-4965-B18C-3D7AAC395D5B}" type="slidenum">
              <a:rPr lang="zh-CN" altLang="en-US"/>
              <a:pPr>
                <a:defRPr/>
              </a:pPr>
              <a:t>‹#›</a:t>
            </a:fld>
            <a:endParaRPr lang="zh-CN" altLang="en-US"/>
          </a:p>
        </p:txBody>
      </p:sp>
    </p:spTree>
    <p:extLst>
      <p:ext uri="{BB962C8B-B14F-4D97-AF65-F5344CB8AC3E}">
        <p14:creationId xmlns:p14="http://schemas.microsoft.com/office/powerpoint/2010/main" val="11710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13661CC-6084-4A2C-A4DA-B4E62B475B46}" type="datetime1">
              <a:rPr lang="zh-CN" altLang="en-US"/>
              <a:pPr>
                <a:defRPr/>
              </a:pPr>
              <a:t>2021/6/8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31342D0-8559-4AD3-A782-E230301C127F}" type="slidenum">
              <a:rPr lang="zh-CN" altLang="en-US"/>
              <a:pPr>
                <a:defRPr/>
              </a:pPr>
              <a:t>‹#›</a:t>
            </a:fld>
            <a:endParaRPr lang="zh-CN" altLang="en-US"/>
          </a:p>
        </p:txBody>
      </p:sp>
    </p:spTree>
    <p:extLst>
      <p:ext uri="{BB962C8B-B14F-4D97-AF65-F5344CB8AC3E}">
        <p14:creationId xmlns:p14="http://schemas.microsoft.com/office/powerpoint/2010/main" val="406599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816FD14-A563-4D48-A864-2CC4B5DFBE58}" type="datetime1">
              <a:rPr lang="zh-CN" altLang="en-US"/>
              <a:pPr>
                <a:defRPr/>
              </a:pPr>
              <a:t>2021/6/8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4284A6-ABF3-43BD-B329-9150BDB26FEC}" type="slidenum">
              <a:rPr lang="zh-CN" altLang="en-US"/>
              <a:pPr>
                <a:defRPr/>
              </a:pPr>
              <a:t>‹#›</a:t>
            </a:fld>
            <a:endParaRPr lang="zh-CN" altLang="en-US"/>
          </a:p>
        </p:txBody>
      </p:sp>
    </p:spTree>
    <p:extLst>
      <p:ext uri="{BB962C8B-B14F-4D97-AF65-F5344CB8AC3E}">
        <p14:creationId xmlns:p14="http://schemas.microsoft.com/office/powerpoint/2010/main" val="390274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E153776-8BD2-4574-9BC8-84BC61D4CDFF}" type="datetime1">
              <a:rPr lang="zh-CN" altLang="en-US"/>
              <a:pPr>
                <a:defRPr/>
              </a:pPr>
              <a:t>2021/6/8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FEF7DF-240D-4D67-B690-A43152D93B4C}" type="slidenum">
              <a:rPr lang="zh-CN" altLang="en-US"/>
              <a:pPr>
                <a:defRPr/>
              </a:pPr>
              <a:t>‹#›</a:t>
            </a:fld>
            <a:endParaRPr lang="zh-CN" altLang="en-US"/>
          </a:p>
        </p:txBody>
      </p:sp>
    </p:spTree>
    <p:extLst>
      <p:ext uri="{BB962C8B-B14F-4D97-AF65-F5344CB8AC3E}">
        <p14:creationId xmlns:p14="http://schemas.microsoft.com/office/powerpoint/2010/main" val="426538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FF74049-33B6-4145-A2DA-989BA6A9B909}" type="datetime1">
              <a:rPr lang="zh-CN" altLang="en-US"/>
              <a:pPr>
                <a:defRPr/>
              </a:pPr>
              <a:t>2021/6/8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4BEAD57-ACCF-4D46-B9AD-01801CE7E9A3}" type="slidenum">
              <a:rPr lang="zh-CN" altLang="en-US"/>
              <a:pPr>
                <a:defRPr/>
              </a:pPr>
              <a:t>‹#›</a:t>
            </a:fld>
            <a:endParaRPr lang="zh-CN" altLang="en-US"/>
          </a:p>
        </p:txBody>
      </p:sp>
    </p:spTree>
    <p:extLst>
      <p:ext uri="{BB962C8B-B14F-4D97-AF65-F5344CB8AC3E}">
        <p14:creationId xmlns:p14="http://schemas.microsoft.com/office/powerpoint/2010/main" val="380314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 name="组合 6"/>
          <p:cNvGrpSpPr>
            <a:grpSpLocks/>
          </p:cNvGrpSpPr>
          <p:nvPr userDrawn="1"/>
        </p:nvGrpSpPr>
        <p:grpSpPr bwMode="auto">
          <a:xfrm flipH="1" flipV="1">
            <a:off x="-50800" y="0"/>
            <a:ext cx="9194800" cy="2349500"/>
            <a:chOff x="-14630" y="3572103"/>
            <a:chExt cx="9195142" cy="3296626"/>
          </a:xfrm>
        </p:grpSpPr>
        <p:sp>
          <p:nvSpPr>
            <p:cNvPr id="4" name="流程图: 手动输入 9"/>
            <p:cNvSpPr/>
            <p:nvPr/>
          </p:nvSpPr>
          <p:spPr>
            <a:xfrm>
              <a:off x="-342" y="3932950"/>
              <a:ext cx="9126877" cy="276426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5381 w 10000"/>
                <a:gd name="connsiteY1" fmla="*/ 5564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6" h="10000">
                  <a:moveTo>
                    <a:pt x="0" y="5624"/>
                  </a:moveTo>
                  <a:cubicBezTo>
                    <a:pt x="1804" y="6672"/>
                    <a:pt x="3593" y="5934"/>
                    <a:pt x="5397" y="5564"/>
                  </a:cubicBezTo>
                  <a:cubicBezTo>
                    <a:pt x="6937" y="3709"/>
                    <a:pt x="8715" y="3063"/>
                    <a:pt x="10016" y="0"/>
                  </a:cubicBezTo>
                  <a:lnTo>
                    <a:pt x="10016" y="10000"/>
                  </a:lnTo>
                  <a:lnTo>
                    <a:pt x="16" y="10000"/>
                  </a:lnTo>
                  <a:cubicBezTo>
                    <a:pt x="11" y="8541"/>
                    <a:pt x="5" y="7083"/>
                    <a:pt x="0" y="562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流程图: 手动输入 5"/>
            <p:cNvSpPr/>
            <p:nvPr/>
          </p:nvSpPr>
          <p:spPr>
            <a:xfrm>
              <a:off x="-14630" y="4133420"/>
              <a:ext cx="9158629" cy="273530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4811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4811 h 10000"/>
                <a:gd name="connsiteX0" fmla="*/ 0 w 10048"/>
                <a:gd name="connsiteY0" fmla="*/ 6349 h 10000"/>
                <a:gd name="connsiteX1" fmla="*/ 10048 w 10048"/>
                <a:gd name="connsiteY1" fmla="*/ 0 h 10000"/>
                <a:gd name="connsiteX2" fmla="*/ 10048 w 10048"/>
                <a:gd name="connsiteY2" fmla="*/ 10000 h 10000"/>
                <a:gd name="connsiteX3" fmla="*/ 48 w 10048"/>
                <a:gd name="connsiteY3" fmla="*/ 10000 h 10000"/>
                <a:gd name="connsiteX4" fmla="*/ 0 w 10048"/>
                <a:gd name="connsiteY4" fmla="*/ 6349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 h="10000">
                  <a:moveTo>
                    <a:pt x="0" y="5076"/>
                  </a:moveTo>
                  <a:cubicBezTo>
                    <a:pt x="3609" y="7044"/>
                    <a:pt x="7470" y="5988"/>
                    <a:pt x="10016" y="0"/>
                  </a:cubicBezTo>
                  <a:lnTo>
                    <a:pt x="10016" y="10000"/>
                  </a:lnTo>
                  <a:lnTo>
                    <a:pt x="16" y="10000"/>
                  </a:lnTo>
                  <a:cubicBezTo>
                    <a:pt x="11" y="8359"/>
                    <a:pt x="5" y="6717"/>
                    <a:pt x="0" y="5076"/>
                  </a:cubicBezTo>
                  <a:close/>
                </a:path>
              </a:pathLst>
            </a:custGeom>
            <a:gradFill flip="none" rotWithShape="1">
              <a:gsLst>
                <a:gs pos="0">
                  <a:srgbClr val="52934B"/>
                </a:gs>
                <a:gs pos="100000">
                  <a:srgbClr val="9CC68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流程图: 手动输入 7"/>
            <p:cNvSpPr/>
            <p:nvPr/>
          </p:nvSpPr>
          <p:spPr>
            <a:xfrm>
              <a:off x="-14630" y="3572103"/>
              <a:ext cx="9195142" cy="215278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22093"/>
                <a:gd name="connsiteX1" fmla="*/ 10000 w 10000"/>
                <a:gd name="connsiteY1" fmla="*/ 0 h 22093"/>
                <a:gd name="connsiteX2" fmla="*/ 10000 w 10000"/>
                <a:gd name="connsiteY2" fmla="*/ 10000 h 22093"/>
                <a:gd name="connsiteX3" fmla="*/ 0 w 10000"/>
                <a:gd name="connsiteY3" fmla="*/ 10000 h 22093"/>
                <a:gd name="connsiteX4" fmla="*/ 0 w 10000"/>
                <a:gd name="connsiteY4" fmla="*/ 7795 h 22093"/>
                <a:gd name="connsiteX0" fmla="*/ 0 w 10000"/>
                <a:gd name="connsiteY0" fmla="*/ 7795 h 34637"/>
                <a:gd name="connsiteX1" fmla="*/ 10000 w 10000"/>
                <a:gd name="connsiteY1" fmla="*/ 0 h 34637"/>
                <a:gd name="connsiteX2" fmla="*/ 10000 w 10000"/>
                <a:gd name="connsiteY2" fmla="*/ 10000 h 34637"/>
                <a:gd name="connsiteX3" fmla="*/ 0 w 10000"/>
                <a:gd name="connsiteY3" fmla="*/ 10000 h 34637"/>
                <a:gd name="connsiteX4" fmla="*/ 0 w 10000"/>
                <a:gd name="connsiteY4" fmla="*/ 7795 h 34637"/>
                <a:gd name="connsiteX0" fmla="*/ 0 w 10000"/>
                <a:gd name="connsiteY0" fmla="*/ 7795 h 51111"/>
                <a:gd name="connsiteX1" fmla="*/ 10000 w 10000"/>
                <a:gd name="connsiteY1" fmla="*/ 0 h 51111"/>
                <a:gd name="connsiteX2" fmla="*/ 10000 w 10000"/>
                <a:gd name="connsiteY2" fmla="*/ 10000 h 51111"/>
                <a:gd name="connsiteX3" fmla="*/ 79 w 10000"/>
                <a:gd name="connsiteY3" fmla="*/ 34440 h 51111"/>
                <a:gd name="connsiteX4" fmla="*/ 0 w 10000"/>
                <a:gd name="connsiteY4" fmla="*/ 7795 h 51111"/>
                <a:gd name="connsiteX0" fmla="*/ 0 w 10000"/>
                <a:gd name="connsiteY0" fmla="*/ 7795 h 34440"/>
                <a:gd name="connsiteX1" fmla="*/ 10000 w 10000"/>
                <a:gd name="connsiteY1" fmla="*/ 0 h 34440"/>
                <a:gd name="connsiteX2" fmla="*/ 10000 w 10000"/>
                <a:gd name="connsiteY2" fmla="*/ 10000 h 34440"/>
                <a:gd name="connsiteX3" fmla="*/ 79 w 10000"/>
                <a:gd name="connsiteY3" fmla="*/ 34440 h 34440"/>
                <a:gd name="connsiteX4" fmla="*/ 0 w 10000"/>
                <a:gd name="connsiteY4" fmla="*/ 7795 h 34440"/>
                <a:gd name="connsiteX0" fmla="*/ 0 w 10000"/>
                <a:gd name="connsiteY0" fmla="*/ 7795 h 38432"/>
                <a:gd name="connsiteX1" fmla="*/ 10000 w 10000"/>
                <a:gd name="connsiteY1" fmla="*/ 0 h 38432"/>
                <a:gd name="connsiteX2" fmla="*/ 10000 w 10000"/>
                <a:gd name="connsiteY2" fmla="*/ 10000 h 38432"/>
                <a:gd name="connsiteX3" fmla="*/ 79 w 10000"/>
                <a:gd name="connsiteY3" fmla="*/ 34440 h 38432"/>
                <a:gd name="connsiteX4" fmla="*/ 0 w 10000"/>
                <a:gd name="connsiteY4" fmla="*/ 7795 h 38432"/>
                <a:gd name="connsiteX0" fmla="*/ 0 w 9968"/>
                <a:gd name="connsiteY0" fmla="*/ 30723 h 38432"/>
                <a:gd name="connsiteX1" fmla="*/ 9968 w 9968"/>
                <a:gd name="connsiteY1" fmla="*/ 0 h 38432"/>
                <a:gd name="connsiteX2" fmla="*/ 9968 w 9968"/>
                <a:gd name="connsiteY2" fmla="*/ 10000 h 38432"/>
                <a:gd name="connsiteX3" fmla="*/ 47 w 9968"/>
                <a:gd name="connsiteY3" fmla="*/ 34440 h 38432"/>
                <a:gd name="connsiteX4" fmla="*/ 0 w 9968"/>
                <a:gd name="connsiteY4" fmla="*/ 30723 h 38432"/>
                <a:gd name="connsiteX0" fmla="*/ 0 w 10000"/>
                <a:gd name="connsiteY0" fmla="*/ 7994 h 9999"/>
                <a:gd name="connsiteX1" fmla="*/ 10000 w 10000"/>
                <a:gd name="connsiteY1" fmla="*/ 0 h 9999"/>
                <a:gd name="connsiteX2" fmla="*/ 10000 w 10000"/>
                <a:gd name="connsiteY2" fmla="*/ 2602 h 9999"/>
                <a:gd name="connsiteX3" fmla="*/ 47 w 10000"/>
                <a:gd name="connsiteY3" fmla="*/ 8961 h 9999"/>
                <a:gd name="connsiteX4" fmla="*/ 0 w 10000"/>
                <a:gd name="connsiteY4" fmla="*/ 7994 h 9999"/>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54"/>
                <a:gd name="connsiteX1" fmla="*/ 10000 w 10000"/>
                <a:gd name="connsiteY1" fmla="*/ 0 h 10054"/>
                <a:gd name="connsiteX2" fmla="*/ 10000 w 10000"/>
                <a:gd name="connsiteY2" fmla="*/ 2602 h 10054"/>
                <a:gd name="connsiteX3" fmla="*/ 15 w 10000"/>
                <a:gd name="connsiteY3" fmla="*/ 9028 h 10054"/>
                <a:gd name="connsiteX4" fmla="*/ 0 w 10000"/>
                <a:gd name="connsiteY4" fmla="*/ 7995 h 10054"/>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8 w 10008"/>
                <a:gd name="connsiteY0" fmla="*/ 7995 h 10089"/>
                <a:gd name="connsiteX1" fmla="*/ 10008 w 10008"/>
                <a:gd name="connsiteY1" fmla="*/ 0 h 10089"/>
                <a:gd name="connsiteX2" fmla="*/ 10008 w 10008"/>
                <a:gd name="connsiteY2" fmla="*/ 2602 h 10089"/>
                <a:gd name="connsiteX3" fmla="*/ 7 w 10008"/>
                <a:gd name="connsiteY3" fmla="*/ 9028 h 10089"/>
                <a:gd name="connsiteX4" fmla="*/ 8 w 10008"/>
                <a:gd name="connsiteY4" fmla="*/ 7995 h 10089"/>
                <a:gd name="connsiteX0" fmla="*/ 1 w 10001"/>
                <a:gd name="connsiteY0" fmla="*/ 7995 h 10089"/>
                <a:gd name="connsiteX1" fmla="*/ 10001 w 10001"/>
                <a:gd name="connsiteY1" fmla="*/ 0 h 10089"/>
                <a:gd name="connsiteX2" fmla="*/ 10001 w 10001"/>
                <a:gd name="connsiteY2" fmla="*/ 2602 h 10089"/>
                <a:gd name="connsiteX3" fmla="*/ 0 w 10001"/>
                <a:gd name="connsiteY3" fmla="*/ 9028 h 10089"/>
                <a:gd name="connsiteX4" fmla="*/ 1 w 10001"/>
                <a:gd name="connsiteY4" fmla="*/ 7995 h 10089"/>
                <a:gd name="connsiteX0" fmla="*/ 0 w 10048"/>
                <a:gd name="connsiteY0" fmla="*/ 8198 h 10089"/>
                <a:gd name="connsiteX1" fmla="*/ 10048 w 10048"/>
                <a:gd name="connsiteY1" fmla="*/ 0 h 10089"/>
                <a:gd name="connsiteX2" fmla="*/ 10048 w 10048"/>
                <a:gd name="connsiteY2" fmla="*/ 2602 h 10089"/>
                <a:gd name="connsiteX3" fmla="*/ 47 w 10048"/>
                <a:gd name="connsiteY3" fmla="*/ 9028 h 10089"/>
                <a:gd name="connsiteX4" fmla="*/ 0 w 10048"/>
                <a:gd name="connsiteY4" fmla="*/ 8198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32 w 10001"/>
                <a:gd name="connsiteY0" fmla="*/ 8401 h 10089"/>
                <a:gd name="connsiteX1" fmla="*/ 10001 w 10001"/>
                <a:gd name="connsiteY1" fmla="*/ 0 h 10089"/>
                <a:gd name="connsiteX2" fmla="*/ 10001 w 10001"/>
                <a:gd name="connsiteY2" fmla="*/ 2602 h 10089"/>
                <a:gd name="connsiteX3" fmla="*/ 0 w 10001"/>
                <a:gd name="connsiteY3" fmla="*/ 9028 h 10089"/>
                <a:gd name="connsiteX4" fmla="*/ 32 w 10001"/>
                <a:gd name="connsiteY4" fmla="*/ 8401 h 10089"/>
                <a:gd name="connsiteX0" fmla="*/ 32 w 10001"/>
                <a:gd name="connsiteY0" fmla="*/ 8401 h 9989"/>
                <a:gd name="connsiteX1" fmla="*/ 10001 w 10001"/>
                <a:gd name="connsiteY1" fmla="*/ 0 h 9989"/>
                <a:gd name="connsiteX2" fmla="*/ 10001 w 10001"/>
                <a:gd name="connsiteY2" fmla="*/ 2060 h 9989"/>
                <a:gd name="connsiteX3" fmla="*/ 0 w 10001"/>
                <a:gd name="connsiteY3" fmla="*/ 9028 h 9989"/>
                <a:gd name="connsiteX4" fmla="*/ 32 w 10001"/>
                <a:gd name="connsiteY4" fmla="*/ 8401 h 9989"/>
                <a:gd name="connsiteX0" fmla="*/ 32 w 10000"/>
                <a:gd name="connsiteY0" fmla="*/ 8410 h 10061"/>
                <a:gd name="connsiteX1" fmla="*/ 10000 w 10000"/>
                <a:gd name="connsiteY1" fmla="*/ 0 h 10061"/>
                <a:gd name="connsiteX2" fmla="*/ 9984 w 10000"/>
                <a:gd name="connsiteY2" fmla="*/ 2401 h 10061"/>
                <a:gd name="connsiteX3" fmla="*/ 0 w 10000"/>
                <a:gd name="connsiteY3" fmla="*/ 9038 h 10061"/>
                <a:gd name="connsiteX4" fmla="*/ 32 w 10000"/>
                <a:gd name="connsiteY4" fmla="*/ 8410 h 1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1">
                  <a:moveTo>
                    <a:pt x="32" y="8410"/>
                  </a:moveTo>
                  <a:cubicBezTo>
                    <a:pt x="3391" y="10424"/>
                    <a:pt x="7115" y="8680"/>
                    <a:pt x="10000" y="0"/>
                  </a:cubicBezTo>
                  <a:cubicBezTo>
                    <a:pt x="9995" y="800"/>
                    <a:pt x="9989" y="1601"/>
                    <a:pt x="9984" y="2401"/>
                  </a:cubicBezTo>
                  <a:cubicBezTo>
                    <a:pt x="7655" y="9693"/>
                    <a:pt x="3153" y="11467"/>
                    <a:pt x="0" y="9038"/>
                  </a:cubicBezTo>
                  <a:cubicBezTo>
                    <a:pt x="37" y="6996"/>
                    <a:pt x="58" y="10724"/>
                    <a:pt x="32" y="8410"/>
                  </a:cubicBezTo>
                  <a:close/>
                </a:path>
              </a:pathLst>
            </a:custGeom>
            <a:gradFill flip="none" rotWithShape="1">
              <a:gsLst>
                <a:gs pos="0">
                  <a:schemeClr val="bg1">
                    <a:lumMod val="65000"/>
                  </a:schemeClr>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流程图: 手动输入 7"/>
          <p:cNvSpPr/>
          <p:nvPr userDrawn="1"/>
        </p:nvSpPr>
        <p:spPr>
          <a:xfrm>
            <a:off x="-14288" y="5732463"/>
            <a:ext cx="9185276" cy="11239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22093"/>
              <a:gd name="connsiteX1" fmla="*/ 10000 w 10000"/>
              <a:gd name="connsiteY1" fmla="*/ 0 h 22093"/>
              <a:gd name="connsiteX2" fmla="*/ 10000 w 10000"/>
              <a:gd name="connsiteY2" fmla="*/ 10000 h 22093"/>
              <a:gd name="connsiteX3" fmla="*/ 0 w 10000"/>
              <a:gd name="connsiteY3" fmla="*/ 10000 h 22093"/>
              <a:gd name="connsiteX4" fmla="*/ 0 w 10000"/>
              <a:gd name="connsiteY4" fmla="*/ 7795 h 22093"/>
              <a:gd name="connsiteX0" fmla="*/ 0 w 10000"/>
              <a:gd name="connsiteY0" fmla="*/ 7795 h 34637"/>
              <a:gd name="connsiteX1" fmla="*/ 10000 w 10000"/>
              <a:gd name="connsiteY1" fmla="*/ 0 h 34637"/>
              <a:gd name="connsiteX2" fmla="*/ 10000 w 10000"/>
              <a:gd name="connsiteY2" fmla="*/ 10000 h 34637"/>
              <a:gd name="connsiteX3" fmla="*/ 0 w 10000"/>
              <a:gd name="connsiteY3" fmla="*/ 10000 h 34637"/>
              <a:gd name="connsiteX4" fmla="*/ 0 w 10000"/>
              <a:gd name="connsiteY4" fmla="*/ 7795 h 34637"/>
              <a:gd name="connsiteX0" fmla="*/ 0 w 10000"/>
              <a:gd name="connsiteY0" fmla="*/ 7795 h 51111"/>
              <a:gd name="connsiteX1" fmla="*/ 10000 w 10000"/>
              <a:gd name="connsiteY1" fmla="*/ 0 h 51111"/>
              <a:gd name="connsiteX2" fmla="*/ 10000 w 10000"/>
              <a:gd name="connsiteY2" fmla="*/ 10000 h 51111"/>
              <a:gd name="connsiteX3" fmla="*/ 79 w 10000"/>
              <a:gd name="connsiteY3" fmla="*/ 34440 h 51111"/>
              <a:gd name="connsiteX4" fmla="*/ 0 w 10000"/>
              <a:gd name="connsiteY4" fmla="*/ 7795 h 51111"/>
              <a:gd name="connsiteX0" fmla="*/ 0 w 10000"/>
              <a:gd name="connsiteY0" fmla="*/ 7795 h 34440"/>
              <a:gd name="connsiteX1" fmla="*/ 10000 w 10000"/>
              <a:gd name="connsiteY1" fmla="*/ 0 h 34440"/>
              <a:gd name="connsiteX2" fmla="*/ 10000 w 10000"/>
              <a:gd name="connsiteY2" fmla="*/ 10000 h 34440"/>
              <a:gd name="connsiteX3" fmla="*/ 79 w 10000"/>
              <a:gd name="connsiteY3" fmla="*/ 34440 h 34440"/>
              <a:gd name="connsiteX4" fmla="*/ 0 w 10000"/>
              <a:gd name="connsiteY4" fmla="*/ 7795 h 34440"/>
              <a:gd name="connsiteX0" fmla="*/ 0 w 10000"/>
              <a:gd name="connsiteY0" fmla="*/ 7795 h 38432"/>
              <a:gd name="connsiteX1" fmla="*/ 10000 w 10000"/>
              <a:gd name="connsiteY1" fmla="*/ 0 h 38432"/>
              <a:gd name="connsiteX2" fmla="*/ 10000 w 10000"/>
              <a:gd name="connsiteY2" fmla="*/ 10000 h 38432"/>
              <a:gd name="connsiteX3" fmla="*/ 79 w 10000"/>
              <a:gd name="connsiteY3" fmla="*/ 34440 h 38432"/>
              <a:gd name="connsiteX4" fmla="*/ 0 w 10000"/>
              <a:gd name="connsiteY4" fmla="*/ 7795 h 38432"/>
              <a:gd name="connsiteX0" fmla="*/ 0 w 9968"/>
              <a:gd name="connsiteY0" fmla="*/ 30723 h 38432"/>
              <a:gd name="connsiteX1" fmla="*/ 9968 w 9968"/>
              <a:gd name="connsiteY1" fmla="*/ 0 h 38432"/>
              <a:gd name="connsiteX2" fmla="*/ 9968 w 9968"/>
              <a:gd name="connsiteY2" fmla="*/ 10000 h 38432"/>
              <a:gd name="connsiteX3" fmla="*/ 47 w 9968"/>
              <a:gd name="connsiteY3" fmla="*/ 34440 h 38432"/>
              <a:gd name="connsiteX4" fmla="*/ 0 w 9968"/>
              <a:gd name="connsiteY4" fmla="*/ 30723 h 38432"/>
              <a:gd name="connsiteX0" fmla="*/ 0 w 10000"/>
              <a:gd name="connsiteY0" fmla="*/ 7994 h 9999"/>
              <a:gd name="connsiteX1" fmla="*/ 10000 w 10000"/>
              <a:gd name="connsiteY1" fmla="*/ 0 h 9999"/>
              <a:gd name="connsiteX2" fmla="*/ 10000 w 10000"/>
              <a:gd name="connsiteY2" fmla="*/ 2602 h 9999"/>
              <a:gd name="connsiteX3" fmla="*/ 47 w 10000"/>
              <a:gd name="connsiteY3" fmla="*/ 8961 h 9999"/>
              <a:gd name="connsiteX4" fmla="*/ 0 w 10000"/>
              <a:gd name="connsiteY4" fmla="*/ 7994 h 9999"/>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54"/>
              <a:gd name="connsiteX1" fmla="*/ 10000 w 10000"/>
              <a:gd name="connsiteY1" fmla="*/ 0 h 10054"/>
              <a:gd name="connsiteX2" fmla="*/ 10000 w 10000"/>
              <a:gd name="connsiteY2" fmla="*/ 2602 h 10054"/>
              <a:gd name="connsiteX3" fmla="*/ 15 w 10000"/>
              <a:gd name="connsiteY3" fmla="*/ 9028 h 10054"/>
              <a:gd name="connsiteX4" fmla="*/ 0 w 10000"/>
              <a:gd name="connsiteY4" fmla="*/ 7995 h 10054"/>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8 w 10008"/>
              <a:gd name="connsiteY0" fmla="*/ 7995 h 10089"/>
              <a:gd name="connsiteX1" fmla="*/ 10008 w 10008"/>
              <a:gd name="connsiteY1" fmla="*/ 0 h 10089"/>
              <a:gd name="connsiteX2" fmla="*/ 10008 w 10008"/>
              <a:gd name="connsiteY2" fmla="*/ 2602 h 10089"/>
              <a:gd name="connsiteX3" fmla="*/ 7 w 10008"/>
              <a:gd name="connsiteY3" fmla="*/ 9028 h 10089"/>
              <a:gd name="connsiteX4" fmla="*/ 8 w 10008"/>
              <a:gd name="connsiteY4" fmla="*/ 7995 h 10089"/>
              <a:gd name="connsiteX0" fmla="*/ 1 w 10001"/>
              <a:gd name="connsiteY0" fmla="*/ 7995 h 10089"/>
              <a:gd name="connsiteX1" fmla="*/ 10001 w 10001"/>
              <a:gd name="connsiteY1" fmla="*/ 0 h 10089"/>
              <a:gd name="connsiteX2" fmla="*/ 10001 w 10001"/>
              <a:gd name="connsiteY2" fmla="*/ 2602 h 10089"/>
              <a:gd name="connsiteX3" fmla="*/ 0 w 10001"/>
              <a:gd name="connsiteY3" fmla="*/ 9028 h 10089"/>
              <a:gd name="connsiteX4" fmla="*/ 1 w 10001"/>
              <a:gd name="connsiteY4" fmla="*/ 7995 h 10089"/>
              <a:gd name="connsiteX0" fmla="*/ 0 w 10048"/>
              <a:gd name="connsiteY0" fmla="*/ 8198 h 10089"/>
              <a:gd name="connsiteX1" fmla="*/ 10048 w 10048"/>
              <a:gd name="connsiteY1" fmla="*/ 0 h 10089"/>
              <a:gd name="connsiteX2" fmla="*/ 10048 w 10048"/>
              <a:gd name="connsiteY2" fmla="*/ 2602 h 10089"/>
              <a:gd name="connsiteX3" fmla="*/ 47 w 10048"/>
              <a:gd name="connsiteY3" fmla="*/ 9028 h 10089"/>
              <a:gd name="connsiteX4" fmla="*/ 0 w 10048"/>
              <a:gd name="connsiteY4" fmla="*/ 8198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32 w 10001"/>
              <a:gd name="connsiteY0" fmla="*/ 8401 h 10089"/>
              <a:gd name="connsiteX1" fmla="*/ 10001 w 10001"/>
              <a:gd name="connsiteY1" fmla="*/ 0 h 10089"/>
              <a:gd name="connsiteX2" fmla="*/ 10001 w 10001"/>
              <a:gd name="connsiteY2" fmla="*/ 2602 h 10089"/>
              <a:gd name="connsiteX3" fmla="*/ 0 w 10001"/>
              <a:gd name="connsiteY3" fmla="*/ 9028 h 10089"/>
              <a:gd name="connsiteX4" fmla="*/ 32 w 10001"/>
              <a:gd name="connsiteY4" fmla="*/ 8401 h 10089"/>
              <a:gd name="connsiteX0" fmla="*/ 32 w 10001"/>
              <a:gd name="connsiteY0" fmla="*/ 8401 h 9989"/>
              <a:gd name="connsiteX1" fmla="*/ 10001 w 10001"/>
              <a:gd name="connsiteY1" fmla="*/ 0 h 9989"/>
              <a:gd name="connsiteX2" fmla="*/ 10001 w 10001"/>
              <a:gd name="connsiteY2" fmla="*/ 2060 h 9989"/>
              <a:gd name="connsiteX3" fmla="*/ 0 w 10001"/>
              <a:gd name="connsiteY3" fmla="*/ 9028 h 9989"/>
              <a:gd name="connsiteX4" fmla="*/ 32 w 10001"/>
              <a:gd name="connsiteY4" fmla="*/ 8401 h 9989"/>
              <a:gd name="connsiteX0" fmla="*/ 32 w 10000"/>
              <a:gd name="connsiteY0" fmla="*/ 8410 h 10061"/>
              <a:gd name="connsiteX1" fmla="*/ 10000 w 10000"/>
              <a:gd name="connsiteY1" fmla="*/ 0 h 10061"/>
              <a:gd name="connsiteX2" fmla="*/ 9984 w 10000"/>
              <a:gd name="connsiteY2" fmla="*/ 2401 h 10061"/>
              <a:gd name="connsiteX3" fmla="*/ 0 w 10000"/>
              <a:gd name="connsiteY3" fmla="*/ 9038 h 10061"/>
              <a:gd name="connsiteX4" fmla="*/ 32 w 10000"/>
              <a:gd name="connsiteY4" fmla="*/ 8410 h 1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1">
                <a:moveTo>
                  <a:pt x="32" y="8410"/>
                </a:moveTo>
                <a:cubicBezTo>
                  <a:pt x="3391" y="10424"/>
                  <a:pt x="7115" y="8680"/>
                  <a:pt x="10000" y="0"/>
                </a:cubicBezTo>
                <a:cubicBezTo>
                  <a:pt x="9995" y="800"/>
                  <a:pt x="9989" y="1601"/>
                  <a:pt x="9984" y="2401"/>
                </a:cubicBezTo>
                <a:cubicBezTo>
                  <a:pt x="7655" y="9693"/>
                  <a:pt x="3153" y="11467"/>
                  <a:pt x="0" y="9038"/>
                </a:cubicBezTo>
                <a:cubicBezTo>
                  <a:pt x="37" y="6996"/>
                  <a:pt x="58" y="10724"/>
                  <a:pt x="32" y="841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158824" y="198497"/>
            <a:ext cx="8229600" cy="710223"/>
          </a:xfrm>
        </p:spPr>
        <p:txBody>
          <a:bodyPr anchor="t">
            <a:normAutofit/>
          </a:bodyPr>
          <a:lstStyle>
            <a:lvl1pPr algn="l">
              <a:defRPr sz="3600" b="1">
                <a:solidFill>
                  <a:schemeClr val="bg1"/>
                </a:solidFill>
              </a:defRPr>
            </a:lvl1pPr>
          </a:lstStyle>
          <a:p>
            <a:r>
              <a:rPr lang="zh-CN" altLang="en-US" dirty="0"/>
              <a:t>单击此处编辑母版标题样式</a:t>
            </a:r>
          </a:p>
        </p:txBody>
      </p:sp>
      <p:sp>
        <p:nvSpPr>
          <p:cNvPr id="8" name="日期占位符 2"/>
          <p:cNvSpPr>
            <a:spLocks noGrp="1"/>
          </p:cNvSpPr>
          <p:nvPr>
            <p:ph type="dt" sz="half" idx="10"/>
          </p:nvPr>
        </p:nvSpPr>
        <p:spPr/>
        <p:txBody>
          <a:bodyPr/>
          <a:lstStyle>
            <a:lvl1pPr>
              <a:defRPr/>
            </a:lvl1pPr>
          </a:lstStyle>
          <a:p>
            <a:pPr>
              <a:defRPr/>
            </a:pPr>
            <a:fld id="{31E22A38-C02C-4043-B086-5C3E1F1F9308}" type="datetime1">
              <a:rPr lang="zh-CN" altLang="en-US"/>
              <a:pPr>
                <a:defRPr/>
              </a:pPr>
              <a:t>2021/6/8</a:t>
            </a:fld>
            <a:endParaRPr lang="zh-CN" altLang="en-US"/>
          </a:p>
        </p:txBody>
      </p:sp>
      <p:sp>
        <p:nvSpPr>
          <p:cNvPr id="9" name="页脚占位符 3"/>
          <p:cNvSpPr>
            <a:spLocks noGrp="1"/>
          </p:cNvSpPr>
          <p:nvPr>
            <p:ph type="ftr" sz="quarter" idx="11"/>
          </p:nvPr>
        </p:nvSpPr>
        <p:spPr/>
        <p:txBody>
          <a:bodyPr/>
          <a:lstStyle>
            <a:lvl1pPr>
              <a:defRPr/>
            </a:lvl1pPr>
          </a:lstStyle>
          <a:p>
            <a:pPr>
              <a:defRPr/>
            </a:pPr>
            <a:endParaRPr lang="zh-CN" altLang="en-US"/>
          </a:p>
        </p:txBody>
      </p:sp>
      <p:sp>
        <p:nvSpPr>
          <p:cNvPr id="10" name="灯片编号占位符 4"/>
          <p:cNvSpPr>
            <a:spLocks noGrp="1"/>
          </p:cNvSpPr>
          <p:nvPr>
            <p:ph type="sldNum" sz="quarter" idx="12"/>
          </p:nvPr>
        </p:nvSpPr>
        <p:spPr/>
        <p:txBody>
          <a:bodyPr/>
          <a:lstStyle>
            <a:lvl1pPr>
              <a:defRPr/>
            </a:lvl1pPr>
          </a:lstStyle>
          <a:p>
            <a:pPr>
              <a:defRPr/>
            </a:pPr>
            <a:fld id="{0492914F-79FC-4833-B933-8D60BFA58F88}" type="slidenum">
              <a:rPr lang="zh-CN" altLang="en-US"/>
              <a:pPr>
                <a:defRPr/>
              </a:pPr>
              <a:t>‹#›</a:t>
            </a:fld>
            <a:endParaRPr lang="zh-CN" altLang="en-US"/>
          </a:p>
        </p:txBody>
      </p:sp>
    </p:spTree>
    <p:extLst>
      <p:ext uri="{BB962C8B-B14F-4D97-AF65-F5344CB8AC3E}">
        <p14:creationId xmlns:p14="http://schemas.microsoft.com/office/powerpoint/2010/main" val="39876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62E3879-8E83-4900-83A3-498899C7011C}" type="datetime1">
              <a:rPr lang="zh-CN" altLang="en-US"/>
              <a:pPr>
                <a:defRPr/>
              </a:pPr>
              <a:t>2021/6/8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E253E35-AAEF-498F-ACF4-30B4B6F0C4A9}" type="slidenum">
              <a:rPr lang="zh-CN" altLang="en-US"/>
              <a:pPr>
                <a:defRPr/>
              </a:pPr>
              <a:t>‹#›</a:t>
            </a:fld>
            <a:endParaRPr lang="zh-CN" altLang="en-US"/>
          </a:p>
        </p:txBody>
      </p:sp>
    </p:spTree>
    <p:extLst>
      <p:ext uri="{BB962C8B-B14F-4D97-AF65-F5344CB8AC3E}">
        <p14:creationId xmlns:p14="http://schemas.microsoft.com/office/powerpoint/2010/main" val="143560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AD251E-2C30-4F87-9F5A-CB74B592FE09}" type="datetime1">
              <a:rPr lang="zh-CN" altLang="en-US"/>
              <a:pPr>
                <a:defRPr/>
              </a:pPr>
              <a:t>2021/6/8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C601B4F-06C1-4421-9498-93F887FCB092}" type="slidenum">
              <a:rPr lang="zh-CN" altLang="en-US"/>
              <a:pPr>
                <a:defRPr/>
              </a:pPr>
              <a:t>‹#›</a:t>
            </a:fld>
            <a:endParaRPr lang="zh-CN" altLang="en-US"/>
          </a:p>
        </p:txBody>
      </p:sp>
    </p:spTree>
    <p:extLst>
      <p:ext uri="{BB962C8B-B14F-4D97-AF65-F5344CB8AC3E}">
        <p14:creationId xmlns:p14="http://schemas.microsoft.com/office/powerpoint/2010/main" val="274196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0A5151E-9530-45D0-B96A-B79D3196A3CB}" type="datetime1">
              <a:rPr lang="zh-CN" altLang="en-US"/>
              <a:pPr>
                <a:defRPr/>
              </a:pPr>
              <a:t>2021/6/8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22725C3-BAE8-4E48-A46C-92701675A4AC}" type="slidenum">
              <a:rPr lang="zh-CN" altLang="en-US"/>
              <a:pPr>
                <a:defRPr/>
              </a:pPr>
              <a:t>‹#›</a:t>
            </a:fld>
            <a:endParaRPr lang="zh-CN" altLang="en-US"/>
          </a:p>
        </p:txBody>
      </p:sp>
    </p:spTree>
    <p:extLst>
      <p:ext uri="{BB962C8B-B14F-4D97-AF65-F5344CB8AC3E}">
        <p14:creationId xmlns:p14="http://schemas.microsoft.com/office/powerpoint/2010/main" val="363186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r="-2000" b="-2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9C372DA-D520-4C39-81FB-3B013E085BD8}" type="datetime1">
              <a:rPr lang="zh-CN" altLang="en-US"/>
              <a:pPr>
                <a:defRPr/>
              </a:pPr>
              <a:t>2021/6/8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5D3B8278-1991-4DA8-BE73-5EC37CCA87A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1" r:id="rId6"/>
    <p:sldLayoutId id="2147483666" r:id="rId7"/>
    <p:sldLayoutId id="2147483667" r:id="rId8"/>
    <p:sldLayoutId id="2147483668" r:id="rId9"/>
    <p:sldLayoutId id="2147483669" r:id="rId10"/>
    <p:sldLayoutId id="2147483670"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Franklin Gothic Medium" pitchFamily="34" charset="0"/>
          <a:ea typeface="微软雅黑" pitchFamily="34" charset="-122"/>
        </a:defRPr>
      </a:lvl2pPr>
      <a:lvl3pPr algn="ctr" rtl="0" fontAlgn="base">
        <a:spcBef>
          <a:spcPct val="0"/>
        </a:spcBef>
        <a:spcAft>
          <a:spcPct val="0"/>
        </a:spcAft>
        <a:defRPr sz="4400">
          <a:solidFill>
            <a:schemeClr val="tx1"/>
          </a:solidFill>
          <a:latin typeface="Franklin Gothic Medium" pitchFamily="34" charset="0"/>
          <a:ea typeface="微软雅黑" pitchFamily="34" charset="-122"/>
        </a:defRPr>
      </a:lvl3pPr>
      <a:lvl4pPr algn="ctr" rtl="0" fontAlgn="base">
        <a:spcBef>
          <a:spcPct val="0"/>
        </a:spcBef>
        <a:spcAft>
          <a:spcPct val="0"/>
        </a:spcAft>
        <a:defRPr sz="4400">
          <a:solidFill>
            <a:schemeClr val="tx1"/>
          </a:solidFill>
          <a:latin typeface="Franklin Gothic Medium" pitchFamily="34" charset="0"/>
          <a:ea typeface="微软雅黑" pitchFamily="34" charset="-122"/>
        </a:defRPr>
      </a:lvl4pPr>
      <a:lvl5pPr algn="ctr" rtl="0" fontAlgn="base">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7.emf"/><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emf"/><Relationship Id="rId4" Type="http://schemas.openxmlformats.org/officeDocument/2006/relationships/image" Target="../media/image3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96963"/>
            <a:ext cx="914400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5" name="组合 10"/>
          <p:cNvGrpSpPr>
            <a:grpSpLocks/>
          </p:cNvGrpSpPr>
          <p:nvPr/>
        </p:nvGrpSpPr>
        <p:grpSpPr bwMode="auto">
          <a:xfrm>
            <a:off x="-14288" y="3571875"/>
            <a:ext cx="9194801" cy="3297238"/>
            <a:chOff x="-14630" y="3572103"/>
            <a:chExt cx="9195142" cy="3296626"/>
          </a:xfrm>
        </p:grpSpPr>
        <p:sp>
          <p:nvSpPr>
            <p:cNvPr id="10" name="流程图: 手动输入 9"/>
            <p:cNvSpPr/>
            <p:nvPr/>
          </p:nvSpPr>
          <p:spPr>
            <a:xfrm>
              <a:off x="-341" y="3932399"/>
              <a:ext cx="9126876" cy="276491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5381 w 10000"/>
                <a:gd name="connsiteY1" fmla="*/ 5564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 name="connsiteX0" fmla="*/ 0 w 10016"/>
                <a:gd name="connsiteY0" fmla="*/ 5624 h 10000"/>
                <a:gd name="connsiteX1" fmla="*/ 5397 w 10016"/>
                <a:gd name="connsiteY1" fmla="*/ 5564 h 10000"/>
                <a:gd name="connsiteX2" fmla="*/ 10016 w 10016"/>
                <a:gd name="connsiteY2" fmla="*/ 0 h 10000"/>
                <a:gd name="connsiteX3" fmla="*/ 10016 w 10016"/>
                <a:gd name="connsiteY3" fmla="*/ 10000 h 10000"/>
                <a:gd name="connsiteX4" fmla="*/ 16 w 10016"/>
                <a:gd name="connsiteY4" fmla="*/ 10000 h 10000"/>
                <a:gd name="connsiteX5" fmla="*/ 0 w 10016"/>
                <a:gd name="connsiteY5" fmla="*/ 562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6" h="10000">
                  <a:moveTo>
                    <a:pt x="0" y="5624"/>
                  </a:moveTo>
                  <a:cubicBezTo>
                    <a:pt x="1804" y="6672"/>
                    <a:pt x="3593" y="5934"/>
                    <a:pt x="5397" y="5564"/>
                  </a:cubicBezTo>
                  <a:cubicBezTo>
                    <a:pt x="6937" y="3709"/>
                    <a:pt x="8715" y="3063"/>
                    <a:pt x="10016" y="0"/>
                  </a:cubicBezTo>
                  <a:lnTo>
                    <a:pt x="10016" y="10000"/>
                  </a:lnTo>
                  <a:lnTo>
                    <a:pt x="16" y="10000"/>
                  </a:lnTo>
                  <a:cubicBezTo>
                    <a:pt x="11" y="8541"/>
                    <a:pt x="5" y="7083"/>
                    <a:pt x="0" y="562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流程图: 手动输入 5"/>
            <p:cNvSpPr/>
            <p:nvPr/>
          </p:nvSpPr>
          <p:spPr>
            <a:xfrm>
              <a:off x="-14630" y="4132387"/>
              <a:ext cx="9158628" cy="273634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4811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4811 h 10000"/>
                <a:gd name="connsiteX0" fmla="*/ 0 w 10048"/>
                <a:gd name="connsiteY0" fmla="*/ 6349 h 10000"/>
                <a:gd name="connsiteX1" fmla="*/ 10048 w 10048"/>
                <a:gd name="connsiteY1" fmla="*/ 0 h 10000"/>
                <a:gd name="connsiteX2" fmla="*/ 10048 w 10048"/>
                <a:gd name="connsiteY2" fmla="*/ 10000 h 10000"/>
                <a:gd name="connsiteX3" fmla="*/ 48 w 10048"/>
                <a:gd name="connsiteY3" fmla="*/ 10000 h 10000"/>
                <a:gd name="connsiteX4" fmla="*/ 0 w 10048"/>
                <a:gd name="connsiteY4" fmla="*/ 6349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 name="connsiteX0" fmla="*/ 0 w 10016"/>
                <a:gd name="connsiteY0" fmla="*/ 5076 h 10000"/>
                <a:gd name="connsiteX1" fmla="*/ 10016 w 10016"/>
                <a:gd name="connsiteY1" fmla="*/ 0 h 10000"/>
                <a:gd name="connsiteX2" fmla="*/ 10016 w 10016"/>
                <a:gd name="connsiteY2" fmla="*/ 10000 h 10000"/>
                <a:gd name="connsiteX3" fmla="*/ 16 w 10016"/>
                <a:gd name="connsiteY3" fmla="*/ 10000 h 10000"/>
                <a:gd name="connsiteX4" fmla="*/ 0 w 10016"/>
                <a:gd name="connsiteY4" fmla="*/ 507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 h="10000">
                  <a:moveTo>
                    <a:pt x="0" y="5076"/>
                  </a:moveTo>
                  <a:cubicBezTo>
                    <a:pt x="3609" y="7044"/>
                    <a:pt x="7470" y="5988"/>
                    <a:pt x="10016" y="0"/>
                  </a:cubicBezTo>
                  <a:lnTo>
                    <a:pt x="10016" y="10000"/>
                  </a:lnTo>
                  <a:lnTo>
                    <a:pt x="16" y="10000"/>
                  </a:lnTo>
                  <a:cubicBezTo>
                    <a:pt x="11" y="8359"/>
                    <a:pt x="5" y="6717"/>
                    <a:pt x="0" y="5076"/>
                  </a:cubicBezTo>
                  <a:close/>
                </a:path>
              </a:pathLst>
            </a:custGeom>
            <a:gradFill flip="none" rotWithShape="1">
              <a:gsLst>
                <a:gs pos="0">
                  <a:srgbClr val="52934B"/>
                </a:gs>
                <a:gs pos="100000">
                  <a:srgbClr val="9CC68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流程图: 手动输入 7"/>
            <p:cNvSpPr/>
            <p:nvPr/>
          </p:nvSpPr>
          <p:spPr>
            <a:xfrm>
              <a:off x="-14630" y="3572103"/>
              <a:ext cx="9195142" cy="215278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795 h 10000"/>
                <a:gd name="connsiteX0" fmla="*/ 0 w 10000"/>
                <a:gd name="connsiteY0" fmla="*/ 7795 h 22093"/>
                <a:gd name="connsiteX1" fmla="*/ 10000 w 10000"/>
                <a:gd name="connsiteY1" fmla="*/ 0 h 22093"/>
                <a:gd name="connsiteX2" fmla="*/ 10000 w 10000"/>
                <a:gd name="connsiteY2" fmla="*/ 10000 h 22093"/>
                <a:gd name="connsiteX3" fmla="*/ 0 w 10000"/>
                <a:gd name="connsiteY3" fmla="*/ 10000 h 22093"/>
                <a:gd name="connsiteX4" fmla="*/ 0 w 10000"/>
                <a:gd name="connsiteY4" fmla="*/ 7795 h 22093"/>
                <a:gd name="connsiteX0" fmla="*/ 0 w 10000"/>
                <a:gd name="connsiteY0" fmla="*/ 7795 h 34637"/>
                <a:gd name="connsiteX1" fmla="*/ 10000 w 10000"/>
                <a:gd name="connsiteY1" fmla="*/ 0 h 34637"/>
                <a:gd name="connsiteX2" fmla="*/ 10000 w 10000"/>
                <a:gd name="connsiteY2" fmla="*/ 10000 h 34637"/>
                <a:gd name="connsiteX3" fmla="*/ 0 w 10000"/>
                <a:gd name="connsiteY3" fmla="*/ 10000 h 34637"/>
                <a:gd name="connsiteX4" fmla="*/ 0 w 10000"/>
                <a:gd name="connsiteY4" fmla="*/ 7795 h 34637"/>
                <a:gd name="connsiteX0" fmla="*/ 0 w 10000"/>
                <a:gd name="connsiteY0" fmla="*/ 7795 h 51111"/>
                <a:gd name="connsiteX1" fmla="*/ 10000 w 10000"/>
                <a:gd name="connsiteY1" fmla="*/ 0 h 51111"/>
                <a:gd name="connsiteX2" fmla="*/ 10000 w 10000"/>
                <a:gd name="connsiteY2" fmla="*/ 10000 h 51111"/>
                <a:gd name="connsiteX3" fmla="*/ 79 w 10000"/>
                <a:gd name="connsiteY3" fmla="*/ 34440 h 51111"/>
                <a:gd name="connsiteX4" fmla="*/ 0 w 10000"/>
                <a:gd name="connsiteY4" fmla="*/ 7795 h 51111"/>
                <a:gd name="connsiteX0" fmla="*/ 0 w 10000"/>
                <a:gd name="connsiteY0" fmla="*/ 7795 h 34440"/>
                <a:gd name="connsiteX1" fmla="*/ 10000 w 10000"/>
                <a:gd name="connsiteY1" fmla="*/ 0 h 34440"/>
                <a:gd name="connsiteX2" fmla="*/ 10000 w 10000"/>
                <a:gd name="connsiteY2" fmla="*/ 10000 h 34440"/>
                <a:gd name="connsiteX3" fmla="*/ 79 w 10000"/>
                <a:gd name="connsiteY3" fmla="*/ 34440 h 34440"/>
                <a:gd name="connsiteX4" fmla="*/ 0 w 10000"/>
                <a:gd name="connsiteY4" fmla="*/ 7795 h 34440"/>
                <a:gd name="connsiteX0" fmla="*/ 0 w 10000"/>
                <a:gd name="connsiteY0" fmla="*/ 7795 h 38432"/>
                <a:gd name="connsiteX1" fmla="*/ 10000 w 10000"/>
                <a:gd name="connsiteY1" fmla="*/ 0 h 38432"/>
                <a:gd name="connsiteX2" fmla="*/ 10000 w 10000"/>
                <a:gd name="connsiteY2" fmla="*/ 10000 h 38432"/>
                <a:gd name="connsiteX3" fmla="*/ 79 w 10000"/>
                <a:gd name="connsiteY3" fmla="*/ 34440 h 38432"/>
                <a:gd name="connsiteX4" fmla="*/ 0 w 10000"/>
                <a:gd name="connsiteY4" fmla="*/ 7795 h 38432"/>
                <a:gd name="connsiteX0" fmla="*/ 0 w 9968"/>
                <a:gd name="connsiteY0" fmla="*/ 30723 h 38432"/>
                <a:gd name="connsiteX1" fmla="*/ 9968 w 9968"/>
                <a:gd name="connsiteY1" fmla="*/ 0 h 38432"/>
                <a:gd name="connsiteX2" fmla="*/ 9968 w 9968"/>
                <a:gd name="connsiteY2" fmla="*/ 10000 h 38432"/>
                <a:gd name="connsiteX3" fmla="*/ 47 w 9968"/>
                <a:gd name="connsiteY3" fmla="*/ 34440 h 38432"/>
                <a:gd name="connsiteX4" fmla="*/ 0 w 9968"/>
                <a:gd name="connsiteY4" fmla="*/ 30723 h 38432"/>
                <a:gd name="connsiteX0" fmla="*/ 0 w 10000"/>
                <a:gd name="connsiteY0" fmla="*/ 7994 h 9999"/>
                <a:gd name="connsiteX1" fmla="*/ 10000 w 10000"/>
                <a:gd name="connsiteY1" fmla="*/ 0 h 9999"/>
                <a:gd name="connsiteX2" fmla="*/ 10000 w 10000"/>
                <a:gd name="connsiteY2" fmla="*/ 2602 h 9999"/>
                <a:gd name="connsiteX3" fmla="*/ 47 w 10000"/>
                <a:gd name="connsiteY3" fmla="*/ 8961 h 9999"/>
                <a:gd name="connsiteX4" fmla="*/ 0 w 10000"/>
                <a:gd name="connsiteY4" fmla="*/ 7994 h 9999"/>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00"/>
                <a:gd name="connsiteX1" fmla="*/ 10000 w 10000"/>
                <a:gd name="connsiteY1" fmla="*/ 0 h 10000"/>
                <a:gd name="connsiteX2" fmla="*/ 10000 w 10000"/>
                <a:gd name="connsiteY2" fmla="*/ 2602 h 10000"/>
                <a:gd name="connsiteX3" fmla="*/ 47 w 10000"/>
                <a:gd name="connsiteY3" fmla="*/ 8962 h 10000"/>
                <a:gd name="connsiteX4" fmla="*/ 0 w 10000"/>
                <a:gd name="connsiteY4" fmla="*/ 7995 h 10000"/>
                <a:gd name="connsiteX0" fmla="*/ 0 w 10000"/>
                <a:gd name="connsiteY0" fmla="*/ 7995 h 10054"/>
                <a:gd name="connsiteX1" fmla="*/ 10000 w 10000"/>
                <a:gd name="connsiteY1" fmla="*/ 0 h 10054"/>
                <a:gd name="connsiteX2" fmla="*/ 10000 w 10000"/>
                <a:gd name="connsiteY2" fmla="*/ 2602 h 10054"/>
                <a:gd name="connsiteX3" fmla="*/ 15 w 10000"/>
                <a:gd name="connsiteY3" fmla="*/ 9028 h 10054"/>
                <a:gd name="connsiteX4" fmla="*/ 0 w 10000"/>
                <a:gd name="connsiteY4" fmla="*/ 7995 h 10054"/>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0 w 10000"/>
                <a:gd name="connsiteY0" fmla="*/ 7995 h 10089"/>
                <a:gd name="connsiteX1" fmla="*/ 10000 w 10000"/>
                <a:gd name="connsiteY1" fmla="*/ 0 h 10089"/>
                <a:gd name="connsiteX2" fmla="*/ 10000 w 10000"/>
                <a:gd name="connsiteY2" fmla="*/ 2602 h 10089"/>
                <a:gd name="connsiteX3" fmla="*/ 15 w 10000"/>
                <a:gd name="connsiteY3" fmla="*/ 9028 h 10089"/>
                <a:gd name="connsiteX4" fmla="*/ 0 w 10000"/>
                <a:gd name="connsiteY4" fmla="*/ 7995 h 10089"/>
                <a:gd name="connsiteX0" fmla="*/ 8 w 10008"/>
                <a:gd name="connsiteY0" fmla="*/ 7995 h 10089"/>
                <a:gd name="connsiteX1" fmla="*/ 10008 w 10008"/>
                <a:gd name="connsiteY1" fmla="*/ 0 h 10089"/>
                <a:gd name="connsiteX2" fmla="*/ 10008 w 10008"/>
                <a:gd name="connsiteY2" fmla="*/ 2602 h 10089"/>
                <a:gd name="connsiteX3" fmla="*/ 7 w 10008"/>
                <a:gd name="connsiteY3" fmla="*/ 9028 h 10089"/>
                <a:gd name="connsiteX4" fmla="*/ 8 w 10008"/>
                <a:gd name="connsiteY4" fmla="*/ 7995 h 10089"/>
                <a:gd name="connsiteX0" fmla="*/ 1 w 10001"/>
                <a:gd name="connsiteY0" fmla="*/ 7995 h 10089"/>
                <a:gd name="connsiteX1" fmla="*/ 10001 w 10001"/>
                <a:gd name="connsiteY1" fmla="*/ 0 h 10089"/>
                <a:gd name="connsiteX2" fmla="*/ 10001 w 10001"/>
                <a:gd name="connsiteY2" fmla="*/ 2602 h 10089"/>
                <a:gd name="connsiteX3" fmla="*/ 0 w 10001"/>
                <a:gd name="connsiteY3" fmla="*/ 9028 h 10089"/>
                <a:gd name="connsiteX4" fmla="*/ 1 w 10001"/>
                <a:gd name="connsiteY4" fmla="*/ 7995 h 10089"/>
                <a:gd name="connsiteX0" fmla="*/ 0 w 10048"/>
                <a:gd name="connsiteY0" fmla="*/ 8198 h 10089"/>
                <a:gd name="connsiteX1" fmla="*/ 10048 w 10048"/>
                <a:gd name="connsiteY1" fmla="*/ 0 h 10089"/>
                <a:gd name="connsiteX2" fmla="*/ 10048 w 10048"/>
                <a:gd name="connsiteY2" fmla="*/ 2602 h 10089"/>
                <a:gd name="connsiteX3" fmla="*/ 47 w 10048"/>
                <a:gd name="connsiteY3" fmla="*/ 9028 h 10089"/>
                <a:gd name="connsiteX4" fmla="*/ 0 w 10048"/>
                <a:gd name="connsiteY4" fmla="*/ 8198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0 w 10032"/>
                <a:gd name="connsiteY0" fmla="*/ 8469 h 10089"/>
                <a:gd name="connsiteX1" fmla="*/ 10032 w 10032"/>
                <a:gd name="connsiteY1" fmla="*/ 0 h 10089"/>
                <a:gd name="connsiteX2" fmla="*/ 10032 w 10032"/>
                <a:gd name="connsiteY2" fmla="*/ 2602 h 10089"/>
                <a:gd name="connsiteX3" fmla="*/ 31 w 10032"/>
                <a:gd name="connsiteY3" fmla="*/ 9028 h 10089"/>
                <a:gd name="connsiteX4" fmla="*/ 0 w 10032"/>
                <a:gd name="connsiteY4" fmla="*/ 8469 h 10089"/>
                <a:gd name="connsiteX0" fmla="*/ 32 w 10001"/>
                <a:gd name="connsiteY0" fmla="*/ 8401 h 10089"/>
                <a:gd name="connsiteX1" fmla="*/ 10001 w 10001"/>
                <a:gd name="connsiteY1" fmla="*/ 0 h 10089"/>
                <a:gd name="connsiteX2" fmla="*/ 10001 w 10001"/>
                <a:gd name="connsiteY2" fmla="*/ 2602 h 10089"/>
                <a:gd name="connsiteX3" fmla="*/ 0 w 10001"/>
                <a:gd name="connsiteY3" fmla="*/ 9028 h 10089"/>
                <a:gd name="connsiteX4" fmla="*/ 32 w 10001"/>
                <a:gd name="connsiteY4" fmla="*/ 8401 h 10089"/>
                <a:gd name="connsiteX0" fmla="*/ 32 w 10001"/>
                <a:gd name="connsiteY0" fmla="*/ 8401 h 9989"/>
                <a:gd name="connsiteX1" fmla="*/ 10001 w 10001"/>
                <a:gd name="connsiteY1" fmla="*/ 0 h 9989"/>
                <a:gd name="connsiteX2" fmla="*/ 10001 w 10001"/>
                <a:gd name="connsiteY2" fmla="*/ 2060 h 9989"/>
                <a:gd name="connsiteX3" fmla="*/ 0 w 10001"/>
                <a:gd name="connsiteY3" fmla="*/ 9028 h 9989"/>
                <a:gd name="connsiteX4" fmla="*/ 32 w 10001"/>
                <a:gd name="connsiteY4" fmla="*/ 8401 h 9989"/>
                <a:gd name="connsiteX0" fmla="*/ 32 w 10000"/>
                <a:gd name="connsiteY0" fmla="*/ 8410 h 10061"/>
                <a:gd name="connsiteX1" fmla="*/ 10000 w 10000"/>
                <a:gd name="connsiteY1" fmla="*/ 0 h 10061"/>
                <a:gd name="connsiteX2" fmla="*/ 9984 w 10000"/>
                <a:gd name="connsiteY2" fmla="*/ 2401 h 10061"/>
                <a:gd name="connsiteX3" fmla="*/ 0 w 10000"/>
                <a:gd name="connsiteY3" fmla="*/ 9038 h 10061"/>
                <a:gd name="connsiteX4" fmla="*/ 32 w 10000"/>
                <a:gd name="connsiteY4" fmla="*/ 8410 h 1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1">
                  <a:moveTo>
                    <a:pt x="32" y="8410"/>
                  </a:moveTo>
                  <a:cubicBezTo>
                    <a:pt x="3391" y="10424"/>
                    <a:pt x="7115" y="8680"/>
                    <a:pt x="10000" y="0"/>
                  </a:cubicBezTo>
                  <a:cubicBezTo>
                    <a:pt x="9995" y="800"/>
                    <a:pt x="9989" y="1601"/>
                    <a:pt x="9984" y="2401"/>
                  </a:cubicBezTo>
                  <a:cubicBezTo>
                    <a:pt x="7655" y="9693"/>
                    <a:pt x="3153" y="11467"/>
                    <a:pt x="0" y="9038"/>
                  </a:cubicBezTo>
                  <a:cubicBezTo>
                    <a:pt x="37" y="6996"/>
                    <a:pt x="58" y="10724"/>
                    <a:pt x="32" y="8410"/>
                  </a:cubicBezTo>
                  <a:close/>
                </a:path>
              </a:pathLst>
            </a:custGeom>
            <a:gradFill flip="none" rotWithShape="1">
              <a:gsLst>
                <a:gs pos="0">
                  <a:schemeClr val="bg1">
                    <a:lumMod val="65000"/>
                  </a:schemeClr>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4" name="TextBox 13"/>
          <p:cNvSpPr txBox="1"/>
          <p:nvPr/>
        </p:nvSpPr>
        <p:spPr>
          <a:xfrm>
            <a:off x="2051721" y="5645219"/>
            <a:ext cx="6966868" cy="707886"/>
          </a:xfrm>
          <a:prstGeom prst="rect">
            <a:avLst/>
          </a:prstGeom>
          <a:noFill/>
        </p:spPr>
        <p:txBody>
          <a:bodyPr wrap="square" anchor="ctr">
            <a:spAutoFit/>
          </a:bodyPr>
          <a:lstStyle/>
          <a:p>
            <a:pPr algn="r" fontAlgn="auto">
              <a:spcBef>
                <a:spcPts val="0"/>
              </a:spcBef>
              <a:spcAft>
                <a:spcPts val="0"/>
              </a:spcAft>
              <a:defRPr/>
            </a:pPr>
            <a:r>
              <a:rPr lang="en-US" altLang="zh-CN" sz="4000" b="1" spc="600" dirty="0">
                <a:solidFill>
                  <a:schemeClr val="bg1"/>
                </a:solidFill>
                <a:latin typeface="+mn-lt"/>
                <a:ea typeface="+mn-ea"/>
              </a:rPr>
              <a:t>Python</a:t>
            </a:r>
            <a:r>
              <a:rPr lang="zh-CN" altLang="en-US" sz="4000" b="1" spc="600" dirty="0">
                <a:solidFill>
                  <a:schemeClr val="bg1"/>
                </a:solidFill>
                <a:latin typeface="+mn-lt"/>
                <a:ea typeface="+mn-ea"/>
              </a:rPr>
              <a:t>中高级定制培训</a:t>
            </a:r>
          </a:p>
        </p:txBody>
      </p:sp>
      <p:sp>
        <p:nvSpPr>
          <p:cNvPr id="3077" name="TextBox 14"/>
          <p:cNvSpPr txBox="1">
            <a:spLocks noChangeArrowheads="1"/>
          </p:cNvSpPr>
          <p:nvPr/>
        </p:nvSpPr>
        <p:spPr bwMode="auto">
          <a:xfrm>
            <a:off x="5076825" y="6340475"/>
            <a:ext cx="38163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pPr algn="r"/>
            <a:r>
              <a:rPr lang="zh-CN" altLang="en-US" sz="2000" dirty="0"/>
              <a:t>讲师 郭剑峰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err="1"/>
              <a:t>pycharm</a:t>
            </a:r>
            <a:r>
              <a:rPr lang="zh-CN" altLang="en-US" dirty="0"/>
              <a:t>开发</a:t>
            </a:r>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10</a:t>
            </a:fld>
            <a:endParaRPr lang="zh-CN" altLang="en-US"/>
          </a:p>
        </p:txBody>
      </p:sp>
      <p:pic>
        <p:nvPicPr>
          <p:cNvPr id="5" name="图片 4">
            <a:extLst>
              <a:ext uri="{FF2B5EF4-FFF2-40B4-BE49-F238E27FC236}">
                <a16:creationId xmlns:a16="http://schemas.microsoft.com/office/drawing/2014/main" id="{F8885424-4827-42FC-A53D-80FC10758CB8}"/>
              </a:ext>
            </a:extLst>
          </p:cNvPr>
          <p:cNvPicPr/>
          <p:nvPr/>
        </p:nvPicPr>
        <p:blipFill rotWithShape="1">
          <a:blip r:embed="rId2">
            <a:extLst>
              <a:ext uri="{28A0092B-C50C-407E-A947-70E740481C1C}">
                <a14:useLocalDpi xmlns:a14="http://schemas.microsoft.com/office/drawing/2010/main" val="0"/>
              </a:ext>
            </a:extLst>
          </a:blip>
          <a:srcRect b="1493"/>
          <a:stretch/>
        </p:blipFill>
        <p:spPr bwMode="auto">
          <a:xfrm>
            <a:off x="0" y="1160748"/>
            <a:ext cx="9144000" cy="45365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012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err="1"/>
              <a:t>pycharm</a:t>
            </a:r>
            <a:r>
              <a:rPr lang="zh-CN" altLang="en-US" dirty="0"/>
              <a:t>开发</a:t>
            </a:r>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11</a:t>
            </a:fld>
            <a:endParaRPr lang="zh-CN" altLang="en-US"/>
          </a:p>
        </p:txBody>
      </p:sp>
      <p:pic>
        <p:nvPicPr>
          <p:cNvPr id="2" name="图片 1">
            <a:extLst>
              <a:ext uri="{FF2B5EF4-FFF2-40B4-BE49-F238E27FC236}">
                <a16:creationId xmlns:a16="http://schemas.microsoft.com/office/drawing/2014/main" id="{953DA553-41FC-44AE-BADF-1D5C3DA51C09}"/>
              </a:ext>
            </a:extLst>
          </p:cNvPr>
          <p:cNvPicPr>
            <a:picLocks noChangeAspect="1"/>
          </p:cNvPicPr>
          <p:nvPr/>
        </p:nvPicPr>
        <p:blipFill>
          <a:blip r:embed="rId2"/>
          <a:stretch>
            <a:fillRect/>
          </a:stretch>
        </p:blipFill>
        <p:spPr>
          <a:xfrm>
            <a:off x="0" y="1232756"/>
            <a:ext cx="9144000" cy="4392488"/>
          </a:xfrm>
          <a:prstGeom prst="rect">
            <a:avLst/>
          </a:prstGeom>
        </p:spPr>
      </p:pic>
    </p:spTree>
    <p:extLst>
      <p:ext uri="{BB962C8B-B14F-4D97-AF65-F5344CB8AC3E}">
        <p14:creationId xmlns:p14="http://schemas.microsoft.com/office/powerpoint/2010/main" val="353705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err="1"/>
              <a:t>pycharm</a:t>
            </a:r>
            <a:r>
              <a:rPr lang="zh-CN" altLang="en-US" dirty="0"/>
              <a:t>开发</a:t>
            </a:r>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12</a:t>
            </a:fld>
            <a:endParaRPr lang="zh-CN" altLang="en-US"/>
          </a:p>
        </p:txBody>
      </p:sp>
      <p:pic>
        <p:nvPicPr>
          <p:cNvPr id="5" name="图片 4">
            <a:extLst>
              <a:ext uri="{FF2B5EF4-FFF2-40B4-BE49-F238E27FC236}">
                <a16:creationId xmlns:a16="http://schemas.microsoft.com/office/drawing/2014/main" id="{BC82850D-DE85-4185-970E-536CED399243}"/>
              </a:ext>
            </a:extLst>
          </p:cNvPr>
          <p:cNvPicPr>
            <a:picLocks noChangeAspect="1"/>
          </p:cNvPicPr>
          <p:nvPr/>
        </p:nvPicPr>
        <p:blipFill>
          <a:blip r:embed="rId2"/>
          <a:stretch>
            <a:fillRect/>
          </a:stretch>
        </p:blipFill>
        <p:spPr>
          <a:xfrm>
            <a:off x="0" y="836713"/>
            <a:ext cx="9144000" cy="5871012"/>
          </a:xfrm>
          <a:prstGeom prst="rect">
            <a:avLst/>
          </a:prstGeom>
        </p:spPr>
      </p:pic>
    </p:spTree>
    <p:extLst>
      <p:ext uri="{BB962C8B-B14F-4D97-AF65-F5344CB8AC3E}">
        <p14:creationId xmlns:p14="http://schemas.microsoft.com/office/powerpoint/2010/main" val="105057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err="1"/>
              <a:t>pycharm</a:t>
            </a:r>
            <a:r>
              <a:rPr lang="zh-CN" altLang="en-US" dirty="0"/>
              <a:t>开发</a:t>
            </a:r>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13</a:t>
            </a:fld>
            <a:endParaRPr lang="zh-CN" altLang="en-US"/>
          </a:p>
        </p:txBody>
      </p:sp>
      <p:pic>
        <p:nvPicPr>
          <p:cNvPr id="3" name="图片 2">
            <a:extLst>
              <a:ext uri="{FF2B5EF4-FFF2-40B4-BE49-F238E27FC236}">
                <a16:creationId xmlns:a16="http://schemas.microsoft.com/office/drawing/2014/main" id="{20AF8346-191D-4AAA-A57D-0204F61CAB3F}"/>
              </a:ext>
            </a:extLst>
          </p:cNvPr>
          <p:cNvPicPr>
            <a:picLocks noChangeAspect="1"/>
          </p:cNvPicPr>
          <p:nvPr/>
        </p:nvPicPr>
        <p:blipFill>
          <a:blip r:embed="rId2"/>
          <a:stretch>
            <a:fillRect/>
          </a:stretch>
        </p:blipFill>
        <p:spPr>
          <a:xfrm>
            <a:off x="0" y="849609"/>
            <a:ext cx="9144000" cy="5854853"/>
          </a:xfrm>
          <a:prstGeom prst="rect">
            <a:avLst/>
          </a:prstGeom>
        </p:spPr>
      </p:pic>
    </p:spTree>
    <p:extLst>
      <p:ext uri="{BB962C8B-B14F-4D97-AF65-F5344CB8AC3E}">
        <p14:creationId xmlns:p14="http://schemas.microsoft.com/office/powerpoint/2010/main" val="127541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anaconda</a:t>
            </a:r>
            <a:r>
              <a:rPr lang="zh-CN" altLang="en-US" dirty="0"/>
              <a:t>开发</a:t>
            </a:r>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14</a:t>
            </a:fld>
            <a:endParaRPr lang="zh-CN" altLang="en-US"/>
          </a:p>
        </p:txBody>
      </p:sp>
      <p:pic>
        <p:nvPicPr>
          <p:cNvPr id="5" name="图片 4">
            <a:extLst>
              <a:ext uri="{FF2B5EF4-FFF2-40B4-BE49-F238E27FC236}">
                <a16:creationId xmlns:a16="http://schemas.microsoft.com/office/drawing/2014/main" id="{EAD8F4B8-7000-481E-B263-5C6CBE8E3431}"/>
              </a:ext>
            </a:extLst>
          </p:cNvPr>
          <p:cNvPicPr>
            <a:picLocks noChangeAspect="1"/>
          </p:cNvPicPr>
          <p:nvPr/>
        </p:nvPicPr>
        <p:blipFill>
          <a:blip r:embed="rId2"/>
          <a:stretch>
            <a:fillRect/>
          </a:stretch>
        </p:blipFill>
        <p:spPr>
          <a:xfrm>
            <a:off x="0" y="980393"/>
            <a:ext cx="9144000" cy="4897214"/>
          </a:xfrm>
          <a:prstGeom prst="rect">
            <a:avLst/>
          </a:prstGeom>
        </p:spPr>
      </p:pic>
    </p:spTree>
    <p:extLst>
      <p:ext uri="{BB962C8B-B14F-4D97-AF65-F5344CB8AC3E}">
        <p14:creationId xmlns:p14="http://schemas.microsoft.com/office/powerpoint/2010/main" val="184485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Python</a:t>
            </a:r>
            <a:r>
              <a:rPr lang="zh-CN" altLang="zh-CN" dirty="0"/>
              <a:t>虚拟机</a:t>
            </a:r>
            <a:r>
              <a:rPr lang="en-US" altLang="zh-CN" dirty="0"/>
              <a:t>(PVM)</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15</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51520" y="1727727"/>
            <a:ext cx="8730766" cy="1477328"/>
          </a:xfrm>
          <a:prstGeom prst="rect">
            <a:avLst/>
          </a:prstGeom>
        </p:spPr>
        <p:txBody>
          <a:bodyPr wrap="square">
            <a:spAutoFit/>
          </a:bodyPr>
          <a:lstStyle/>
          <a:p>
            <a:pPr algn="just">
              <a:spcAft>
                <a:spcPts val="0"/>
              </a:spcAft>
            </a:pPr>
            <a:r>
              <a:rPr lang="zh-CN" altLang="zh-CN" dirty="0">
                <a:ea typeface="微软雅黑" pitchFamily="34" charset="-122"/>
              </a:rPr>
              <a:t>一旦程序编译成字节码（或字节码从已经存在的</a:t>
            </a:r>
            <a:r>
              <a:rPr lang="en-US" altLang="zh-CN" dirty="0" err="1">
                <a:ea typeface="微软雅黑" pitchFamily="34" charset="-122"/>
              </a:rPr>
              <a:t>pyc</a:t>
            </a:r>
            <a:r>
              <a:rPr lang="zh-CN" altLang="zh-CN" dirty="0">
                <a:ea typeface="微软雅黑" pitchFamily="34" charset="-122"/>
              </a:rPr>
              <a:t>文件中载人）</a:t>
            </a:r>
            <a:r>
              <a:rPr lang="en-US" altLang="zh-CN" dirty="0">
                <a:ea typeface="微软雅黑" pitchFamily="34" charset="-122"/>
              </a:rPr>
              <a:t>,</a:t>
            </a:r>
            <a:r>
              <a:rPr lang="zh-CN" altLang="zh-CN" dirty="0">
                <a:ea typeface="微软雅黑" pitchFamily="34" charset="-122"/>
              </a:rPr>
              <a:t>之后的节码被发送到通常称为</a:t>
            </a:r>
            <a:r>
              <a:rPr lang="en-US" altLang="zh-CN" dirty="0">
                <a:ea typeface="微软雅黑" pitchFamily="34" charset="-122"/>
              </a:rPr>
              <a:t>Python</a:t>
            </a:r>
            <a:r>
              <a:rPr lang="zh-CN" altLang="zh-CN" dirty="0">
                <a:ea typeface="微软雅黑" pitchFamily="34" charset="-122"/>
              </a:rPr>
              <a:t>虚拟机</a:t>
            </a:r>
            <a:r>
              <a:rPr lang="en-US" altLang="zh-CN" dirty="0">
                <a:ea typeface="微软雅黑" pitchFamily="34" charset="-122"/>
              </a:rPr>
              <a:t>(Python Virtual Machine</a:t>
            </a:r>
            <a:r>
              <a:rPr lang="zh-CN" altLang="zh-CN" dirty="0">
                <a:ea typeface="微软雅黑" pitchFamily="34" charset="-122"/>
              </a:rPr>
              <a:t>，简写为</a:t>
            </a:r>
            <a:r>
              <a:rPr lang="en-US" altLang="zh-CN" dirty="0">
                <a:ea typeface="微软雅黑" pitchFamily="34" charset="-122"/>
              </a:rPr>
              <a:t>PVM)</a:t>
            </a:r>
            <a:r>
              <a:rPr lang="zh-CN" altLang="zh-CN" dirty="0">
                <a:ea typeface="微软雅黑" pitchFamily="34" charset="-122"/>
              </a:rPr>
              <a:t>上来执行。实际上它不是一个独立的程序，不需要安装。事实上，</a:t>
            </a:r>
            <a:r>
              <a:rPr lang="en-US" altLang="zh-CN" dirty="0">
                <a:ea typeface="微软雅黑" pitchFamily="34" charset="-122"/>
              </a:rPr>
              <a:t>PVM</a:t>
            </a:r>
            <a:r>
              <a:rPr lang="zh-CN" altLang="zh-CN" dirty="0">
                <a:ea typeface="微软雅黑" pitchFamily="34" charset="-122"/>
              </a:rPr>
              <a:t>就是迭代运行字节码指令的一个大循环，一个接一个地完成操作。</a:t>
            </a:r>
            <a:r>
              <a:rPr lang="en-US" altLang="zh-CN" dirty="0">
                <a:ea typeface="微软雅黑" pitchFamily="34" charset="-122"/>
              </a:rPr>
              <a:t>PVM</a:t>
            </a:r>
            <a:r>
              <a:rPr lang="zh-CN" altLang="zh-CN" dirty="0">
                <a:ea typeface="微软雅黑" pitchFamily="34" charset="-122"/>
              </a:rPr>
              <a:t>是</a:t>
            </a:r>
            <a:r>
              <a:rPr lang="en-US" altLang="zh-CN" dirty="0">
                <a:ea typeface="微软雅黑" pitchFamily="34" charset="-122"/>
              </a:rPr>
              <a:t>Python</a:t>
            </a:r>
            <a:r>
              <a:rPr lang="zh-CN" altLang="zh-CN" dirty="0">
                <a:ea typeface="微软雅黑" pitchFamily="34" charset="-122"/>
              </a:rPr>
              <a:t>的运行引擎，它时常表现为</a:t>
            </a:r>
            <a:r>
              <a:rPr lang="en-US" altLang="zh-CN" dirty="0">
                <a:ea typeface="微软雅黑" pitchFamily="34" charset="-122"/>
              </a:rPr>
              <a:t>Python</a:t>
            </a:r>
            <a:r>
              <a:rPr lang="zh-CN" altLang="zh-CN" dirty="0">
                <a:ea typeface="微软雅黑" pitchFamily="34" charset="-122"/>
              </a:rPr>
              <a:t>系统的一部分，并且它是实际运行脚本的组件。</a:t>
            </a:r>
            <a:endParaRPr lang="zh-CN" altLang="en-US" dirty="0">
              <a:ea typeface="微软雅黑" pitchFamily="34" charset="-122"/>
            </a:endParaRPr>
          </a:p>
        </p:txBody>
      </p:sp>
      <p:pic>
        <p:nvPicPr>
          <p:cNvPr id="5" name="图片 4">
            <a:extLst>
              <a:ext uri="{FF2B5EF4-FFF2-40B4-BE49-F238E27FC236}">
                <a16:creationId xmlns:a16="http://schemas.microsoft.com/office/drawing/2014/main" id="{395F84DD-DC72-4E9E-8579-3DCB22F2BB04}"/>
              </a:ext>
            </a:extLst>
          </p:cNvPr>
          <p:cNvPicPr>
            <a:picLocks noChangeAspect="1"/>
          </p:cNvPicPr>
          <p:nvPr/>
        </p:nvPicPr>
        <p:blipFill>
          <a:blip r:embed="rId2"/>
          <a:stretch>
            <a:fillRect/>
          </a:stretch>
        </p:blipFill>
        <p:spPr>
          <a:xfrm>
            <a:off x="3947" y="3432208"/>
            <a:ext cx="9144000" cy="2699136"/>
          </a:xfrm>
          <a:prstGeom prst="rect">
            <a:avLst/>
          </a:prstGeom>
        </p:spPr>
      </p:pic>
    </p:spTree>
    <p:extLst>
      <p:ext uri="{BB962C8B-B14F-4D97-AF65-F5344CB8AC3E}">
        <p14:creationId xmlns:p14="http://schemas.microsoft.com/office/powerpoint/2010/main" val="77031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16</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字符串操作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84828" y="2752373"/>
            <a:ext cx="1944216" cy="830997"/>
          </a:xfrm>
          <a:prstGeom prst="rect">
            <a:avLst/>
          </a:prstGeom>
          <a:noFill/>
          <a:scene3d>
            <a:camera prst="perspectiveContrastingRightFacing"/>
            <a:lightRig rig="threePt" dir="t"/>
          </a:scene3d>
        </p:spPr>
        <p:txBody>
          <a:bodyPr>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B1_String.py</a:t>
            </a: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17</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正则表达式操作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125724" y="2583136"/>
            <a:ext cx="5053153" cy="923330"/>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b="1" dirty="0">
                <a:solidFill>
                  <a:schemeClr val="tx1">
                    <a:lumMod val="75000"/>
                    <a:lumOff val="25000"/>
                  </a:schemeClr>
                </a:solidFill>
                <a:latin typeface="+mn-lt"/>
                <a:ea typeface="+mn-ea"/>
              </a:rPr>
              <a:t>B2_RegularExpression.py</a:t>
            </a:r>
          </a:p>
          <a:p>
            <a:pPr fontAlgn="auto">
              <a:spcBef>
                <a:spcPts val="0"/>
              </a:spcBef>
              <a:spcAft>
                <a:spcPts val="0"/>
              </a:spcAft>
              <a:defRPr/>
            </a:pPr>
            <a:r>
              <a:rPr lang="zh-CN" altLang="en-US" b="1" dirty="0">
                <a:solidFill>
                  <a:schemeClr val="tx1">
                    <a:lumMod val="75000"/>
                    <a:lumOff val="25000"/>
                  </a:schemeClr>
                </a:solidFill>
                <a:latin typeface="+mn-lt"/>
                <a:ea typeface="+mn-ea"/>
              </a:rPr>
              <a:t>分析</a:t>
            </a:r>
            <a:r>
              <a:rPr lang="en-US" altLang="zh-CN" b="1" dirty="0">
                <a:solidFill>
                  <a:schemeClr val="tx1">
                    <a:lumMod val="75000"/>
                    <a:lumOff val="25000"/>
                  </a:schemeClr>
                </a:solidFill>
                <a:latin typeface="+mn-lt"/>
                <a:ea typeface="+mn-ea"/>
              </a:rPr>
              <a:t>&amp;</a:t>
            </a:r>
            <a:r>
              <a:rPr lang="zh-CN" altLang="en-US" b="1" dirty="0">
                <a:solidFill>
                  <a:schemeClr val="tx1">
                    <a:lumMod val="75000"/>
                    <a:lumOff val="25000"/>
                  </a:schemeClr>
                </a:solidFill>
                <a:latin typeface="+mn-lt"/>
                <a:ea typeface="+mn-ea"/>
              </a:rPr>
              <a:t>演示</a:t>
            </a:r>
            <a:endParaRPr lang="en-US" altLang="zh-CN" b="1" dirty="0">
              <a:solidFill>
                <a:schemeClr val="tx1">
                  <a:lumMod val="75000"/>
                  <a:lumOff val="25000"/>
                </a:schemeClr>
              </a:solidFill>
              <a:latin typeface="+mn-lt"/>
              <a:ea typeface="+mn-ea"/>
            </a:endParaRPr>
          </a:p>
          <a:p>
            <a:pPr fontAlgn="auto">
              <a:spcBef>
                <a:spcPts val="0"/>
              </a:spcBef>
              <a:spcAft>
                <a:spcPts val="0"/>
              </a:spcAft>
              <a:defRPr/>
            </a:pPr>
            <a:r>
              <a:rPr lang="zh-CN" altLang="en-US" b="1" dirty="0">
                <a:solidFill>
                  <a:schemeClr val="tx1">
                    <a:lumMod val="75000"/>
                    <a:lumOff val="25000"/>
                  </a:schemeClr>
                </a:solidFill>
                <a:latin typeface="+mn-lt"/>
                <a:ea typeface="+mn-ea"/>
              </a:rPr>
              <a:t>课外阅读：</a:t>
            </a:r>
            <a:r>
              <a:rPr lang="zh-CN" altLang="zh-CN" b="1" dirty="0">
                <a:solidFill>
                  <a:schemeClr val="tx1">
                    <a:lumMod val="75000"/>
                    <a:lumOff val="25000"/>
                  </a:schemeClr>
                </a:solidFill>
                <a:latin typeface="+mn-lt"/>
                <a:ea typeface="+mn-ea"/>
              </a:rPr>
              <a:t>正则表达式</a:t>
            </a:r>
            <a:r>
              <a:rPr lang="en-US" altLang="zh-CN" b="1" dirty="0">
                <a:solidFill>
                  <a:schemeClr val="tx1">
                    <a:lumMod val="75000"/>
                    <a:lumOff val="25000"/>
                  </a:schemeClr>
                </a:solidFill>
                <a:latin typeface="+mn-lt"/>
                <a:ea typeface="+mn-ea"/>
              </a:rPr>
              <a:t>.pptx</a:t>
            </a:r>
            <a:endParaRPr lang="zh-CN" altLang="en-US" b="1" dirty="0">
              <a:solidFill>
                <a:schemeClr val="tx1">
                  <a:lumMod val="75000"/>
                  <a:lumOff val="25000"/>
                </a:schemeClr>
              </a:solidFill>
              <a:latin typeface="+mn-lt"/>
              <a:ea typeface="+mn-ea"/>
            </a:endParaRPr>
          </a:p>
        </p:txBody>
      </p:sp>
    </p:spTree>
    <p:extLst>
      <p:ext uri="{BB962C8B-B14F-4D97-AF65-F5344CB8AC3E}">
        <p14:creationId xmlns:p14="http://schemas.microsoft.com/office/powerpoint/2010/main" val="1790825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18</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序列操作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84828" y="2752373"/>
            <a:ext cx="1944216" cy="830997"/>
          </a:xfrm>
          <a:prstGeom prst="rect">
            <a:avLst/>
          </a:prstGeom>
          <a:noFill/>
          <a:scene3d>
            <a:camera prst="perspectiveContrastingRightFacing"/>
            <a:lightRig rig="threePt" dir="t"/>
          </a:scene3d>
        </p:spPr>
        <p:txBody>
          <a:bodyPr>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B3_List.py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457404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共享引用</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19</a:t>
            </a:fld>
            <a:endParaRPr lang="zh-CN" altLang="en-US"/>
          </a:p>
        </p:txBody>
      </p:sp>
      <p:pic>
        <p:nvPicPr>
          <p:cNvPr id="6" name="图片 5">
            <a:extLst>
              <a:ext uri="{FF2B5EF4-FFF2-40B4-BE49-F238E27FC236}">
                <a16:creationId xmlns:a16="http://schemas.microsoft.com/office/drawing/2014/main" id="{A0D88232-E07F-4545-8AA3-499B7DBB4907}"/>
              </a:ext>
            </a:extLst>
          </p:cNvPr>
          <p:cNvPicPr/>
          <p:nvPr/>
        </p:nvPicPr>
        <p:blipFill>
          <a:blip r:embed="rId2"/>
          <a:stretch>
            <a:fillRect/>
          </a:stretch>
        </p:blipFill>
        <p:spPr>
          <a:xfrm>
            <a:off x="-36512" y="951750"/>
            <a:ext cx="6752955" cy="2401788"/>
          </a:xfrm>
          <a:prstGeom prst="rect">
            <a:avLst/>
          </a:prstGeom>
        </p:spPr>
      </p:pic>
      <p:pic>
        <p:nvPicPr>
          <p:cNvPr id="7" name="图片 6">
            <a:extLst>
              <a:ext uri="{FF2B5EF4-FFF2-40B4-BE49-F238E27FC236}">
                <a16:creationId xmlns:a16="http://schemas.microsoft.com/office/drawing/2014/main" id="{F773AC96-A9C6-4733-91CE-F3EB38BBAEA4}"/>
              </a:ext>
            </a:extLst>
          </p:cNvPr>
          <p:cNvPicPr/>
          <p:nvPr/>
        </p:nvPicPr>
        <p:blipFill>
          <a:blip r:embed="rId3"/>
          <a:stretch>
            <a:fillRect/>
          </a:stretch>
        </p:blipFill>
        <p:spPr>
          <a:xfrm>
            <a:off x="2771799" y="3397238"/>
            <a:ext cx="6354445" cy="3460762"/>
          </a:xfrm>
          <a:prstGeom prst="rect">
            <a:avLst/>
          </a:prstGeom>
        </p:spPr>
      </p:pic>
    </p:spTree>
    <p:extLst>
      <p:ext uri="{BB962C8B-B14F-4D97-AF65-F5344CB8AC3E}">
        <p14:creationId xmlns:p14="http://schemas.microsoft.com/office/powerpoint/2010/main" val="327694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1484313"/>
            <a:ext cx="61563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755900"/>
            <a:ext cx="8280400" cy="420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16"/>
          <p:cNvSpPr txBox="1">
            <a:spLocks noChangeArrowheads="1"/>
          </p:cNvSpPr>
          <p:nvPr/>
        </p:nvSpPr>
        <p:spPr bwMode="auto">
          <a:xfrm>
            <a:off x="3041650" y="1516063"/>
            <a:ext cx="3313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zh-CN" altLang="en-US" sz="2400" b="1" dirty="0">
                <a:solidFill>
                  <a:schemeClr val="bg1"/>
                </a:solidFill>
              </a:rPr>
              <a:t>课程内容</a:t>
            </a:r>
          </a:p>
        </p:txBody>
      </p:sp>
      <p:sp>
        <p:nvSpPr>
          <p:cNvPr id="4102" name="TextBox 15"/>
          <p:cNvSpPr txBox="1">
            <a:spLocks noChangeArrowheads="1"/>
          </p:cNvSpPr>
          <p:nvPr/>
        </p:nvSpPr>
        <p:spPr bwMode="auto">
          <a:xfrm>
            <a:off x="3059113" y="2060575"/>
            <a:ext cx="2754312" cy="152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pPr marL="342900" indent="-342900">
              <a:lnSpc>
                <a:spcPct val="150000"/>
              </a:lnSpc>
              <a:buAutoNum type="arabicPeriod"/>
            </a:pPr>
            <a:r>
              <a:rPr lang="en-US" altLang="zh-CN" sz="1600" dirty="0"/>
              <a:t>Python</a:t>
            </a:r>
            <a:r>
              <a:rPr lang="zh-CN" altLang="en-US" sz="1600" dirty="0"/>
              <a:t>程序设计基础</a:t>
            </a:r>
            <a:endParaRPr lang="en-US" altLang="zh-CN" sz="1600" dirty="0"/>
          </a:p>
          <a:p>
            <a:pPr marL="342900" indent="-342900">
              <a:lnSpc>
                <a:spcPct val="150000"/>
              </a:lnSpc>
              <a:buAutoNum type="arabicPeriod"/>
            </a:pPr>
            <a:r>
              <a:rPr lang="en-US" altLang="zh-CN" sz="1600" dirty="0"/>
              <a:t>Python</a:t>
            </a:r>
            <a:r>
              <a:rPr lang="zh-CN" altLang="en-US" sz="1600" dirty="0"/>
              <a:t>核心编程</a:t>
            </a:r>
            <a:endParaRPr lang="en-US" altLang="zh-CN" sz="1600" dirty="0"/>
          </a:p>
          <a:p>
            <a:pPr marL="342900" indent="-342900">
              <a:lnSpc>
                <a:spcPct val="150000"/>
              </a:lnSpc>
              <a:buAutoNum type="arabicPeriod"/>
            </a:pPr>
            <a:r>
              <a:rPr lang="en-US" altLang="zh-CN" sz="1600" dirty="0"/>
              <a:t>Python</a:t>
            </a:r>
            <a:r>
              <a:rPr lang="zh-CN" altLang="en-US" sz="1600" dirty="0"/>
              <a:t>框架开发</a:t>
            </a:r>
            <a:endParaRPr lang="en-US" altLang="zh-CN" sz="1600" dirty="0"/>
          </a:p>
          <a:p>
            <a:pPr marL="342900" indent="-342900">
              <a:lnSpc>
                <a:spcPct val="150000"/>
              </a:lnSpc>
              <a:buAutoNum type="arabicPeriod"/>
            </a:pPr>
            <a:r>
              <a:rPr lang="en-US" altLang="zh-CN" sz="1600" dirty="0"/>
              <a:t>Python</a:t>
            </a:r>
            <a:r>
              <a:rPr lang="zh-CN" altLang="en-US" sz="1600" dirty="0"/>
              <a:t>网络爬虫技术</a:t>
            </a:r>
          </a:p>
        </p:txBody>
      </p:sp>
      <p:sp>
        <p:nvSpPr>
          <p:cNvPr id="4103" name="TextBox 18"/>
          <p:cNvSpPr txBox="1">
            <a:spLocks noChangeArrowheads="1"/>
          </p:cNvSpPr>
          <p:nvPr/>
        </p:nvSpPr>
        <p:spPr bwMode="auto">
          <a:xfrm>
            <a:off x="6011863" y="2060575"/>
            <a:ext cx="2754312" cy="189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pPr marL="342900" indent="-342900">
              <a:lnSpc>
                <a:spcPct val="150000"/>
              </a:lnSpc>
              <a:buAutoNum type="arabicPeriod" startAt="5"/>
            </a:pPr>
            <a:r>
              <a:rPr lang="en-US" altLang="zh-CN" sz="1600" dirty="0" err="1"/>
              <a:t>Scrapy</a:t>
            </a:r>
            <a:r>
              <a:rPr lang="zh-CN" altLang="en-US" sz="1600" dirty="0"/>
              <a:t>网络爬虫框架</a:t>
            </a:r>
            <a:endParaRPr lang="en-US" altLang="zh-CN" sz="1600" dirty="0"/>
          </a:p>
          <a:p>
            <a:pPr marL="342900" indent="-342900">
              <a:lnSpc>
                <a:spcPct val="150000"/>
              </a:lnSpc>
              <a:buAutoNum type="arabicPeriod" startAt="5"/>
            </a:pPr>
            <a:r>
              <a:rPr lang="en-US" altLang="zh-CN" sz="1600" dirty="0"/>
              <a:t>Python</a:t>
            </a:r>
            <a:r>
              <a:rPr lang="zh-CN" altLang="en-US" sz="1600" dirty="0"/>
              <a:t>数据预处理与分析</a:t>
            </a:r>
            <a:endParaRPr lang="en-US" altLang="zh-CN" sz="1600" dirty="0"/>
          </a:p>
          <a:p>
            <a:pPr marL="342900" indent="-342900">
              <a:lnSpc>
                <a:spcPct val="150000"/>
              </a:lnSpc>
              <a:buAutoNum type="arabicPeriod" startAt="5"/>
            </a:pPr>
            <a:r>
              <a:rPr lang="zh-CN" altLang="en-US" sz="1600" dirty="0"/>
              <a:t>数据挖掘算法</a:t>
            </a:r>
            <a:endParaRPr lang="en-US" altLang="zh-CN" sz="1600" dirty="0"/>
          </a:p>
          <a:p>
            <a:pPr marL="342900" indent="-342900">
              <a:lnSpc>
                <a:spcPct val="150000"/>
              </a:lnSpc>
              <a:buAutoNum type="arabicPeriod" startAt="5"/>
            </a:pPr>
            <a:r>
              <a:rPr lang="en-US" altLang="zh-CN" sz="1600" dirty="0"/>
              <a:t>Python</a:t>
            </a:r>
            <a:r>
              <a:rPr lang="zh-CN" altLang="en-US" sz="1600" dirty="0"/>
              <a:t>数据挖掘</a:t>
            </a:r>
            <a:endParaRPr lang="en-US" altLang="zh-CN" sz="1600" dirty="0"/>
          </a:p>
          <a:p>
            <a:pPr marL="342900" indent="-342900">
              <a:lnSpc>
                <a:spcPct val="150000"/>
              </a:lnSpc>
              <a:buAutoNum type="arabicPeriod" startAt="5"/>
            </a:pPr>
            <a:r>
              <a:rPr lang="zh-CN" altLang="en-US" sz="1600" dirty="0"/>
              <a:t>综合案例</a:t>
            </a:r>
          </a:p>
        </p:txBody>
      </p:sp>
      <p:sp>
        <p:nvSpPr>
          <p:cNvPr id="18" name="灯片编号占位符 17"/>
          <p:cNvSpPr>
            <a:spLocks noGrp="1"/>
          </p:cNvSpPr>
          <p:nvPr>
            <p:ph type="sldNum" sz="quarter" idx="12"/>
          </p:nvPr>
        </p:nvSpPr>
        <p:spPr/>
        <p:txBody>
          <a:bodyPr/>
          <a:lstStyle/>
          <a:p>
            <a:pPr>
              <a:defRPr/>
            </a:pPr>
            <a:fld id="{01BA46A2-376D-4F73-B0F1-B3609390A4A0}" type="slidenum">
              <a:rPr lang="zh-CN" altLang="en-US"/>
              <a:pPr>
                <a:defRPr/>
              </a:pPr>
              <a:t>2</a:t>
            </a:fld>
            <a:endParaRPr lang="zh-CN" altLang="en-US"/>
          </a:p>
        </p:txBody>
      </p:sp>
      <p:pic>
        <p:nvPicPr>
          <p:cNvPr id="3" name="图片 2">
            <a:extLst>
              <a:ext uri="{FF2B5EF4-FFF2-40B4-BE49-F238E27FC236}">
                <a16:creationId xmlns:a16="http://schemas.microsoft.com/office/drawing/2014/main" id="{46CF3467-AE19-41BF-AF9F-1AABF41EF5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38022"/>
            <a:ext cx="3419996" cy="94671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动态类型</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20</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2204864"/>
            <a:ext cx="8730766" cy="2031325"/>
          </a:xfrm>
          <a:prstGeom prst="rect">
            <a:avLst/>
          </a:prstGeom>
        </p:spPr>
        <p:txBody>
          <a:bodyPr wrap="square">
            <a:spAutoFit/>
          </a:bodyPr>
          <a:lstStyle/>
          <a:p>
            <a:r>
              <a:rPr lang="zh-CN" altLang="zh-CN" dirty="0">
                <a:ea typeface="微软雅黑" pitchFamily="34" charset="-122"/>
              </a:rPr>
              <a:t>变量创建</a:t>
            </a:r>
          </a:p>
          <a:p>
            <a:r>
              <a:rPr lang="zh-CN" altLang="zh-CN" dirty="0">
                <a:ea typeface="微软雅黑" pitchFamily="34" charset="-122"/>
              </a:rPr>
              <a:t>一个变量（也就是变量名），当代码第一次给它赋值时它就被创建了。之后的赋值将会改变已创建的变量名的值。从技术上来讲，</a:t>
            </a:r>
            <a:r>
              <a:rPr lang="en-US" altLang="zh-CN" dirty="0">
                <a:ea typeface="微软雅黑" pitchFamily="34" charset="-122"/>
              </a:rPr>
              <a:t>Python</a:t>
            </a:r>
            <a:r>
              <a:rPr lang="zh-CN" altLang="zh-CN" dirty="0">
                <a:ea typeface="微软雅黑" pitchFamily="34" charset="-122"/>
              </a:rPr>
              <a:t>在代码运行之前先检测变量名，可以当成是最初的赋值创建变量。</a:t>
            </a:r>
          </a:p>
          <a:p>
            <a:r>
              <a:rPr lang="zh-CN" altLang="zh-CN" dirty="0">
                <a:ea typeface="微软雅黑" pitchFamily="34" charset="-122"/>
              </a:rPr>
              <a:t>变量名必须以下划线或字母开头，而后面接任意数目的字母、数字或下划线。</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变量不能使用保留关键字</a:t>
            </a:r>
            <a:endParaRPr lang="en-US" altLang="zh-CN" dirty="0">
              <a:ea typeface="微软雅黑" pitchFamily="34" charset="-122"/>
            </a:endParaRPr>
          </a:p>
        </p:txBody>
      </p:sp>
    </p:spTree>
    <p:extLst>
      <p:ext uri="{BB962C8B-B14F-4D97-AF65-F5344CB8AC3E}">
        <p14:creationId xmlns:p14="http://schemas.microsoft.com/office/powerpoint/2010/main" val="815933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en-US"/>
              <a:t>保留关键字</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21</a:t>
            </a:fld>
            <a:endParaRPr lang="zh-CN" altLang="en-US"/>
          </a:p>
        </p:txBody>
      </p:sp>
      <p:pic>
        <p:nvPicPr>
          <p:cNvPr id="5" name="图片 4">
            <a:extLst>
              <a:ext uri="{FF2B5EF4-FFF2-40B4-BE49-F238E27FC236}">
                <a16:creationId xmlns:a16="http://schemas.microsoft.com/office/drawing/2014/main" id="{DE85CBC4-9602-4990-97E4-684710C8EF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908051"/>
            <a:ext cx="9144000" cy="5949950"/>
          </a:xfrm>
          <a:prstGeom prst="rect">
            <a:avLst/>
          </a:prstGeom>
          <a:noFill/>
          <a:ln>
            <a:noFill/>
          </a:ln>
        </p:spPr>
      </p:pic>
    </p:spTree>
    <p:extLst>
      <p:ext uri="{BB962C8B-B14F-4D97-AF65-F5344CB8AC3E}">
        <p14:creationId xmlns:p14="http://schemas.microsoft.com/office/powerpoint/2010/main" val="232978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动态类型</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22</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1844824"/>
            <a:ext cx="8730766" cy="2308324"/>
          </a:xfrm>
          <a:prstGeom prst="rect">
            <a:avLst/>
          </a:prstGeom>
        </p:spPr>
        <p:txBody>
          <a:bodyPr wrap="square">
            <a:spAutoFit/>
          </a:bodyPr>
          <a:lstStyle/>
          <a:p>
            <a:r>
              <a:rPr lang="zh-CN" altLang="zh-CN" dirty="0">
                <a:ea typeface="微软雅黑" pitchFamily="34" charset="-122"/>
              </a:rPr>
              <a:t>变量类型</a:t>
            </a:r>
          </a:p>
          <a:p>
            <a:r>
              <a:rPr lang="zh-CN" altLang="zh-CN" dirty="0">
                <a:ea typeface="微软雅黑" pitchFamily="34" charset="-122"/>
              </a:rPr>
              <a:t>变量永远不会有任何的和它关联的类型信息或约束。类型的概念是存在于对象中而不是变量名中。变量原本是通用的，它只是在一个特定的时间点，简单地引用了一个特定的对象而已。</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变量使用</a:t>
            </a:r>
          </a:p>
          <a:p>
            <a:r>
              <a:rPr lang="zh-CN" altLang="zh-CN" dirty="0">
                <a:ea typeface="微软雅黑" pitchFamily="34" charset="-122"/>
              </a:rPr>
              <a:t>当变量出现在表达式中时，它会马上被当前引用的对象所代替，无论这个对象是什么类型。此外，所有的变量须在其使用前明确地赋值，使用未赋值的变量会产生错误。</a:t>
            </a:r>
            <a:endParaRPr lang="en-US" altLang="zh-CN" dirty="0">
              <a:ea typeface="微软雅黑" pitchFamily="34" charset="-122"/>
            </a:endParaRPr>
          </a:p>
        </p:txBody>
      </p:sp>
      <p:pic>
        <p:nvPicPr>
          <p:cNvPr id="2" name="图片 1">
            <a:extLst>
              <a:ext uri="{FF2B5EF4-FFF2-40B4-BE49-F238E27FC236}">
                <a16:creationId xmlns:a16="http://schemas.microsoft.com/office/drawing/2014/main" id="{299B723F-8298-4407-91DF-BC2492B0B511}"/>
              </a:ext>
            </a:extLst>
          </p:cNvPr>
          <p:cNvPicPr>
            <a:picLocks noChangeAspect="1"/>
          </p:cNvPicPr>
          <p:nvPr/>
        </p:nvPicPr>
        <p:blipFill>
          <a:blip r:embed="rId2"/>
          <a:stretch>
            <a:fillRect/>
          </a:stretch>
        </p:blipFill>
        <p:spPr>
          <a:xfrm>
            <a:off x="402807" y="4327181"/>
            <a:ext cx="6144482" cy="2505425"/>
          </a:xfrm>
          <a:prstGeom prst="rect">
            <a:avLst/>
          </a:prstGeom>
        </p:spPr>
      </p:pic>
    </p:spTree>
    <p:extLst>
      <p:ext uri="{BB962C8B-B14F-4D97-AF65-F5344CB8AC3E}">
        <p14:creationId xmlns:p14="http://schemas.microsoft.com/office/powerpoint/2010/main" val="4133969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对象垃圾收集</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23</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06617" y="1772816"/>
            <a:ext cx="8730766" cy="3416320"/>
          </a:xfrm>
          <a:prstGeom prst="rect">
            <a:avLst/>
          </a:prstGeom>
        </p:spPr>
        <p:txBody>
          <a:bodyPr wrap="square">
            <a:spAutoFit/>
          </a:bodyPr>
          <a:lstStyle/>
          <a:p>
            <a:r>
              <a:rPr lang="en-US" altLang="zh-CN" dirty="0" err="1">
                <a:ea typeface="微软雅黑" pitchFamily="34" charset="-122"/>
              </a:rPr>
              <a:t>val</a:t>
            </a:r>
            <a:r>
              <a:rPr lang="en-US" altLang="zh-CN" dirty="0">
                <a:ea typeface="微软雅黑" pitchFamily="34" charset="-122"/>
              </a:rPr>
              <a:t>=3</a:t>
            </a:r>
            <a:endParaRPr lang="zh-CN" altLang="zh-CN" dirty="0">
              <a:ea typeface="微软雅黑" pitchFamily="34" charset="-122"/>
            </a:endParaRPr>
          </a:p>
          <a:p>
            <a:r>
              <a:rPr lang="en-US" altLang="zh-CN" dirty="0" err="1">
                <a:ea typeface="微软雅黑" pitchFamily="34" charset="-122"/>
              </a:rPr>
              <a:t>val</a:t>
            </a:r>
            <a:r>
              <a:rPr lang="en-US" altLang="zh-CN" dirty="0">
                <a:ea typeface="微软雅黑" pitchFamily="34" charset="-122"/>
              </a:rPr>
              <a:t>=”jack”</a:t>
            </a:r>
          </a:p>
          <a:p>
            <a:endParaRPr lang="zh-CN" altLang="zh-CN" dirty="0">
              <a:ea typeface="微软雅黑" pitchFamily="34" charset="-122"/>
            </a:endParaRPr>
          </a:p>
          <a:p>
            <a:r>
              <a:rPr lang="zh-CN" altLang="zh-CN" dirty="0">
                <a:ea typeface="微软雅黑" pitchFamily="34" charset="-122"/>
              </a:rPr>
              <a:t>每当一个变量名被赋与了一个新的对象，之前的那个对象占用的空间就会被回收（如果它没有被其他的变量名或对象所引用的话）。这种自动回收对象空间的技术称作垃圾收集。</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但</a:t>
            </a:r>
            <a:r>
              <a:rPr lang="en-US" altLang="zh-CN" dirty="0">
                <a:ea typeface="微软雅黑" pitchFamily="34" charset="-122"/>
              </a:rPr>
              <a:t>python</a:t>
            </a:r>
            <a:r>
              <a:rPr lang="zh-CN" altLang="zh-CN" dirty="0">
                <a:solidFill>
                  <a:srgbClr val="FF0000"/>
                </a:solidFill>
                <a:ea typeface="微软雅黑" pitchFamily="34" charset="-122"/>
              </a:rPr>
              <a:t>缓存</a:t>
            </a:r>
            <a:r>
              <a:rPr lang="zh-CN" altLang="zh-CN" dirty="0">
                <a:ea typeface="微软雅黑" pitchFamily="34" charset="-122"/>
              </a:rPr>
              <a:t>并复用了</a:t>
            </a:r>
            <a:r>
              <a:rPr lang="zh-CN" altLang="zh-CN" dirty="0">
                <a:solidFill>
                  <a:srgbClr val="FF0000"/>
                </a:solidFill>
                <a:ea typeface="微软雅黑" pitchFamily="34" charset="-122"/>
              </a:rPr>
              <a:t>小的整数和小的字符串</a:t>
            </a:r>
            <a:r>
              <a:rPr lang="zh-CN" altLang="zh-CN" dirty="0">
                <a:ea typeface="微软雅黑" pitchFamily="34" charset="-122"/>
              </a:rPr>
              <a:t>，</a:t>
            </a:r>
            <a:r>
              <a:rPr lang="en-US" altLang="zh-CN" dirty="0">
                <a:ea typeface="微软雅黑" pitchFamily="34" charset="-122"/>
              </a:rPr>
              <a:t>3</a:t>
            </a:r>
            <a:r>
              <a:rPr lang="zh-CN" altLang="zh-CN" dirty="0">
                <a:ea typeface="微软雅黑" pitchFamily="34" charset="-122"/>
              </a:rPr>
              <a:t>将可能仍被保存在一个系统表中，等待下一次代码生成另一个</a:t>
            </a:r>
            <a:r>
              <a:rPr lang="en-US" altLang="zh-CN" dirty="0">
                <a:ea typeface="微软雅黑" pitchFamily="34" charset="-122"/>
              </a:rPr>
              <a:t>3</a:t>
            </a:r>
            <a:r>
              <a:rPr lang="zh-CN" altLang="zh-CN" dirty="0">
                <a:ea typeface="微软雅黑" pitchFamily="34" charset="-122"/>
              </a:rPr>
              <a:t>时重复利用。尽管这样，大多数种类的对象都会在不再引用时马上回收。</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共享引用的对象内部发生修改则变量全部发生修改，因为它们都同时指向了这个对象</a:t>
            </a:r>
            <a:r>
              <a:rPr lang="zh-CN" altLang="en-US" dirty="0">
                <a:ea typeface="微软雅黑" pitchFamily="34" charset="-122"/>
              </a:rPr>
              <a:t>。</a:t>
            </a:r>
            <a:endParaRPr lang="en-US" altLang="zh-CN" dirty="0">
              <a:ea typeface="微软雅黑" pitchFamily="34" charset="-122"/>
            </a:endParaRPr>
          </a:p>
        </p:txBody>
      </p:sp>
    </p:spTree>
    <p:extLst>
      <p:ext uri="{BB962C8B-B14F-4D97-AF65-F5344CB8AC3E}">
        <p14:creationId xmlns:p14="http://schemas.microsoft.com/office/powerpoint/2010/main" val="391308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24</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共享引用</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84828" y="2567707"/>
            <a:ext cx="1944216" cy="1200329"/>
          </a:xfrm>
          <a:prstGeom prst="rect">
            <a:avLst/>
          </a:prstGeom>
          <a:noFill/>
          <a:scene3d>
            <a:camera prst="perspectiveContrastingRightFacing"/>
            <a:lightRig rig="threePt" dir="t"/>
          </a:scene3d>
        </p:spPr>
        <p:txBody>
          <a:bodyPr>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B4_DynamicType.py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259554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位操作</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25</a:t>
            </a:fld>
            <a:endParaRPr lang="zh-CN" altLang="en-US"/>
          </a:p>
        </p:txBody>
      </p:sp>
      <p:pic>
        <p:nvPicPr>
          <p:cNvPr id="5" name="图片 4">
            <a:extLst>
              <a:ext uri="{FF2B5EF4-FFF2-40B4-BE49-F238E27FC236}">
                <a16:creationId xmlns:a16="http://schemas.microsoft.com/office/drawing/2014/main" id="{7BCEEB37-1DA7-4884-ABC2-ADEA6E79F45A}"/>
              </a:ext>
            </a:extLst>
          </p:cNvPr>
          <p:cNvPicPr/>
          <p:nvPr/>
        </p:nvPicPr>
        <p:blipFill>
          <a:blip r:embed="rId2"/>
          <a:stretch>
            <a:fillRect/>
          </a:stretch>
        </p:blipFill>
        <p:spPr>
          <a:xfrm>
            <a:off x="0" y="908050"/>
            <a:ext cx="9144000" cy="5949950"/>
          </a:xfrm>
          <a:prstGeom prst="rect">
            <a:avLst/>
          </a:prstGeom>
        </p:spPr>
      </p:pic>
    </p:spTree>
    <p:extLst>
      <p:ext uri="{BB962C8B-B14F-4D97-AF65-F5344CB8AC3E}">
        <p14:creationId xmlns:p14="http://schemas.microsoft.com/office/powerpoint/2010/main" val="2653795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位操作</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26</a:t>
            </a:fld>
            <a:endParaRPr lang="zh-CN" altLang="en-US"/>
          </a:p>
        </p:txBody>
      </p:sp>
      <p:pic>
        <p:nvPicPr>
          <p:cNvPr id="6" name="图片 5">
            <a:extLst>
              <a:ext uri="{FF2B5EF4-FFF2-40B4-BE49-F238E27FC236}">
                <a16:creationId xmlns:a16="http://schemas.microsoft.com/office/drawing/2014/main" id="{968F0B06-6C8A-4290-8774-593496B59782}"/>
              </a:ext>
            </a:extLst>
          </p:cNvPr>
          <p:cNvPicPr/>
          <p:nvPr/>
        </p:nvPicPr>
        <p:blipFill>
          <a:blip r:embed="rId2"/>
          <a:stretch>
            <a:fillRect/>
          </a:stretch>
        </p:blipFill>
        <p:spPr>
          <a:xfrm>
            <a:off x="0" y="1484784"/>
            <a:ext cx="9115039" cy="2244893"/>
          </a:xfrm>
          <a:prstGeom prst="rect">
            <a:avLst/>
          </a:prstGeom>
        </p:spPr>
      </p:pic>
      <p:pic>
        <p:nvPicPr>
          <p:cNvPr id="7" name="图片 6">
            <a:extLst>
              <a:ext uri="{FF2B5EF4-FFF2-40B4-BE49-F238E27FC236}">
                <a16:creationId xmlns:a16="http://schemas.microsoft.com/office/drawing/2014/main" id="{F99219BF-35C7-40D5-BB14-F9A9DE9C8AE2}"/>
              </a:ext>
            </a:extLst>
          </p:cNvPr>
          <p:cNvPicPr/>
          <p:nvPr/>
        </p:nvPicPr>
        <p:blipFill>
          <a:blip r:embed="rId3"/>
          <a:stretch>
            <a:fillRect/>
          </a:stretch>
        </p:blipFill>
        <p:spPr>
          <a:xfrm>
            <a:off x="35496" y="3729677"/>
            <a:ext cx="9095686" cy="1567554"/>
          </a:xfrm>
          <a:prstGeom prst="rect">
            <a:avLst/>
          </a:prstGeom>
        </p:spPr>
      </p:pic>
    </p:spTree>
    <p:extLst>
      <p:ext uri="{BB962C8B-B14F-4D97-AF65-F5344CB8AC3E}">
        <p14:creationId xmlns:p14="http://schemas.microsoft.com/office/powerpoint/2010/main" val="3016279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位操作</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27</a:t>
            </a:fld>
            <a:endParaRPr lang="zh-CN" altLang="en-US"/>
          </a:p>
        </p:txBody>
      </p:sp>
      <p:pic>
        <p:nvPicPr>
          <p:cNvPr id="8" name="图片 7">
            <a:extLst>
              <a:ext uri="{FF2B5EF4-FFF2-40B4-BE49-F238E27FC236}">
                <a16:creationId xmlns:a16="http://schemas.microsoft.com/office/drawing/2014/main" id="{8A266B3D-B9F5-44D1-B58E-A450E2FF8FF3}"/>
              </a:ext>
            </a:extLst>
          </p:cNvPr>
          <p:cNvPicPr/>
          <p:nvPr/>
        </p:nvPicPr>
        <p:blipFill>
          <a:blip r:embed="rId2"/>
          <a:stretch>
            <a:fillRect/>
          </a:stretch>
        </p:blipFill>
        <p:spPr>
          <a:xfrm>
            <a:off x="-1971" y="1412776"/>
            <a:ext cx="9144000" cy="4554526"/>
          </a:xfrm>
          <a:prstGeom prst="rect">
            <a:avLst/>
          </a:prstGeom>
        </p:spPr>
      </p:pic>
    </p:spTree>
    <p:extLst>
      <p:ext uri="{BB962C8B-B14F-4D97-AF65-F5344CB8AC3E}">
        <p14:creationId xmlns:p14="http://schemas.microsoft.com/office/powerpoint/2010/main" val="610944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复数</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28</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51520" y="2204864"/>
            <a:ext cx="8730766" cy="2031325"/>
          </a:xfrm>
          <a:prstGeom prst="rect">
            <a:avLst/>
          </a:prstGeom>
        </p:spPr>
        <p:txBody>
          <a:bodyPr wrap="square">
            <a:spAutoFit/>
          </a:bodyPr>
          <a:lstStyle/>
          <a:p>
            <a:r>
              <a:rPr lang="zh-CN" altLang="zh-CN" dirty="0">
                <a:ea typeface="微软雅黑" pitchFamily="34" charset="-122"/>
              </a:rPr>
              <a:t>在</a:t>
            </a:r>
            <a:r>
              <a:rPr lang="en-US" altLang="zh-CN" dirty="0">
                <a:ea typeface="微软雅黑" pitchFamily="34" charset="-122"/>
              </a:rPr>
              <a:t>Python</a:t>
            </a:r>
            <a:r>
              <a:rPr lang="zh-CN" altLang="zh-CN" dirty="0">
                <a:ea typeface="微软雅黑" pitchFamily="34" charset="-122"/>
              </a:rPr>
              <a:t>中，复数是个不同的核心对象类型。复数表示为两个浮点（实部和虚部）并接在虚部增加了</a:t>
            </a:r>
            <a:r>
              <a:rPr lang="en-US" altLang="zh-CN" dirty="0">
                <a:ea typeface="微软雅黑" pitchFamily="34" charset="-122"/>
              </a:rPr>
              <a:t>j</a:t>
            </a:r>
            <a:r>
              <a:rPr lang="zh-CN" altLang="zh-CN" dirty="0">
                <a:ea typeface="微软雅黑" pitchFamily="34" charset="-122"/>
              </a:rPr>
              <a:t>或</a:t>
            </a:r>
            <a:r>
              <a:rPr lang="en-US" altLang="zh-CN" dirty="0">
                <a:ea typeface="微软雅黑" pitchFamily="34" charset="-122"/>
              </a:rPr>
              <a:t>J</a:t>
            </a:r>
            <a:r>
              <a:rPr lang="zh-CN" altLang="zh-CN" dirty="0">
                <a:ea typeface="微软雅黑" pitchFamily="34" charset="-122"/>
              </a:rPr>
              <a:t>的后缀。把非零实部的复数写成由</a:t>
            </a:r>
            <a:r>
              <a:rPr lang="en-US" altLang="zh-CN" dirty="0">
                <a:ea typeface="微软雅黑" pitchFamily="34" charset="-122"/>
              </a:rPr>
              <a:t>+</a:t>
            </a:r>
            <a:r>
              <a:rPr lang="zh-CN" altLang="zh-CN" dirty="0">
                <a:ea typeface="微软雅黑" pitchFamily="34" charset="-122"/>
              </a:rPr>
              <a:t>连接起来的两部分。例如一个复数的实部为</a:t>
            </a:r>
            <a:r>
              <a:rPr lang="en-US" altLang="zh-CN" dirty="0">
                <a:ea typeface="微软雅黑" pitchFamily="34" charset="-122"/>
              </a:rPr>
              <a:t>2</a:t>
            </a:r>
            <a:r>
              <a:rPr lang="zh-CN" altLang="zh-CN" dirty="0">
                <a:ea typeface="微软雅黑" pitchFamily="34" charset="-122"/>
              </a:rPr>
              <a:t>并且虚部为</a:t>
            </a:r>
            <a:r>
              <a:rPr lang="en-US" altLang="zh-CN" dirty="0">
                <a:ea typeface="微软雅黑" pitchFamily="34" charset="-122"/>
              </a:rPr>
              <a:t>-3</a:t>
            </a:r>
            <a:r>
              <a:rPr lang="zh-CN" altLang="zh-CN" dirty="0">
                <a:ea typeface="微软雅黑" pitchFamily="34" charset="-122"/>
              </a:rPr>
              <a:t>可以写成</a:t>
            </a:r>
            <a:r>
              <a:rPr lang="en-US" altLang="zh-CN" dirty="0">
                <a:ea typeface="微软雅黑" pitchFamily="34" charset="-122"/>
              </a:rPr>
              <a:t>2+-3j</a:t>
            </a:r>
            <a:r>
              <a:rPr lang="zh-CN" altLang="zh-CN" dirty="0">
                <a:ea typeface="微软雅黑" pitchFamily="34" charset="-122"/>
              </a:rPr>
              <a:t>。</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复数允许分解出它的实部和虚部作为属性，并支持所有一般的数学表达式，以及可以通过标准的</a:t>
            </a:r>
            <a:r>
              <a:rPr lang="en-US" altLang="zh-CN" dirty="0" err="1">
                <a:ea typeface="微软雅黑" pitchFamily="34" charset="-122"/>
              </a:rPr>
              <a:t>cmath</a:t>
            </a:r>
            <a:r>
              <a:rPr lang="zh-CN" altLang="zh-CN" dirty="0">
                <a:ea typeface="微软雅黑" pitchFamily="34" charset="-122"/>
              </a:rPr>
              <a:t>模块（复数版的标准数学模块）中的工具进行处理。复数通常是在面向工程的程序中扮演了重要的角色。</a:t>
            </a:r>
            <a:endParaRPr lang="en-US" altLang="zh-CN" dirty="0">
              <a:ea typeface="微软雅黑" pitchFamily="34" charset="-122"/>
            </a:endParaRPr>
          </a:p>
        </p:txBody>
      </p:sp>
    </p:spTree>
    <p:extLst>
      <p:ext uri="{BB962C8B-B14F-4D97-AF65-F5344CB8AC3E}">
        <p14:creationId xmlns:p14="http://schemas.microsoft.com/office/powerpoint/2010/main" val="1663737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八进制和十六进制</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29</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51520" y="2348880"/>
            <a:ext cx="8730766" cy="1477328"/>
          </a:xfrm>
          <a:prstGeom prst="rect">
            <a:avLst/>
          </a:prstGeom>
        </p:spPr>
        <p:txBody>
          <a:bodyPr wrap="square">
            <a:spAutoFit/>
          </a:bodyPr>
          <a:lstStyle/>
          <a:p>
            <a:r>
              <a:rPr lang="zh-CN" altLang="zh-CN" dirty="0">
                <a:ea typeface="微软雅黑" pitchFamily="34" charset="-122"/>
              </a:rPr>
              <a:t>八进制常量以</a:t>
            </a:r>
            <a:r>
              <a:rPr lang="en-US" altLang="zh-CN" dirty="0">
                <a:ea typeface="微软雅黑" pitchFamily="34" charset="-122"/>
              </a:rPr>
              <a:t>0o</a:t>
            </a:r>
            <a:r>
              <a:rPr lang="zh-CN" altLang="zh-CN" dirty="0">
                <a:ea typeface="微软雅黑" pitchFamily="34" charset="-122"/>
              </a:rPr>
              <a:t>开头</a:t>
            </a:r>
            <a:r>
              <a:rPr lang="en-US" altLang="zh-CN" dirty="0">
                <a:ea typeface="微软雅黑" pitchFamily="34" charset="-122"/>
              </a:rPr>
              <a:t>(python3)</a:t>
            </a:r>
            <a:r>
              <a:rPr lang="zh-CN" altLang="zh-CN" dirty="0">
                <a:ea typeface="微软雅黑" pitchFamily="34" charset="-122"/>
              </a:rPr>
              <a:t>，并紧跟着八进制数字</a:t>
            </a:r>
            <a:r>
              <a:rPr lang="en-US" altLang="zh-CN" dirty="0">
                <a:ea typeface="微软雅黑" pitchFamily="34" charset="-122"/>
              </a:rPr>
              <a:t>0-7</a:t>
            </a:r>
            <a:r>
              <a:rPr lang="zh-CN" altLang="zh-CN" dirty="0">
                <a:ea typeface="微软雅黑" pitchFamily="34" charset="-122"/>
              </a:rPr>
              <a:t>的字符串，每一个八进制数字都可由</a:t>
            </a:r>
            <a:r>
              <a:rPr lang="en-US" altLang="zh-CN" dirty="0">
                <a:ea typeface="微软雅黑" pitchFamily="34" charset="-122"/>
              </a:rPr>
              <a:t>3</a:t>
            </a:r>
            <a:r>
              <a:rPr lang="zh-CN" altLang="zh-CN" dirty="0">
                <a:ea typeface="微软雅黑" pitchFamily="34" charset="-122"/>
              </a:rPr>
              <a:t>个二进制位来表示。</a:t>
            </a:r>
            <a:endParaRPr lang="en-US" altLang="zh-CN" dirty="0">
              <a:ea typeface="微软雅黑" pitchFamily="34" charset="-122"/>
            </a:endParaRPr>
          </a:p>
          <a:p>
            <a:endParaRPr lang="zh-CN" altLang="zh-CN" dirty="0">
              <a:ea typeface="微软雅黑" pitchFamily="34" charset="-122"/>
            </a:endParaRPr>
          </a:p>
          <a:p>
            <a:r>
              <a:rPr lang="zh-CN" altLang="zh-CN" dirty="0">
                <a:ea typeface="微软雅黑" pitchFamily="34" charset="-122"/>
              </a:rPr>
              <a:t>十六进制常量以</a:t>
            </a:r>
            <a:r>
              <a:rPr lang="en-US" altLang="zh-CN" dirty="0">
                <a:ea typeface="微软雅黑" pitchFamily="34" charset="-122"/>
              </a:rPr>
              <a:t>0x</a:t>
            </a:r>
            <a:r>
              <a:rPr lang="zh-CN" altLang="zh-CN" dirty="0">
                <a:ea typeface="微软雅黑" pitchFamily="34" charset="-122"/>
              </a:rPr>
              <a:t>或</a:t>
            </a:r>
            <a:r>
              <a:rPr lang="en-US" altLang="zh-CN" dirty="0">
                <a:ea typeface="微软雅黑" pitchFamily="34" charset="-122"/>
              </a:rPr>
              <a:t>0X</a:t>
            </a:r>
            <a:r>
              <a:rPr lang="zh-CN" altLang="zh-CN" dirty="0">
                <a:ea typeface="微软雅黑" pitchFamily="34" charset="-122"/>
              </a:rPr>
              <a:t>开头，并跟着由十六进制数字</a:t>
            </a:r>
            <a:r>
              <a:rPr lang="en-US" altLang="zh-CN" dirty="0">
                <a:ea typeface="微软雅黑" pitchFamily="34" charset="-122"/>
              </a:rPr>
              <a:t>0-9</a:t>
            </a:r>
            <a:r>
              <a:rPr lang="zh-CN" altLang="zh-CN" dirty="0">
                <a:ea typeface="微软雅黑" pitchFamily="34" charset="-122"/>
              </a:rPr>
              <a:t>和大写或小写的</a:t>
            </a:r>
            <a:r>
              <a:rPr lang="en-US" altLang="zh-CN" dirty="0">
                <a:ea typeface="微软雅黑" pitchFamily="34" charset="-122"/>
              </a:rPr>
              <a:t>A-F</a:t>
            </a:r>
            <a:r>
              <a:rPr lang="zh-CN" altLang="zh-CN" dirty="0">
                <a:ea typeface="微软雅黑" pitchFamily="34" charset="-122"/>
              </a:rPr>
              <a:t>构成的字符串，每个十六进制数字能够由</a:t>
            </a:r>
            <a:r>
              <a:rPr lang="en-US" altLang="zh-CN" dirty="0">
                <a:ea typeface="微软雅黑" pitchFamily="34" charset="-122"/>
              </a:rPr>
              <a:t>4</a:t>
            </a:r>
            <a:r>
              <a:rPr lang="zh-CN" altLang="zh-CN" dirty="0">
                <a:ea typeface="微软雅黑" pitchFamily="34" charset="-122"/>
              </a:rPr>
              <a:t>个二进制位来表示。</a:t>
            </a:r>
            <a:endParaRPr lang="en-US" altLang="zh-CN" dirty="0">
              <a:ea typeface="微软雅黑" pitchFamily="34" charset="-122"/>
            </a:endParaRPr>
          </a:p>
        </p:txBody>
      </p:sp>
    </p:spTree>
    <p:extLst>
      <p:ext uri="{BB962C8B-B14F-4D97-AF65-F5344CB8AC3E}">
        <p14:creationId xmlns:p14="http://schemas.microsoft.com/office/powerpoint/2010/main" val="3184067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选择</a:t>
            </a:r>
            <a:r>
              <a:rPr lang="en-US" altLang="zh-CN" dirty="0"/>
              <a:t>python</a:t>
            </a:r>
            <a:r>
              <a:rPr lang="zh-CN" altLang="zh-CN" dirty="0"/>
              <a:t>的主要因素</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a:t>
            </a:fld>
            <a:endParaRPr lang="zh-CN" altLang="en-US"/>
          </a:p>
        </p:txBody>
      </p:sp>
      <p:sp>
        <p:nvSpPr>
          <p:cNvPr id="6149" name="TextBox 7"/>
          <p:cNvSpPr txBox="1">
            <a:spLocks noChangeArrowheads="1"/>
          </p:cNvSpPr>
          <p:nvPr/>
        </p:nvSpPr>
        <p:spPr bwMode="auto">
          <a:xfrm>
            <a:off x="133127" y="1251644"/>
            <a:ext cx="887774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zh-CN" altLang="zh-CN" b="1" dirty="0"/>
              <a:t>软件质量</a:t>
            </a:r>
            <a:endParaRPr lang="zh-CN" altLang="zh-CN" dirty="0"/>
          </a:p>
          <a:p>
            <a:r>
              <a:rPr lang="zh-CN" altLang="zh-CN" dirty="0"/>
              <a:t>在很大程度上，</a:t>
            </a:r>
            <a:r>
              <a:rPr lang="en-US" altLang="zh-CN" dirty="0"/>
              <a:t>Python</a:t>
            </a:r>
            <a:r>
              <a:rPr lang="zh-CN" altLang="zh-CN" dirty="0"/>
              <a:t>更注重可读性、一致性和软件质量，从而与脚本语言世界中的其他工具区别开来。</a:t>
            </a:r>
            <a:r>
              <a:rPr lang="en-US" altLang="zh-CN" dirty="0"/>
              <a:t>Python</a:t>
            </a:r>
            <a:r>
              <a:rPr lang="zh-CN" altLang="zh-CN" dirty="0"/>
              <a:t>代码的设计致力于可读性，因此具备了比传统脚本语言更优秀的可重用性和可维护性。即使代码并不是亲手所写，</a:t>
            </a:r>
            <a:r>
              <a:rPr lang="en-US" altLang="zh-CN" dirty="0"/>
              <a:t>Python</a:t>
            </a:r>
            <a:r>
              <a:rPr lang="zh-CN" altLang="zh-CN" dirty="0"/>
              <a:t>的一致性也保证了其代码易于理解。此外，</a:t>
            </a:r>
            <a:r>
              <a:rPr lang="en-US" altLang="zh-CN" dirty="0"/>
              <a:t>Python</a:t>
            </a:r>
            <a:r>
              <a:rPr lang="zh-CN" altLang="zh-CN" dirty="0"/>
              <a:t>支持软件开发的高级重用机制。例如面向对象程序设计</a:t>
            </a:r>
            <a:r>
              <a:rPr lang="en-US" altLang="zh-CN" dirty="0"/>
              <a:t>(OOP)</a:t>
            </a:r>
            <a:r>
              <a:rPr lang="zh-CN" altLang="zh-CN" dirty="0"/>
              <a:t>。</a:t>
            </a:r>
            <a:endParaRPr lang="en-US" altLang="zh-CN" dirty="0"/>
          </a:p>
          <a:p>
            <a:endParaRPr lang="zh-CN" altLang="zh-CN" dirty="0"/>
          </a:p>
          <a:p>
            <a:r>
              <a:rPr lang="zh-CN" altLang="zh-CN" b="1" dirty="0"/>
              <a:t>开发者效率</a:t>
            </a:r>
            <a:endParaRPr lang="zh-CN" altLang="zh-CN" dirty="0"/>
          </a:p>
          <a:p>
            <a:r>
              <a:rPr lang="zh-CN" altLang="zh-CN" dirty="0"/>
              <a:t>相对于</a:t>
            </a:r>
            <a:r>
              <a:rPr lang="en-US" altLang="zh-CN" dirty="0"/>
              <a:t>c</a:t>
            </a:r>
            <a:r>
              <a:rPr lang="zh-CN" altLang="zh-CN" dirty="0"/>
              <a:t>、</a:t>
            </a:r>
            <a:r>
              <a:rPr lang="en-US" altLang="zh-CN" dirty="0" err="1"/>
              <a:t>c++</a:t>
            </a:r>
            <a:r>
              <a:rPr lang="zh-CN" altLang="zh-CN" dirty="0"/>
              <a:t>和</a:t>
            </a:r>
            <a:r>
              <a:rPr lang="en-US" altLang="zh-CN" dirty="0"/>
              <a:t>Java</a:t>
            </a:r>
            <a:r>
              <a:rPr lang="zh-CN" altLang="zh-CN" dirty="0"/>
              <a:t>等编译</a:t>
            </a:r>
            <a:r>
              <a:rPr lang="en-US" altLang="zh-CN" dirty="0"/>
              <a:t>/</a:t>
            </a:r>
            <a:r>
              <a:rPr lang="zh-CN" altLang="zh-CN" dirty="0"/>
              <a:t>静态类型语言，</a:t>
            </a:r>
            <a:r>
              <a:rPr lang="en-US" altLang="zh-CN" dirty="0"/>
              <a:t>python</a:t>
            </a:r>
            <a:r>
              <a:rPr lang="zh-CN" altLang="zh-CN" dirty="0"/>
              <a:t>的开发者效率提高了数倍。</a:t>
            </a:r>
            <a:r>
              <a:rPr lang="en-US" altLang="zh-CN" dirty="0"/>
              <a:t>Python</a:t>
            </a:r>
            <a:r>
              <a:rPr lang="zh-CN" altLang="zh-CN" dirty="0"/>
              <a:t>代码的大小往往只有</a:t>
            </a:r>
            <a:r>
              <a:rPr lang="en-US" altLang="zh-CN" dirty="0" err="1"/>
              <a:t>c++</a:t>
            </a:r>
            <a:r>
              <a:rPr lang="zh-CN" altLang="zh-CN" dirty="0"/>
              <a:t>或</a:t>
            </a:r>
            <a:r>
              <a:rPr lang="en-US" altLang="zh-CN" dirty="0"/>
              <a:t>Java</a:t>
            </a:r>
            <a:r>
              <a:rPr lang="zh-CN" altLang="zh-CN" dirty="0"/>
              <a:t>代码的五分之一到三分之一。这意味着可以录人更少的代码、调试更少的代码并在开发完成之维护更少的代码。并且</a:t>
            </a:r>
            <a:r>
              <a:rPr lang="en-US" altLang="zh-CN" dirty="0"/>
              <a:t>Python</a:t>
            </a:r>
            <a:r>
              <a:rPr lang="zh-CN" altLang="zh-CN" dirty="0"/>
              <a:t>程序可以立即运行，无需传统编译</a:t>
            </a:r>
            <a:r>
              <a:rPr lang="en-US" altLang="zh-CN" dirty="0"/>
              <a:t>/</a:t>
            </a:r>
            <a:r>
              <a:rPr lang="zh-CN" altLang="zh-CN" dirty="0"/>
              <a:t>静态语言所必须的编译及链接等步骤，进一步提高了程序员的效率。</a:t>
            </a:r>
            <a:endParaRPr lang="en-US" altLang="zh-CN" dirty="0"/>
          </a:p>
          <a:p>
            <a:endParaRPr lang="zh-CN" altLang="zh-CN" dirty="0"/>
          </a:p>
          <a:p>
            <a:r>
              <a:rPr lang="zh-CN" altLang="zh-CN" b="1" dirty="0"/>
              <a:t>程序的可移植性</a:t>
            </a:r>
            <a:endParaRPr lang="zh-CN" altLang="zh-CN" dirty="0"/>
          </a:p>
          <a:p>
            <a:r>
              <a:rPr lang="zh-CN" altLang="zh-CN" dirty="0"/>
              <a:t>绝大多数的</a:t>
            </a:r>
            <a:r>
              <a:rPr lang="en-US" altLang="zh-CN" dirty="0"/>
              <a:t>Python</a:t>
            </a:r>
            <a:r>
              <a:rPr lang="zh-CN" altLang="zh-CN" dirty="0"/>
              <a:t>程序不做任何改变即可在所有主流计算机平台上运行。例如，在</a:t>
            </a:r>
            <a:r>
              <a:rPr lang="en-US" altLang="zh-CN" dirty="0"/>
              <a:t>Linux</a:t>
            </a:r>
            <a:r>
              <a:rPr lang="zh-CN" altLang="zh-CN" dirty="0"/>
              <a:t>和</a:t>
            </a:r>
            <a:r>
              <a:rPr lang="en-US" altLang="zh-CN" dirty="0"/>
              <a:t>Windows</a:t>
            </a:r>
            <a:r>
              <a:rPr lang="zh-CN" altLang="zh-CN" dirty="0"/>
              <a:t>之间移植</a:t>
            </a:r>
            <a:r>
              <a:rPr lang="en-US" altLang="zh-CN" dirty="0"/>
              <a:t>Python</a:t>
            </a:r>
            <a:r>
              <a:rPr lang="zh-CN" altLang="zh-CN" dirty="0"/>
              <a:t>代码，只需简单地在机器间复制代码即可。此外，</a:t>
            </a:r>
            <a:r>
              <a:rPr lang="en-US" altLang="zh-CN" dirty="0"/>
              <a:t>Python</a:t>
            </a:r>
            <a:r>
              <a:rPr lang="zh-CN" altLang="zh-CN" dirty="0"/>
              <a:t>提供了多种可选的独立程序，包括用户图形界面、数据库接入、基于</a:t>
            </a:r>
            <a:r>
              <a:rPr lang="en-US" altLang="zh-CN" dirty="0"/>
              <a:t>web</a:t>
            </a:r>
            <a:r>
              <a:rPr lang="zh-CN" altLang="zh-CN" dirty="0"/>
              <a:t>系统等。甚至包括程序启动和文件夹处理等操作系统接口，</a:t>
            </a:r>
            <a:r>
              <a:rPr lang="en-US" altLang="zh-CN" dirty="0"/>
              <a:t>Python</a:t>
            </a:r>
            <a:r>
              <a:rPr lang="zh-CN" altLang="zh-CN" dirty="0"/>
              <a:t>尽可能地考虑了程序的可移植性。</a:t>
            </a:r>
            <a:endParaRPr lang="zh-CN" alt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30</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共享引用</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13530" y="2241231"/>
            <a:ext cx="1944216" cy="830997"/>
          </a:xfrm>
          <a:prstGeom prst="rect">
            <a:avLst/>
          </a:prstGeom>
          <a:noFill/>
          <a:scene3d>
            <a:camera prst="perspectiveContrastingRightFacing"/>
            <a:lightRig rig="threePt" dir="t"/>
          </a:scene3d>
        </p:spPr>
        <p:txBody>
          <a:bodyPr>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B5_Other.py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
        <p:nvSpPr>
          <p:cNvPr id="3" name="矩形 2">
            <a:extLst>
              <a:ext uri="{FF2B5EF4-FFF2-40B4-BE49-F238E27FC236}">
                <a16:creationId xmlns:a16="http://schemas.microsoft.com/office/drawing/2014/main" id="{6FA7C1F1-B9D2-4205-BCFD-AF92DD25A257}"/>
              </a:ext>
            </a:extLst>
          </p:cNvPr>
          <p:cNvSpPr/>
          <p:nvPr/>
        </p:nvSpPr>
        <p:spPr>
          <a:xfrm rot="21350723">
            <a:off x="991275" y="3066581"/>
            <a:ext cx="4572000" cy="2677656"/>
          </a:xfrm>
          <a:prstGeom prst="rect">
            <a:avLst/>
          </a:prstGeom>
        </p:spPr>
        <p:txBody>
          <a:bodyPr>
            <a:spAutoFit/>
          </a:bodyPr>
          <a:lstStyle/>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内置</a:t>
            </a:r>
            <a:r>
              <a:rPr lang="en-US" altLang="zh-CN" sz="1200" b="1" kern="100" dirty="0">
                <a:latin typeface="等线" panose="02010600030101010101" pitchFamily="2" charset="-122"/>
                <a:ea typeface="等线" panose="02010600030101010101" pitchFamily="2" charset="-122"/>
                <a:cs typeface="Times New Roman" panose="02020603050405020304" pitchFamily="18" charset="0"/>
              </a:rPr>
              <a:t>set</a:t>
            </a: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函数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固定精度浮点数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布尔值</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空占位符</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判断变量类型</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混合类型自动升级</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保留小数位数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除法：真除法、</a:t>
            </a:r>
            <a:r>
              <a:rPr lang="en-US" altLang="zh-CN" sz="1200" b="1" kern="100" dirty="0">
                <a:latin typeface="等线" panose="02010600030101010101" pitchFamily="2" charset="-122"/>
                <a:ea typeface="等线" panose="02010600030101010101" pitchFamily="2" charset="-122"/>
                <a:cs typeface="Times New Roman" panose="02020603050405020304" pitchFamily="18" charset="0"/>
              </a:rPr>
              <a:t>Floor</a:t>
            </a: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除法</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位操作</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复数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八进制和十六进制</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其他内置数学工具</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小数精度处理</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1200" b="1" dirty="0">
                <a:ea typeface="等线" panose="02010600030101010101" pitchFamily="2" charset="-122"/>
                <a:cs typeface="Times New Roman" panose="02020603050405020304" pitchFamily="18" charset="0"/>
              </a:rPr>
              <a:t>集合</a:t>
            </a:r>
            <a:endParaRPr lang="zh-CN" altLang="en-US" sz="1200" dirty="0"/>
          </a:p>
        </p:txBody>
      </p:sp>
    </p:spTree>
    <p:extLst>
      <p:ext uri="{BB962C8B-B14F-4D97-AF65-F5344CB8AC3E}">
        <p14:creationId xmlns:p14="http://schemas.microsoft.com/office/powerpoint/2010/main" val="1941021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31</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字典操作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614131" y="2569247"/>
            <a:ext cx="2385500"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B6_Dictionary.py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3798367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32</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元组操作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788284" y="2569246"/>
            <a:ext cx="2385500"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B7_Tuple.py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4219458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33</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文件读写对象操作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33659" y="2569246"/>
            <a:ext cx="2385500"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B8_File.py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4138872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struct</a:t>
            </a:r>
            <a:r>
              <a:rPr lang="zh-CN" altLang="zh-CN" dirty="0"/>
              <a:t>模块读写对象操作</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34</a:t>
            </a:fld>
            <a:endParaRPr lang="zh-CN" altLang="en-US"/>
          </a:p>
        </p:txBody>
      </p:sp>
      <p:pic>
        <p:nvPicPr>
          <p:cNvPr id="2" name="图片 1">
            <a:extLst>
              <a:ext uri="{FF2B5EF4-FFF2-40B4-BE49-F238E27FC236}">
                <a16:creationId xmlns:a16="http://schemas.microsoft.com/office/drawing/2014/main" id="{F728B028-971F-4881-B58B-AC2957AE0090}"/>
              </a:ext>
            </a:extLst>
          </p:cNvPr>
          <p:cNvPicPr>
            <a:picLocks noChangeAspect="1"/>
          </p:cNvPicPr>
          <p:nvPr/>
        </p:nvPicPr>
        <p:blipFill>
          <a:blip r:embed="rId2"/>
          <a:stretch>
            <a:fillRect/>
          </a:stretch>
        </p:blipFill>
        <p:spPr>
          <a:xfrm>
            <a:off x="0" y="908050"/>
            <a:ext cx="9144000" cy="5949950"/>
          </a:xfrm>
          <a:prstGeom prst="rect">
            <a:avLst/>
          </a:prstGeom>
        </p:spPr>
      </p:pic>
    </p:spTree>
    <p:extLst>
      <p:ext uri="{BB962C8B-B14F-4D97-AF65-F5344CB8AC3E}">
        <p14:creationId xmlns:p14="http://schemas.microsoft.com/office/powerpoint/2010/main" val="3833891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35</a:t>
            </a:fld>
            <a:endParaRPr lang="zh-CN" altLang="en-US"/>
          </a:p>
        </p:txBody>
      </p:sp>
      <p:sp>
        <p:nvSpPr>
          <p:cNvPr id="7171" name="标题 2"/>
          <p:cNvSpPr>
            <a:spLocks noGrp="1"/>
          </p:cNvSpPr>
          <p:nvPr>
            <p:ph type="title"/>
          </p:nvPr>
        </p:nvSpPr>
        <p:spPr>
          <a:xfrm>
            <a:off x="158750" y="198438"/>
            <a:ext cx="8229600" cy="709612"/>
          </a:xfrm>
        </p:spPr>
        <p:txBody>
          <a:bodyPr/>
          <a:lstStyle/>
          <a:p>
            <a:r>
              <a:rPr lang="en-US" altLang="zh-CN" dirty="0"/>
              <a:t>struct</a:t>
            </a:r>
            <a:r>
              <a:rPr lang="zh-CN" altLang="zh-CN" dirty="0"/>
              <a:t>模块读写对象操作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833659" y="2569246"/>
            <a:ext cx="2385500"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B9_Struct.py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837155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36</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用户自定义类操作</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410547" y="2526412"/>
            <a:ext cx="2810392"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B10_DefineClass.py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809438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37</a:t>
            </a:fld>
            <a:endParaRPr lang="zh-CN" altLang="en-US"/>
          </a:p>
        </p:txBody>
      </p:sp>
      <p:sp>
        <p:nvSpPr>
          <p:cNvPr id="7171" name="标题 2"/>
          <p:cNvSpPr>
            <a:spLocks noGrp="1"/>
          </p:cNvSpPr>
          <p:nvPr>
            <p:ph type="title"/>
          </p:nvPr>
        </p:nvSpPr>
        <p:spPr>
          <a:xfrm>
            <a:off x="158750" y="198438"/>
            <a:ext cx="8229600" cy="709612"/>
          </a:xfrm>
        </p:spPr>
        <p:txBody>
          <a:bodyPr/>
          <a:lstStyle/>
          <a:p>
            <a:r>
              <a:rPr lang="en-US" altLang="zh-CN" dirty="0"/>
              <a:t>Python</a:t>
            </a:r>
            <a:r>
              <a:rPr lang="zh-CN" altLang="zh-CN" dirty="0"/>
              <a:t>语法介绍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554564" y="2526413"/>
            <a:ext cx="2810392"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B11_Grammar.py</a:t>
            </a: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859836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38</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1860554"/>
            <a:ext cx="8730766" cy="1200329"/>
          </a:xfrm>
          <a:prstGeom prst="rect">
            <a:avLst/>
          </a:prstGeom>
        </p:spPr>
        <p:txBody>
          <a:bodyPr wrap="square">
            <a:spAutoFit/>
          </a:bodyPr>
          <a:lstStyle/>
          <a:p>
            <a:r>
              <a:rPr lang="en-US" altLang="zh-CN" dirty="0" err="1">
                <a:ea typeface="微软雅黑" pitchFamily="34" charset="-122"/>
              </a:rPr>
              <a:t>pydoc</a:t>
            </a:r>
            <a:r>
              <a:rPr lang="zh-CN" altLang="zh-CN" dirty="0">
                <a:ea typeface="微软雅黑" pitchFamily="34" charset="-122"/>
              </a:rPr>
              <a:t>使用</a:t>
            </a:r>
          </a:p>
          <a:p>
            <a:pPr lvl="0"/>
            <a:r>
              <a:rPr lang="en-US" altLang="zh-CN" dirty="0">
                <a:ea typeface="微软雅黑" pitchFamily="34" charset="-122"/>
              </a:rPr>
              <a:t>cd C:\mypythonapp # </a:t>
            </a:r>
            <a:r>
              <a:rPr lang="zh-CN" altLang="zh-CN" dirty="0">
                <a:ea typeface="微软雅黑" pitchFamily="34" charset="-122"/>
              </a:rPr>
              <a:t>指向工程，否则只能查看</a:t>
            </a:r>
            <a:r>
              <a:rPr lang="en-US" altLang="zh-CN" dirty="0">
                <a:ea typeface="微软雅黑" pitchFamily="34" charset="-122"/>
              </a:rPr>
              <a:t>python</a:t>
            </a:r>
            <a:r>
              <a:rPr lang="zh-CN" altLang="zh-CN" dirty="0">
                <a:ea typeface="微软雅黑" pitchFamily="34" charset="-122"/>
              </a:rPr>
              <a:t>的帮助</a:t>
            </a:r>
          </a:p>
          <a:p>
            <a:pPr lvl="0"/>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-p 1234</a:t>
            </a:r>
            <a:endParaRPr lang="zh-CN" altLang="zh-CN" dirty="0">
              <a:ea typeface="微软雅黑" pitchFamily="34" charset="-122"/>
            </a:endParaRPr>
          </a:p>
          <a:p>
            <a:r>
              <a:rPr lang="zh-CN" altLang="zh-CN" dirty="0">
                <a:ea typeface="微软雅黑" pitchFamily="34" charset="-122"/>
              </a:rPr>
              <a:t>输入</a:t>
            </a:r>
            <a:r>
              <a:rPr lang="en-US" altLang="zh-CN" dirty="0">
                <a:ea typeface="微软雅黑" pitchFamily="34" charset="-122"/>
              </a:rPr>
              <a:t>b</a:t>
            </a:r>
            <a:r>
              <a:rPr lang="zh-CN" altLang="zh-CN" dirty="0">
                <a:ea typeface="微软雅黑" pitchFamily="34" charset="-122"/>
              </a:rPr>
              <a:t>浏览</a:t>
            </a:r>
            <a:r>
              <a:rPr lang="en-US" altLang="zh-CN" dirty="0">
                <a:ea typeface="微软雅黑" pitchFamily="34" charset="-122"/>
              </a:rPr>
              <a:t>html</a:t>
            </a:r>
          </a:p>
        </p:txBody>
      </p:sp>
      <p:pic>
        <p:nvPicPr>
          <p:cNvPr id="5" name="图片 4">
            <a:extLst>
              <a:ext uri="{FF2B5EF4-FFF2-40B4-BE49-F238E27FC236}">
                <a16:creationId xmlns:a16="http://schemas.microsoft.com/office/drawing/2014/main" id="{A3C3CFCF-B4AF-4B0D-ACFD-04DCA024B9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205" y="3216306"/>
            <a:ext cx="7596336" cy="3501473"/>
          </a:xfrm>
          <a:prstGeom prst="rect">
            <a:avLst/>
          </a:prstGeom>
          <a:noFill/>
          <a:ln>
            <a:noFill/>
          </a:ln>
        </p:spPr>
      </p:pic>
    </p:spTree>
    <p:extLst>
      <p:ext uri="{BB962C8B-B14F-4D97-AF65-F5344CB8AC3E}">
        <p14:creationId xmlns:p14="http://schemas.microsoft.com/office/powerpoint/2010/main" val="1736024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39</a:t>
            </a:fld>
            <a:endParaRPr lang="zh-CN" altLang="en-US"/>
          </a:p>
        </p:txBody>
      </p:sp>
      <p:pic>
        <p:nvPicPr>
          <p:cNvPr id="6" name="图片 5">
            <a:extLst>
              <a:ext uri="{FF2B5EF4-FFF2-40B4-BE49-F238E27FC236}">
                <a16:creationId xmlns:a16="http://schemas.microsoft.com/office/drawing/2014/main" id="{7D55CF1C-CF4C-4643-B9FE-8C48DDE040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9144000" cy="5927391"/>
          </a:xfrm>
          <a:prstGeom prst="rect">
            <a:avLst/>
          </a:prstGeom>
          <a:noFill/>
          <a:ln>
            <a:noFill/>
          </a:ln>
        </p:spPr>
      </p:pic>
    </p:spTree>
    <p:extLst>
      <p:ext uri="{BB962C8B-B14F-4D97-AF65-F5344CB8AC3E}">
        <p14:creationId xmlns:p14="http://schemas.microsoft.com/office/powerpoint/2010/main" val="380928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选择</a:t>
            </a:r>
            <a:r>
              <a:rPr lang="en-US" altLang="zh-CN" dirty="0"/>
              <a:t>python</a:t>
            </a:r>
            <a:r>
              <a:rPr lang="zh-CN" altLang="zh-CN" dirty="0"/>
              <a:t>的主要因素</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a:t>
            </a:fld>
            <a:endParaRPr lang="zh-CN" altLang="en-US"/>
          </a:p>
        </p:txBody>
      </p:sp>
      <p:sp>
        <p:nvSpPr>
          <p:cNvPr id="6149" name="TextBox 7"/>
          <p:cNvSpPr txBox="1">
            <a:spLocks noChangeArrowheads="1"/>
          </p:cNvSpPr>
          <p:nvPr/>
        </p:nvSpPr>
        <p:spPr bwMode="auto">
          <a:xfrm>
            <a:off x="158750" y="1924040"/>
            <a:ext cx="887774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zh-CN" altLang="zh-CN" b="1" dirty="0"/>
              <a:t>标准库的支持</a:t>
            </a:r>
            <a:endParaRPr lang="zh-CN" altLang="zh-CN" dirty="0"/>
          </a:p>
          <a:p>
            <a:r>
              <a:rPr lang="en-US" altLang="zh-CN" dirty="0"/>
              <a:t>Python</a:t>
            </a:r>
            <a:r>
              <a:rPr lang="zh-CN" altLang="zh-CN" dirty="0"/>
              <a:t>内置了众多预编译并可移植的功能模块，这些功能模块称作标准库</a:t>
            </a:r>
            <a:r>
              <a:rPr lang="en-US" altLang="zh-CN" dirty="0"/>
              <a:t>(standard library)</a:t>
            </a:r>
            <a:r>
              <a:rPr lang="zh-CN" altLang="zh-CN" dirty="0"/>
              <a:t>。标准库支持一系列应用级的编程任务，涵盖了从字符模式到网络脚本编程的匹配等的方面。此外，</a:t>
            </a:r>
            <a:r>
              <a:rPr lang="en-US" altLang="zh-CN" dirty="0"/>
              <a:t>Python</a:t>
            </a:r>
            <a:r>
              <a:rPr lang="zh-CN" altLang="zh-CN" dirty="0"/>
              <a:t>可通过自行开发的库或众多第三方的应用支持软件进行扩展。</a:t>
            </a:r>
            <a:r>
              <a:rPr lang="en-US" altLang="zh-CN" dirty="0"/>
              <a:t>Python</a:t>
            </a:r>
            <a:r>
              <a:rPr lang="zh-CN" altLang="zh-CN" dirty="0"/>
              <a:t>的第三方支持工具包括网站开发、数值计算、串口读写、游戏开发等各个方面。例如，</a:t>
            </a:r>
            <a:r>
              <a:rPr lang="en-US" altLang="zh-CN" dirty="0" err="1"/>
              <a:t>Numpy</a:t>
            </a:r>
            <a:r>
              <a:rPr lang="zh-CN" altLang="zh-CN" dirty="0"/>
              <a:t>被描述为一个免费的、如同</a:t>
            </a:r>
            <a:r>
              <a:rPr lang="en-US" altLang="zh-CN" dirty="0" err="1"/>
              <a:t>Matlab</a:t>
            </a:r>
            <a:r>
              <a:rPr lang="en-US" altLang="zh-CN" dirty="0"/>
              <a:t>—</a:t>
            </a:r>
            <a:r>
              <a:rPr lang="zh-CN" altLang="zh-CN" dirty="0"/>
              <a:t>样功能强大的数值计算开发平台。</a:t>
            </a:r>
            <a:endParaRPr lang="en-US" altLang="zh-CN" dirty="0"/>
          </a:p>
          <a:p>
            <a:endParaRPr lang="zh-CN" altLang="zh-CN" dirty="0"/>
          </a:p>
          <a:p>
            <a:r>
              <a:rPr lang="zh-CN" altLang="zh-CN" b="1" dirty="0"/>
              <a:t>组件集成</a:t>
            </a:r>
            <a:endParaRPr lang="zh-CN" altLang="zh-CN" dirty="0"/>
          </a:p>
          <a:p>
            <a:r>
              <a:rPr lang="en-US" altLang="zh-CN" dirty="0"/>
              <a:t>Python</a:t>
            </a:r>
            <a:r>
              <a:rPr lang="zh-CN" altLang="zh-CN" dirty="0"/>
              <a:t>脚本可通过灵活的集成机制轻松地与应用程序的其他部分进行通信。这种集成使</a:t>
            </a:r>
            <a:r>
              <a:rPr lang="en-US" altLang="zh-CN" dirty="0"/>
              <a:t>Python</a:t>
            </a:r>
            <a:r>
              <a:rPr lang="zh-CN" altLang="zh-CN" dirty="0"/>
              <a:t>成为产品定制和扩展的工具。如今</a:t>
            </a:r>
            <a:r>
              <a:rPr lang="en-US" altLang="zh-CN" dirty="0"/>
              <a:t>Python</a:t>
            </a:r>
            <a:r>
              <a:rPr lang="zh-CN" altLang="zh-CN" dirty="0"/>
              <a:t>可以使用</a:t>
            </a:r>
            <a:r>
              <a:rPr lang="en-US" altLang="zh-CN" dirty="0"/>
              <a:t>C</a:t>
            </a:r>
            <a:r>
              <a:rPr lang="zh-CN" altLang="zh-CN" dirty="0"/>
              <a:t>和</a:t>
            </a:r>
            <a:r>
              <a:rPr lang="en-US" altLang="zh-CN" dirty="0"/>
              <a:t>C++</a:t>
            </a:r>
            <a:r>
              <a:rPr lang="zh-CN" altLang="zh-CN" dirty="0"/>
              <a:t>的库，可以被</a:t>
            </a:r>
            <a:r>
              <a:rPr lang="en-US" altLang="zh-CN" dirty="0"/>
              <a:t>c</a:t>
            </a:r>
            <a:r>
              <a:rPr lang="zh-CN" altLang="zh-CN" dirty="0"/>
              <a:t>和</a:t>
            </a:r>
            <a:r>
              <a:rPr lang="en-US" altLang="zh-CN" dirty="0" err="1"/>
              <a:t>c++</a:t>
            </a:r>
            <a:r>
              <a:rPr lang="zh-CN" altLang="zh-CN" dirty="0"/>
              <a:t>的程序调用，可以与</a:t>
            </a:r>
            <a:r>
              <a:rPr lang="en-US" altLang="zh-CN" dirty="0"/>
              <a:t>Java</a:t>
            </a:r>
            <a:r>
              <a:rPr lang="zh-CN" altLang="zh-CN" dirty="0"/>
              <a:t>组件集成，可以与</a:t>
            </a:r>
            <a:r>
              <a:rPr lang="en-US" altLang="zh-CN" dirty="0"/>
              <a:t>COM</a:t>
            </a:r>
            <a:r>
              <a:rPr lang="zh-CN" altLang="zh-CN" dirty="0"/>
              <a:t>和</a:t>
            </a:r>
            <a:r>
              <a:rPr lang="en-US" altLang="zh-CN" dirty="0"/>
              <a:t>.NET</a:t>
            </a:r>
            <a:r>
              <a:rPr lang="zh-CN" altLang="zh-CN" dirty="0"/>
              <a:t>等框架进行通信，并且可以通过</a:t>
            </a:r>
            <a:r>
              <a:rPr lang="en-US" altLang="zh-CN" dirty="0"/>
              <a:t>SOAP</a:t>
            </a:r>
            <a:r>
              <a:rPr lang="zh-CN" altLang="zh-CN" dirty="0"/>
              <a:t>、</a:t>
            </a:r>
            <a:r>
              <a:rPr lang="en-US" altLang="zh-CN" dirty="0"/>
              <a:t>XML-RPC</a:t>
            </a:r>
            <a:r>
              <a:rPr lang="zh-CN" altLang="zh-CN" dirty="0"/>
              <a:t>和</a:t>
            </a:r>
            <a:r>
              <a:rPr lang="en-US" altLang="zh-CN" dirty="0"/>
              <a:t>CORBA</a:t>
            </a:r>
            <a:r>
              <a:rPr lang="zh-CN" altLang="zh-CN" dirty="0"/>
              <a:t>等接口与网络进行交互。</a:t>
            </a:r>
            <a:r>
              <a:rPr lang="en-US" altLang="zh-CN" dirty="0"/>
              <a:t>Python</a:t>
            </a:r>
            <a:r>
              <a:rPr lang="zh-CN" altLang="zh-CN" dirty="0"/>
              <a:t>绝不仅仅是一个独立的工具。</a:t>
            </a:r>
            <a:endParaRPr lang="zh-CN" altLang="en-US" sz="1600" dirty="0"/>
          </a:p>
        </p:txBody>
      </p:sp>
    </p:spTree>
    <p:extLst>
      <p:ext uri="{BB962C8B-B14F-4D97-AF65-F5344CB8AC3E}">
        <p14:creationId xmlns:p14="http://schemas.microsoft.com/office/powerpoint/2010/main" val="686773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40</a:t>
            </a:fld>
            <a:endParaRPr lang="zh-CN" altLang="en-US"/>
          </a:p>
        </p:txBody>
      </p:sp>
      <p:pic>
        <p:nvPicPr>
          <p:cNvPr id="5" name="图片 4">
            <a:extLst>
              <a:ext uri="{FF2B5EF4-FFF2-40B4-BE49-F238E27FC236}">
                <a16:creationId xmlns:a16="http://schemas.microsoft.com/office/drawing/2014/main" id="{3B8C25B4-40DF-4113-B358-A64E761F694B}"/>
              </a:ext>
            </a:extLst>
          </p:cNvPr>
          <p:cNvPicPr/>
          <p:nvPr/>
        </p:nvPicPr>
        <p:blipFill>
          <a:blip r:embed="rId2"/>
          <a:stretch>
            <a:fillRect/>
          </a:stretch>
        </p:blipFill>
        <p:spPr>
          <a:xfrm>
            <a:off x="2" y="1340768"/>
            <a:ext cx="9144000" cy="4392488"/>
          </a:xfrm>
          <a:prstGeom prst="rect">
            <a:avLst/>
          </a:prstGeom>
        </p:spPr>
      </p:pic>
    </p:spTree>
    <p:extLst>
      <p:ext uri="{BB962C8B-B14F-4D97-AF65-F5344CB8AC3E}">
        <p14:creationId xmlns:p14="http://schemas.microsoft.com/office/powerpoint/2010/main" val="2923701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41</a:t>
            </a:fld>
            <a:endParaRPr lang="zh-CN" altLang="en-US"/>
          </a:p>
        </p:txBody>
      </p:sp>
      <p:pic>
        <p:nvPicPr>
          <p:cNvPr id="6" name="图片 5">
            <a:extLst>
              <a:ext uri="{FF2B5EF4-FFF2-40B4-BE49-F238E27FC236}">
                <a16:creationId xmlns:a16="http://schemas.microsoft.com/office/drawing/2014/main" id="{CC955F07-F56C-455D-8A7E-B80E168E7FCE}"/>
              </a:ext>
            </a:extLst>
          </p:cNvPr>
          <p:cNvPicPr/>
          <p:nvPr/>
        </p:nvPicPr>
        <p:blipFill>
          <a:blip r:embed="rId2"/>
          <a:stretch>
            <a:fillRect/>
          </a:stretch>
        </p:blipFill>
        <p:spPr>
          <a:xfrm>
            <a:off x="0" y="1008867"/>
            <a:ext cx="9144000" cy="5910305"/>
          </a:xfrm>
          <a:prstGeom prst="rect">
            <a:avLst/>
          </a:prstGeom>
        </p:spPr>
      </p:pic>
    </p:spTree>
    <p:extLst>
      <p:ext uri="{BB962C8B-B14F-4D97-AF65-F5344CB8AC3E}">
        <p14:creationId xmlns:p14="http://schemas.microsoft.com/office/powerpoint/2010/main" val="363941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42</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2132856"/>
            <a:ext cx="8730766" cy="923330"/>
          </a:xfrm>
          <a:prstGeom prst="rect">
            <a:avLst/>
          </a:prstGeom>
        </p:spPr>
        <p:txBody>
          <a:bodyPr wrap="square">
            <a:spAutoFit/>
          </a:bodyPr>
          <a:lstStyle/>
          <a:p>
            <a:r>
              <a:rPr lang="zh-CN" altLang="zh-CN" dirty="0">
                <a:ea typeface="微软雅黑" pitchFamily="34" charset="-122"/>
              </a:rPr>
              <a:t>导出某一个</a:t>
            </a:r>
            <a:r>
              <a:rPr lang="en-US" altLang="zh-CN" dirty="0" err="1">
                <a:ea typeface="微软雅黑" pitchFamily="34" charset="-122"/>
              </a:rPr>
              <a:t>py</a:t>
            </a:r>
            <a:r>
              <a:rPr lang="zh-CN" altLang="zh-CN" dirty="0">
                <a:ea typeface="微软雅黑" pitchFamily="34" charset="-122"/>
              </a:rPr>
              <a:t>的注释文档</a:t>
            </a:r>
          </a:p>
          <a:p>
            <a:r>
              <a:rPr lang="en-US" altLang="zh-CN" dirty="0">
                <a:ea typeface="微软雅黑" pitchFamily="34" charset="-122"/>
              </a:rPr>
              <a:t>cd C:\mypythonapp\base</a:t>
            </a:r>
            <a:endParaRPr lang="zh-CN" altLang="zh-CN" dirty="0">
              <a:ea typeface="微软雅黑" pitchFamily="34" charset="-122"/>
            </a:endParaRPr>
          </a:p>
          <a:p>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12_1_Testpydoc &gt; c:/12_1_Testpydoc.md</a:t>
            </a:r>
          </a:p>
        </p:txBody>
      </p:sp>
      <p:pic>
        <p:nvPicPr>
          <p:cNvPr id="5" name="图片 4">
            <a:extLst>
              <a:ext uri="{FF2B5EF4-FFF2-40B4-BE49-F238E27FC236}">
                <a16:creationId xmlns:a16="http://schemas.microsoft.com/office/drawing/2014/main" id="{890C9956-A680-4846-8332-9F24128E11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3212976"/>
            <a:ext cx="9144000" cy="2592288"/>
          </a:xfrm>
          <a:prstGeom prst="rect">
            <a:avLst/>
          </a:prstGeom>
          <a:noFill/>
          <a:ln>
            <a:noFill/>
          </a:ln>
        </p:spPr>
      </p:pic>
    </p:spTree>
    <p:extLst>
      <p:ext uri="{BB962C8B-B14F-4D97-AF65-F5344CB8AC3E}">
        <p14:creationId xmlns:p14="http://schemas.microsoft.com/office/powerpoint/2010/main" val="952585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43</a:t>
            </a:fld>
            <a:endParaRPr lang="zh-CN" altLang="en-US"/>
          </a:p>
        </p:txBody>
      </p:sp>
      <p:pic>
        <p:nvPicPr>
          <p:cNvPr id="6" name="图片 5">
            <a:extLst>
              <a:ext uri="{FF2B5EF4-FFF2-40B4-BE49-F238E27FC236}">
                <a16:creationId xmlns:a16="http://schemas.microsoft.com/office/drawing/2014/main" id="{C8E94F16-A65B-458B-B2C8-980E8FB04F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7" y="980729"/>
            <a:ext cx="9142023" cy="5877272"/>
          </a:xfrm>
          <a:prstGeom prst="rect">
            <a:avLst/>
          </a:prstGeom>
          <a:noFill/>
          <a:ln>
            <a:noFill/>
          </a:ln>
        </p:spPr>
      </p:pic>
    </p:spTree>
    <p:extLst>
      <p:ext uri="{BB962C8B-B14F-4D97-AF65-F5344CB8AC3E}">
        <p14:creationId xmlns:p14="http://schemas.microsoft.com/office/powerpoint/2010/main" val="3651606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44</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413234" y="2132856"/>
            <a:ext cx="8730766" cy="923330"/>
          </a:xfrm>
          <a:prstGeom prst="rect">
            <a:avLst/>
          </a:prstGeom>
        </p:spPr>
        <p:txBody>
          <a:bodyPr wrap="square">
            <a:spAutoFit/>
          </a:bodyPr>
          <a:lstStyle/>
          <a:p>
            <a:r>
              <a:rPr lang="zh-CN" altLang="zh-CN" dirty="0">
                <a:ea typeface="微软雅黑" pitchFamily="34" charset="-122"/>
              </a:rPr>
              <a:t>导出某一个</a:t>
            </a:r>
            <a:r>
              <a:rPr lang="en-US" altLang="zh-CN" dirty="0" err="1">
                <a:ea typeface="微软雅黑" pitchFamily="34" charset="-122"/>
              </a:rPr>
              <a:t>py</a:t>
            </a:r>
            <a:r>
              <a:rPr lang="zh-CN" altLang="zh-CN" dirty="0">
                <a:ea typeface="微软雅黑" pitchFamily="34" charset="-122"/>
              </a:rPr>
              <a:t>到</a:t>
            </a:r>
            <a:r>
              <a:rPr lang="en-US" altLang="zh-CN" dirty="0">
                <a:ea typeface="微软雅黑" pitchFamily="34" charset="-122"/>
              </a:rPr>
              <a:t>html</a:t>
            </a:r>
            <a:endParaRPr lang="zh-CN" altLang="zh-CN" dirty="0">
              <a:ea typeface="微软雅黑" pitchFamily="34" charset="-122"/>
            </a:endParaRPr>
          </a:p>
          <a:p>
            <a:r>
              <a:rPr lang="en-US" altLang="zh-CN" dirty="0">
                <a:ea typeface="微软雅黑" pitchFamily="34" charset="-122"/>
              </a:rPr>
              <a:t>cd C:\mypythonapp\base</a:t>
            </a:r>
            <a:endParaRPr lang="zh-CN" altLang="zh-CN" dirty="0">
              <a:ea typeface="微软雅黑" pitchFamily="34" charset="-122"/>
            </a:endParaRPr>
          </a:p>
          <a:p>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-w 12_1_Testpydoc</a:t>
            </a:r>
          </a:p>
        </p:txBody>
      </p:sp>
      <p:pic>
        <p:nvPicPr>
          <p:cNvPr id="6" name="图片 5">
            <a:extLst>
              <a:ext uri="{FF2B5EF4-FFF2-40B4-BE49-F238E27FC236}">
                <a16:creationId xmlns:a16="http://schemas.microsoft.com/office/drawing/2014/main" id="{214DA975-0228-4806-83C9-C36D6FE94F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9891" y="3284983"/>
            <a:ext cx="7486485" cy="3195549"/>
          </a:xfrm>
          <a:prstGeom prst="rect">
            <a:avLst/>
          </a:prstGeom>
          <a:noFill/>
          <a:ln>
            <a:noFill/>
          </a:ln>
        </p:spPr>
      </p:pic>
    </p:spTree>
    <p:extLst>
      <p:ext uri="{BB962C8B-B14F-4D97-AF65-F5344CB8AC3E}">
        <p14:creationId xmlns:p14="http://schemas.microsoft.com/office/powerpoint/2010/main" val="3970154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45</a:t>
            </a:fld>
            <a:endParaRPr lang="zh-CN" altLang="en-US"/>
          </a:p>
        </p:txBody>
      </p:sp>
      <p:pic>
        <p:nvPicPr>
          <p:cNvPr id="7" name="图片 6">
            <a:extLst>
              <a:ext uri="{FF2B5EF4-FFF2-40B4-BE49-F238E27FC236}">
                <a16:creationId xmlns:a16="http://schemas.microsoft.com/office/drawing/2014/main" id="{000F99C3-C592-4DE0-9107-96B0457AACDC}"/>
              </a:ext>
            </a:extLst>
          </p:cNvPr>
          <p:cNvPicPr/>
          <p:nvPr/>
        </p:nvPicPr>
        <p:blipFill>
          <a:blip r:embed="rId2"/>
          <a:stretch>
            <a:fillRect/>
          </a:stretch>
        </p:blipFill>
        <p:spPr>
          <a:xfrm>
            <a:off x="2195736" y="1"/>
            <a:ext cx="6948264" cy="6845536"/>
          </a:xfrm>
          <a:prstGeom prst="rect">
            <a:avLst/>
          </a:prstGeom>
        </p:spPr>
      </p:pic>
    </p:spTree>
    <p:extLst>
      <p:ext uri="{BB962C8B-B14F-4D97-AF65-F5344CB8AC3E}">
        <p14:creationId xmlns:p14="http://schemas.microsoft.com/office/powerpoint/2010/main" val="1717087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46</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323528" y="2132856"/>
            <a:ext cx="8730766" cy="2031325"/>
          </a:xfrm>
          <a:prstGeom prst="rect">
            <a:avLst/>
          </a:prstGeom>
        </p:spPr>
        <p:txBody>
          <a:bodyPr wrap="square">
            <a:spAutoFit/>
          </a:bodyPr>
          <a:lstStyle/>
          <a:p>
            <a:r>
              <a:rPr lang="zh-CN" altLang="zh-CN" dirty="0">
                <a:ea typeface="微软雅黑" pitchFamily="34" charset="-122"/>
              </a:rPr>
              <a:t>导出多个</a:t>
            </a:r>
            <a:r>
              <a:rPr lang="en-US" altLang="zh-CN" dirty="0">
                <a:ea typeface="微软雅黑" pitchFamily="34" charset="-122"/>
              </a:rPr>
              <a:t>html</a:t>
            </a:r>
            <a:endParaRPr lang="zh-CN" altLang="zh-CN" dirty="0">
              <a:ea typeface="微软雅黑" pitchFamily="34" charset="-122"/>
            </a:endParaRPr>
          </a:p>
          <a:p>
            <a:r>
              <a:rPr lang="en-US" altLang="zh-CN" dirty="0">
                <a:ea typeface="微软雅黑" pitchFamily="34" charset="-122"/>
              </a:rPr>
              <a:t>cd C:\mypythonapp\base</a:t>
            </a:r>
            <a:endParaRPr lang="zh-CN" altLang="zh-CN" dirty="0">
              <a:ea typeface="微软雅黑" pitchFamily="34" charset="-122"/>
            </a:endParaRPr>
          </a:p>
          <a:p>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-w 10_DefineClass 12_1_Testpydoc</a:t>
            </a:r>
            <a:endParaRPr lang="zh-CN" altLang="zh-CN" dirty="0">
              <a:ea typeface="微软雅黑" pitchFamily="34" charset="-122"/>
            </a:endParaRPr>
          </a:p>
          <a:p>
            <a:r>
              <a:rPr lang="en-US" altLang="zh-CN" dirty="0">
                <a:ea typeface="微软雅黑" pitchFamily="34" charset="-122"/>
              </a:rPr>
              <a:t> </a:t>
            </a:r>
            <a:endParaRPr lang="zh-CN" altLang="zh-CN" dirty="0">
              <a:ea typeface="微软雅黑" pitchFamily="34" charset="-122"/>
            </a:endParaRPr>
          </a:p>
          <a:p>
            <a:r>
              <a:rPr lang="zh-CN" altLang="zh-CN" dirty="0">
                <a:ea typeface="微软雅黑" pitchFamily="34" charset="-122"/>
              </a:rPr>
              <a:t>导出目录中的所有</a:t>
            </a:r>
            <a:r>
              <a:rPr lang="en-US" altLang="zh-CN" dirty="0" err="1">
                <a:ea typeface="微软雅黑" pitchFamily="34" charset="-122"/>
              </a:rPr>
              <a:t>py</a:t>
            </a:r>
            <a:r>
              <a:rPr lang="zh-CN" altLang="zh-CN" dirty="0">
                <a:ea typeface="微软雅黑" pitchFamily="34" charset="-122"/>
              </a:rPr>
              <a:t>生成</a:t>
            </a:r>
            <a:r>
              <a:rPr lang="en-US" altLang="zh-CN" dirty="0">
                <a:ea typeface="微软雅黑" pitchFamily="34" charset="-122"/>
              </a:rPr>
              <a:t>html</a:t>
            </a:r>
            <a:endParaRPr lang="zh-CN" altLang="zh-CN" dirty="0">
              <a:ea typeface="微软雅黑" pitchFamily="34" charset="-122"/>
            </a:endParaRPr>
          </a:p>
          <a:p>
            <a:r>
              <a:rPr lang="en-US" altLang="zh-CN" dirty="0">
                <a:ea typeface="微软雅黑" pitchFamily="34" charset="-122"/>
              </a:rPr>
              <a:t>cd C:\mypythonapp\base</a:t>
            </a:r>
            <a:endParaRPr lang="zh-CN" altLang="zh-CN" dirty="0">
              <a:ea typeface="微软雅黑" pitchFamily="34" charset="-122"/>
            </a:endParaRPr>
          </a:p>
          <a:p>
            <a:r>
              <a:rPr lang="en-US" altLang="zh-CN" dirty="0">
                <a:ea typeface="微软雅黑" pitchFamily="34" charset="-122"/>
              </a:rPr>
              <a:t>python -m </a:t>
            </a:r>
            <a:r>
              <a:rPr lang="en-US" altLang="zh-CN" dirty="0" err="1">
                <a:ea typeface="微软雅黑" pitchFamily="34" charset="-122"/>
              </a:rPr>
              <a:t>pydoc</a:t>
            </a:r>
            <a:r>
              <a:rPr lang="en-US" altLang="zh-CN" dirty="0">
                <a:ea typeface="微软雅黑" pitchFamily="34" charset="-122"/>
              </a:rPr>
              <a:t>  -w C:\mypythonapp\base</a:t>
            </a:r>
          </a:p>
        </p:txBody>
      </p:sp>
      <p:pic>
        <p:nvPicPr>
          <p:cNvPr id="7" name="图片 6">
            <a:extLst>
              <a:ext uri="{FF2B5EF4-FFF2-40B4-BE49-F238E27FC236}">
                <a16:creationId xmlns:a16="http://schemas.microsoft.com/office/drawing/2014/main" id="{8C32A551-7738-4DAC-A37D-9AC3FC4D0D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124744"/>
            <a:ext cx="3563888" cy="4797152"/>
          </a:xfrm>
          <a:prstGeom prst="rect">
            <a:avLst/>
          </a:prstGeom>
          <a:noFill/>
          <a:ln>
            <a:noFill/>
          </a:ln>
        </p:spPr>
      </p:pic>
    </p:spTree>
    <p:extLst>
      <p:ext uri="{BB962C8B-B14F-4D97-AF65-F5344CB8AC3E}">
        <p14:creationId xmlns:p14="http://schemas.microsoft.com/office/powerpoint/2010/main" val="563641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47</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06617" y="1182024"/>
            <a:ext cx="8730766" cy="369332"/>
          </a:xfrm>
          <a:prstGeom prst="rect">
            <a:avLst/>
          </a:prstGeom>
        </p:spPr>
        <p:txBody>
          <a:bodyPr wrap="square">
            <a:spAutoFit/>
          </a:bodyPr>
          <a:lstStyle/>
          <a:p>
            <a:r>
              <a:rPr lang="zh-CN" altLang="zh-CN" dirty="0">
                <a:ea typeface="微软雅黑" pitchFamily="34" charset="-122"/>
              </a:rPr>
              <a:t>从</a:t>
            </a:r>
            <a:r>
              <a:rPr lang="en-US" altLang="zh-CN" dirty="0">
                <a:ea typeface="微软雅黑" pitchFamily="34" charset="-122"/>
              </a:rPr>
              <a:t>python</a:t>
            </a:r>
            <a:r>
              <a:rPr lang="zh-CN" altLang="zh-CN" dirty="0">
                <a:ea typeface="微软雅黑" pitchFamily="34" charset="-122"/>
              </a:rPr>
              <a:t>官网下载手册</a:t>
            </a:r>
            <a:endParaRPr lang="en-US" altLang="zh-CN" dirty="0">
              <a:ea typeface="微软雅黑" pitchFamily="34" charset="-122"/>
            </a:endParaRPr>
          </a:p>
        </p:txBody>
      </p:sp>
      <p:pic>
        <p:nvPicPr>
          <p:cNvPr id="6" name="图片 5">
            <a:extLst>
              <a:ext uri="{FF2B5EF4-FFF2-40B4-BE49-F238E27FC236}">
                <a16:creationId xmlns:a16="http://schemas.microsoft.com/office/drawing/2014/main" id="{C7780300-1389-4906-BDAD-067D3A17CF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 y="1825331"/>
            <a:ext cx="9143999" cy="4113662"/>
          </a:xfrm>
          <a:prstGeom prst="rect">
            <a:avLst/>
          </a:prstGeom>
          <a:noFill/>
          <a:ln>
            <a:noFill/>
          </a:ln>
        </p:spPr>
      </p:pic>
    </p:spTree>
    <p:extLst>
      <p:ext uri="{BB962C8B-B14F-4D97-AF65-F5344CB8AC3E}">
        <p14:creationId xmlns:p14="http://schemas.microsoft.com/office/powerpoint/2010/main" val="3371598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48</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06617" y="941827"/>
            <a:ext cx="8730766" cy="369332"/>
          </a:xfrm>
          <a:prstGeom prst="rect">
            <a:avLst/>
          </a:prstGeom>
        </p:spPr>
        <p:txBody>
          <a:bodyPr wrap="square">
            <a:spAutoFit/>
          </a:bodyPr>
          <a:lstStyle/>
          <a:p>
            <a:r>
              <a:rPr lang="zh-CN" altLang="en-US" dirty="0">
                <a:ea typeface="微软雅黑" pitchFamily="34" charset="-122"/>
              </a:rPr>
              <a:t>解压缩</a:t>
            </a:r>
            <a:r>
              <a:rPr lang="en-US" altLang="zh-CN" dirty="0">
                <a:ea typeface="微软雅黑" pitchFamily="34" charset="-122"/>
              </a:rPr>
              <a:t>python-3.8.1rc1-docs-html.zip</a:t>
            </a:r>
            <a:r>
              <a:rPr lang="zh-CN" altLang="en-US" dirty="0">
                <a:ea typeface="微软雅黑" pitchFamily="34" charset="-122"/>
              </a:rPr>
              <a:t>并浏览</a:t>
            </a:r>
            <a:r>
              <a:rPr lang="en-US" altLang="zh-CN" dirty="0">
                <a:ea typeface="微软雅黑" pitchFamily="34" charset="-122"/>
              </a:rPr>
              <a:t>index.html</a:t>
            </a:r>
          </a:p>
        </p:txBody>
      </p:sp>
      <p:pic>
        <p:nvPicPr>
          <p:cNvPr id="7" name="图片 6">
            <a:extLst>
              <a:ext uri="{FF2B5EF4-FFF2-40B4-BE49-F238E27FC236}">
                <a16:creationId xmlns:a16="http://schemas.microsoft.com/office/drawing/2014/main" id="{2A111924-E486-4CD5-8368-3DB52240101C}"/>
              </a:ext>
            </a:extLst>
          </p:cNvPr>
          <p:cNvPicPr/>
          <p:nvPr/>
        </p:nvPicPr>
        <p:blipFill>
          <a:blip r:embed="rId2"/>
          <a:stretch>
            <a:fillRect/>
          </a:stretch>
        </p:blipFill>
        <p:spPr>
          <a:xfrm>
            <a:off x="0" y="1551357"/>
            <a:ext cx="9144000" cy="5281242"/>
          </a:xfrm>
          <a:prstGeom prst="rect">
            <a:avLst/>
          </a:prstGeom>
        </p:spPr>
      </p:pic>
    </p:spTree>
    <p:extLst>
      <p:ext uri="{BB962C8B-B14F-4D97-AF65-F5344CB8AC3E}">
        <p14:creationId xmlns:p14="http://schemas.microsoft.com/office/powerpoint/2010/main" val="4012414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49</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文档介绍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373694" y="2535394"/>
            <a:ext cx="3266627" cy="1015663"/>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B12_Documentation.py</a:t>
            </a:r>
          </a:p>
          <a:p>
            <a:pPr fontAlgn="auto">
              <a:spcBef>
                <a:spcPts val="0"/>
              </a:spcBef>
              <a:spcAft>
                <a:spcPts val="0"/>
              </a:spcAft>
              <a:defRPr/>
            </a:pPr>
            <a:r>
              <a:rPr lang="zh-CN" altLang="en-US" sz="2000" b="1" dirty="0">
                <a:solidFill>
                  <a:schemeClr val="tx1">
                    <a:lumMod val="75000"/>
                    <a:lumOff val="25000"/>
                  </a:schemeClr>
                </a:solidFill>
                <a:latin typeface="+mn-lt"/>
                <a:ea typeface="+mn-ea"/>
              </a:rPr>
              <a:t>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a:p>
            <a:pPr fontAlgn="auto">
              <a:spcBef>
                <a:spcPts val="0"/>
              </a:spcBef>
              <a:spcAft>
                <a:spcPts val="0"/>
              </a:spcAft>
              <a:defRPr/>
            </a:pPr>
            <a:endParaRPr lang="zh-CN" altLang="en-US" sz="2000" dirty="0"/>
          </a:p>
        </p:txBody>
      </p:sp>
    </p:spTree>
    <p:extLst>
      <p:ext uri="{BB962C8B-B14F-4D97-AF65-F5344CB8AC3E}">
        <p14:creationId xmlns:p14="http://schemas.microsoft.com/office/powerpoint/2010/main" val="212321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Python</a:t>
            </a:r>
            <a:r>
              <a:rPr lang="zh-CN" altLang="zh-CN" dirty="0"/>
              <a:t>的三种角色担当</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5</a:t>
            </a:fld>
            <a:endParaRPr lang="zh-CN" altLang="en-US"/>
          </a:p>
        </p:txBody>
      </p:sp>
      <p:sp>
        <p:nvSpPr>
          <p:cNvPr id="6149" name="TextBox 7"/>
          <p:cNvSpPr txBox="1">
            <a:spLocks noChangeArrowheads="1"/>
          </p:cNvSpPr>
          <p:nvPr/>
        </p:nvSpPr>
        <p:spPr bwMode="auto">
          <a:xfrm>
            <a:off x="133127" y="886588"/>
            <a:ext cx="8877746"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en-US" altLang="zh-CN" b="1" dirty="0"/>
              <a:t>Shell</a:t>
            </a:r>
            <a:r>
              <a:rPr lang="zh-CN" altLang="zh-CN" b="1" dirty="0"/>
              <a:t>工具</a:t>
            </a:r>
            <a:endParaRPr lang="zh-CN" altLang="zh-CN" dirty="0"/>
          </a:p>
          <a:p>
            <a:r>
              <a:rPr lang="zh-CN" altLang="zh-CN" dirty="0"/>
              <a:t>当听到</a:t>
            </a:r>
            <a:r>
              <a:rPr lang="en-US" altLang="zh-CN" dirty="0"/>
              <a:t>phyton</a:t>
            </a:r>
            <a:r>
              <a:rPr lang="zh-CN" altLang="zh-CN" dirty="0"/>
              <a:t>被描述为脚本语言时，往往会想到</a:t>
            </a:r>
            <a:r>
              <a:rPr lang="en-US" altLang="zh-CN" dirty="0"/>
              <a:t>Python</a:t>
            </a:r>
            <a:r>
              <a:rPr lang="zh-CN" altLang="zh-CN" dirty="0"/>
              <a:t>是一个面向系统的脚本语言代码工具。这些程序往往从命令行运行，实现诸如文本文件的处理以及调用其他程序等任务。</a:t>
            </a:r>
            <a:r>
              <a:rPr lang="en-US" altLang="zh-CN" dirty="0"/>
              <a:t>Python</a:t>
            </a:r>
            <a:r>
              <a:rPr lang="zh-CN" altLang="zh-CN" dirty="0"/>
              <a:t>程序当然能够以这样的角色工作，但这仅仅是</a:t>
            </a:r>
            <a:r>
              <a:rPr lang="en-US" altLang="zh-CN" dirty="0"/>
              <a:t>Python</a:t>
            </a:r>
            <a:r>
              <a:rPr lang="zh-CN" altLang="zh-CN" dirty="0"/>
              <a:t>常规应用范围的很小一部分。</a:t>
            </a:r>
            <a:endParaRPr lang="en-US" altLang="zh-CN" dirty="0"/>
          </a:p>
          <a:p>
            <a:endParaRPr lang="zh-CN" altLang="zh-CN" dirty="0"/>
          </a:p>
          <a:p>
            <a:r>
              <a:rPr lang="zh-CN" altLang="zh-CN" b="1" dirty="0"/>
              <a:t>控制语言</a:t>
            </a:r>
            <a:endParaRPr lang="zh-CN" altLang="zh-CN" dirty="0"/>
          </a:p>
          <a:p>
            <a:r>
              <a:rPr lang="zh-CN" altLang="zh-CN" dirty="0"/>
              <a:t>脚本可定义为控制或重定向其他应用程序组件的“粘接</a:t>
            </a:r>
            <a:r>
              <a:rPr lang="en-US" altLang="zh-CN" dirty="0"/>
              <a:t>"</a:t>
            </a:r>
            <a:r>
              <a:rPr lang="zh-CN" altLang="zh-CN" dirty="0"/>
              <a:t>层。</a:t>
            </a:r>
            <a:r>
              <a:rPr lang="en-US" altLang="zh-CN" dirty="0"/>
              <a:t>Python</a:t>
            </a:r>
            <a:r>
              <a:rPr lang="zh-CN" altLang="zh-CN" dirty="0"/>
              <a:t>经常部署于大型应用的场合。例如，测试硬件器件时，</a:t>
            </a:r>
            <a:r>
              <a:rPr lang="en-US" altLang="zh-CN" dirty="0"/>
              <a:t>Python</a:t>
            </a:r>
            <a:r>
              <a:rPr lang="zh-CN" altLang="zh-CN" dirty="0"/>
              <a:t>程序可调用相关组件，通过组件在底层和器件之间进行交互。类似地，在终端用户产品定制的过程中，应用程序可以在策略点调用一些</a:t>
            </a:r>
            <a:r>
              <a:rPr lang="en-US" altLang="zh-CN" dirty="0"/>
              <a:t>python</a:t>
            </a:r>
            <a:r>
              <a:rPr lang="zh-CN" altLang="zh-CN" dirty="0"/>
              <a:t>代码，而无需分发或重新编译整个系统代码。</a:t>
            </a:r>
            <a:r>
              <a:rPr lang="en-US" altLang="zh-CN" dirty="0"/>
              <a:t>Python</a:t>
            </a:r>
            <a:r>
              <a:rPr lang="zh-CN" altLang="zh-CN" dirty="0"/>
              <a:t>的简洁使其从本质上能够成为一个灵活的控制工具。从技术上来讲，这基本上就是</a:t>
            </a:r>
            <a:r>
              <a:rPr lang="en-US" altLang="zh-CN" dirty="0"/>
              <a:t>python</a:t>
            </a:r>
            <a:r>
              <a:rPr lang="zh-CN" altLang="zh-CN" dirty="0"/>
              <a:t>的常规角色许多</a:t>
            </a:r>
            <a:r>
              <a:rPr lang="en-US" altLang="zh-CN" dirty="0"/>
              <a:t>Python</a:t>
            </a:r>
            <a:r>
              <a:rPr lang="zh-CN" altLang="zh-CN" dirty="0"/>
              <a:t>代码作为独立的脚本执行时无需调用或者了解其他的集成组件。然而</a:t>
            </a:r>
            <a:r>
              <a:rPr lang="en-US" altLang="zh-CN" dirty="0"/>
              <a:t>Python</a:t>
            </a:r>
            <a:r>
              <a:rPr lang="zh-CN" altLang="zh-CN" dirty="0"/>
              <a:t>不单单是一种控制语言而已。</a:t>
            </a:r>
            <a:endParaRPr lang="en-US" altLang="zh-CN" dirty="0"/>
          </a:p>
          <a:p>
            <a:endParaRPr lang="zh-CN" altLang="zh-CN" dirty="0"/>
          </a:p>
          <a:p>
            <a:r>
              <a:rPr lang="zh-CN" altLang="zh-CN" b="1" dirty="0"/>
              <a:t>使用快捷</a:t>
            </a:r>
            <a:endParaRPr lang="zh-CN" altLang="zh-CN" dirty="0"/>
          </a:p>
          <a:p>
            <a:r>
              <a:rPr lang="zh-CN" altLang="zh-CN" dirty="0"/>
              <a:t>对于“脚本语言</a:t>
            </a:r>
            <a:r>
              <a:rPr lang="en-US" altLang="zh-CN" dirty="0"/>
              <a:t>"</a:t>
            </a:r>
            <a:r>
              <a:rPr lang="zh-CN" altLang="zh-CN" dirty="0"/>
              <a:t>最好的解释也许就是应用于快速编程任务的一种简单语言。对于</a:t>
            </a:r>
            <a:r>
              <a:rPr lang="en-US" altLang="zh-CN" dirty="0"/>
              <a:t>Python</a:t>
            </a:r>
            <a:r>
              <a:rPr lang="zh-CN" altLang="zh-CN" dirty="0"/>
              <a:t>来说，这确实是实至名归，因为</a:t>
            </a:r>
            <a:r>
              <a:rPr lang="en-US" altLang="zh-CN" dirty="0"/>
              <a:t>Python</a:t>
            </a:r>
            <a:r>
              <a:rPr lang="zh-CN" altLang="zh-CN" dirty="0"/>
              <a:t>与</a:t>
            </a:r>
            <a:r>
              <a:rPr lang="en-US" altLang="zh-CN" dirty="0" err="1"/>
              <a:t>c++</a:t>
            </a:r>
            <a:r>
              <a:rPr lang="zh-CN" altLang="zh-CN" dirty="0"/>
              <a:t>等类似的编译语言相比，大大提高了程序开发速度。其快速开发周期促进了探索、递增的编程模式，而这些都是必须亲身体验之后才能体会得到的。用性和灵活性使编程任务变得简单。</a:t>
            </a:r>
            <a:r>
              <a:rPr lang="en-US" altLang="zh-CN" dirty="0"/>
              <a:t>Python</a:t>
            </a:r>
            <a:r>
              <a:rPr lang="zh-CN" altLang="zh-CN" dirty="0"/>
              <a:t>有着一些简洁的特性，但是它允许程序按照需求以尽可能优雅的方式扩展。也正是基于这一点，它通常应用于快速作业任务和长期战略开发。</a:t>
            </a:r>
          </a:p>
        </p:txBody>
      </p:sp>
    </p:spTree>
    <p:extLst>
      <p:ext uri="{BB962C8B-B14F-4D97-AF65-F5344CB8AC3E}">
        <p14:creationId xmlns:p14="http://schemas.microsoft.com/office/powerpoint/2010/main" val="3305298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50</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函数介绍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666476" y="2491295"/>
            <a:ext cx="2810392" cy="830997"/>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400" b="1" dirty="0">
                <a:solidFill>
                  <a:schemeClr val="tx1">
                    <a:lumMod val="75000"/>
                    <a:lumOff val="25000"/>
                  </a:schemeClr>
                </a:solidFill>
                <a:latin typeface="+mn-lt"/>
                <a:ea typeface="+mn-ea"/>
              </a:rPr>
              <a:t>B13_</a:t>
            </a:r>
            <a:r>
              <a:rPr lang="en-US" altLang="zh-CN" dirty="0"/>
              <a:t>Function.py</a:t>
            </a:r>
            <a:endParaRPr lang="en-US" altLang="zh-CN" sz="2400" b="1" dirty="0">
              <a:solidFill>
                <a:schemeClr val="tx1">
                  <a:lumMod val="75000"/>
                  <a:lumOff val="25000"/>
                </a:schemeClr>
              </a:solidFill>
              <a:latin typeface="+mn-lt"/>
              <a:ea typeface="+mn-ea"/>
            </a:endParaRPr>
          </a:p>
          <a:p>
            <a:pPr fontAlgn="auto">
              <a:spcBef>
                <a:spcPts val="0"/>
              </a:spcBef>
              <a:spcAft>
                <a:spcPts val="0"/>
              </a:spcAft>
              <a:defRPr/>
            </a:pPr>
            <a:r>
              <a:rPr lang="zh-CN" altLang="en-US" sz="2400" b="1" dirty="0">
                <a:solidFill>
                  <a:schemeClr val="tx1">
                    <a:lumMod val="75000"/>
                    <a:lumOff val="25000"/>
                  </a:schemeClr>
                </a:solidFill>
                <a:latin typeface="+mn-lt"/>
                <a:ea typeface="+mn-ea"/>
              </a:rPr>
              <a:t>分析</a:t>
            </a:r>
            <a:r>
              <a:rPr lang="en-US" altLang="zh-CN" sz="2400" b="1" dirty="0">
                <a:solidFill>
                  <a:schemeClr val="tx1">
                    <a:lumMod val="75000"/>
                    <a:lumOff val="25000"/>
                  </a:schemeClr>
                </a:solidFill>
                <a:latin typeface="+mn-lt"/>
                <a:ea typeface="+mn-ea"/>
              </a:rPr>
              <a:t>&amp;</a:t>
            </a:r>
            <a:r>
              <a:rPr lang="zh-CN" altLang="en-US" sz="24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3054010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zh-CN" altLang="zh-CN" dirty="0"/>
              <a:t>作用域和参数</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51</a:t>
            </a:fld>
            <a:endParaRPr lang="zh-CN" altLang="en-US"/>
          </a:p>
        </p:txBody>
      </p:sp>
      <p:sp>
        <p:nvSpPr>
          <p:cNvPr id="3" name="矩形 2">
            <a:extLst>
              <a:ext uri="{FF2B5EF4-FFF2-40B4-BE49-F238E27FC236}">
                <a16:creationId xmlns:a16="http://schemas.microsoft.com/office/drawing/2014/main" id="{F3739B54-2714-421D-95B7-9AC4E4E4BF14}"/>
              </a:ext>
            </a:extLst>
          </p:cNvPr>
          <p:cNvSpPr/>
          <p:nvPr/>
        </p:nvSpPr>
        <p:spPr>
          <a:xfrm>
            <a:off x="206617" y="908050"/>
            <a:ext cx="8730766" cy="369332"/>
          </a:xfrm>
          <a:prstGeom prst="rect">
            <a:avLst/>
          </a:prstGeom>
        </p:spPr>
        <p:txBody>
          <a:bodyPr wrap="square">
            <a:spAutoFit/>
          </a:bodyPr>
          <a:lstStyle/>
          <a:p>
            <a:r>
              <a:rPr lang="zh-CN" altLang="zh-CN" dirty="0">
                <a:ea typeface="微软雅黑" pitchFamily="34" charset="-122"/>
              </a:rPr>
              <a:t>变量在作用域中的查找使用层次</a:t>
            </a:r>
            <a:endParaRPr lang="en-US" altLang="zh-CN" dirty="0">
              <a:ea typeface="微软雅黑" pitchFamily="34" charset="-122"/>
            </a:endParaRPr>
          </a:p>
        </p:txBody>
      </p:sp>
      <p:pic>
        <p:nvPicPr>
          <p:cNvPr id="7" name="图片 6">
            <a:extLst>
              <a:ext uri="{FF2B5EF4-FFF2-40B4-BE49-F238E27FC236}">
                <a16:creationId xmlns:a16="http://schemas.microsoft.com/office/drawing/2014/main" id="{7FBBB375-594C-4EEA-99F3-DFE7F548E891}"/>
              </a:ext>
            </a:extLst>
          </p:cNvPr>
          <p:cNvPicPr/>
          <p:nvPr/>
        </p:nvPicPr>
        <p:blipFill>
          <a:blip r:embed="rId2"/>
          <a:stretch>
            <a:fillRect/>
          </a:stretch>
        </p:blipFill>
        <p:spPr>
          <a:xfrm>
            <a:off x="1" y="1412776"/>
            <a:ext cx="9144000" cy="5422782"/>
          </a:xfrm>
          <a:prstGeom prst="rect">
            <a:avLst/>
          </a:prstGeom>
        </p:spPr>
      </p:pic>
    </p:spTree>
    <p:extLst>
      <p:ext uri="{BB962C8B-B14F-4D97-AF65-F5344CB8AC3E}">
        <p14:creationId xmlns:p14="http://schemas.microsoft.com/office/powerpoint/2010/main" val="2893284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52</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作用域和参数</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321385" y="2587030"/>
            <a:ext cx="3417733" cy="707886"/>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B14_FunctionDomain.py</a:t>
            </a:r>
          </a:p>
          <a:p>
            <a:pPr fontAlgn="auto">
              <a:spcBef>
                <a:spcPts val="0"/>
              </a:spcBef>
              <a:spcAft>
                <a:spcPts val="0"/>
              </a:spcAft>
              <a:defRPr/>
            </a:pPr>
            <a:r>
              <a:rPr lang="zh-CN" altLang="en-US" sz="2000" b="1" dirty="0">
                <a:solidFill>
                  <a:schemeClr val="tx1">
                    <a:lumMod val="75000"/>
                    <a:lumOff val="25000"/>
                  </a:schemeClr>
                </a:solidFill>
                <a:latin typeface="+mn-lt"/>
                <a:ea typeface="+mn-ea"/>
              </a:rPr>
              <a:t>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239596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53</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模块介绍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287789" y="2587030"/>
            <a:ext cx="3417733" cy="707886"/>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B15_AdvanceFunction.py</a:t>
            </a:r>
          </a:p>
          <a:p>
            <a:pPr fontAlgn="auto">
              <a:spcBef>
                <a:spcPts val="0"/>
              </a:spcBef>
              <a:spcAft>
                <a:spcPts val="0"/>
              </a:spcAft>
              <a:defRPr/>
            </a:pPr>
            <a:r>
              <a:rPr lang="zh-CN" altLang="en-US" sz="2000" b="1" dirty="0">
                <a:solidFill>
                  <a:schemeClr val="tx1">
                    <a:lumMod val="75000"/>
                    <a:lumOff val="25000"/>
                  </a:schemeClr>
                </a:solidFill>
                <a:latin typeface="+mn-lt"/>
                <a:ea typeface="+mn-ea"/>
              </a:rPr>
              <a:t>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057775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54</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模块介绍</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647828" y="2587029"/>
            <a:ext cx="3417733" cy="707886"/>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B16_Module.py</a:t>
            </a:r>
          </a:p>
          <a:p>
            <a:pPr fontAlgn="auto">
              <a:spcBef>
                <a:spcPts val="0"/>
              </a:spcBef>
              <a:spcAft>
                <a:spcPts val="0"/>
              </a:spcAft>
              <a:defRPr/>
            </a:pPr>
            <a:r>
              <a:rPr lang="zh-CN" altLang="en-US" sz="2000" b="1" dirty="0">
                <a:solidFill>
                  <a:schemeClr val="tx1">
                    <a:lumMod val="75000"/>
                    <a:lumOff val="25000"/>
                  </a:schemeClr>
                </a:solidFill>
                <a:latin typeface="+mn-lt"/>
                <a:ea typeface="+mn-ea"/>
              </a:rPr>
              <a:t>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
        <p:nvSpPr>
          <p:cNvPr id="3" name="矩形 2">
            <a:extLst>
              <a:ext uri="{FF2B5EF4-FFF2-40B4-BE49-F238E27FC236}">
                <a16:creationId xmlns:a16="http://schemas.microsoft.com/office/drawing/2014/main" id="{EC8C67BF-54AB-4F61-BEA5-9CE972A6B290}"/>
              </a:ext>
            </a:extLst>
          </p:cNvPr>
          <p:cNvSpPr/>
          <p:nvPr/>
        </p:nvSpPr>
        <p:spPr>
          <a:xfrm rot="21351510">
            <a:off x="782498" y="3545109"/>
            <a:ext cx="2954655" cy="276999"/>
          </a:xfrm>
          <a:prstGeom prst="rect">
            <a:avLst/>
          </a:prstGeom>
        </p:spPr>
        <p:txBody>
          <a:bodyPr wrap="square">
            <a:spAutoFit/>
          </a:bodyPr>
          <a:lstStyle/>
          <a:p>
            <a:pPr algn="just">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模块是构造系统组件的工具</a:t>
            </a:r>
            <a:endParaRPr lang="zh-CN" altLang="en-US" sz="1200" b="1"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6639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55</a:t>
            </a:fld>
            <a:endParaRPr lang="zh-CN" altLang="en-US"/>
          </a:p>
        </p:txBody>
      </p:sp>
      <p:sp>
        <p:nvSpPr>
          <p:cNvPr id="7171" name="标题 2"/>
          <p:cNvSpPr>
            <a:spLocks noGrp="1"/>
          </p:cNvSpPr>
          <p:nvPr>
            <p:ph type="title"/>
          </p:nvPr>
        </p:nvSpPr>
        <p:spPr>
          <a:xfrm>
            <a:off x="158750" y="198438"/>
            <a:ext cx="8229600" cy="709612"/>
          </a:xfrm>
        </p:spPr>
        <p:txBody>
          <a:bodyPr/>
          <a:lstStyle/>
          <a:p>
            <a:r>
              <a:rPr lang="zh-CN" altLang="zh-CN" dirty="0"/>
              <a:t>异常处理</a:t>
            </a:r>
            <a:endParaRPr lang="zh-CN" altLang="en-US" dirty="0"/>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472784" y="2534559"/>
            <a:ext cx="3417733" cy="707886"/>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B17_Exception.py</a:t>
            </a:r>
          </a:p>
          <a:p>
            <a:pPr fontAlgn="auto">
              <a:spcBef>
                <a:spcPts val="0"/>
              </a:spcBef>
              <a:spcAft>
                <a:spcPts val="0"/>
              </a:spcAft>
              <a:defRPr/>
            </a:pPr>
            <a:r>
              <a:rPr lang="zh-CN" altLang="en-US" sz="2000" b="1" dirty="0">
                <a:solidFill>
                  <a:schemeClr val="tx1">
                    <a:lumMod val="75000"/>
                    <a:lumOff val="25000"/>
                  </a:schemeClr>
                </a:solidFill>
                <a:latin typeface="+mn-lt"/>
                <a:ea typeface="+mn-ea"/>
              </a:rPr>
              <a:t>异常处理分析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20544791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E712D4-604A-4783-86B2-52454D97B6D7}" type="slidenum">
              <a:rPr lang="zh-CN" altLang="en-US"/>
              <a:pPr>
                <a:defRPr/>
              </a:pPr>
              <a:t>56</a:t>
            </a:fld>
            <a:endParaRPr lang="zh-CN" altLang="en-US"/>
          </a:p>
        </p:txBody>
      </p:sp>
      <p:sp>
        <p:nvSpPr>
          <p:cNvPr id="7171" name="标题 2"/>
          <p:cNvSpPr>
            <a:spLocks noGrp="1"/>
          </p:cNvSpPr>
          <p:nvPr>
            <p:ph type="title"/>
          </p:nvPr>
        </p:nvSpPr>
        <p:spPr>
          <a:xfrm>
            <a:off x="158750" y="198438"/>
            <a:ext cx="8229600" cy="709612"/>
          </a:xfrm>
        </p:spPr>
        <p:txBody>
          <a:bodyPr/>
          <a:lstStyle/>
          <a:p>
            <a:r>
              <a:rPr lang="en-US" altLang="zh-CN" dirty="0"/>
              <a:t>OOP</a:t>
            </a:r>
            <a:r>
              <a:rPr lang="zh-CN" altLang="en-US" dirty="0"/>
              <a:t>编程思想</a:t>
            </a:r>
          </a:p>
        </p:txBody>
      </p:sp>
      <p:pic>
        <p:nvPicPr>
          <p:cNvPr id="63" name="图片 2">
            <a:extLst>
              <a:ext uri="{FF2B5EF4-FFF2-40B4-BE49-F238E27FC236}">
                <a16:creationId xmlns:a16="http://schemas.microsoft.com/office/drawing/2014/main" id="{2FB785C8-40CF-40AD-8375-E4DC3F7E8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1468" y="2216504"/>
            <a:ext cx="52959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
            <a:extLst>
              <a:ext uri="{FF2B5EF4-FFF2-40B4-BE49-F238E27FC236}">
                <a16:creationId xmlns:a16="http://schemas.microsoft.com/office/drawing/2014/main" id="{3BD0DD87-E2C6-4E8E-BA61-CD4E2637FC4A}"/>
              </a:ext>
            </a:extLst>
          </p:cNvPr>
          <p:cNvPicPr>
            <a:picLocks noChangeAspect="1" noChangeArrowheads="1"/>
          </p:cNvPicPr>
          <p:nvPr/>
        </p:nvPicPr>
        <p:blipFill>
          <a:blip r:embed="rId3">
            <a:duotone>
              <a:prstClr val="black"/>
              <a:srgbClr val="92D050">
                <a:tint val="45000"/>
                <a:satMod val="400000"/>
              </a:srgbClr>
            </a:duotone>
            <a:extLst>
              <a:ext uri="{28A0092B-C50C-407E-A947-70E740481C1C}">
                <a14:useLocalDpi xmlns:a14="http://schemas.microsoft.com/office/drawing/2010/main" val="0"/>
              </a:ext>
            </a:extLst>
          </a:blip>
          <a:srcRect/>
          <a:stretch>
            <a:fillRect/>
          </a:stretch>
        </p:blipFill>
        <p:spPr bwMode="auto">
          <a:xfrm>
            <a:off x="294000" y="2216504"/>
            <a:ext cx="3125872" cy="3732776"/>
          </a:xfrm>
          <a:prstGeom prst="rect">
            <a:avLst/>
          </a:prstGeom>
          <a:ln>
            <a:noFill/>
          </a:ln>
          <a:effectLst>
            <a:reflection blurRad="12700" stA="30000" endPos="30000" dist="5000" dir="5400000" sy="-100000" algn="bl" rotWithShape="0"/>
          </a:effectLst>
          <a:scene3d>
            <a:camera prst="perspectiveContrastingRightFacing"/>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5">
            <a:extLst>
              <a:ext uri="{FF2B5EF4-FFF2-40B4-BE49-F238E27FC236}">
                <a16:creationId xmlns:a16="http://schemas.microsoft.com/office/drawing/2014/main" id="{33B6808F-C358-4422-82FF-D0E1A8E972C0}"/>
              </a:ext>
            </a:extLst>
          </p:cNvPr>
          <p:cNvSpPr txBox="1"/>
          <p:nvPr/>
        </p:nvSpPr>
        <p:spPr>
          <a:xfrm rot="697925">
            <a:off x="472784" y="2688447"/>
            <a:ext cx="3417733" cy="400110"/>
          </a:xfrm>
          <a:prstGeom prst="rect">
            <a:avLst/>
          </a:prstGeom>
          <a:noFill/>
          <a:scene3d>
            <a:camera prst="perspectiveContrastingRightFacing"/>
            <a:lightRig rig="threePt" dir="t"/>
          </a:scene3d>
        </p:spPr>
        <p:txBody>
          <a:bodyPr wrap="square">
            <a:spAutoFit/>
          </a:bodyPr>
          <a:lstStyle/>
          <a:p>
            <a:pPr fontAlgn="auto">
              <a:spcBef>
                <a:spcPts val="0"/>
              </a:spcBef>
              <a:spcAft>
                <a:spcPts val="0"/>
              </a:spcAft>
              <a:defRPr/>
            </a:pPr>
            <a:r>
              <a:rPr lang="en-US" altLang="zh-CN" sz="2000" b="1" dirty="0">
                <a:solidFill>
                  <a:schemeClr val="tx1">
                    <a:lumMod val="75000"/>
                    <a:lumOff val="25000"/>
                  </a:schemeClr>
                </a:solidFill>
                <a:latin typeface="+mn-lt"/>
                <a:ea typeface="+mn-ea"/>
              </a:rPr>
              <a:t>OOP</a:t>
            </a:r>
            <a:r>
              <a:rPr lang="zh-CN" altLang="en-US" sz="2000" b="1" dirty="0">
                <a:solidFill>
                  <a:schemeClr val="tx1">
                    <a:lumMod val="75000"/>
                    <a:lumOff val="25000"/>
                  </a:schemeClr>
                </a:solidFill>
                <a:latin typeface="+mn-lt"/>
                <a:ea typeface="+mn-ea"/>
              </a:rPr>
              <a:t>案例分析</a:t>
            </a:r>
            <a:r>
              <a:rPr lang="en-US" altLang="zh-CN" sz="2000" b="1" dirty="0">
                <a:solidFill>
                  <a:schemeClr val="tx1">
                    <a:lumMod val="75000"/>
                    <a:lumOff val="25000"/>
                  </a:schemeClr>
                </a:solidFill>
                <a:latin typeface="+mn-lt"/>
                <a:ea typeface="+mn-ea"/>
              </a:rPr>
              <a:t>&amp;</a:t>
            </a:r>
            <a:r>
              <a:rPr lang="zh-CN" altLang="en-US" sz="2000" b="1" dirty="0">
                <a:solidFill>
                  <a:schemeClr val="tx1">
                    <a:lumMod val="75000"/>
                    <a:lumOff val="25000"/>
                  </a:schemeClr>
                </a:solidFill>
                <a:latin typeface="+mn-lt"/>
                <a:ea typeface="+mn-ea"/>
              </a:rPr>
              <a:t>演示</a:t>
            </a:r>
          </a:p>
        </p:txBody>
      </p:sp>
    </p:spTree>
    <p:extLst>
      <p:ext uri="{BB962C8B-B14F-4D97-AF65-F5344CB8AC3E}">
        <p14:creationId xmlns:p14="http://schemas.microsoft.com/office/powerpoint/2010/main" val="1215577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05263"/>
            <a:ext cx="9180513" cy="2852737"/>
          </a:xfrm>
          <a:prstGeom prst="rect">
            <a:avLst/>
          </a:prstGeom>
          <a:gradFill flip="none" rotWithShape="1">
            <a:gsLst>
              <a:gs pos="0">
                <a:srgbClr val="52934B"/>
              </a:gs>
              <a:gs pos="100000">
                <a:schemeClr val="accent3">
                  <a:lumMod val="60000"/>
                  <a:lumOff val="40000"/>
                </a:schemeClr>
              </a:gs>
            </a:gsLst>
            <a:lin ang="27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2" name="灯片编号占位符 1"/>
          <p:cNvSpPr>
            <a:spLocks noGrp="1"/>
          </p:cNvSpPr>
          <p:nvPr>
            <p:ph type="sldNum" sz="quarter" idx="12"/>
          </p:nvPr>
        </p:nvSpPr>
        <p:spPr>
          <a:xfrm>
            <a:off x="6588125" y="6381750"/>
            <a:ext cx="2133600" cy="365125"/>
          </a:xfrm>
        </p:spPr>
        <p:txBody>
          <a:bodyPr/>
          <a:lstStyle/>
          <a:p>
            <a:pPr>
              <a:defRPr/>
            </a:pPr>
            <a:fld id="{A13FCAF3-B3D8-4B09-97F3-665B799F74B3}" type="slidenum">
              <a:rPr lang="zh-CN" altLang="en-US"/>
              <a:pPr>
                <a:defRPr/>
              </a:pPr>
              <a:t>57</a:t>
            </a:fld>
            <a:endParaRPr lang="zh-CN" altLang="en-US"/>
          </a:p>
        </p:txBody>
      </p:sp>
      <p:pic>
        <p:nvPicPr>
          <p:cNvPr id="10245" name="图片 4"/>
          <p:cNvPicPr>
            <a:picLocks noChangeAspect="1"/>
          </p:cNvPicPr>
          <p:nvPr/>
        </p:nvPicPr>
        <p:blipFill rotWithShape="1">
          <a:blip r:embed="rId2">
            <a:extLst>
              <a:ext uri="{28A0092B-C50C-407E-A947-70E740481C1C}">
                <a14:useLocalDpi xmlns:a14="http://schemas.microsoft.com/office/drawing/2010/main" val="0"/>
              </a:ext>
            </a:extLst>
          </a:blip>
          <a:srcRect r="13336"/>
          <a:stretch/>
        </p:blipFill>
        <p:spPr bwMode="auto">
          <a:xfrm>
            <a:off x="620427" y="3051824"/>
            <a:ext cx="1872456"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764704"/>
            <a:ext cx="4968552" cy="1008112"/>
          </a:xfrm>
          <a:prstGeom prst="rect">
            <a:avLst/>
          </a:prstGeom>
          <a:scene3d>
            <a:camera prst="orthographicFront"/>
            <a:lightRig rig="threePt" dir="t"/>
          </a:scene3d>
          <a:sp3d>
            <a:bevelT/>
          </a:sp3d>
        </p:spPr>
      </p:pic>
      <p:sp>
        <p:nvSpPr>
          <p:cNvPr id="10252" name="TextBox 11"/>
          <p:cNvSpPr txBox="1">
            <a:spLocks noChangeArrowheads="1"/>
          </p:cNvSpPr>
          <p:nvPr/>
        </p:nvSpPr>
        <p:spPr bwMode="auto">
          <a:xfrm>
            <a:off x="4392042" y="920750"/>
            <a:ext cx="399638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pPr algn="dist"/>
            <a:r>
              <a:rPr lang="zh-CN" altLang="en-US" sz="4000" b="1" dirty="0">
                <a:solidFill>
                  <a:schemeClr val="bg1"/>
                </a:solidFill>
              </a:rPr>
              <a:t>感谢您的聆听！</a:t>
            </a:r>
          </a:p>
        </p:txBody>
      </p:sp>
      <p:pic>
        <p:nvPicPr>
          <p:cNvPr id="13" name="图片 3">
            <a:extLst>
              <a:ext uri="{FF2B5EF4-FFF2-40B4-BE49-F238E27FC236}">
                <a16:creationId xmlns:a16="http://schemas.microsoft.com/office/drawing/2014/main" id="{9ACAFA26-AD62-4002-880B-38FD5592B3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72779" y="2474803"/>
            <a:ext cx="343852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6">
            <a:extLst>
              <a:ext uri="{FF2B5EF4-FFF2-40B4-BE49-F238E27FC236}">
                <a16:creationId xmlns:a16="http://schemas.microsoft.com/office/drawing/2014/main" id="{5EA8A16F-6170-4E26-A5AB-E8D0116C5D3A}"/>
              </a:ext>
            </a:extLst>
          </p:cNvPr>
          <p:cNvPicPr>
            <a:picLocks noChangeAspect="1"/>
          </p:cNvPicPr>
          <p:nvPr/>
        </p:nvPicPr>
        <p:blipFill>
          <a:blip r:embed="rId5">
            <a:extLst>
              <a:ext uri="{28A0092B-C50C-407E-A947-70E740481C1C}">
                <a14:useLocalDpi xmlns:a14="http://schemas.microsoft.com/office/drawing/2010/main" val="0"/>
              </a:ext>
            </a:extLst>
          </a:blip>
          <a:srcRect r="50000" b="23048"/>
          <a:stretch>
            <a:fillRect/>
          </a:stretch>
        </p:blipFill>
        <p:spPr bwMode="auto">
          <a:xfrm flipH="1">
            <a:off x="6296079" y="2245891"/>
            <a:ext cx="2717692"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0DA2418A-AC05-4AAF-8918-0AA58E1433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641" y="307957"/>
            <a:ext cx="2176803" cy="21768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Python</a:t>
            </a:r>
            <a:r>
              <a:rPr lang="zh-CN" altLang="zh-CN" dirty="0"/>
              <a:t>的优点</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6</a:t>
            </a:fld>
            <a:endParaRPr lang="zh-CN" altLang="en-US"/>
          </a:p>
        </p:txBody>
      </p:sp>
      <p:sp>
        <p:nvSpPr>
          <p:cNvPr id="6149" name="TextBox 7"/>
          <p:cNvSpPr txBox="1">
            <a:spLocks noChangeArrowheads="1"/>
          </p:cNvSpPr>
          <p:nvPr/>
        </p:nvSpPr>
        <p:spPr bwMode="auto">
          <a:xfrm>
            <a:off x="158750" y="1113326"/>
            <a:ext cx="887774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en-US" altLang="zh-CN" dirty="0"/>
              <a:t>1.Python</a:t>
            </a:r>
            <a:r>
              <a:rPr lang="zh-CN" altLang="zh-CN" dirty="0"/>
              <a:t>的定位是</a:t>
            </a:r>
            <a:r>
              <a:rPr lang="en-US" altLang="zh-CN" dirty="0"/>
              <a:t>“</a:t>
            </a:r>
            <a:r>
              <a:rPr lang="zh-CN" altLang="zh-CN" dirty="0"/>
              <a:t>优雅</a:t>
            </a:r>
            <a:r>
              <a:rPr lang="en-US" altLang="zh-CN" dirty="0"/>
              <a:t>”</a:t>
            </a:r>
            <a:r>
              <a:rPr lang="zh-CN" altLang="zh-CN" dirty="0"/>
              <a:t>、</a:t>
            </a:r>
            <a:r>
              <a:rPr lang="en-US" altLang="zh-CN" dirty="0"/>
              <a:t>“</a:t>
            </a:r>
            <a:r>
              <a:rPr lang="zh-CN" altLang="zh-CN" dirty="0"/>
              <a:t>明确</a:t>
            </a:r>
            <a:r>
              <a:rPr lang="en-US" altLang="zh-CN" dirty="0"/>
              <a:t>”</a:t>
            </a:r>
            <a:r>
              <a:rPr lang="zh-CN" altLang="zh-CN" dirty="0"/>
              <a:t>、</a:t>
            </a:r>
            <a:r>
              <a:rPr lang="en-US" altLang="zh-CN" dirty="0"/>
              <a:t>“</a:t>
            </a:r>
            <a:r>
              <a:rPr lang="zh-CN" altLang="zh-CN" dirty="0"/>
              <a:t>简单</a:t>
            </a:r>
            <a:r>
              <a:rPr lang="en-US" altLang="zh-CN" dirty="0"/>
              <a:t>”</a:t>
            </a:r>
            <a:r>
              <a:rPr lang="zh-CN" altLang="zh-CN" dirty="0"/>
              <a:t>，所以</a:t>
            </a:r>
            <a:r>
              <a:rPr lang="en-US" altLang="zh-CN" dirty="0"/>
              <a:t>Python</a:t>
            </a:r>
            <a:r>
              <a:rPr lang="zh-CN" altLang="zh-CN" dirty="0"/>
              <a:t>程序看上去总是简单易懂，初学者学</a:t>
            </a:r>
            <a:r>
              <a:rPr lang="en-US" altLang="zh-CN" dirty="0"/>
              <a:t>Python</a:t>
            </a:r>
            <a:r>
              <a:rPr lang="zh-CN" altLang="zh-CN" dirty="0"/>
              <a:t>，不但入门容易，而且将来深入下去，可以编写那些非常非常复杂的程序。</a:t>
            </a:r>
            <a:endParaRPr lang="en-US" altLang="zh-CN" dirty="0"/>
          </a:p>
          <a:p>
            <a:endParaRPr lang="zh-CN" altLang="zh-CN" dirty="0"/>
          </a:p>
          <a:p>
            <a:r>
              <a:rPr lang="en-US" altLang="zh-CN" dirty="0"/>
              <a:t>2.</a:t>
            </a:r>
            <a:r>
              <a:rPr lang="zh-CN" altLang="zh-CN" dirty="0"/>
              <a:t>开发效率非常高，</a:t>
            </a:r>
            <a:r>
              <a:rPr lang="en-US" altLang="zh-CN" dirty="0"/>
              <a:t>Python</a:t>
            </a:r>
            <a:r>
              <a:rPr lang="zh-CN" altLang="zh-CN" dirty="0"/>
              <a:t>有非常强大的第三方库，基本上你想通过计算机实现任何功能，</a:t>
            </a:r>
            <a:r>
              <a:rPr lang="en-US" altLang="zh-CN" dirty="0"/>
              <a:t>Python</a:t>
            </a:r>
            <a:r>
              <a:rPr lang="zh-CN" altLang="zh-CN" dirty="0"/>
              <a:t>官方库里都有相应的模块进行支持，直接下载调用后，在基础库的基础上再进行开发，大大降低开发周期，避免重复造轮子。</a:t>
            </a:r>
            <a:endParaRPr lang="en-US" altLang="zh-CN" dirty="0"/>
          </a:p>
          <a:p>
            <a:endParaRPr lang="zh-CN" altLang="zh-CN" dirty="0"/>
          </a:p>
          <a:p>
            <a:r>
              <a:rPr lang="en-US" altLang="zh-CN" dirty="0"/>
              <a:t>3.</a:t>
            </a:r>
            <a:r>
              <a:rPr lang="zh-CN" altLang="zh-CN" dirty="0"/>
              <a:t>高级语言</a:t>
            </a:r>
            <a:r>
              <a:rPr lang="en-US" altLang="zh-CN" dirty="0"/>
              <a:t>——</a:t>
            </a:r>
            <a:r>
              <a:rPr lang="zh-CN" altLang="zh-CN" dirty="0"/>
              <a:t>当用</a:t>
            </a:r>
            <a:r>
              <a:rPr lang="en-US" altLang="zh-CN" dirty="0"/>
              <a:t>Python</a:t>
            </a:r>
            <a:r>
              <a:rPr lang="zh-CN" altLang="zh-CN" dirty="0"/>
              <a:t>语言编写程序的时候，无需考虑诸如如何管理程序使用的内存一类的底层细节。</a:t>
            </a:r>
            <a:endParaRPr lang="en-US" altLang="zh-CN" dirty="0"/>
          </a:p>
          <a:p>
            <a:endParaRPr lang="zh-CN" altLang="zh-CN" dirty="0"/>
          </a:p>
          <a:p>
            <a:r>
              <a:rPr lang="en-US" altLang="zh-CN" dirty="0"/>
              <a:t>4.</a:t>
            </a:r>
            <a:r>
              <a:rPr lang="zh-CN" altLang="zh-CN" dirty="0"/>
              <a:t>可移植性</a:t>
            </a:r>
            <a:r>
              <a:rPr lang="en-US" altLang="zh-CN" dirty="0"/>
              <a:t>——</a:t>
            </a:r>
            <a:r>
              <a:rPr lang="zh-CN" altLang="zh-CN" dirty="0"/>
              <a:t>由于它的开源本质，</a:t>
            </a:r>
            <a:r>
              <a:rPr lang="en-US" altLang="zh-CN" dirty="0"/>
              <a:t>Python</a:t>
            </a:r>
            <a:r>
              <a:rPr lang="zh-CN" altLang="zh-CN" dirty="0"/>
              <a:t>已经被移植在许多平台上（经过改动使它能够工作在不同平台上）。如果小心地避免使用依赖于系统的特性，那么所有</a:t>
            </a:r>
            <a:r>
              <a:rPr lang="en-US" altLang="zh-CN" dirty="0"/>
              <a:t>Python</a:t>
            </a:r>
            <a:r>
              <a:rPr lang="zh-CN" altLang="zh-CN" dirty="0"/>
              <a:t>程序无需修改就几乎可以在市场上所有的系统平台上运行。</a:t>
            </a:r>
            <a:endParaRPr lang="en-US" altLang="zh-CN" dirty="0"/>
          </a:p>
          <a:p>
            <a:endParaRPr lang="zh-CN" altLang="zh-CN" dirty="0"/>
          </a:p>
          <a:p>
            <a:r>
              <a:rPr lang="en-US" altLang="zh-CN" dirty="0"/>
              <a:t>5.</a:t>
            </a:r>
            <a:r>
              <a:rPr lang="zh-CN" altLang="zh-CN" dirty="0"/>
              <a:t>可扩展性</a:t>
            </a:r>
            <a:r>
              <a:rPr lang="en-US" altLang="zh-CN" dirty="0"/>
              <a:t>——</a:t>
            </a:r>
            <a:r>
              <a:rPr lang="zh-CN" altLang="zh-CN" dirty="0"/>
              <a:t>如果需要一段关键代码运行得更快或者希望某些算法不公开，可以把部分程序用</a:t>
            </a:r>
            <a:r>
              <a:rPr lang="en-US" altLang="zh-CN" dirty="0"/>
              <a:t>C</a:t>
            </a:r>
            <a:r>
              <a:rPr lang="zh-CN" altLang="zh-CN" dirty="0"/>
              <a:t>或</a:t>
            </a:r>
            <a:r>
              <a:rPr lang="en-US" altLang="zh-CN" dirty="0"/>
              <a:t>C++</a:t>
            </a:r>
            <a:r>
              <a:rPr lang="zh-CN" altLang="zh-CN" dirty="0"/>
              <a:t>编写，然后在</a:t>
            </a:r>
            <a:r>
              <a:rPr lang="en-US" altLang="zh-CN" dirty="0"/>
              <a:t>Python</a:t>
            </a:r>
            <a:r>
              <a:rPr lang="zh-CN" altLang="zh-CN" dirty="0"/>
              <a:t>程序中使用它们。</a:t>
            </a:r>
            <a:endParaRPr lang="en-US" altLang="zh-CN" dirty="0"/>
          </a:p>
          <a:p>
            <a:endParaRPr lang="zh-CN" altLang="zh-CN" dirty="0"/>
          </a:p>
          <a:p>
            <a:r>
              <a:rPr lang="en-US" altLang="zh-CN" dirty="0"/>
              <a:t>6.</a:t>
            </a:r>
            <a:r>
              <a:rPr lang="zh-CN" altLang="zh-CN" dirty="0"/>
              <a:t>可嵌入性</a:t>
            </a:r>
            <a:r>
              <a:rPr lang="en-US" altLang="zh-CN" dirty="0"/>
              <a:t>——</a:t>
            </a:r>
            <a:r>
              <a:rPr lang="zh-CN" altLang="zh-CN" dirty="0"/>
              <a:t>可以把</a:t>
            </a:r>
            <a:r>
              <a:rPr lang="en-US" altLang="zh-CN" dirty="0"/>
              <a:t>Python</a:t>
            </a:r>
            <a:r>
              <a:rPr lang="zh-CN" altLang="zh-CN" dirty="0"/>
              <a:t>嵌入</a:t>
            </a:r>
            <a:r>
              <a:rPr lang="en-US" altLang="zh-CN" dirty="0"/>
              <a:t>C/C++</a:t>
            </a:r>
            <a:r>
              <a:rPr lang="zh-CN" altLang="zh-CN" dirty="0"/>
              <a:t>程序，从而向程序用户提供脚本功能。</a:t>
            </a:r>
          </a:p>
        </p:txBody>
      </p:sp>
    </p:spTree>
    <p:extLst>
      <p:ext uri="{BB962C8B-B14F-4D97-AF65-F5344CB8AC3E}">
        <p14:creationId xmlns:p14="http://schemas.microsoft.com/office/powerpoint/2010/main" val="82539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a:t>Python</a:t>
            </a:r>
            <a:r>
              <a:rPr lang="zh-CN" altLang="zh-CN" dirty="0"/>
              <a:t>的</a:t>
            </a:r>
            <a:r>
              <a:rPr lang="zh-CN" altLang="en-US" dirty="0"/>
              <a:t>缺</a:t>
            </a:r>
            <a:r>
              <a:rPr lang="zh-CN" altLang="zh-CN" dirty="0"/>
              <a:t>点</a:t>
            </a:r>
            <a:endParaRPr lang="zh-CN" altLang="en-US" dirty="0"/>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7</a:t>
            </a:fld>
            <a:endParaRPr lang="zh-CN" altLang="en-US"/>
          </a:p>
        </p:txBody>
      </p:sp>
      <p:sp>
        <p:nvSpPr>
          <p:cNvPr id="6149" name="TextBox 7"/>
          <p:cNvSpPr txBox="1">
            <a:spLocks noChangeArrowheads="1"/>
          </p:cNvSpPr>
          <p:nvPr/>
        </p:nvSpPr>
        <p:spPr bwMode="auto">
          <a:xfrm>
            <a:off x="158750" y="1700808"/>
            <a:ext cx="887774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itchFamily="34" charset="0"/>
                <a:ea typeface="微软雅黑" pitchFamily="34" charset="-122"/>
              </a:defRPr>
            </a:lvl1pPr>
            <a:lvl2pPr marL="742950" indent="-285750">
              <a:defRPr>
                <a:solidFill>
                  <a:schemeClr val="tx1"/>
                </a:solidFill>
                <a:latin typeface="Franklin Gothic Book" pitchFamily="34" charset="0"/>
                <a:ea typeface="微软雅黑" pitchFamily="34" charset="-122"/>
              </a:defRPr>
            </a:lvl2pPr>
            <a:lvl3pPr marL="1143000" indent="-228600">
              <a:defRPr>
                <a:solidFill>
                  <a:schemeClr val="tx1"/>
                </a:solidFill>
                <a:latin typeface="Franklin Gothic Book" pitchFamily="34" charset="0"/>
                <a:ea typeface="微软雅黑" pitchFamily="34" charset="-122"/>
              </a:defRPr>
            </a:lvl3pPr>
            <a:lvl4pPr marL="1600200" indent="-228600">
              <a:defRPr>
                <a:solidFill>
                  <a:schemeClr val="tx1"/>
                </a:solidFill>
                <a:latin typeface="Franklin Gothic Book" pitchFamily="34" charset="0"/>
                <a:ea typeface="微软雅黑" pitchFamily="34" charset="-122"/>
              </a:defRPr>
            </a:lvl4pPr>
            <a:lvl5pPr marL="2057400" indent="-228600">
              <a:defRPr>
                <a:solidFill>
                  <a:schemeClr val="tx1"/>
                </a:solidFill>
                <a:latin typeface="Franklin Gothic Book" pitchFamily="34" charset="0"/>
                <a:ea typeface="微软雅黑" pitchFamily="34" charset="-122"/>
              </a:defRPr>
            </a:lvl5pPr>
            <a:lvl6pPr marL="2514600" indent="-228600" fontAlgn="base">
              <a:spcBef>
                <a:spcPct val="0"/>
              </a:spcBef>
              <a:spcAft>
                <a:spcPct val="0"/>
              </a:spcAft>
              <a:defRPr>
                <a:solidFill>
                  <a:schemeClr val="tx1"/>
                </a:solidFill>
                <a:latin typeface="Franklin Gothic Book" pitchFamily="34" charset="0"/>
                <a:ea typeface="微软雅黑" pitchFamily="34" charset="-122"/>
              </a:defRPr>
            </a:lvl6pPr>
            <a:lvl7pPr marL="2971800" indent="-228600" fontAlgn="base">
              <a:spcBef>
                <a:spcPct val="0"/>
              </a:spcBef>
              <a:spcAft>
                <a:spcPct val="0"/>
              </a:spcAft>
              <a:defRPr>
                <a:solidFill>
                  <a:schemeClr val="tx1"/>
                </a:solidFill>
                <a:latin typeface="Franklin Gothic Book" pitchFamily="34" charset="0"/>
                <a:ea typeface="微软雅黑" pitchFamily="34" charset="-122"/>
              </a:defRPr>
            </a:lvl7pPr>
            <a:lvl8pPr marL="3429000" indent="-228600" fontAlgn="base">
              <a:spcBef>
                <a:spcPct val="0"/>
              </a:spcBef>
              <a:spcAft>
                <a:spcPct val="0"/>
              </a:spcAft>
              <a:defRPr>
                <a:solidFill>
                  <a:schemeClr val="tx1"/>
                </a:solidFill>
                <a:latin typeface="Franklin Gothic Book" pitchFamily="34" charset="0"/>
                <a:ea typeface="微软雅黑" pitchFamily="34" charset="-122"/>
              </a:defRPr>
            </a:lvl8pPr>
            <a:lvl9pPr marL="3886200" indent="-228600" fontAlgn="base">
              <a:spcBef>
                <a:spcPct val="0"/>
              </a:spcBef>
              <a:spcAft>
                <a:spcPct val="0"/>
              </a:spcAft>
              <a:defRPr>
                <a:solidFill>
                  <a:schemeClr val="tx1"/>
                </a:solidFill>
                <a:latin typeface="Franklin Gothic Book" pitchFamily="34" charset="0"/>
                <a:ea typeface="微软雅黑" pitchFamily="34" charset="-122"/>
              </a:defRPr>
            </a:lvl9pPr>
          </a:lstStyle>
          <a:p>
            <a:r>
              <a:rPr lang="en-US" altLang="zh-CN" dirty="0"/>
              <a:t>1.</a:t>
            </a:r>
            <a:r>
              <a:rPr lang="zh-CN" altLang="zh-CN" b="1" dirty="0"/>
              <a:t>速度慢</a:t>
            </a:r>
            <a:r>
              <a:rPr lang="zh-CN" altLang="zh-CN" dirty="0"/>
              <a:t>，</a:t>
            </a:r>
            <a:r>
              <a:rPr lang="en-US" altLang="zh-CN" dirty="0"/>
              <a:t>Python </a:t>
            </a:r>
            <a:r>
              <a:rPr lang="zh-CN" altLang="zh-CN" dirty="0"/>
              <a:t>的运行速度相比</a:t>
            </a:r>
            <a:r>
              <a:rPr lang="en-US" altLang="zh-CN" dirty="0"/>
              <a:t>C</a:t>
            </a:r>
            <a:r>
              <a:rPr lang="zh-CN" altLang="zh-CN" dirty="0"/>
              <a:t>语言确实慢很多，跟</a:t>
            </a:r>
            <a:r>
              <a:rPr lang="en-US" altLang="zh-CN" dirty="0"/>
              <a:t>JAVA</a:t>
            </a:r>
            <a:r>
              <a:rPr lang="zh-CN" altLang="zh-CN" dirty="0"/>
              <a:t>相比也要慢一些，但其实这里所指的运行速度慢在大多数情况下用户是无法直接感知到的，必须借助测试工具才能体现出来，比如用</a:t>
            </a:r>
            <a:r>
              <a:rPr lang="en-US" altLang="zh-CN" dirty="0"/>
              <a:t>C</a:t>
            </a:r>
            <a:r>
              <a:rPr lang="zh-CN" altLang="zh-CN" dirty="0"/>
              <a:t>运一个程序花了</a:t>
            </a:r>
            <a:r>
              <a:rPr lang="en-US" altLang="zh-CN" dirty="0"/>
              <a:t>0.01s,</a:t>
            </a:r>
            <a:r>
              <a:rPr lang="zh-CN" altLang="zh-CN" dirty="0"/>
              <a:t>用</a:t>
            </a:r>
            <a:r>
              <a:rPr lang="en-US" altLang="zh-CN" dirty="0"/>
              <a:t>Python</a:t>
            </a:r>
            <a:r>
              <a:rPr lang="zh-CN" altLang="zh-CN" dirty="0"/>
              <a:t>是</a:t>
            </a:r>
            <a:r>
              <a:rPr lang="en-US" altLang="zh-CN" dirty="0"/>
              <a:t>0.1s,</a:t>
            </a:r>
            <a:r>
              <a:rPr lang="zh-CN" altLang="zh-CN" dirty="0"/>
              <a:t>但是无法直接通过肉眼感知的，因为一个正常人所能感知的时间最小单位是</a:t>
            </a:r>
            <a:r>
              <a:rPr lang="en-US" altLang="zh-CN" dirty="0"/>
              <a:t>0.15-0.4s</a:t>
            </a:r>
            <a:r>
              <a:rPr lang="zh-CN" altLang="zh-CN" dirty="0"/>
              <a:t>左右，其实在大多数情况下</a:t>
            </a:r>
            <a:r>
              <a:rPr lang="en-US" altLang="zh-CN" dirty="0"/>
              <a:t>Python</a:t>
            </a:r>
            <a:r>
              <a:rPr lang="zh-CN" altLang="zh-CN" dirty="0"/>
              <a:t>已经完全可以满足程序速度的要求，除非要写对速度要求极高的搜索引擎等，这种情况下当然还是建议用</a:t>
            </a:r>
            <a:r>
              <a:rPr lang="en-US" altLang="zh-CN" dirty="0"/>
              <a:t>C</a:t>
            </a:r>
            <a:r>
              <a:rPr lang="zh-CN" altLang="zh-CN" dirty="0"/>
              <a:t>去实现。</a:t>
            </a:r>
            <a:endParaRPr lang="en-US" altLang="zh-CN" dirty="0"/>
          </a:p>
          <a:p>
            <a:endParaRPr lang="zh-CN" altLang="zh-CN" dirty="0"/>
          </a:p>
          <a:p>
            <a:r>
              <a:rPr lang="en-US" altLang="zh-CN" dirty="0"/>
              <a:t>2.</a:t>
            </a:r>
            <a:r>
              <a:rPr lang="zh-CN" altLang="zh-CN" b="1" dirty="0"/>
              <a:t>代码不能加密</a:t>
            </a:r>
            <a:r>
              <a:rPr lang="zh-CN" altLang="zh-CN" dirty="0"/>
              <a:t>，因为</a:t>
            </a:r>
            <a:r>
              <a:rPr lang="en-US" altLang="zh-CN" dirty="0"/>
              <a:t>PYTHON</a:t>
            </a:r>
            <a:r>
              <a:rPr lang="zh-CN" altLang="zh-CN" dirty="0"/>
              <a:t>是解释性语言，它的源码都是以名文形式存放的，如果项目要求源代码必须是加密的，那你一开始就不应该用</a:t>
            </a:r>
            <a:r>
              <a:rPr lang="en-US" altLang="zh-CN" dirty="0"/>
              <a:t>Python</a:t>
            </a:r>
            <a:r>
              <a:rPr lang="zh-CN" altLang="zh-CN" dirty="0"/>
              <a:t>来去实现。</a:t>
            </a:r>
            <a:endParaRPr lang="en-US" altLang="zh-CN" dirty="0"/>
          </a:p>
          <a:p>
            <a:endParaRPr lang="zh-CN" altLang="zh-CN" dirty="0"/>
          </a:p>
          <a:p>
            <a:r>
              <a:rPr lang="en-US" altLang="zh-CN" dirty="0"/>
              <a:t>3.</a:t>
            </a:r>
            <a:r>
              <a:rPr lang="zh-CN" altLang="zh-CN" b="1" dirty="0"/>
              <a:t>线程不能利用多</a:t>
            </a:r>
            <a:r>
              <a:rPr lang="en-US" altLang="zh-CN" b="1" dirty="0"/>
              <a:t>CPU</a:t>
            </a:r>
            <a:r>
              <a:rPr lang="zh-CN" altLang="zh-CN" b="1" dirty="0"/>
              <a:t>问题</a:t>
            </a:r>
            <a:r>
              <a:rPr lang="zh-CN" altLang="zh-CN" dirty="0"/>
              <a:t>， </a:t>
            </a:r>
            <a:r>
              <a:rPr lang="en-US" altLang="zh-CN" dirty="0"/>
              <a:t>GIL</a:t>
            </a:r>
            <a:r>
              <a:rPr lang="zh-CN" altLang="zh-CN" dirty="0"/>
              <a:t>即全局解释器锁（</a:t>
            </a:r>
            <a:r>
              <a:rPr lang="en-US" altLang="zh-CN" dirty="0"/>
              <a:t>Global Interpreter Lock</a:t>
            </a:r>
            <a:r>
              <a:rPr lang="zh-CN" altLang="zh-CN" dirty="0"/>
              <a:t>），是计算机程序设计语言解释器用于同步线程的工具，使得任何时刻仅有一个线程在执行，</a:t>
            </a:r>
            <a:r>
              <a:rPr lang="en-US" altLang="zh-CN" dirty="0"/>
              <a:t>Python</a:t>
            </a:r>
            <a:r>
              <a:rPr lang="zh-CN" altLang="zh-CN" dirty="0"/>
              <a:t>的线程是操作系统的原生线程。在</a:t>
            </a:r>
            <a:r>
              <a:rPr lang="en-US" altLang="zh-CN" dirty="0"/>
              <a:t>Linux</a:t>
            </a:r>
            <a:r>
              <a:rPr lang="zh-CN" altLang="zh-CN" dirty="0"/>
              <a:t>上为</a:t>
            </a:r>
            <a:r>
              <a:rPr lang="en-US" altLang="zh-CN" dirty="0" err="1"/>
              <a:t>pthread</a:t>
            </a:r>
            <a:r>
              <a:rPr lang="zh-CN" altLang="zh-CN" dirty="0"/>
              <a:t>，在</a:t>
            </a:r>
            <a:r>
              <a:rPr lang="en-US" altLang="zh-CN" dirty="0"/>
              <a:t>Windows</a:t>
            </a:r>
            <a:r>
              <a:rPr lang="zh-CN" altLang="zh-CN" dirty="0"/>
              <a:t>上为</a:t>
            </a:r>
            <a:r>
              <a:rPr lang="en-US" altLang="zh-CN" dirty="0"/>
              <a:t>Win thread</a:t>
            </a:r>
            <a:r>
              <a:rPr lang="zh-CN" altLang="zh-CN" dirty="0"/>
              <a:t>，完全由操作系统调度线程的执行。一个</a:t>
            </a:r>
            <a:r>
              <a:rPr lang="en-US" altLang="zh-CN" dirty="0"/>
              <a:t>python</a:t>
            </a:r>
            <a:r>
              <a:rPr lang="zh-CN" altLang="zh-CN" dirty="0"/>
              <a:t>解释器进程内有一条主线程，以及多条用户程序的执行线程。即使在多核</a:t>
            </a:r>
            <a:r>
              <a:rPr lang="en-US" altLang="zh-CN" dirty="0"/>
              <a:t>CPU</a:t>
            </a:r>
            <a:r>
              <a:rPr lang="zh-CN" altLang="zh-CN" dirty="0"/>
              <a:t>平台上，由于</a:t>
            </a:r>
            <a:r>
              <a:rPr lang="en-US" altLang="zh-CN" dirty="0"/>
              <a:t>GIL</a:t>
            </a:r>
            <a:r>
              <a:rPr lang="zh-CN" altLang="zh-CN" dirty="0"/>
              <a:t>的存在，所以禁止多线程的并行执行。</a:t>
            </a:r>
          </a:p>
        </p:txBody>
      </p:sp>
    </p:spTree>
    <p:extLst>
      <p:ext uri="{BB962C8B-B14F-4D97-AF65-F5344CB8AC3E}">
        <p14:creationId xmlns:p14="http://schemas.microsoft.com/office/powerpoint/2010/main" val="396972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err="1"/>
              <a:t>pycharm</a:t>
            </a:r>
            <a:r>
              <a:rPr lang="zh-CN" altLang="en-US" dirty="0"/>
              <a:t>开发</a:t>
            </a:r>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8</a:t>
            </a:fld>
            <a:endParaRPr lang="zh-CN" altLang="en-US"/>
          </a:p>
        </p:txBody>
      </p:sp>
      <p:pic>
        <p:nvPicPr>
          <p:cNvPr id="5" name="图片 4">
            <a:extLst>
              <a:ext uri="{FF2B5EF4-FFF2-40B4-BE49-F238E27FC236}">
                <a16:creationId xmlns:a16="http://schemas.microsoft.com/office/drawing/2014/main" id="{8B1F5E1C-61F2-4FF7-B56F-31AFC7750FF9}"/>
              </a:ext>
            </a:extLst>
          </p:cNvPr>
          <p:cNvPicPr/>
          <p:nvPr/>
        </p:nvPicPr>
        <p:blipFill>
          <a:blip r:embed="rId2"/>
          <a:stretch>
            <a:fillRect/>
          </a:stretch>
        </p:blipFill>
        <p:spPr>
          <a:xfrm>
            <a:off x="0" y="883633"/>
            <a:ext cx="9144000" cy="5974367"/>
          </a:xfrm>
          <a:prstGeom prst="rect">
            <a:avLst/>
          </a:prstGeom>
        </p:spPr>
      </p:pic>
    </p:spTree>
    <p:extLst>
      <p:ext uri="{BB962C8B-B14F-4D97-AF65-F5344CB8AC3E}">
        <p14:creationId xmlns:p14="http://schemas.microsoft.com/office/powerpoint/2010/main" val="300262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158750" y="198438"/>
            <a:ext cx="8229600" cy="709612"/>
          </a:xfrm>
        </p:spPr>
        <p:txBody>
          <a:bodyPr/>
          <a:lstStyle/>
          <a:p>
            <a:r>
              <a:rPr lang="en-US" altLang="zh-CN" dirty="0" err="1"/>
              <a:t>pycharm</a:t>
            </a:r>
            <a:r>
              <a:rPr lang="zh-CN" altLang="en-US" dirty="0"/>
              <a:t>开发</a:t>
            </a:r>
          </a:p>
        </p:txBody>
      </p:sp>
      <p:sp>
        <p:nvSpPr>
          <p:cNvPr id="4" name="灯片编号占位符 3"/>
          <p:cNvSpPr>
            <a:spLocks noGrp="1"/>
          </p:cNvSpPr>
          <p:nvPr>
            <p:ph type="sldNum" sz="quarter" idx="12"/>
          </p:nvPr>
        </p:nvSpPr>
        <p:spPr/>
        <p:txBody>
          <a:bodyPr/>
          <a:lstStyle/>
          <a:p>
            <a:pPr>
              <a:defRPr/>
            </a:pPr>
            <a:fld id="{C1B85EBB-873A-4260-B101-46ED6F23F6D6}" type="slidenum">
              <a:rPr lang="zh-CN" altLang="en-US"/>
              <a:pPr>
                <a:defRPr/>
              </a:pPr>
              <a:t>9</a:t>
            </a:fld>
            <a:endParaRPr lang="zh-CN" altLang="en-US"/>
          </a:p>
        </p:txBody>
      </p:sp>
      <p:pic>
        <p:nvPicPr>
          <p:cNvPr id="6" name="图片 5">
            <a:extLst>
              <a:ext uri="{FF2B5EF4-FFF2-40B4-BE49-F238E27FC236}">
                <a16:creationId xmlns:a16="http://schemas.microsoft.com/office/drawing/2014/main" id="{4E249026-7705-47AB-B420-17D4B94111B8}"/>
              </a:ext>
            </a:extLst>
          </p:cNvPr>
          <p:cNvPicPr/>
          <p:nvPr/>
        </p:nvPicPr>
        <p:blipFill>
          <a:blip r:embed="rId2"/>
          <a:stretch>
            <a:fillRect/>
          </a:stretch>
        </p:blipFill>
        <p:spPr>
          <a:xfrm>
            <a:off x="0" y="908050"/>
            <a:ext cx="9144000" cy="5949950"/>
          </a:xfrm>
          <a:prstGeom prst="rect">
            <a:avLst/>
          </a:prstGeom>
        </p:spPr>
      </p:pic>
    </p:spTree>
    <p:extLst>
      <p:ext uri="{BB962C8B-B14F-4D97-AF65-F5344CB8AC3E}">
        <p14:creationId xmlns:p14="http://schemas.microsoft.com/office/powerpoint/2010/main" val="23113235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2566</Words>
  <Application>Microsoft Office PowerPoint</Application>
  <PresentationFormat>全屏显示(4:3)</PresentationFormat>
  <Paragraphs>255</Paragraphs>
  <Slides>57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57</vt:i4>
      </vt:variant>
    </vt:vector>
  </HeadingPairs>
  <TitlesOfParts>
    <vt:vector size="63" baseType="lpstr">
      <vt:lpstr>Franklin Gothic Book</vt:lpstr>
      <vt:lpstr>等线</vt:lpstr>
      <vt:lpstr>Franklin Gothic Medium</vt:lpstr>
      <vt:lpstr>Calibri</vt:lpstr>
      <vt:lpstr>Arial</vt:lpstr>
      <vt:lpstr>Office 主题</vt:lpstr>
      <vt:lpstr>PowerPoint 演示文稿</vt:lpstr>
      <vt:lpstr>PowerPoint 演示文稿</vt:lpstr>
      <vt:lpstr>选择python的主要因素</vt:lpstr>
      <vt:lpstr>选择python的主要因素</vt:lpstr>
      <vt:lpstr>Python的三种角色担当</vt:lpstr>
      <vt:lpstr>Python的优点</vt:lpstr>
      <vt:lpstr>Python的缺点</vt:lpstr>
      <vt:lpstr>pycharm开发</vt:lpstr>
      <vt:lpstr>pycharm开发</vt:lpstr>
      <vt:lpstr>pycharm开发</vt:lpstr>
      <vt:lpstr>pycharm开发</vt:lpstr>
      <vt:lpstr>pycharm开发</vt:lpstr>
      <vt:lpstr>pycharm开发</vt:lpstr>
      <vt:lpstr>anaconda开发</vt:lpstr>
      <vt:lpstr>Python虚拟机(PVM)</vt:lpstr>
      <vt:lpstr>字符串操作</vt:lpstr>
      <vt:lpstr>正则表达式操作</vt:lpstr>
      <vt:lpstr>序列操作</vt:lpstr>
      <vt:lpstr>共享引用</vt:lpstr>
      <vt:lpstr>动态类型</vt:lpstr>
      <vt:lpstr>保留关键字</vt:lpstr>
      <vt:lpstr>动态类型</vt:lpstr>
      <vt:lpstr>对象垃圾收集</vt:lpstr>
      <vt:lpstr>共享引用</vt:lpstr>
      <vt:lpstr>位操作</vt:lpstr>
      <vt:lpstr>位操作</vt:lpstr>
      <vt:lpstr>位操作</vt:lpstr>
      <vt:lpstr>复数</vt:lpstr>
      <vt:lpstr>八进制和十六进制</vt:lpstr>
      <vt:lpstr>共享引用</vt:lpstr>
      <vt:lpstr>字典操作</vt:lpstr>
      <vt:lpstr>元组操作</vt:lpstr>
      <vt:lpstr>文件读写对象操作</vt:lpstr>
      <vt:lpstr>struct模块读写对象操作</vt:lpstr>
      <vt:lpstr>struct模块读写对象操作</vt:lpstr>
      <vt:lpstr>用户自定义类操作</vt:lpstr>
      <vt:lpstr>Python语法介绍</vt:lpstr>
      <vt:lpstr>文档介绍</vt:lpstr>
      <vt:lpstr>文档介绍</vt:lpstr>
      <vt:lpstr>文档介绍</vt:lpstr>
      <vt:lpstr>文档介绍</vt:lpstr>
      <vt:lpstr>文档介绍</vt:lpstr>
      <vt:lpstr>文档介绍</vt:lpstr>
      <vt:lpstr>文档介绍</vt:lpstr>
      <vt:lpstr>文档介绍</vt:lpstr>
      <vt:lpstr>文档介绍</vt:lpstr>
      <vt:lpstr>文档介绍</vt:lpstr>
      <vt:lpstr>文档介绍</vt:lpstr>
      <vt:lpstr>文档介绍</vt:lpstr>
      <vt:lpstr>函数介绍</vt:lpstr>
      <vt:lpstr>作用域和参数</vt:lpstr>
      <vt:lpstr>作用域和参数</vt:lpstr>
      <vt:lpstr>模块介绍</vt:lpstr>
      <vt:lpstr>模块介绍</vt:lpstr>
      <vt:lpstr>异常处理</vt:lpstr>
      <vt:lpstr>OOP编程思想</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joyce</dc:creator>
  <cp:lastModifiedBy>Administrator</cp:lastModifiedBy>
  <cp:revision>26</cp:revision>
  <dcterms:created xsi:type="dcterms:W3CDTF">2011-05-23T07:04:37Z</dcterms:created>
  <dcterms:modified xsi:type="dcterms:W3CDTF">2021-06-08T12:47:42Z</dcterms:modified>
</cp:coreProperties>
</file>