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7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80" r:id="rId10"/>
    <p:sldId id="272" r:id="rId11"/>
    <p:sldId id="273" r:id="rId12"/>
    <p:sldId id="281" r:id="rId13"/>
    <p:sldId id="275" r:id="rId14"/>
    <p:sldId id="274" r:id="rId15"/>
    <p:sldId id="277" r:id="rId16"/>
    <p:sldId id="276" r:id="rId17"/>
    <p:sldId id="278" r:id="rId18"/>
    <p:sldId id="279" r:id="rId19"/>
    <p:sldId id="316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3" r:id="rId35"/>
    <p:sldId id="334" r:id="rId36"/>
    <p:sldId id="335" r:id="rId37"/>
    <p:sldId id="336" r:id="rId38"/>
    <p:sldId id="265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ranklin Gothic Book" panose="020B0503020102020204" pitchFamily="34" charset="0"/>
      <p:regular r:id="rId45"/>
      <p:italic r:id="rId46"/>
    </p:embeddedFont>
    <p:embeddedFont>
      <p:font typeface="Franklin Gothic Medium" panose="020B0603020102020204" pitchFamily="34" charset="0"/>
      <p:regular r:id="rId47"/>
      <p:italic r:id="rId4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34B"/>
    <a:srgbClr val="9CC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3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D0CEA6-8B75-4D9B-A3CB-377AD2C10DF5}" type="datetimeFigureOut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D8FD3E-FA8D-43F6-A403-DD7347FAB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5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5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8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0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6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8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2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3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20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46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5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6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7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06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25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14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6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5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2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91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74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1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3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6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1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D8FD3E-FA8D-43F6-A403-DD7347FABB3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4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DA277-FEEC-423E-889D-A227058ACC34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3C8A-65E2-4808-BF9D-ED2D5BB8D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6FE9E-2FF2-4A50-9980-CE789E47E317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07C88-449F-430E-AB21-B73F4515B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C8CEF-7884-41A9-B908-5A686F057258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4C6EA-1144-4965-B18C-3D7AAC395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4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61CC-6084-4A2C-A4DA-B4E62B475B46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42D0-8559-4AD3-A782-E230301C12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6FD14-A563-4D48-A864-2CC4B5DFBE58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84A6-ABF3-43BD-B329-9150BDB26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3776-8BD2-4574-9BC8-84BC61D4CDFF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EF7DF-240D-4D67-B690-A43152D93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74049-33B6-4145-A2DA-989BA6A9B909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EAD57-ACCF-4D46-B9AD-01801CE7E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>
            <a:grpSpLocks/>
          </p:cNvGrpSpPr>
          <p:nvPr userDrawn="1"/>
        </p:nvGrpSpPr>
        <p:grpSpPr bwMode="auto">
          <a:xfrm flipH="1" flipV="1">
            <a:off x="-50800" y="0"/>
            <a:ext cx="9194800" cy="2349500"/>
            <a:chOff x="-14630" y="3572103"/>
            <a:chExt cx="9195142" cy="3296626"/>
          </a:xfrm>
        </p:grpSpPr>
        <p:sp>
          <p:nvSpPr>
            <p:cNvPr id="4" name="流程图: 手动输入 9"/>
            <p:cNvSpPr/>
            <p:nvPr/>
          </p:nvSpPr>
          <p:spPr>
            <a:xfrm>
              <a:off x="-342" y="3932950"/>
              <a:ext cx="9126877" cy="276426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5381 w 10000"/>
                <a:gd name="connsiteY1" fmla="*/ 556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6" h="10000">
                  <a:moveTo>
                    <a:pt x="0" y="5624"/>
                  </a:moveTo>
                  <a:cubicBezTo>
                    <a:pt x="1804" y="6672"/>
                    <a:pt x="3593" y="5934"/>
                    <a:pt x="5397" y="5564"/>
                  </a:cubicBezTo>
                  <a:cubicBezTo>
                    <a:pt x="6937" y="3709"/>
                    <a:pt x="8715" y="3063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541"/>
                    <a:pt x="5" y="7083"/>
                    <a:pt x="0" y="562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流程图: 手动输入 5"/>
            <p:cNvSpPr/>
            <p:nvPr/>
          </p:nvSpPr>
          <p:spPr>
            <a:xfrm>
              <a:off x="-14630" y="4133420"/>
              <a:ext cx="9158629" cy="27353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8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811 h 10000"/>
                <a:gd name="connsiteX0" fmla="*/ 0 w 10048"/>
                <a:gd name="connsiteY0" fmla="*/ 6349 h 10000"/>
                <a:gd name="connsiteX1" fmla="*/ 10048 w 10048"/>
                <a:gd name="connsiteY1" fmla="*/ 0 h 10000"/>
                <a:gd name="connsiteX2" fmla="*/ 10048 w 10048"/>
                <a:gd name="connsiteY2" fmla="*/ 10000 h 10000"/>
                <a:gd name="connsiteX3" fmla="*/ 48 w 10048"/>
                <a:gd name="connsiteY3" fmla="*/ 10000 h 10000"/>
                <a:gd name="connsiteX4" fmla="*/ 0 w 10048"/>
                <a:gd name="connsiteY4" fmla="*/ 6349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" h="10000">
                  <a:moveTo>
                    <a:pt x="0" y="5076"/>
                  </a:moveTo>
                  <a:cubicBezTo>
                    <a:pt x="3609" y="7044"/>
                    <a:pt x="7470" y="5988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359"/>
                    <a:pt x="5" y="6717"/>
                    <a:pt x="0" y="507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2934B"/>
                </a:gs>
                <a:gs pos="100000">
                  <a:srgbClr val="9CC6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流程图: 手动输入 7"/>
            <p:cNvSpPr/>
            <p:nvPr/>
          </p:nvSpPr>
          <p:spPr>
            <a:xfrm>
              <a:off x="-14630" y="3572103"/>
              <a:ext cx="9195142" cy="215278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22093"/>
                <a:gd name="connsiteX1" fmla="*/ 10000 w 10000"/>
                <a:gd name="connsiteY1" fmla="*/ 0 h 22093"/>
                <a:gd name="connsiteX2" fmla="*/ 10000 w 10000"/>
                <a:gd name="connsiteY2" fmla="*/ 10000 h 22093"/>
                <a:gd name="connsiteX3" fmla="*/ 0 w 10000"/>
                <a:gd name="connsiteY3" fmla="*/ 10000 h 22093"/>
                <a:gd name="connsiteX4" fmla="*/ 0 w 10000"/>
                <a:gd name="connsiteY4" fmla="*/ 7795 h 22093"/>
                <a:gd name="connsiteX0" fmla="*/ 0 w 10000"/>
                <a:gd name="connsiteY0" fmla="*/ 7795 h 34637"/>
                <a:gd name="connsiteX1" fmla="*/ 10000 w 10000"/>
                <a:gd name="connsiteY1" fmla="*/ 0 h 34637"/>
                <a:gd name="connsiteX2" fmla="*/ 10000 w 10000"/>
                <a:gd name="connsiteY2" fmla="*/ 10000 h 34637"/>
                <a:gd name="connsiteX3" fmla="*/ 0 w 10000"/>
                <a:gd name="connsiteY3" fmla="*/ 10000 h 34637"/>
                <a:gd name="connsiteX4" fmla="*/ 0 w 10000"/>
                <a:gd name="connsiteY4" fmla="*/ 7795 h 34637"/>
                <a:gd name="connsiteX0" fmla="*/ 0 w 10000"/>
                <a:gd name="connsiteY0" fmla="*/ 7795 h 51111"/>
                <a:gd name="connsiteX1" fmla="*/ 10000 w 10000"/>
                <a:gd name="connsiteY1" fmla="*/ 0 h 51111"/>
                <a:gd name="connsiteX2" fmla="*/ 10000 w 10000"/>
                <a:gd name="connsiteY2" fmla="*/ 10000 h 51111"/>
                <a:gd name="connsiteX3" fmla="*/ 79 w 10000"/>
                <a:gd name="connsiteY3" fmla="*/ 34440 h 51111"/>
                <a:gd name="connsiteX4" fmla="*/ 0 w 10000"/>
                <a:gd name="connsiteY4" fmla="*/ 7795 h 51111"/>
                <a:gd name="connsiteX0" fmla="*/ 0 w 10000"/>
                <a:gd name="connsiteY0" fmla="*/ 7795 h 34440"/>
                <a:gd name="connsiteX1" fmla="*/ 10000 w 10000"/>
                <a:gd name="connsiteY1" fmla="*/ 0 h 34440"/>
                <a:gd name="connsiteX2" fmla="*/ 10000 w 10000"/>
                <a:gd name="connsiteY2" fmla="*/ 10000 h 34440"/>
                <a:gd name="connsiteX3" fmla="*/ 79 w 10000"/>
                <a:gd name="connsiteY3" fmla="*/ 34440 h 34440"/>
                <a:gd name="connsiteX4" fmla="*/ 0 w 10000"/>
                <a:gd name="connsiteY4" fmla="*/ 7795 h 34440"/>
                <a:gd name="connsiteX0" fmla="*/ 0 w 10000"/>
                <a:gd name="connsiteY0" fmla="*/ 7795 h 38432"/>
                <a:gd name="connsiteX1" fmla="*/ 10000 w 10000"/>
                <a:gd name="connsiteY1" fmla="*/ 0 h 38432"/>
                <a:gd name="connsiteX2" fmla="*/ 10000 w 10000"/>
                <a:gd name="connsiteY2" fmla="*/ 10000 h 38432"/>
                <a:gd name="connsiteX3" fmla="*/ 79 w 10000"/>
                <a:gd name="connsiteY3" fmla="*/ 34440 h 38432"/>
                <a:gd name="connsiteX4" fmla="*/ 0 w 10000"/>
                <a:gd name="connsiteY4" fmla="*/ 7795 h 38432"/>
                <a:gd name="connsiteX0" fmla="*/ 0 w 9968"/>
                <a:gd name="connsiteY0" fmla="*/ 30723 h 38432"/>
                <a:gd name="connsiteX1" fmla="*/ 9968 w 9968"/>
                <a:gd name="connsiteY1" fmla="*/ 0 h 38432"/>
                <a:gd name="connsiteX2" fmla="*/ 9968 w 9968"/>
                <a:gd name="connsiteY2" fmla="*/ 10000 h 38432"/>
                <a:gd name="connsiteX3" fmla="*/ 47 w 9968"/>
                <a:gd name="connsiteY3" fmla="*/ 34440 h 38432"/>
                <a:gd name="connsiteX4" fmla="*/ 0 w 9968"/>
                <a:gd name="connsiteY4" fmla="*/ 30723 h 38432"/>
                <a:gd name="connsiteX0" fmla="*/ 0 w 10000"/>
                <a:gd name="connsiteY0" fmla="*/ 7994 h 9999"/>
                <a:gd name="connsiteX1" fmla="*/ 10000 w 10000"/>
                <a:gd name="connsiteY1" fmla="*/ 0 h 9999"/>
                <a:gd name="connsiteX2" fmla="*/ 10000 w 10000"/>
                <a:gd name="connsiteY2" fmla="*/ 2602 h 9999"/>
                <a:gd name="connsiteX3" fmla="*/ 47 w 10000"/>
                <a:gd name="connsiteY3" fmla="*/ 8961 h 9999"/>
                <a:gd name="connsiteX4" fmla="*/ 0 w 10000"/>
                <a:gd name="connsiteY4" fmla="*/ 7994 h 9999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54"/>
                <a:gd name="connsiteX1" fmla="*/ 10000 w 10000"/>
                <a:gd name="connsiteY1" fmla="*/ 0 h 10054"/>
                <a:gd name="connsiteX2" fmla="*/ 10000 w 10000"/>
                <a:gd name="connsiteY2" fmla="*/ 2602 h 10054"/>
                <a:gd name="connsiteX3" fmla="*/ 15 w 10000"/>
                <a:gd name="connsiteY3" fmla="*/ 9028 h 10054"/>
                <a:gd name="connsiteX4" fmla="*/ 0 w 10000"/>
                <a:gd name="connsiteY4" fmla="*/ 7995 h 10054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8 w 10008"/>
                <a:gd name="connsiteY0" fmla="*/ 7995 h 10089"/>
                <a:gd name="connsiteX1" fmla="*/ 10008 w 10008"/>
                <a:gd name="connsiteY1" fmla="*/ 0 h 10089"/>
                <a:gd name="connsiteX2" fmla="*/ 10008 w 10008"/>
                <a:gd name="connsiteY2" fmla="*/ 2602 h 10089"/>
                <a:gd name="connsiteX3" fmla="*/ 7 w 10008"/>
                <a:gd name="connsiteY3" fmla="*/ 9028 h 10089"/>
                <a:gd name="connsiteX4" fmla="*/ 8 w 10008"/>
                <a:gd name="connsiteY4" fmla="*/ 7995 h 10089"/>
                <a:gd name="connsiteX0" fmla="*/ 1 w 10001"/>
                <a:gd name="connsiteY0" fmla="*/ 7995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1 w 10001"/>
                <a:gd name="connsiteY4" fmla="*/ 7995 h 10089"/>
                <a:gd name="connsiteX0" fmla="*/ 0 w 10048"/>
                <a:gd name="connsiteY0" fmla="*/ 8198 h 10089"/>
                <a:gd name="connsiteX1" fmla="*/ 10048 w 10048"/>
                <a:gd name="connsiteY1" fmla="*/ 0 h 10089"/>
                <a:gd name="connsiteX2" fmla="*/ 10048 w 10048"/>
                <a:gd name="connsiteY2" fmla="*/ 2602 h 10089"/>
                <a:gd name="connsiteX3" fmla="*/ 47 w 10048"/>
                <a:gd name="connsiteY3" fmla="*/ 9028 h 10089"/>
                <a:gd name="connsiteX4" fmla="*/ 0 w 10048"/>
                <a:gd name="connsiteY4" fmla="*/ 8198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32 w 10001"/>
                <a:gd name="connsiteY0" fmla="*/ 8401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32 w 10001"/>
                <a:gd name="connsiteY4" fmla="*/ 8401 h 10089"/>
                <a:gd name="connsiteX0" fmla="*/ 32 w 10001"/>
                <a:gd name="connsiteY0" fmla="*/ 8401 h 9989"/>
                <a:gd name="connsiteX1" fmla="*/ 10001 w 10001"/>
                <a:gd name="connsiteY1" fmla="*/ 0 h 9989"/>
                <a:gd name="connsiteX2" fmla="*/ 10001 w 10001"/>
                <a:gd name="connsiteY2" fmla="*/ 2060 h 9989"/>
                <a:gd name="connsiteX3" fmla="*/ 0 w 10001"/>
                <a:gd name="connsiteY3" fmla="*/ 9028 h 9989"/>
                <a:gd name="connsiteX4" fmla="*/ 32 w 10001"/>
                <a:gd name="connsiteY4" fmla="*/ 8401 h 9989"/>
                <a:gd name="connsiteX0" fmla="*/ 32 w 10000"/>
                <a:gd name="connsiteY0" fmla="*/ 8410 h 10061"/>
                <a:gd name="connsiteX1" fmla="*/ 10000 w 10000"/>
                <a:gd name="connsiteY1" fmla="*/ 0 h 10061"/>
                <a:gd name="connsiteX2" fmla="*/ 9984 w 10000"/>
                <a:gd name="connsiteY2" fmla="*/ 2401 h 10061"/>
                <a:gd name="connsiteX3" fmla="*/ 0 w 10000"/>
                <a:gd name="connsiteY3" fmla="*/ 9038 h 10061"/>
                <a:gd name="connsiteX4" fmla="*/ 32 w 10000"/>
                <a:gd name="connsiteY4" fmla="*/ 8410 h 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61">
                  <a:moveTo>
                    <a:pt x="32" y="8410"/>
                  </a:moveTo>
                  <a:cubicBezTo>
                    <a:pt x="3391" y="10424"/>
                    <a:pt x="7115" y="8680"/>
                    <a:pt x="10000" y="0"/>
                  </a:cubicBezTo>
                  <a:cubicBezTo>
                    <a:pt x="9995" y="800"/>
                    <a:pt x="9989" y="1601"/>
                    <a:pt x="9984" y="2401"/>
                  </a:cubicBezTo>
                  <a:cubicBezTo>
                    <a:pt x="7655" y="9693"/>
                    <a:pt x="3153" y="11467"/>
                    <a:pt x="0" y="9038"/>
                  </a:cubicBezTo>
                  <a:cubicBezTo>
                    <a:pt x="37" y="6996"/>
                    <a:pt x="58" y="10724"/>
                    <a:pt x="32" y="84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流程图: 手动输入 7"/>
          <p:cNvSpPr/>
          <p:nvPr userDrawn="1"/>
        </p:nvSpPr>
        <p:spPr>
          <a:xfrm>
            <a:off x="-14288" y="5732463"/>
            <a:ext cx="9185276" cy="11239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77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7795 h 10000"/>
              <a:gd name="connsiteX0" fmla="*/ 0 w 10000"/>
              <a:gd name="connsiteY0" fmla="*/ 77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7795 h 10000"/>
              <a:gd name="connsiteX0" fmla="*/ 0 w 10000"/>
              <a:gd name="connsiteY0" fmla="*/ 7795 h 22093"/>
              <a:gd name="connsiteX1" fmla="*/ 10000 w 10000"/>
              <a:gd name="connsiteY1" fmla="*/ 0 h 22093"/>
              <a:gd name="connsiteX2" fmla="*/ 10000 w 10000"/>
              <a:gd name="connsiteY2" fmla="*/ 10000 h 22093"/>
              <a:gd name="connsiteX3" fmla="*/ 0 w 10000"/>
              <a:gd name="connsiteY3" fmla="*/ 10000 h 22093"/>
              <a:gd name="connsiteX4" fmla="*/ 0 w 10000"/>
              <a:gd name="connsiteY4" fmla="*/ 7795 h 22093"/>
              <a:gd name="connsiteX0" fmla="*/ 0 w 10000"/>
              <a:gd name="connsiteY0" fmla="*/ 7795 h 34637"/>
              <a:gd name="connsiteX1" fmla="*/ 10000 w 10000"/>
              <a:gd name="connsiteY1" fmla="*/ 0 h 34637"/>
              <a:gd name="connsiteX2" fmla="*/ 10000 w 10000"/>
              <a:gd name="connsiteY2" fmla="*/ 10000 h 34637"/>
              <a:gd name="connsiteX3" fmla="*/ 0 w 10000"/>
              <a:gd name="connsiteY3" fmla="*/ 10000 h 34637"/>
              <a:gd name="connsiteX4" fmla="*/ 0 w 10000"/>
              <a:gd name="connsiteY4" fmla="*/ 7795 h 34637"/>
              <a:gd name="connsiteX0" fmla="*/ 0 w 10000"/>
              <a:gd name="connsiteY0" fmla="*/ 7795 h 51111"/>
              <a:gd name="connsiteX1" fmla="*/ 10000 w 10000"/>
              <a:gd name="connsiteY1" fmla="*/ 0 h 51111"/>
              <a:gd name="connsiteX2" fmla="*/ 10000 w 10000"/>
              <a:gd name="connsiteY2" fmla="*/ 10000 h 51111"/>
              <a:gd name="connsiteX3" fmla="*/ 79 w 10000"/>
              <a:gd name="connsiteY3" fmla="*/ 34440 h 51111"/>
              <a:gd name="connsiteX4" fmla="*/ 0 w 10000"/>
              <a:gd name="connsiteY4" fmla="*/ 7795 h 51111"/>
              <a:gd name="connsiteX0" fmla="*/ 0 w 10000"/>
              <a:gd name="connsiteY0" fmla="*/ 7795 h 34440"/>
              <a:gd name="connsiteX1" fmla="*/ 10000 w 10000"/>
              <a:gd name="connsiteY1" fmla="*/ 0 h 34440"/>
              <a:gd name="connsiteX2" fmla="*/ 10000 w 10000"/>
              <a:gd name="connsiteY2" fmla="*/ 10000 h 34440"/>
              <a:gd name="connsiteX3" fmla="*/ 79 w 10000"/>
              <a:gd name="connsiteY3" fmla="*/ 34440 h 34440"/>
              <a:gd name="connsiteX4" fmla="*/ 0 w 10000"/>
              <a:gd name="connsiteY4" fmla="*/ 7795 h 34440"/>
              <a:gd name="connsiteX0" fmla="*/ 0 w 10000"/>
              <a:gd name="connsiteY0" fmla="*/ 7795 h 38432"/>
              <a:gd name="connsiteX1" fmla="*/ 10000 w 10000"/>
              <a:gd name="connsiteY1" fmla="*/ 0 h 38432"/>
              <a:gd name="connsiteX2" fmla="*/ 10000 w 10000"/>
              <a:gd name="connsiteY2" fmla="*/ 10000 h 38432"/>
              <a:gd name="connsiteX3" fmla="*/ 79 w 10000"/>
              <a:gd name="connsiteY3" fmla="*/ 34440 h 38432"/>
              <a:gd name="connsiteX4" fmla="*/ 0 w 10000"/>
              <a:gd name="connsiteY4" fmla="*/ 7795 h 38432"/>
              <a:gd name="connsiteX0" fmla="*/ 0 w 9968"/>
              <a:gd name="connsiteY0" fmla="*/ 30723 h 38432"/>
              <a:gd name="connsiteX1" fmla="*/ 9968 w 9968"/>
              <a:gd name="connsiteY1" fmla="*/ 0 h 38432"/>
              <a:gd name="connsiteX2" fmla="*/ 9968 w 9968"/>
              <a:gd name="connsiteY2" fmla="*/ 10000 h 38432"/>
              <a:gd name="connsiteX3" fmla="*/ 47 w 9968"/>
              <a:gd name="connsiteY3" fmla="*/ 34440 h 38432"/>
              <a:gd name="connsiteX4" fmla="*/ 0 w 9968"/>
              <a:gd name="connsiteY4" fmla="*/ 30723 h 38432"/>
              <a:gd name="connsiteX0" fmla="*/ 0 w 10000"/>
              <a:gd name="connsiteY0" fmla="*/ 7994 h 9999"/>
              <a:gd name="connsiteX1" fmla="*/ 10000 w 10000"/>
              <a:gd name="connsiteY1" fmla="*/ 0 h 9999"/>
              <a:gd name="connsiteX2" fmla="*/ 10000 w 10000"/>
              <a:gd name="connsiteY2" fmla="*/ 2602 h 9999"/>
              <a:gd name="connsiteX3" fmla="*/ 47 w 10000"/>
              <a:gd name="connsiteY3" fmla="*/ 8961 h 9999"/>
              <a:gd name="connsiteX4" fmla="*/ 0 w 10000"/>
              <a:gd name="connsiteY4" fmla="*/ 7994 h 9999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00"/>
              <a:gd name="connsiteX1" fmla="*/ 10000 w 10000"/>
              <a:gd name="connsiteY1" fmla="*/ 0 h 10000"/>
              <a:gd name="connsiteX2" fmla="*/ 10000 w 10000"/>
              <a:gd name="connsiteY2" fmla="*/ 2602 h 10000"/>
              <a:gd name="connsiteX3" fmla="*/ 47 w 10000"/>
              <a:gd name="connsiteY3" fmla="*/ 8962 h 10000"/>
              <a:gd name="connsiteX4" fmla="*/ 0 w 10000"/>
              <a:gd name="connsiteY4" fmla="*/ 7995 h 10000"/>
              <a:gd name="connsiteX0" fmla="*/ 0 w 10000"/>
              <a:gd name="connsiteY0" fmla="*/ 7995 h 10054"/>
              <a:gd name="connsiteX1" fmla="*/ 10000 w 10000"/>
              <a:gd name="connsiteY1" fmla="*/ 0 h 10054"/>
              <a:gd name="connsiteX2" fmla="*/ 10000 w 10000"/>
              <a:gd name="connsiteY2" fmla="*/ 2602 h 10054"/>
              <a:gd name="connsiteX3" fmla="*/ 15 w 10000"/>
              <a:gd name="connsiteY3" fmla="*/ 9028 h 10054"/>
              <a:gd name="connsiteX4" fmla="*/ 0 w 10000"/>
              <a:gd name="connsiteY4" fmla="*/ 7995 h 10054"/>
              <a:gd name="connsiteX0" fmla="*/ 0 w 10000"/>
              <a:gd name="connsiteY0" fmla="*/ 7995 h 10089"/>
              <a:gd name="connsiteX1" fmla="*/ 10000 w 10000"/>
              <a:gd name="connsiteY1" fmla="*/ 0 h 10089"/>
              <a:gd name="connsiteX2" fmla="*/ 10000 w 10000"/>
              <a:gd name="connsiteY2" fmla="*/ 2602 h 10089"/>
              <a:gd name="connsiteX3" fmla="*/ 15 w 10000"/>
              <a:gd name="connsiteY3" fmla="*/ 9028 h 10089"/>
              <a:gd name="connsiteX4" fmla="*/ 0 w 10000"/>
              <a:gd name="connsiteY4" fmla="*/ 7995 h 10089"/>
              <a:gd name="connsiteX0" fmla="*/ 0 w 10000"/>
              <a:gd name="connsiteY0" fmla="*/ 7995 h 10089"/>
              <a:gd name="connsiteX1" fmla="*/ 10000 w 10000"/>
              <a:gd name="connsiteY1" fmla="*/ 0 h 10089"/>
              <a:gd name="connsiteX2" fmla="*/ 10000 w 10000"/>
              <a:gd name="connsiteY2" fmla="*/ 2602 h 10089"/>
              <a:gd name="connsiteX3" fmla="*/ 15 w 10000"/>
              <a:gd name="connsiteY3" fmla="*/ 9028 h 10089"/>
              <a:gd name="connsiteX4" fmla="*/ 0 w 10000"/>
              <a:gd name="connsiteY4" fmla="*/ 7995 h 10089"/>
              <a:gd name="connsiteX0" fmla="*/ 0 w 10000"/>
              <a:gd name="connsiteY0" fmla="*/ 7995 h 10089"/>
              <a:gd name="connsiteX1" fmla="*/ 10000 w 10000"/>
              <a:gd name="connsiteY1" fmla="*/ 0 h 10089"/>
              <a:gd name="connsiteX2" fmla="*/ 10000 w 10000"/>
              <a:gd name="connsiteY2" fmla="*/ 2602 h 10089"/>
              <a:gd name="connsiteX3" fmla="*/ 15 w 10000"/>
              <a:gd name="connsiteY3" fmla="*/ 9028 h 10089"/>
              <a:gd name="connsiteX4" fmla="*/ 0 w 10000"/>
              <a:gd name="connsiteY4" fmla="*/ 7995 h 10089"/>
              <a:gd name="connsiteX0" fmla="*/ 8 w 10008"/>
              <a:gd name="connsiteY0" fmla="*/ 7995 h 10089"/>
              <a:gd name="connsiteX1" fmla="*/ 10008 w 10008"/>
              <a:gd name="connsiteY1" fmla="*/ 0 h 10089"/>
              <a:gd name="connsiteX2" fmla="*/ 10008 w 10008"/>
              <a:gd name="connsiteY2" fmla="*/ 2602 h 10089"/>
              <a:gd name="connsiteX3" fmla="*/ 7 w 10008"/>
              <a:gd name="connsiteY3" fmla="*/ 9028 h 10089"/>
              <a:gd name="connsiteX4" fmla="*/ 8 w 10008"/>
              <a:gd name="connsiteY4" fmla="*/ 7995 h 10089"/>
              <a:gd name="connsiteX0" fmla="*/ 1 w 10001"/>
              <a:gd name="connsiteY0" fmla="*/ 7995 h 10089"/>
              <a:gd name="connsiteX1" fmla="*/ 10001 w 10001"/>
              <a:gd name="connsiteY1" fmla="*/ 0 h 10089"/>
              <a:gd name="connsiteX2" fmla="*/ 10001 w 10001"/>
              <a:gd name="connsiteY2" fmla="*/ 2602 h 10089"/>
              <a:gd name="connsiteX3" fmla="*/ 0 w 10001"/>
              <a:gd name="connsiteY3" fmla="*/ 9028 h 10089"/>
              <a:gd name="connsiteX4" fmla="*/ 1 w 10001"/>
              <a:gd name="connsiteY4" fmla="*/ 7995 h 10089"/>
              <a:gd name="connsiteX0" fmla="*/ 0 w 10048"/>
              <a:gd name="connsiteY0" fmla="*/ 8198 h 10089"/>
              <a:gd name="connsiteX1" fmla="*/ 10048 w 10048"/>
              <a:gd name="connsiteY1" fmla="*/ 0 h 10089"/>
              <a:gd name="connsiteX2" fmla="*/ 10048 w 10048"/>
              <a:gd name="connsiteY2" fmla="*/ 2602 h 10089"/>
              <a:gd name="connsiteX3" fmla="*/ 47 w 10048"/>
              <a:gd name="connsiteY3" fmla="*/ 9028 h 10089"/>
              <a:gd name="connsiteX4" fmla="*/ 0 w 10048"/>
              <a:gd name="connsiteY4" fmla="*/ 8198 h 10089"/>
              <a:gd name="connsiteX0" fmla="*/ 0 w 10032"/>
              <a:gd name="connsiteY0" fmla="*/ 8469 h 10089"/>
              <a:gd name="connsiteX1" fmla="*/ 10032 w 10032"/>
              <a:gd name="connsiteY1" fmla="*/ 0 h 10089"/>
              <a:gd name="connsiteX2" fmla="*/ 10032 w 10032"/>
              <a:gd name="connsiteY2" fmla="*/ 2602 h 10089"/>
              <a:gd name="connsiteX3" fmla="*/ 31 w 10032"/>
              <a:gd name="connsiteY3" fmla="*/ 9028 h 10089"/>
              <a:gd name="connsiteX4" fmla="*/ 0 w 10032"/>
              <a:gd name="connsiteY4" fmla="*/ 8469 h 10089"/>
              <a:gd name="connsiteX0" fmla="*/ 0 w 10032"/>
              <a:gd name="connsiteY0" fmla="*/ 8469 h 10089"/>
              <a:gd name="connsiteX1" fmla="*/ 10032 w 10032"/>
              <a:gd name="connsiteY1" fmla="*/ 0 h 10089"/>
              <a:gd name="connsiteX2" fmla="*/ 10032 w 10032"/>
              <a:gd name="connsiteY2" fmla="*/ 2602 h 10089"/>
              <a:gd name="connsiteX3" fmla="*/ 31 w 10032"/>
              <a:gd name="connsiteY3" fmla="*/ 9028 h 10089"/>
              <a:gd name="connsiteX4" fmla="*/ 0 w 10032"/>
              <a:gd name="connsiteY4" fmla="*/ 8469 h 10089"/>
              <a:gd name="connsiteX0" fmla="*/ 32 w 10001"/>
              <a:gd name="connsiteY0" fmla="*/ 8401 h 10089"/>
              <a:gd name="connsiteX1" fmla="*/ 10001 w 10001"/>
              <a:gd name="connsiteY1" fmla="*/ 0 h 10089"/>
              <a:gd name="connsiteX2" fmla="*/ 10001 w 10001"/>
              <a:gd name="connsiteY2" fmla="*/ 2602 h 10089"/>
              <a:gd name="connsiteX3" fmla="*/ 0 w 10001"/>
              <a:gd name="connsiteY3" fmla="*/ 9028 h 10089"/>
              <a:gd name="connsiteX4" fmla="*/ 32 w 10001"/>
              <a:gd name="connsiteY4" fmla="*/ 8401 h 10089"/>
              <a:gd name="connsiteX0" fmla="*/ 32 w 10001"/>
              <a:gd name="connsiteY0" fmla="*/ 8401 h 9989"/>
              <a:gd name="connsiteX1" fmla="*/ 10001 w 10001"/>
              <a:gd name="connsiteY1" fmla="*/ 0 h 9989"/>
              <a:gd name="connsiteX2" fmla="*/ 10001 w 10001"/>
              <a:gd name="connsiteY2" fmla="*/ 2060 h 9989"/>
              <a:gd name="connsiteX3" fmla="*/ 0 w 10001"/>
              <a:gd name="connsiteY3" fmla="*/ 9028 h 9989"/>
              <a:gd name="connsiteX4" fmla="*/ 32 w 10001"/>
              <a:gd name="connsiteY4" fmla="*/ 8401 h 9989"/>
              <a:gd name="connsiteX0" fmla="*/ 32 w 10000"/>
              <a:gd name="connsiteY0" fmla="*/ 8410 h 10061"/>
              <a:gd name="connsiteX1" fmla="*/ 10000 w 10000"/>
              <a:gd name="connsiteY1" fmla="*/ 0 h 10061"/>
              <a:gd name="connsiteX2" fmla="*/ 9984 w 10000"/>
              <a:gd name="connsiteY2" fmla="*/ 2401 h 10061"/>
              <a:gd name="connsiteX3" fmla="*/ 0 w 10000"/>
              <a:gd name="connsiteY3" fmla="*/ 9038 h 10061"/>
              <a:gd name="connsiteX4" fmla="*/ 32 w 10000"/>
              <a:gd name="connsiteY4" fmla="*/ 8410 h 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1">
                <a:moveTo>
                  <a:pt x="32" y="8410"/>
                </a:moveTo>
                <a:cubicBezTo>
                  <a:pt x="3391" y="10424"/>
                  <a:pt x="7115" y="8680"/>
                  <a:pt x="10000" y="0"/>
                </a:cubicBezTo>
                <a:cubicBezTo>
                  <a:pt x="9995" y="800"/>
                  <a:pt x="9989" y="1601"/>
                  <a:pt x="9984" y="2401"/>
                </a:cubicBezTo>
                <a:cubicBezTo>
                  <a:pt x="7655" y="9693"/>
                  <a:pt x="3153" y="11467"/>
                  <a:pt x="0" y="9038"/>
                </a:cubicBezTo>
                <a:cubicBezTo>
                  <a:pt x="37" y="6996"/>
                  <a:pt x="58" y="10724"/>
                  <a:pt x="32" y="84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198497"/>
            <a:ext cx="8229600" cy="710223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2A38-C02C-4043-B086-5C3E1F1F9308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2914F-79FC-4833-B933-8D60BFA58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3879-8E83-4900-83A3-498899C7011C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53E35-AAEF-498F-ACF4-30B4B6F0C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251E-2C30-4F87-9F5A-CB74B592FE09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1B4F-06C1-4421-9498-93F887FCB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151E-9530-45D0-B96A-B79D3196A3CB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25C3-BAE8-4E48-A46C-92701675A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6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C372DA-D520-4C39-81FB-3B013E085BD8}" type="datetime1">
              <a:rPr lang="zh-CN" altLang="en-US"/>
              <a:pPr>
                <a:defRPr/>
              </a:pPr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3B8278-1991-4DA8-BE73-5EC37CCA8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1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xarray.pydata.org/en/stable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963"/>
            <a:ext cx="9144000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组合 10"/>
          <p:cNvGrpSpPr>
            <a:grpSpLocks/>
          </p:cNvGrpSpPr>
          <p:nvPr/>
        </p:nvGrpSpPr>
        <p:grpSpPr bwMode="auto">
          <a:xfrm>
            <a:off x="-14288" y="3571875"/>
            <a:ext cx="9194801" cy="3297238"/>
            <a:chOff x="-14630" y="3572103"/>
            <a:chExt cx="9195142" cy="3296626"/>
          </a:xfrm>
        </p:grpSpPr>
        <p:sp>
          <p:nvSpPr>
            <p:cNvPr id="10" name="流程图: 手动输入 9"/>
            <p:cNvSpPr/>
            <p:nvPr/>
          </p:nvSpPr>
          <p:spPr>
            <a:xfrm>
              <a:off x="-341" y="3932399"/>
              <a:ext cx="9126876" cy="276491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5381 w 10000"/>
                <a:gd name="connsiteY1" fmla="*/ 556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  <a:gd name="connsiteX0" fmla="*/ 0 w 10016"/>
                <a:gd name="connsiteY0" fmla="*/ 5624 h 10000"/>
                <a:gd name="connsiteX1" fmla="*/ 5397 w 10016"/>
                <a:gd name="connsiteY1" fmla="*/ 5564 h 10000"/>
                <a:gd name="connsiteX2" fmla="*/ 10016 w 10016"/>
                <a:gd name="connsiteY2" fmla="*/ 0 h 10000"/>
                <a:gd name="connsiteX3" fmla="*/ 10016 w 10016"/>
                <a:gd name="connsiteY3" fmla="*/ 10000 h 10000"/>
                <a:gd name="connsiteX4" fmla="*/ 16 w 10016"/>
                <a:gd name="connsiteY4" fmla="*/ 10000 h 10000"/>
                <a:gd name="connsiteX5" fmla="*/ 0 w 10016"/>
                <a:gd name="connsiteY5" fmla="*/ 56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6" h="10000">
                  <a:moveTo>
                    <a:pt x="0" y="5624"/>
                  </a:moveTo>
                  <a:cubicBezTo>
                    <a:pt x="1804" y="6672"/>
                    <a:pt x="3593" y="5934"/>
                    <a:pt x="5397" y="5564"/>
                  </a:cubicBezTo>
                  <a:cubicBezTo>
                    <a:pt x="6937" y="3709"/>
                    <a:pt x="8715" y="3063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541"/>
                    <a:pt x="5" y="7083"/>
                    <a:pt x="0" y="562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流程图: 手动输入 5"/>
            <p:cNvSpPr/>
            <p:nvPr/>
          </p:nvSpPr>
          <p:spPr>
            <a:xfrm>
              <a:off x="-14630" y="4132387"/>
              <a:ext cx="9158628" cy="273634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8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811 h 10000"/>
                <a:gd name="connsiteX0" fmla="*/ 0 w 10048"/>
                <a:gd name="connsiteY0" fmla="*/ 6349 h 10000"/>
                <a:gd name="connsiteX1" fmla="*/ 10048 w 10048"/>
                <a:gd name="connsiteY1" fmla="*/ 0 h 10000"/>
                <a:gd name="connsiteX2" fmla="*/ 10048 w 10048"/>
                <a:gd name="connsiteY2" fmla="*/ 10000 h 10000"/>
                <a:gd name="connsiteX3" fmla="*/ 48 w 10048"/>
                <a:gd name="connsiteY3" fmla="*/ 10000 h 10000"/>
                <a:gd name="connsiteX4" fmla="*/ 0 w 10048"/>
                <a:gd name="connsiteY4" fmla="*/ 6349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  <a:gd name="connsiteX0" fmla="*/ 0 w 10016"/>
                <a:gd name="connsiteY0" fmla="*/ 5076 h 10000"/>
                <a:gd name="connsiteX1" fmla="*/ 10016 w 10016"/>
                <a:gd name="connsiteY1" fmla="*/ 0 h 10000"/>
                <a:gd name="connsiteX2" fmla="*/ 10016 w 10016"/>
                <a:gd name="connsiteY2" fmla="*/ 10000 h 10000"/>
                <a:gd name="connsiteX3" fmla="*/ 16 w 10016"/>
                <a:gd name="connsiteY3" fmla="*/ 10000 h 10000"/>
                <a:gd name="connsiteX4" fmla="*/ 0 w 10016"/>
                <a:gd name="connsiteY4" fmla="*/ 50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" h="10000">
                  <a:moveTo>
                    <a:pt x="0" y="5076"/>
                  </a:moveTo>
                  <a:cubicBezTo>
                    <a:pt x="3609" y="7044"/>
                    <a:pt x="7470" y="5988"/>
                    <a:pt x="10016" y="0"/>
                  </a:cubicBezTo>
                  <a:lnTo>
                    <a:pt x="10016" y="10000"/>
                  </a:lnTo>
                  <a:lnTo>
                    <a:pt x="16" y="10000"/>
                  </a:lnTo>
                  <a:cubicBezTo>
                    <a:pt x="11" y="8359"/>
                    <a:pt x="5" y="6717"/>
                    <a:pt x="0" y="507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2934B"/>
                </a:gs>
                <a:gs pos="100000">
                  <a:srgbClr val="9CC68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手动输入 7"/>
            <p:cNvSpPr/>
            <p:nvPr/>
          </p:nvSpPr>
          <p:spPr>
            <a:xfrm>
              <a:off x="-14630" y="3572103"/>
              <a:ext cx="9195142" cy="215278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795 h 10000"/>
                <a:gd name="connsiteX0" fmla="*/ 0 w 10000"/>
                <a:gd name="connsiteY0" fmla="*/ 7795 h 22093"/>
                <a:gd name="connsiteX1" fmla="*/ 10000 w 10000"/>
                <a:gd name="connsiteY1" fmla="*/ 0 h 22093"/>
                <a:gd name="connsiteX2" fmla="*/ 10000 w 10000"/>
                <a:gd name="connsiteY2" fmla="*/ 10000 h 22093"/>
                <a:gd name="connsiteX3" fmla="*/ 0 w 10000"/>
                <a:gd name="connsiteY3" fmla="*/ 10000 h 22093"/>
                <a:gd name="connsiteX4" fmla="*/ 0 w 10000"/>
                <a:gd name="connsiteY4" fmla="*/ 7795 h 22093"/>
                <a:gd name="connsiteX0" fmla="*/ 0 w 10000"/>
                <a:gd name="connsiteY0" fmla="*/ 7795 h 34637"/>
                <a:gd name="connsiteX1" fmla="*/ 10000 w 10000"/>
                <a:gd name="connsiteY1" fmla="*/ 0 h 34637"/>
                <a:gd name="connsiteX2" fmla="*/ 10000 w 10000"/>
                <a:gd name="connsiteY2" fmla="*/ 10000 h 34637"/>
                <a:gd name="connsiteX3" fmla="*/ 0 w 10000"/>
                <a:gd name="connsiteY3" fmla="*/ 10000 h 34637"/>
                <a:gd name="connsiteX4" fmla="*/ 0 w 10000"/>
                <a:gd name="connsiteY4" fmla="*/ 7795 h 34637"/>
                <a:gd name="connsiteX0" fmla="*/ 0 w 10000"/>
                <a:gd name="connsiteY0" fmla="*/ 7795 h 51111"/>
                <a:gd name="connsiteX1" fmla="*/ 10000 w 10000"/>
                <a:gd name="connsiteY1" fmla="*/ 0 h 51111"/>
                <a:gd name="connsiteX2" fmla="*/ 10000 w 10000"/>
                <a:gd name="connsiteY2" fmla="*/ 10000 h 51111"/>
                <a:gd name="connsiteX3" fmla="*/ 79 w 10000"/>
                <a:gd name="connsiteY3" fmla="*/ 34440 h 51111"/>
                <a:gd name="connsiteX4" fmla="*/ 0 w 10000"/>
                <a:gd name="connsiteY4" fmla="*/ 7795 h 51111"/>
                <a:gd name="connsiteX0" fmla="*/ 0 w 10000"/>
                <a:gd name="connsiteY0" fmla="*/ 7795 h 34440"/>
                <a:gd name="connsiteX1" fmla="*/ 10000 w 10000"/>
                <a:gd name="connsiteY1" fmla="*/ 0 h 34440"/>
                <a:gd name="connsiteX2" fmla="*/ 10000 w 10000"/>
                <a:gd name="connsiteY2" fmla="*/ 10000 h 34440"/>
                <a:gd name="connsiteX3" fmla="*/ 79 w 10000"/>
                <a:gd name="connsiteY3" fmla="*/ 34440 h 34440"/>
                <a:gd name="connsiteX4" fmla="*/ 0 w 10000"/>
                <a:gd name="connsiteY4" fmla="*/ 7795 h 34440"/>
                <a:gd name="connsiteX0" fmla="*/ 0 w 10000"/>
                <a:gd name="connsiteY0" fmla="*/ 7795 h 38432"/>
                <a:gd name="connsiteX1" fmla="*/ 10000 w 10000"/>
                <a:gd name="connsiteY1" fmla="*/ 0 h 38432"/>
                <a:gd name="connsiteX2" fmla="*/ 10000 w 10000"/>
                <a:gd name="connsiteY2" fmla="*/ 10000 h 38432"/>
                <a:gd name="connsiteX3" fmla="*/ 79 w 10000"/>
                <a:gd name="connsiteY3" fmla="*/ 34440 h 38432"/>
                <a:gd name="connsiteX4" fmla="*/ 0 w 10000"/>
                <a:gd name="connsiteY4" fmla="*/ 7795 h 38432"/>
                <a:gd name="connsiteX0" fmla="*/ 0 w 9968"/>
                <a:gd name="connsiteY0" fmla="*/ 30723 h 38432"/>
                <a:gd name="connsiteX1" fmla="*/ 9968 w 9968"/>
                <a:gd name="connsiteY1" fmla="*/ 0 h 38432"/>
                <a:gd name="connsiteX2" fmla="*/ 9968 w 9968"/>
                <a:gd name="connsiteY2" fmla="*/ 10000 h 38432"/>
                <a:gd name="connsiteX3" fmla="*/ 47 w 9968"/>
                <a:gd name="connsiteY3" fmla="*/ 34440 h 38432"/>
                <a:gd name="connsiteX4" fmla="*/ 0 w 9968"/>
                <a:gd name="connsiteY4" fmla="*/ 30723 h 38432"/>
                <a:gd name="connsiteX0" fmla="*/ 0 w 10000"/>
                <a:gd name="connsiteY0" fmla="*/ 7994 h 9999"/>
                <a:gd name="connsiteX1" fmla="*/ 10000 w 10000"/>
                <a:gd name="connsiteY1" fmla="*/ 0 h 9999"/>
                <a:gd name="connsiteX2" fmla="*/ 10000 w 10000"/>
                <a:gd name="connsiteY2" fmla="*/ 2602 h 9999"/>
                <a:gd name="connsiteX3" fmla="*/ 47 w 10000"/>
                <a:gd name="connsiteY3" fmla="*/ 8961 h 9999"/>
                <a:gd name="connsiteX4" fmla="*/ 0 w 10000"/>
                <a:gd name="connsiteY4" fmla="*/ 7994 h 9999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00"/>
                <a:gd name="connsiteX1" fmla="*/ 10000 w 10000"/>
                <a:gd name="connsiteY1" fmla="*/ 0 h 10000"/>
                <a:gd name="connsiteX2" fmla="*/ 10000 w 10000"/>
                <a:gd name="connsiteY2" fmla="*/ 2602 h 10000"/>
                <a:gd name="connsiteX3" fmla="*/ 47 w 10000"/>
                <a:gd name="connsiteY3" fmla="*/ 8962 h 10000"/>
                <a:gd name="connsiteX4" fmla="*/ 0 w 10000"/>
                <a:gd name="connsiteY4" fmla="*/ 7995 h 10000"/>
                <a:gd name="connsiteX0" fmla="*/ 0 w 10000"/>
                <a:gd name="connsiteY0" fmla="*/ 7995 h 10054"/>
                <a:gd name="connsiteX1" fmla="*/ 10000 w 10000"/>
                <a:gd name="connsiteY1" fmla="*/ 0 h 10054"/>
                <a:gd name="connsiteX2" fmla="*/ 10000 w 10000"/>
                <a:gd name="connsiteY2" fmla="*/ 2602 h 10054"/>
                <a:gd name="connsiteX3" fmla="*/ 15 w 10000"/>
                <a:gd name="connsiteY3" fmla="*/ 9028 h 10054"/>
                <a:gd name="connsiteX4" fmla="*/ 0 w 10000"/>
                <a:gd name="connsiteY4" fmla="*/ 7995 h 10054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0 w 10000"/>
                <a:gd name="connsiteY0" fmla="*/ 7995 h 10089"/>
                <a:gd name="connsiteX1" fmla="*/ 10000 w 10000"/>
                <a:gd name="connsiteY1" fmla="*/ 0 h 10089"/>
                <a:gd name="connsiteX2" fmla="*/ 10000 w 10000"/>
                <a:gd name="connsiteY2" fmla="*/ 2602 h 10089"/>
                <a:gd name="connsiteX3" fmla="*/ 15 w 10000"/>
                <a:gd name="connsiteY3" fmla="*/ 9028 h 10089"/>
                <a:gd name="connsiteX4" fmla="*/ 0 w 10000"/>
                <a:gd name="connsiteY4" fmla="*/ 7995 h 10089"/>
                <a:gd name="connsiteX0" fmla="*/ 8 w 10008"/>
                <a:gd name="connsiteY0" fmla="*/ 7995 h 10089"/>
                <a:gd name="connsiteX1" fmla="*/ 10008 w 10008"/>
                <a:gd name="connsiteY1" fmla="*/ 0 h 10089"/>
                <a:gd name="connsiteX2" fmla="*/ 10008 w 10008"/>
                <a:gd name="connsiteY2" fmla="*/ 2602 h 10089"/>
                <a:gd name="connsiteX3" fmla="*/ 7 w 10008"/>
                <a:gd name="connsiteY3" fmla="*/ 9028 h 10089"/>
                <a:gd name="connsiteX4" fmla="*/ 8 w 10008"/>
                <a:gd name="connsiteY4" fmla="*/ 7995 h 10089"/>
                <a:gd name="connsiteX0" fmla="*/ 1 w 10001"/>
                <a:gd name="connsiteY0" fmla="*/ 7995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1 w 10001"/>
                <a:gd name="connsiteY4" fmla="*/ 7995 h 10089"/>
                <a:gd name="connsiteX0" fmla="*/ 0 w 10048"/>
                <a:gd name="connsiteY0" fmla="*/ 8198 h 10089"/>
                <a:gd name="connsiteX1" fmla="*/ 10048 w 10048"/>
                <a:gd name="connsiteY1" fmla="*/ 0 h 10089"/>
                <a:gd name="connsiteX2" fmla="*/ 10048 w 10048"/>
                <a:gd name="connsiteY2" fmla="*/ 2602 h 10089"/>
                <a:gd name="connsiteX3" fmla="*/ 47 w 10048"/>
                <a:gd name="connsiteY3" fmla="*/ 9028 h 10089"/>
                <a:gd name="connsiteX4" fmla="*/ 0 w 10048"/>
                <a:gd name="connsiteY4" fmla="*/ 8198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0 w 10032"/>
                <a:gd name="connsiteY0" fmla="*/ 8469 h 10089"/>
                <a:gd name="connsiteX1" fmla="*/ 10032 w 10032"/>
                <a:gd name="connsiteY1" fmla="*/ 0 h 10089"/>
                <a:gd name="connsiteX2" fmla="*/ 10032 w 10032"/>
                <a:gd name="connsiteY2" fmla="*/ 2602 h 10089"/>
                <a:gd name="connsiteX3" fmla="*/ 31 w 10032"/>
                <a:gd name="connsiteY3" fmla="*/ 9028 h 10089"/>
                <a:gd name="connsiteX4" fmla="*/ 0 w 10032"/>
                <a:gd name="connsiteY4" fmla="*/ 8469 h 10089"/>
                <a:gd name="connsiteX0" fmla="*/ 32 w 10001"/>
                <a:gd name="connsiteY0" fmla="*/ 8401 h 10089"/>
                <a:gd name="connsiteX1" fmla="*/ 10001 w 10001"/>
                <a:gd name="connsiteY1" fmla="*/ 0 h 10089"/>
                <a:gd name="connsiteX2" fmla="*/ 10001 w 10001"/>
                <a:gd name="connsiteY2" fmla="*/ 2602 h 10089"/>
                <a:gd name="connsiteX3" fmla="*/ 0 w 10001"/>
                <a:gd name="connsiteY3" fmla="*/ 9028 h 10089"/>
                <a:gd name="connsiteX4" fmla="*/ 32 w 10001"/>
                <a:gd name="connsiteY4" fmla="*/ 8401 h 10089"/>
                <a:gd name="connsiteX0" fmla="*/ 32 w 10001"/>
                <a:gd name="connsiteY0" fmla="*/ 8401 h 9989"/>
                <a:gd name="connsiteX1" fmla="*/ 10001 w 10001"/>
                <a:gd name="connsiteY1" fmla="*/ 0 h 9989"/>
                <a:gd name="connsiteX2" fmla="*/ 10001 w 10001"/>
                <a:gd name="connsiteY2" fmla="*/ 2060 h 9989"/>
                <a:gd name="connsiteX3" fmla="*/ 0 w 10001"/>
                <a:gd name="connsiteY3" fmla="*/ 9028 h 9989"/>
                <a:gd name="connsiteX4" fmla="*/ 32 w 10001"/>
                <a:gd name="connsiteY4" fmla="*/ 8401 h 9989"/>
                <a:gd name="connsiteX0" fmla="*/ 32 w 10000"/>
                <a:gd name="connsiteY0" fmla="*/ 8410 h 10061"/>
                <a:gd name="connsiteX1" fmla="*/ 10000 w 10000"/>
                <a:gd name="connsiteY1" fmla="*/ 0 h 10061"/>
                <a:gd name="connsiteX2" fmla="*/ 9984 w 10000"/>
                <a:gd name="connsiteY2" fmla="*/ 2401 h 10061"/>
                <a:gd name="connsiteX3" fmla="*/ 0 w 10000"/>
                <a:gd name="connsiteY3" fmla="*/ 9038 h 10061"/>
                <a:gd name="connsiteX4" fmla="*/ 32 w 10000"/>
                <a:gd name="connsiteY4" fmla="*/ 8410 h 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61">
                  <a:moveTo>
                    <a:pt x="32" y="8410"/>
                  </a:moveTo>
                  <a:cubicBezTo>
                    <a:pt x="3391" y="10424"/>
                    <a:pt x="7115" y="8680"/>
                    <a:pt x="10000" y="0"/>
                  </a:cubicBezTo>
                  <a:cubicBezTo>
                    <a:pt x="9995" y="800"/>
                    <a:pt x="9989" y="1601"/>
                    <a:pt x="9984" y="2401"/>
                  </a:cubicBezTo>
                  <a:cubicBezTo>
                    <a:pt x="7655" y="9693"/>
                    <a:pt x="3153" y="11467"/>
                    <a:pt x="0" y="9038"/>
                  </a:cubicBezTo>
                  <a:cubicBezTo>
                    <a:pt x="37" y="6996"/>
                    <a:pt x="58" y="10724"/>
                    <a:pt x="32" y="84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504" y="5940501"/>
            <a:ext cx="73996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600" dirty="0">
                <a:solidFill>
                  <a:schemeClr val="bg1"/>
                </a:solidFill>
                <a:latin typeface="+mn-lt"/>
                <a:ea typeface="+mn-ea"/>
              </a:rPr>
              <a:t>Python—Pandas</a:t>
            </a:r>
            <a:r>
              <a:rPr lang="zh-CN" altLang="en-US" sz="2800" b="1" spc="600" dirty="0">
                <a:solidFill>
                  <a:schemeClr val="bg1"/>
                </a:solidFill>
                <a:latin typeface="+mn-lt"/>
                <a:ea typeface="+mn-ea"/>
              </a:rPr>
              <a:t>类库使用培训课程</a:t>
            </a: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5076825" y="6340475"/>
            <a:ext cx="38163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 algn="r"/>
            <a:r>
              <a:rPr lang="zh-CN" altLang="en-US" sz="2000" dirty="0"/>
              <a:t>讲师 郭剑峰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253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是二维数据结构，即数据以行和列的表格方式排列。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的功能特点：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潜在的列是不同的类型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大小可变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标记轴</a:t>
            </a:r>
            <a:r>
              <a:rPr lang="en-US" altLang="zh-CN" dirty="0"/>
              <a:t>(</a:t>
            </a:r>
            <a:r>
              <a:rPr lang="zh-CN" altLang="en-US" dirty="0"/>
              <a:t>行和列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可以对行和列执行算术运算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169841-E927-411A-8563-EA405E5B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91" y="1844825"/>
            <a:ext cx="5906509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pandas.DataFrame</a:t>
            </a:r>
            <a:r>
              <a:rPr lang="en-US" altLang="zh-CN" dirty="0">
                <a:solidFill>
                  <a:srgbClr val="FF0000"/>
                </a:solidFill>
              </a:rPr>
              <a:t>( data, index, columns, </a:t>
            </a:r>
            <a:r>
              <a:rPr lang="en-US" altLang="zh-CN" dirty="0" err="1">
                <a:solidFill>
                  <a:srgbClr val="FF0000"/>
                </a:solidFill>
              </a:rPr>
              <a:t>dtype</a:t>
            </a:r>
            <a:r>
              <a:rPr lang="en-US" altLang="zh-CN" dirty="0">
                <a:solidFill>
                  <a:srgbClr val="FF0000"/>
                </a:solidFill>
              </a:rPr>
              <a:t>, copy)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6300162" y="5551355"/>
            <a:ext cx="2382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DataFrame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F2BB94-275F-4E65-8048-499D28D3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98" y="1484783"/>
            <a:ext cx="9184998" cy="37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DateFrame</a:t>
            </a:r>
            <a:r>
              <a:rPr lang="zh-CN" altLang="en-US" dirty="0"/>
              <a:t>基本功能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7B53C-1C2E-4510-A504-4C48797A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48" y="1484784"/>
            <a:ext cx="9169648" cy="53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Pandas&amp;xarray</a:t>
            </a:r>
            <a:r>
              <a:rPr lang="zh-CN" altLang="en-US" dirty="0"/>
              <a:t>替代</a:t>
            </a:r>
            <a:r>
              <a:rPr lang="en-US" altLang="zh-CN" dirty="0"/>
              <a:t>Panel</a:t>
            </a:r>
            <a:r>
              <a:rPr lang="zh-CN" altLang="en-US" dirty="0"/>
              <a:t>面板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836712"/>
            <a:ext cx="8985249" cy="50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Pandas0.24</a:t>
            </a:r>
            <a:r>
              <a:rPr lang="zh-CN" altLang="en-US" dirty="0"/>
              <a:t>版本中对</a:t>
            </a:r>
            <a:r>
              <a:rPr lang="en-US" altLang="zh-CN" dirty="0"/>
              <a:t>Panel</a:t>
            </a:r>
            <a:r>
              <a:rPr lang="zh-CN" altLang="en-US" dirty="0"/>
              <a:t>的解释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面板</a:t>
            </a:r>
            <a:r>
              <a:rPr lang="en-US" altLang="zh-CN" dirty="0"/>
              <a:t>(Panel)</a:t>
            </a:r>
            <a:r>
              <a:rPr lang="zh-CN" altLang="en-US" dirty="0"/>
              <a:t>是</a:t>
            </a:r>
            <a:r>
              <a:rPr lang="en-US" altLang="zh-CN" dirty="0"/>
              <a:t>3D</a:t>
            </a:r>
            <a:r>
              <a:rPr lang="zh-CN" altLang="en-US" dirty="0"/>
              <a:t>容器的数据。面板数据一词来源于计量经济学，部分源于名称：</a:t>
            </a:r>
            <a:r>
              <a:rPr lang="en-US" altLang="zh-CN" dirty="0"/>
              <a:t>Pandas - pan(el)-da(ta)-s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轴</a:t>
            </a:r>
            <a:r>
              <a:rPr lang="en-US" altLang="zh-CN" dirty="0"/>
              <a:t>(axis)</a:t>
            </a:r>
            <a:r>
              <a:rPr lang="zh-CN" altLang="en-US" dirty="0"/>
              <a:t>这个名称旨在给出描述涉及面板数据的操作的一些语义。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items - axis 0</a:t>
            </a:r>
            <a:r>
              <a:rPr lang="zh-CN" altLang="en-US" dirty="0"/>
              <a:t>，每个项目对应于内部包含的数据帧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major_axis</a:t>
            </a:r>
            <a:r>
              <a:rPr lang="en-US" altLang="zh-CN" dirty="0"/>
              <a:t> - axis 1</a:t>
            </a:r>
            <a:r>
              <a:rPr lang="zh-CN" altLang="en-US" dirty="0"/>
              <a:t>，它是每个数据帧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的索引</a:t>
            </a:r>
            <a:r>
              <a:rPr lang="en-US" altLang="zh-CN" dirty="0"/>
              <a:t>(</a:t>
            </a:r>
            <a:r>
              <a:rPr lang="zh-CN" altLang="en-US" dirty="0"/>
              <a:t>行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minor_axis</a:t>
            </a:r>
            <a:r>
              <a:rPr lang="en-US" altLang="zh-CN" dirty="0"/>
              <a:t> - axis 2</a:t>
            </a:r>
            <a:r>
              <a:rPr lang="zh-CN" altLang="en-US" dirty="0"/>
              <a:t>，它是每个数据帧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的列。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Panel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pandas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0.25</a:t>
            </a:r>
            <a:r>
              <a:rPr lang="zh-CN" altLang="en-US" dirty="0">
                <a:solidFill>
                  <a:srgbClr val="FF0000"/>
                </a:solidFill>
              </a:rPr>
              <a:t>版本以后被废除，取而代之的是结合第三方类库</a:t>
            </a:r>
            <a:r>
              <a:rPr lang="en-US" altLang="zh-CN" dirty="0" err="1">
                <a:solidFill>
                  <a:srgbClr val="FF0000"/>
                </a:solidFill>
              </a:rPr>
              <a:t>xarray</a:t>
            </a:r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>
                <a:solidFill>
                  <a:srgbClr val="FF0000"/>
                </a:solidFill>
              </a:rPr>
              <a:t>Panel</a:t>
            </a:r>
            <a:r>
              <a:rPr lang="zh-CN" altLang="en-US" dirty="0">
                <a:solidFill>
                  <a:srgbClr val="FF0000"/>
                </a:solidFill>
              </a:rPr>
              <a:t>的工作</a:t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45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Pandas&amp;xarray</a:t>
            </a:r>
            <a:r>
              <a:rPr lang="zh-CN" altLang="en-US" dirty="0"/>
              <a:t>替代</a:t>
            </a:r>
            <a:r>
              <a:rPr lang="en-US" altLang="zh-CN" dirty="0"/>
              <a:t>Panel</a:t>
            </a:r>
            <a:r>
              <a:rPr lang="zh-CN" altLang="en-US" dirty="0"/>
              <a:t>面板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836712"/>
            <a:ext cx="8985249" cy="25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xarray-0.15.1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pip install --upgrade pip -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https://pypi.douban.com/simple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pip install </a:t>
            </a:r>
            <a:r>
              <a:rPr lang="en-US" altLang="zh-CN" dirty="0" err="1">
                <a:solidFill>
                  <a:srgbClr val="FF0000"/>
                </a:solidFill>
              </a:rPr>
              <a:t>xarray</a:t>
            </a:r>
            <a:r>
              <a:rPr lang="en-US" altLang="zh-CN" dirty="0">
                <a:solidFill>
                  <a:srgbClr val="FF0000"/>
                </a:solidFill>
              </a:rPr>
              <a:t> pip -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https://pypi.douban.com/simple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FB6B0F-77C7-4054-8223-45C2279E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48658"/>
            <a:ext cx="9144000" cy="32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Xarray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79375" y="919139"/>
            <a:ext cx="8985249" cy="461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DataArray</a:t>
            </a:r>
            <a:r>
              <a:rPr lang="zh-CN" altLang="en-US" dirty="0"/>
              <a:t>：具有标注或命名维度的多维数组。 </a:t>
            </a:r>
            <a:r>
              <a:rPr lang="en-US" altLang="zh-CN" dirty="0" err="1"/>
              <a:t>DataArray</a:t>
            </a:r>
            <a:r>
              <a:rPr lang="zh-CN" altLang="en-US" dirty="0"/>
              <a:t>对象将元数据（例如维名称，坐标和属性（如下定义））添加到基础的“未标记”数据结构（例如</a:t>
            </a:r>
            <a:r>
              <a:rPr lang="en-US" altLang="zh-CN" dirty="0" err="1"/>
              <a:t>numpy</a:t>
            </a:r>
            <a:r>
              <a:rPr lang="zh-CN" altLang="en-US" dirty="0"/>
              <a:t>和</a:t>
            </a:r>
            <a:r>
              <a:rPr lang="en-US" altLang="zh-CN" dirty="0" err="1"/>
              <a:t>Dask</a:t>
            </a:r>
            <a:r>
              <a:rPr lang="zh-CN" altLang="en-US" dirty="0"/>
              <a:t>数组）中。如果设置了其可选的</a:t>
            </a:r>
            <a:r>
              <a:rPr lang="en-US" altLang="zh-CN" dirty="0"/>
              <a:t>name</a:t>
            </a:r>
            <a:r>
              <a:rPr lang="zh-CN" altLang="en-US" dirty="0"/>
              <a:t>属性，则它是一个命名的</a:t>
            </a:r>
            <a:r>
              <a:rPr lang="en-US" altLang="zh-CN" dirty="0" err="1"/>
              <a:t>DataArray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Dataset</a:t>
            </a:r>
            <a:r>
              <a:rPr lang="zh-CN" altLang="en-US" dirty="0"/>
              <a:t>：尺寸一致的，类似于</a:t>
            </a:r>
            <a:r>
              <a:rPr lang="en-US" altLang="zh-CN" dirty="0" err="1"/>
              <a:t>dict</a:t>
            </a:r>
            <a:r>
              <a:rPr lang="zh-CN" altLang="en-US" dirty="0"/>
              <a:t>的</a:t>
            </a:r>
            <a:r>
              <a:rPr lang="en-US" altLang="zh-CN" dirty="0" err="1"/>
              <a:t>DataArray</a:t>
            </a:r>
            <a:r>
              <a:rPr lang="zh-CN" altLang="en-US" dirty="0"/>
              <a:t>对象集合。因此，可以在单个</a:t>
            </a:r>
            <a:r>
              <a:rPr lang="en-US" altLang="zh-CN" dirty="0" err="1"/>
              <a:t>DataArray</a:t>
            </a:r>
            <a:r>
              <a:rPr lang="zh-CN" altLang="en-US" dirty="0"/>
              <a:t>的维度上执行的大多数操作都可以在数据集上执行。数据集具有数据变量，尺寸，坐标和属性。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Variable</a:t>
            </a:r>
            <a:r>
              <a:rPr lang="zh-CN" altLang="en-US" dirty="0"/>
              <a:t>：由维，数据和描述单个数组的属性组成。变量和</a:t>
            </a:r>
            <a:r>
              <a:rPr lang="en-US" altLang="zh-CN" dirty="0" err="1"/>
              <a:t>numpy</a:t>
            </a:r>
            <a:r>
              <a:rPr lang="zh-CN" altLang="en-US" dirty="0"/>
              <a:t>数组之间的主要功能区别在于，对变量的数字运算通过维名称实现数组广播。每个</a:t>
            </a:r>
            <a:r>
              <a:rPr lang="en-US" altLang="zh-CN" dirty="0" err="1"/>
              <a:t>DataArray</a:t>
            </a:r>
            <a:r>
              <a:rPr lang="zh-CN" altLang="en-US" dirty="0"/>
              <a:t>都有一个基础变量，可以通过</a:t>
            </a:r>
            <a:r>
              <a:rPr lang="en-US" altLang="zh-CN" dirty="0" err="1"/>
              <a:t>arr.variable</a:t>
            </a:r>
            <a:r>
              <a:rPr lang="zh-CN" altLang="en-US" dirty="0"/>
              <a:t>访问。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94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Xarray</a:t>
            </a:r>
            <a:r>
              <a:rPr lang="zh-CN" altLang="en-US" dirty="0"/>
              <a:t>数据结构</a:t>
            </a:r>
            <a:r>
              <a:rPr lang="en-US" altLang="zh-CN" dirty="0"/>
              <a:t>(</a:t>
            </a:r>
            <a:r>
              <a:rPr lang="en-US" altLang="zh-CN" dirty="0" err="1"/>
              <a:t>DataArray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79375" y="919139"/>
            <a:ext cx="8985249" cy="41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xarray.DataArray</a:t>
            </a:r>
            <a:r>
              <a:rPr lang="zh-CN" altLang="en-US" dirty="0"/>
              <a:t>是</a:t>
            </a:r>
            <a:r>
              <a:rPr lang="en-US" altLang="zh-CN" dirty="0" err="1"/>
              <a:t>xarray</a:t>
            </a:r>
            <a:r>
              <a:rPr lang="zh-CN" altLang="en-US" dirty="0"/>
              <a:t>标记的多维数组的实现。它具有几个关键属性：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/>
              <a:t>values</a:t>
            </a:r>
            <a:r>
              <a:rPr lang="zh-CN" altLang="en-US" dirty="0"/>
              <a:t>：一个保存数组值的</a:t>
            </a:r>
            <a:r>
              <a:rPr lang="en-US" altLang="zh-CN" dirty="0" err="1"/>
              <a:t>numpy.ndarray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u="sng" dirty="0"/>
              <a:t>dims</a:t>
            </a:r>
            <a:r>
              <a:rPr lang="zh-CN" altLang="en-US" dirty="0"/>
              <a:t>：每个轴的尺寸名称（例如（</a:t>
            </a:r>
            <a:r>
              <a:rPr lang="en-US" altLang="zh-CN" dirty="0"/>
              <a:t>'x'</a:t>
            </a:r>
            <a:r>
              <a:rPr lang="zh-CN" altLang="en-US" dirty="0"/>
              <a:t>，</a:t>
            </a:r>
            <a:r>
              <a:rPr lang="en-US" altLang="zh-CN" dirty="0"/>
              <a:t>'y'</a:t>
            </a:r>
            <a:r>
              <a:rPr lang="zh-CN" altLang="en-US" dirty="0"/>
              <a:t>，</a:t>
            </a:r>
            <a:r>
              <a:rPr lang="en-US" altLang="zh-CN" dirty="0"/>
              <a:t>'z’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 err="1"/>
              <a:t>coords</a:t>
            </a:r>
            <a:r>
              <a:rPr lang="zh-CN" altLang="en-US" dirty="0"/>
              <a:t>：类似</a:t>
            </a:r>
            <a:r>
              <a:rPr lang="en-US" altLang="zh-CN" dirty="0" err="1"/>
              <a:t>dict</a:t>
            </a:r>
            <a:r>
              <a:rPr lang="zh-CN" altLang="en-US" dirty="0"/>
              <a:t>的数组（坐标）容器，用于标记每个点（例如，数字，日期时间对象或字符串的一维数组）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 err="1"/>
              <a:t>attrs</a:t>
            </a:r>
            <a:r>
              <a:rPr lang="zh-CN" altLang="en-US" dirty="0"/>
              <a:t>：存放任意元数据（属性）的字典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xarray</a:t>
            </a:r>
            <a:r>
              <a:rPr lang="zh-CN" altLang="en-US" dirty="0"/>
              <a:t>使用</a:t>
            </a:r>
            <a:r>
              <a:rPr lang="en-US" altLang="zh-CN" dirty="0"/>
              <a:t>dims</a:t>
            </a:r>
            <a:r>
              <a:rPr lang="zh-CN" altLang="en-US" dirty="0"/>
              <a:t>和</a:t>
            </a:r>
            <a:r>
              <a:rPr lang="en-US" altLang="zh-CN" dirty="0" err="1"/>
              <a:t>coords</a:t>
            </a:r>
            <a:r>
              <a:rPr lang="zh-CN" altLang="en-US" dirty="0"/>
              <a:t>启用其核心元数据感知操作。维度提供</a:t>
            </a:r>
            <a:r>
              <a:rPr lang="en-US" altLang="zh-CN" dirty="0" err="1"/>
              <a:t>xarray</a:t>
            </a:r>
            <a:r>
              <a:rPr lang="zh-CN" altLang="en-US" dirty="0"/>
              <a:t>使用的名称，而不是许多</a:t>
            </a:r>
            <a:r>
              <a:rPr lang="en-US" altLang="zh-CN" dirty="0" err="1"/>
              <a:t>numpy</a:t>
            </a:r>
            <a:r>
              <a:rPr lang="zh-CN" altLang="en-US" dirty="0"/>
              <a:t>函数中使用的</a:t>
            </a:r>
            <a:r>
              <a:rPr lang="en-US" altLang="zh-CN" dirty="0"/>
              <a:t>axis</a:t>
            </a:r>
            <a:r>
              <a:rPr lang="zh-CN" altLang="en-US" dirty="0"/>
              <a:t>参数。坐标基于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 err="1"/>
              <a:t>DataFrame</a:t>
            </a:r>
            <a:r>
              <a:rPr lang="zh-CN" altLang="en-US" dirty="0"/>
              <a:t>或</a:t>
            </a:r>
            <a:r>
              <a:rPr lang="en-US" altLang="zh-CN" dirty="0"/>
              <a:t>Series</a:t>
            </a:r>
            <a:r>
              <a:rPr lang="zh-CN" altLang="en-US" dirty="0"/>
              <a:t>上的索引功能，可实现基于标签的快速索引和对齐。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652120" y="5301208"/>
            <a:ext cx="294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xarray_DataArray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6495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D1DF9F-03DA-4089-8709-A597D25D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328922"/>
            <a:ext cx="6300192" cy="2529077"/>
          </a:xfrm>
          <a:prstGeom prst="rect">
            <a:avLst/>
          </a:prstGeom>
        </p:spPr>
      </p:pic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 err="1"/>
              <a:t>Xarray</a:t>
            </a:r>
            <a:r>
              <a:rPr lang="zh-CN" altLang="en-US" dirty="0"/>
              <a:t> </a:t>
            </a:r>
            <a:r>
              <a:rPr lang="en-US" altLang="zh-CN" dirty="0" err="1"/>
              <a:t>DataSet</a:t>
            </a:r>
            <a:endParaRPr lang="zh-CN" altLang="en-US" dirty="0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799905"/>
            <a:ext cx="8985249" cy="378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xarray.Dataset</a:t>
            </a:r>
            <a:r>
              <a:rPr lang="zh-CN" altLang="en-US" dirty="0"/>
              <a:t>是</a:t>
            </a:r>
            <a:r>
              <a:rPr lang="en-US" altLang="zh-CN" dirty="0" err="1"/>
              <a:t>xarray</a:t>
            </a:r>
            <a:r>
              <a:rPr lang="zh-CN" altLang="en-US" dirty="0"/>
              <a:t>的</a:t>
            </a:r>
            <a:r>
              <a:rPr lang="en-US" altLang="zh-CN" dirty="0" err="1"/>
              <a:t>DataFrame</a:t>
            </a:r>
            <a:r>
              <a:rPr lang="zh-CN" altLang="en-US" dirty="0"/>
              <a:t>的多维等效项。它是类似</a:t>
            </a:r>
            <a:r>
              <a:rPr lang="en-US" altLang="zh-CN" dirty="0" err="1"/>
              <a:t>dict</a:t>
            </a:r>
            <a:r>
              <a:rPr lang="zh-CN" altLang="en-US" dirty="0"/>
              <a:t>的具有对齐尺寸的标记数组（</a:t>
            </a:r>
            <a:r>
              <a:rPr lang="en-US" altLang="zh-CN" dirty="0" err="1"/>
              <a:t>DataArray</a:t>
            </a:r>
            <a:r>
              <a:rPr lang="zh-CN" altLang="en-US" dirty="0"/>
              <a:t>对象）的容器。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除了数据集本身的类似</a:t>
            </a:r>
            <a:r>
              <a:rPr lang="en-US" altLang="zh-CN" dirty="0" err="1"/>
              <a:t>dict</a:t>
            </a:r>
            <a:r>
              <a:rPr lang="zh-CN" altLang="en-US" dirty="0"/>
              <a:t>的界面（可用于访问数据集中的任何变量）之外，数据集还具有四个关键属性：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/>
              <a:t>dims</a:t>
            </a:r>
            <a:r>
              <a:rPr lang="zh-CN" altLang="en-US" dirty="0"/>
              <a:t>：从维度名称到每个维度的固定长度的字典（例如</a:t>
            </a:r>
            <a:r>
              <a:rPr lang="en-US" altLang="zh-CN" dirty="0"/>
              <a:t>{'x'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'y'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'time'</a:t>
            </a:r>
            <a:r>
              <a:rPr lang="zh-CN" altLang="en-US" dirty="0"/>
              <a:t>：</a:t>
            </a:r>
            <a:r>
              <a:rPr lang="en-US" altLang="zh-CN" dirty="0"/>
              <a:t>8}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 err="1"/>
              <a:t>data_vars</a:t>
            </a:r>
            <a:r>
              <a:rPr lang="zh-CN" altLang="en-US" dirty="0"/>
              <a:t>：类似于</a:t>
            </a:r>
            <a:r>
              <a:rPr lang="en-US" altLang="zh-CN" dirty="0" err="1"/>
              <a:t>dict</a:t>
            </a:r>
            <a:r>
              <a:rPr lang="zh-CN" altLang="en-US" dirty="0"/>
              <a:t>的</a:t>
            </a:r>
            <a:r>
              <a:rPr lang="en-US" altLang="zh-CN" dirty="0" err="1"/>
              <a:t>DataArrays</a:t>
            </a:r>
            <a:r>
              <a:rPr lang="zh-CN" altLang="en-US" dirty="0"/>
              <a:t>容器，对应于变量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 err="1"/>
              <a:t>coords</a:t>
            </a:r>
            <a:r>
              <a:rPr lang="zh-CN" altLang="en-US" dirty="0"/>
              <a:t>：另一个类似</a:t>
            </a:r>
            <a:r>
              <a:rPr lang="en-US" altLang="zh-CN" dirty="0"/>
              <a:t>Array</a:t>
            </a:r>
            <a:r>
              <a:rPr lang="zh-CN" altLang="en-US" dirty="0"/>
              <a:t>的类似</a:t>
            </a:r>
            <a:r>
              <a:rPr lang="en-US" altLang="zh-CN" dirty="0" err="1"/>
              <a:t>dict</a:t>
            </a:r>
            <a:r>
              <a:rPr lang="zh-CN" altLang="en-US" dirty="0"/>
              <a:t>的容器，用于标记</a:t>
            </a:r>
            <a:r>
              <a:rPr lang="en-US" altLang="zh-CN" dirty="0" err="1"/>
              <a:t>data_vars</a:t>
            </a:r>
            <a:r>
              <a:rPr lang="zh-CN" altLang="en-US" dirty="0"/>
              <a:t>中使用的点（例如，数字数组，日期时间对象或字符串）</a:t>
            </a:r>
          </a:p>
          <a:p>
            <a:pPr>
              <a:lnSpc>
                <a:spcPct val="150000"/>
              </a:lnSpc>
            </a:pPr>
            <a:r>
              <a:rPr lang="en-US" altLang="zh-CN" b="1" u="sng" dirty="0" err="1"/>
              <a:t>attrs</a:t>
            </a:r>
            <a:r>
              <a:rPr lang="zh-CN" altLang="en-US" dirty="0"/>
              <a:t>：存放任意元数据的字典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508104" y="314506"/>
            <a:ext cx="276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xarray_Dataset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4FD89E-48E2-4A96-BEF4-99045E57C120}"/>
              </a:ext>
            </a:extLst>
          </p:cNvPr>
          <p:cNvSpPr/>
          <p:nvPr/>
        </p:nvSpPr>
        <p:spPr>
          <a:xfrm>
            <a:off x="3790256" y="3705023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更多用法参见</a:t>
            </a:r>
            <a:r>
              <a:rPr lang="en-US" altLang="zh-CN" dirty="0">
                <a:hlinkClick r:id="rId4"/>
              </a:rPr>
              <a:t>http://xarray.pydata.org/en/stable/index.html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95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描述性统计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986055" y="368578"/>
            <a:ext cx="278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descriptionStat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B78B4C-4537-4C25-9D9C-259DAEE8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050"/>
            <a:ext cx="6048672" cy="59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函数应用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64276">
            <a:off x="884828" y="2420888"/>
            <a:ext cx="1944216" cy="290387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</a:rPr>
              <a:t>func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表合理函数应用：</a:t>
            </a:r>
            <a:r>
              <a:rPr lang="en-US" altLang="zh-CN" dirty="0"/>
              <a:t>pipe()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行或列函数应用：</a:t>
            </a:r>
            <a:r>
              <a:rPr lang="en-US" altLang="zh-CN" dirty="0"/>
              <a:t>apply()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元素函数应用：</a:t>
            </a:r>
            <a:r>
              <a:rPr lang="en-US" altLang="zh-CN" dirty="0" err="1"/>
              <a:t>applymap</a:t>
            </a:r>
            <a:r>
              <a:rPr lang="en-US" altLang="zh-CN" dirty="0"/>
              <a:t>()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0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43000" y="848555"/>
            <a:ext cx="9001000" cy="373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Pandas</a:t>
            </a:r>
            <a:r>
              <a:rPr lang="zh-CN" altLang="en-US" sz="2000" dirty="0"/>
              <a:t>是</a:t>
            </a:r>
            <a:r>
              <a:rPr lang="en-US" altLang="zh-CN" sz="2000" dirty="0"/>
              <a:t>Python</a:t>
            </a:r>
            <a:r>
              <a:rPr lang="zh-CN" altLang="en-US" sz="2000" dirty="0"/>
              <a:t>下</a:t>
            </a:r>
            <a:r>
              <a:rPr lang="zh-CN" altLang="en-US" sz="2000" dirty="0">
                <a:solidFill>
                  <a:srgbClr val="FF0000"/>
                </a:solidFill>
              </a:rPr>
              <a:t>最强大的数据分析和探索工具</a:t>
            </a:r>
            <a:r>
              <a:rPr lang="zh-CN" altLang="en-US" sz="2000" dirty="0"/>
              <a:t>。它包含高级的数据结构和精巧的工具，使得在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中处理数据非常快速和简单。</a:t>
            </a:r>
            <a:r>
              <a:rPr lang="en-US" altLang="zh-CN" sz="2000" dirty="0"/>
              <a:t>Pandas</a:t>
            </a:r>
            <a:r>
              <a:rPr lang="zh-CN" altLang="en-US" sz="2000" dirty="0"/>
              <a:t>构建在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之上，它使得以</a:t>
            </a:r>
            <a:r>
              <a:rPr lang="en-US" altLang="zh-CN" sz="2000" dirty="0"/>
              <a:t>NumPy</a:t>
            </a:r>
            <a:r>
              <a:rPr lang="zh-CN" altLang="en-US" sz="2000" dirty="0"/>
              <a:t>为中心的应用很容易使用。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的名称来自于面板数据（</a:t>
            </a:r>
            <a:r>
              <a:rPr lang="en-US" altLang="zh-CN" sz="2000" dirty="0" err="1"/>
              <a:t>PanelData</a:t>
            </a:r>
            <a:r>
              <a:rPr lang="zh-CN" altLang="en-US" sz="2000" dirty="0"/>
              <a:t>）和</a:t>
            </a:r>
            <a:r>
              <a:rPr lang="en-US" altLang="zh-CN" sz="2000" dirty="0"/>
              <a:t>Python</a:t>
            </a:r>
            <a:r>
              <a:rPr lang="zh-CN" altLang="en-US" sz="2000" dirty="0"/>
              <a:t>数据分析（</a:t>
            </a:r>
            <a:r>
              <a:rPr lang="en-US" altLang="zh-CN" sz="2000" dirty="0" err="1"/>
              <a:t>DataAnalysis</a:t>
            </a:r>
            <a:r>
              <a:rPr lang="zh-CN" altLang="en-US" sz="2000" dirty="0"/>
              <a:t>），它最初被作为金融数据分析工具而开发出来，由</a:t>
            </a:r>
            <a:r>
              <a:rPr lang="en-US" altLang="zh-CN" sz="2000" dirty="0" err="1"/>
              <a:t>AQRCapitalManagement</a:t>
            </a:r>
            <a:r>
              <a:rPr lang="zh-CN" altLang="en-US" sz="2000" dirty="0"/>
              <a:t>公司于</a:t>
            </a:r>
            <a:r>
              <a:rPr lang="en-US" altLang="zh-CN" sz="2000" dirty="0"/>
              <a:t>2008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月开发出来，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并于</a:t>
            </a:r>
            <a:r>
              <a:rPr lang="en-US" altLang="zh-CN" sz="2000" dirty="0"/>
              <a:t>2009</a:t>
            </a:r>
            <a:r>
              <a:rPr lang="zh-CN" altLang="en-US" sz="2000" dirty="0"/>
              <a:t>年底开源。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的功能非常强大，支持类似于</a:t>
            </a:r>
            <a:r>
              <a:rPr lang="en-US" altLang="zh-CN" sz="2000" dirty="0"/>
              <a:t>SQL</a:t>
            </a:r>
            <a:r>
              <a:rPr lang="zh-CN" altLang="en-US" sz="2000" dirty="0"/>
              <a:t>的数据增、删、查、改，并且带有丰富的数据处理函数；支持时间序列分析功能；支持灵活处理缺失数据等。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重建索引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900397"/>
            <a:ext cx="8985249" cy="212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重新索引会更改</a:t>
            </a:r>
            <a:r>
              <a:rPr lang="en-US" altLang="zh-CN" dirty="0" err="1"/>
              <a:t>DataFrame</a:t>
            </a:r>
            <a:r>
              <a:rPr lang="zh-CN" altLang="en-US" dirty="0"/>
              <a:t>的行标签和列标签。重新索引意味着符合数据以匹配特定轴上的一组给定的标签。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可以通过索引来实现多个操作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重新排序现有数据以匹配一组新的标签。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在没有标签数据的标签位置插入缺失值</a:t>
            </a:r>
            <a:r>
              <a:rPr lang="en-US" altLang="zh-CN" dirty="0"/>
              <a:t>(NA)</a:t>
            </a:r>
            <a:r>
              <a:rPr lang="zh-CN" altLang="en-US" dirty="0"/>
              <a:t>标记。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652120" y="3244334"/>
            <a:ext cx="256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RebuildIndex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23533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迭代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64276">
            <a:off x="884828" y="2214422"/>
            <a:ext cx="1944216" cy="331680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</a:rPr>
              <a:t>iter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对象之间的基本迭代的行为取决于类型。当迭代一个系列时，它被视为数组式，基本迭代产生这些值。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46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/>
              <a:t>排序</a:t>
            </a:r>
            <a:endParaRPr lang="zh-CN" altLang="en-US" dirty="0"/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64276">
            <a:off x="586193" y="2516036"/>
            <a:ext cx="2541488" cy="16548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sort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有两种排序方式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按标签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按实际值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28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字符串和文本数据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6736038" y="5303636"/>
            <a:ext cx="165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text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CEEE2-0506-4D24-BE15-158AC29F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" y="1098521"/>
            <a:ext cx="9144000" cy="3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选项和自定义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64276">
            <a:off x="764875" y="2514806"/>
            <a:ext cx="2541488" cy="248837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option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get_option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set_option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reset_option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describe_option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option_context</a:t>
            </a:r>
            <a:r>
              <a:rPr lang="en-US" altLang="zh-CN" dirty="0"/>
              <a:t>()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743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统计函数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92986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140022"/>
            <a:ext cx="3882587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490149">
            <a:off x="403441" y="2809342"/>
            <a:ext cx="3557974" cy="123931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13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</a:rPr>
              <a:t>index&amp;chooseData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.loc()</a:t>
            </a:r>
            <a:r>
              <a:rPr lang="zh-CN" altLang="en-US" dirty="0"/>
              <a:t> 基于标签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.</a:t>
            </a:r>
            <a:r>
              <a:rPr lang="en-US" altLang="zh-CN" dirty="0" err="1"/>
              <a:t>iloc</a:t>
            </a:r>
            <a:r>
              <a:rPr lang="en-US" altLang="zh-CN" dirty="0"/>
              <a:t>() </a:t>
            </a:r>
            <a:r>
              <a:rPr lang="zh-CN" altLang="en-US" dirty="0"/>
              <a:t>基于整数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087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统计函数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64276">
            <a:off x="703359" y="2514805"/>
            <a:ext cx="2541488" cy="248837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stat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pct_change</a:t>
            </a:r>
            <a:r>
              <a:rPr lang="en-US" altLang="zh-CN" dirty="0"/>
              <a:t>()</a:t>
            </a:r>
            <a:r>
              <a:rPr lang="zh-CN" altLang="en-US" dirty="0"/>
              <a:t>元素百分比变化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cov</a:t>
            </a:r>
            <a:r>
              <a:rPr lang="en-US" altLang="zh-CN" dirty="0"/>
              <a:t>()</a:t>
            </a:r>
            <a:r>
              <a:rPr lang="zh-CN" altLang="en-US" dirty="0"/>
              <a:t>协方差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corr</a:t>
            </a:r>
            <a:r>
              <a:rPr lang="en-US" altLang="zh-CN" dirty="0"/>
              <a:t>()</a:t>
            </a:r>
            <a:r>
              <a:rPr lang="zh-CN" altLang="en-US" dirty="0"/>
              <a:t>相关性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rank()</a:t>
            </a:r>
            <a:r>
              <a:rPr lang="zh-CN" altLang="en-US" dirty="0"/>
              <a:t>数据排名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494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窗口函数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57654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57654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64276">
            <a:off x="586192" y="2669238"/>
            <a:ext cx="2541488" cy="331680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window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为了处理数字数据，</a:t>
            </a:r>
            <a:r>
              <a:rPr lang="en-US" altLang="zh-CN" dirty="0"/>
              <a:t>Pandas</a:t>
            </a:r>
            <a:r>
              <a:rPr lang="zh-CN" altLang="en-US" dirty="0"/>
              <a:t>提供了几个变体，如滚动，展开和指数移动窗口统计的权重。 其中包括总和，均值，中位数，方差，协方差，相关性等。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C1FA36-840A-4D56-A551-6FBC5D8F5893}"/>
              </a:ext>
            </a:extLst>
          </p:cNvPr>
          <p:cNvSpPr/>
          <p:nvPr/>
        </p:nvSpPr>
        <p:spPr>
          <a:xfrm>
            <a:off x="97123" y="914955"/>
            <a:ext cx="8949754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itchFamily="34" charset="-122"/>
              </a:rPr>
              <a:t>窗口函数主要用于通过平滑曲线来以图形方式查找数据内的趋势。如果日常数据中有很多变化，并且有很多数据点可用，那么采样和绘图就是一种方法，应用窗口计算并在结果上绘制图形是另一种方法。 通过这些方法，可以平滑曲线或趋势。</a:t>
            </a:r>
            <a:endParaRPr lang="en-US" altLang="zh-CN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30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聚合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357944">
            <a:off x="331267" y="2601593"/>
            <a:ext cx="2991413" cy="16548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aggregate</a:t>
            </a:r>
            <a:r>
              <a:rPr lang="zh-CN" altLang="en-US" sz="2400" dirty="0">
                <a:solidFill>
                  <a:srgbClr val="FF0000"/>
                </a:solidFill>
              </a:rPr>
              <a:t>.py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当有了滚动，扩展和</a:t>
            </a:r>
            <a:r>
              <a:rPr lang="en-US" altLang="zh-CN" dirty="0" err="1"/>
              <a:t>ewm</a:t>
            </a:r>
            <a:r>
              <a:rPr lang="zh-CN" altLang="en-US" dirty="0"/>
              <a:t>对象创建了以后，就有几种方法可以对数据执行聚合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44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缺失数据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251520" y="1044362"/>
            <a:ext cx="8826499" cy="378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数据丢失</a:t>
            </a:r>
            <a:r>
              <a:rPr lang="en-US" altLang="zh-CN" dirty="0"/>
              <a:t>(</a:t>
            </a:r>
            <a:r>
              <a:rPr lang="zh-CN" altLang="en-US" dirty="0"/>
              <a:t>缺失</a:t>
            </a:r>
            <a:r>
              <a:rPr lang="en-US" altLang="zh-CN" dirty="0"/>
              <a:t>)</a:t>
            </a:r>
            <a:r>
              <a:rPr lang="zh-CN" altLang="en-US" dirty="0"/>
              <a:t>在现实生活中总是一个问题。 机器学习和数据挖掘等领域由于数据缺失导致的数据质量差，在模型预测的准确性上面临着严重的问题。 在这些领域，缺失值处理是使模型更加准确和有效的重点。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何时以及为什么数据丢失？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想象一下有一个产品的在线调查。很多时候，人们不会分享与他们有关的所有信息。 很少有人分享他们的经验，但不是他们使用产品多久</a:t>
            </a:r>
            <a:r>
              <a:rPr lang="en-US" altLang="zh-CN" dirty="0"/>
              <a:t>; </a:t>
            </a:r>
            <a:r>
              <a:rPr lang="zh-CN" altLang="en-US" dirty="0"/>
              <a:t>很少有人分享使用产品的时间，经验，但不是他们的个人联系信息。 因此，以某种方式或其他方式，总会有一部分数据总是会丢失，这是非常常见的现象。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791042" y="4963185"/>
            <a:ext cx="2207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17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missData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2319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安装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856357"/>
            <a:ext cx="887774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r>
              <a:rPr lang="en-US" altLang="zh-CN" b="1" dirty="0"/>
              <a:t>Anaconda </a:t>
            </a:r>
            <a:r>
              <a:rPr lang="zh-CN" altLang="en-US" b="1" dirty="0"/>
              <a:t>已自带</a:t>
            </a:r>
            <a:r>
              <a:rPr lang="en-US" altLang="zh-CN" b="1" dirty="0"/>
              <a:t>Pandas</a:t>
            </a:r>
            <a:r>
              <a:rPr lang="zh-CN" altLang="en-US" b="1" dirty="0"/>
              <a:t>库无需安装</a:t>
            </a:r>
            <a:endParaRPr lang="en-US" altLang="zh-CN" b="1" dirty="0"/>
          </a:p>
          <a:p>
            <a:endParaRPr lang="zh-CN" altLang="zh-CN" dirty="0"/>
          </a:p>
          <a:p>
            <a:r>
              <a:rPr lang="en-US" altLang="zh-CN" b="1" dirty="0" err="1"/>
              <a:t>Pycharm</a:t>
            </a:r>
            <a:r>
              <a:rPr lang="zh-CN" altLang="en-US" b="1" dirty="0"/>
              <a:t>安装</a:t>
            </a:r>
            <a:r>
              <a:rPr lang="en-US" altLang="zh-CN" b="1" dirty="0"/>
              <a:t>Pandas</a:t>
            </a:r>
            <a:r>
              <a:rPr lang="zh-CN" altLang="en-US" b="1" dirty="0"/>
              <a:t>库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Window</a:t>
            </a:r>
            <a:r>
              <a:rPr lang="zh-CN" altLang="en-US" dirty="0"/>
              <a:t>环境：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pip install pandas pip -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https://pypi.douban.com/simple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Ubuntu &amp; Debian</a:t>
            </a:r>
            <a:r>
              <a:rPr lang="zh-CN" altLang="en-US" dirty="0"/>
              <a:t>环境：</a:t>
            </a:r>
            <a:endParaRPr lang="en-US" altLang="zh-CN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sudo</a:t>
            </a:r>
            <a:r>
              <a:rPr lang="en-US" altLang="zh-CN" sz="2400" dirty="0">
                <a:solidFill>
                  <a:srgbClr val="FF0000"/>
                </a:solidFill>
              </a:rPr>
              <a:t> apt-get install python-pandas</a:t>
            </a:r>
          </a:p>
          <a:p>
            <a:r>
              <a:rPr lang="en-US" altLang="zh-CN" dirty="0"/>
              <a:t>CentOS/Fedora</a:t>
            </a:r>
            <a:r>
              <a:rPr lang="zh-CN" altLang="en-US" dirty="0"/>
              <a:t>环境：</a:t>
            </a:r>
            <a:endParaRPr lang="en-US" altLang="zh-CN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sudo</a:t>
            </a:r>
            <a:r>
              <a:rPr lang="en-US" altLang="zh-CN" sz="2400" dirty="0">
                <a:solidFill>
                  <a:srgbClr val="FF0000"/>
                </a:solidFill>
              </a:rPr>
              <a:t> yum install python-pandas</a:t>
            </a:r>
          </a:p>
          <a:p>
            <a:r>
              <a:rPr lang="en-US" altLang="zh-CN" dirty="0"/>
              <a:t>Mac</a:t>
            </a:r>
            <a:r>
              <a:rPr lang="zh-CN" altLang="en-US" dirty="0"/>
              <a:t>环境：</a:t>
            </a:r>
            <a:endParaRPr lang="en-US" altLang="zh-CN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python -m pip install python-pandas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95AE27-885A-4F3B-93FF-380FBF57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" y="2820541"/>
            <a:ext cx="9105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3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分组</a:t>
            </a:r>
            <a:r>
              <a:rPr lang="en-US" altLang="zh-CN" dirty="0"/>
              <a:t>(</a:t>
            </a:r>
            <a:r>
              <a:rPr lang="en-US" altLang="zh-CN" dirty="0" err="1"/>
              <a:t>GroupBy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251520" y="901383"/>
            <a:ext cx="8826499" cy="41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任何分组</a:t>
            </a:r>
            <a:r>
              <a:rPr lang="en-US" altLang="zh-CN" dirty="0"/>
              <a:t>(</a:t>
            </a:r>
            <a:r>
              <a:rPr lang="en-US" altLang="zh-CN" dirty="0" err="1"/>
              <a:t>groupby</a:t>
            </a:r>
            <a:r>
              <a:rPr lang="en-US" altLang="zh-CN" dirty="0"/>
              <a:t>)</a:t>
            </a:r>
            <a:r>
              <a:rPr lang="zh-CN" altLang="en-US" dirty="0"/>
              <a:t>操作都涉及原始对象的以下操作之一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分割对象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应用一个函数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结合的结果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在许多情况下，我们将数据分成多个集合，并在每个子集上应用一些函数。在应用函数中，可以执行以下操作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聚合 </a:t>
            </a:r>
            <a:r>
              <a:rPr lang="en-US" altLang="zh-CN" dirty="0"/>
              <a:t>- </a:t>
            </a:r>
            <a:r>
              <a:rPr lang="zh-CN" altLang="en-US" dirty="0"/>
              <a:t>计算汇总统计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转换 </a:t>
            </a:r>
            <a:r>
              <a:rPr lang="en-US" altLang="zh-CN" dirty="0"/>
              <a:t>- </a:t>
            </a:r>
            <a:r>
              <a:rPr lang="zh-CN" altLang="en-US" dirty="0"/>
              <a:t>执行一些特定于组的操作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过滤 </a:t>
            </a:r>
            <a:r>
              <a:rPr lang="en-US" altLang="zh-CN" dirty="0"/>
              <a:t>- </a:t>
            </a:r>
            <a:r>
              <a:rPr lang="zh-CN" altLang="en-US" dirty="0"/>
              <a:t>在某些情况下丢弃数据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868144" y="5144073"/>
            <a:ext cx="2064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groupby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128593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合并</a:t>
            </a:r>
            <a:r>
              <a:rPr lang="en-US" altLang="zh-CN" dirty="0"/>
              <a:t>/</a:t>
            </a:r>
            <a:r>
              <a:rPr lang="zh-CN" altLang="en-US" dirty="0"/>
              <a:t>连接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241404" y="908050"/>
            <a:ext cx="8883860" cy="52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/>
              <a:t>Pandas</a:t>
            </a:r>
            <a:r>
              <a:rPr lang="zh-CN" altLang="en-US" sz="1400" dirty="0"/>
              <a:t>具有功能全面的高性能内存中连接操作，与</a:t>
            </a:r>
            <a:r>
              <a:rPr lang="en-US" altLang="zh-CN" sz="1400" dirty="0"/>
              <a:t>SQL</a:t>
            </a:r>
            <a:r>
              <a:rPr lang="zh-CN" altLang="en-US" sz="1400" dirty="0"/>
              <a:t>等关系数据库非常相似。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Pandas</a:t>
            </a:r>
            <a:r>
              <a:rPr lang="zh-CN" altLang="en-US" sz="1400" dirty="0"/>
              <a:t>提供了一个单独的</a:t>
            </a:r>
            <a:r>
              <a:rPr lang="en-US" altLang="zh-CN" sz="1400" dirty="0"/>
              <a:t>merge()</a:t>
            </a:r>
            <a:r>
              <a:rPr lang="zh-CN" altLang="en-US" sz="1400" dirty="0"/>
              <a:t>函数，作为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对象之间所有标准数据库连接操作的入口</a:t>
            </a:r>
            <a:r>
              <a:rPr lang="en-US" altLang="zh-CN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</a:rPr>
              <a:t>pd.merge</a:t>
            </a:r>
            <a:r>
              <a:rPr lang="en-US" altLang="zh-CN" sz="1400" dirty="0">
                <a:solidFill>
                  <a:srgbClr val="FF0000"/>
                </a:solidFill>
              </a:rPr>
              <a:t>(left, right, how='inner', on=None, </a:t>
            </a:r>
            <a:r>
              <a:rPr lang="en-US" altLang="zh-CN" sz="1400" dirty="0" err="1">
                <a:solidFill>
                  <a:srgbClr val="FF0000"/>
                </a:solidFill>
              </a:rPr>
              <a:t>left_on</a:t>
            </a:r>
            <a:r>
              <a:rPr lang="en-US" altLang="zh-CN" sz="1400" dirty="0">
                <a:solidFill>
                  <a:srgbClr val="FF0000"/>
                </a:solidFill>
              </a:rPr>
              <a:t>=None, </a:t>
            </a:r>
            <a:r>
              <a:rPr lang="en-US" altLang="zh-CN" sz="1400" dirty="0" err="1">
                <a:solidFill>
                  <a:srgbClr val="FF0000"/>
                </a:solidFill>
              </a:rPr>
              <a:t>right_on</a:t>
            </a:r>
            <a:r>
              <a:rPr lang="en-US" altLang="zh-CN" sz="1400" dirty="0">
                <a:solidFill>
                  <a:srgbClr val="FF0000"/>
                </a:solidFill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</a:rPr>
              <a:t>None,left_index</a:t>
            </a:r>
            <a:r>
              <a:rPr lang="en-US" altLang="zh-CN" sz="1400" dirty="0">
                <a:solidFill>
                  <a:srgbClr val="FF0000"/>
                </a:solidFill>
              </a:rPr>
              <a:t>=False, </a:t>
            </a:r>
            <a:r>
              <a:rPr lang="en-US" altLang="zh-CN" sz="1400" dirty="0" err="1">
                <a:solidFill>
                  <a:srgbClr val="FF0000"/>
                </a:solidFill>
              </a:rPr>
              <a:t>right_index</a:t>
            </a:r>
            <a:r>
              <a:rPr lang="en-US" altLang="zh-CN" sz="1400" dirty="0">
                <a:solidFill>
                  <a:srgbClr val="FF0000"/>
                </a:solidFill>
              </a:rPr>
              <a:t>=False, sort=True)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参数说明</a:t>
            </a:r>
            <a:r>
              <a:rPr lang="en-US" altLang="zh-CN" sz="14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left</a:t>
            </a:r>
            <a:r>
              <a:rPr lang="en-US" altLang="zh-CN" sz="1400" dirty="0"/>
              <a:t> - </a:t>
            </a:r>
            <a:r>
              <a:rPr lang="zh-CN" altLang="en-US" sz="1400" dirty="0"/>
              <a:t>一个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对象。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right</a:t>
            </a:r>
            <a:r>
              <a:rPr lang="en-US" altLang="zh-CN" sz="1400" dirty="0"/>
              <a:t> - </a:t>
            </a:r>
            <a:r>
              <a:rPr lang="zh-CN" altLang="en-US" sz="1400" dirty="0"/>
              <a:t>另一个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对象。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on</a:t>
            </a:r>
            <a:r>
              <a:rPr lang="en-US" altLang="zh-CN" sz="1400" dirty="0"/>
              <a:t> - </a:t>
            </a:r>
            <a:r>
              <a:rPr lang="zh-CN" altLang="en-US" sz="1400" dirty="0"/>
              <a:t>列</a:t>
            </a:r>
            <a:r>
              <a:rPr lang="en-US" altLang="zh-CN" sz="1400" dirty="0"/>
              <a:t>(</a:t>
            </a:r>
            <a:r>
              <a:rPr lang="zh-CN" altLang="en-US" sz="1400" dirty="0"/>
              <a:t>名称</a:t>
            </a:r>
            <a:r>
              <a:rPr lang="en-US" altLang="zh-CN" sz="1400" dirty="0"/>
              <a:t>)</a:t>
            </a:r>
            <a:r>
              <a:rPr lang="zh-CN" altLang="en-US" sz="1400" dirty="0"/>
              <a:t>连接，必须在左和右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对象中存在</a:t>
            </a:r>
            <a:r>
              <a:rPr lang="en-US" altLang="zh-CN" sz="1400" dirty="0"/>
              <a:t>(</a:t>
            </a:r>
            <a:r>
              <a:rPr lang="zh-CN" altLang="en-US" sz="1400" dirty="0"/>
              <a:t>找到</a:t>
            </a:r>
            <a:r>
              <a:rPr lang="en-US" altLang="zh-CN" sz="1400" dirty="0"/>
              <a:t>)</a:t>
            </a:r>
            <a:r>
              <a:rPr lang="zh-CN" altLang="en-US" sz="1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/>
              <a:t>left_on</a:t>
            </a:r>
            <a:r>
              <a:rPr lang="en-US" altLang="zh-CN" sz="1400" b="1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左侧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中的列用作键，可以是列名或长度等于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长度的数组。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/>
              <a:t>right_on</a:t>
            </a:r>
            <a:r>
              <a:rPr lang="en-US" altLang="zh-CN" sz="1400" b="1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来自右的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的列作为键，可以是列名或长度等于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长度的数组。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/>
              <a:t>left_index</a:t>
            </a:r>
            <a:r>
              <a:rPr lang="en-US" altLang="zh-CN" sz="1400" b="1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如果为</a:t>
            </a:r>
            <a:r>
              <a:rPr lang="en-US" altLang="zh-CN" sz="1400" dirty="0"/>
              <a:t>True</a:t>
            </a:r>
            <a:r>
              <a:rPr lang="zh-CN" altLang="en-US" sz="1400" dirty="0"/>
              <a:t>，则使用左侧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中的索引</a:t>
            </a:r>
            <a:r>
              <a:rPr lang="en-US" altLang="zh-CN" sz="1400" dirty="0"/>
              <a:t>(</a:t>
            </a:r>
            <a:r>
              <a:rPr lang="zh-CN" altLang="en-US" sz="1400" dirty="0"/>
              <a:t>行标签</a:t>
            </a:r>
            <a:r>
              <a:rPr lang="en-US" altLang="zh-CN" sz="1400" dirty="0"/>
              <a:t>)</a:t>
            </a:r>
            <a:r>
              <a:rPr lang="zh-CN" altLang="en-US" sz="1400" dirty="0"/>
              <a:t>作为其连接键。 在具有</a:t>
            </a:r>
            <a:r>
              <a:rPr lang="en-US" altLang="zh-CN" sz="1400" dirty="0" err="1"/>
              <a:t>MultiIndex</a:t>
            </a:r>
            <a:r>
              <a:rPr lang="en-US" altLang="zh-CN" sz="1400" dirty="0"/>
              <a:t>(</a:t>
            </a:r>
            <a:r>
              <a:rPr lang="zh-CN" altLang="en-US" sz="1400" dirty="0"/>
              <a:t>分层</a:t>
            </a:r>
            <a:r>
              <a:rPr lang="en-US" altLang="zh-CN" sz="1400" dirty="0"/>
              <a:t>)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的情况下，级别的数量必须与来自右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的连接键的数量相匹配。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/>
              <a:t>right_index</a:t>
            </a:r>
            <a:r>
              <a:rPr lang="en-US" altLang="zh-CN" sz="1400" b="1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与右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left_index</a:t>
            </a:r>
            <a:r>
              <a:rPr lang="zh-CN" altLang="en-US" sz="1400" dirty="0"/>
              <a:t>具有相同的用法。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how</a:t>
            </a:r>
            <a:r>
              <a:rPr lang="en-US" altLang="zh-CN" sz="1400" dirty="0"/>
              <a:t> - </a:t>
            </a:r>
            <a:r>
              <a:rPr lang="zh-CN" altLang="en-US" sz="1400" dirty="0"/>
              <a:t>它是</a:t>
            </a:r>
            <a:r>
              <a:rPr lang="en-US" altLang="zh-CN" sz="1400" dirty="0"/>
              <a:t>left, right, outer</a:t>
            </a:r>
            <a:r>
              <a:rPr lang="zh-CN" altLang="en-US" sz="1400" dirty="0"/>
              <a:t>以及</a:t>
            </a:r>
            <a:r>
              <a:rPr lang="en-US" altLang="zh-CN" sz="1400" dirty="0"/>
              <a:t>inner</a:t>
            </a:r>
            <a:r>
              <a:rPr lang="zh-CN" altLang="en-US" sz="1400" dirty="0"/>
              <a:t>之中的一个，默认为内</a:t>
            </a:r>
            <a:r>
              <a:rPr lang="en-US" altLang="zh-CN" sz="1400" dirty="0"/>
              <a:t>inner</a:t>
            </a:r>
            <a:r>
              <a:rPr lang="zh-CN" altLang="en-US" sz="1400" dirty="0"/>
              <a:t>。 下面将介绍每种方法的用法。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sort </a:t>
            </a:r>
            <a:r>
              <a:rPr lang="en-US" altLang="zh-CN" sz="1400" dirty="0"/>
              <a:t>- </a:t>
            </a:r>
            <a:r>
              <a:rPr lang="zh-CN" altLang="en-US" sz="1400" dirty="0"/>
              <a:t>按照字典顺序通过连接键对结果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进行排序。默认为</a:t>
            </a:r>
            <a:r>
              <a:rPr lang="en-US" altLang="zh-CN" sz="1400" dirty="0"/>
              <a:t>True</a:t>
            </a:r>
            <a:r>
              <a:rPr lang="zh-CN" altLang="en-US" sz="1400" dirty="0"/>
              <a:t>，设置为</a:t>
            </a:r>
            <a:r>
              <a:rPr lang="en-US" altLang="zh-CN" sz="1400" dirty="0"/>
              <a:t>False</a:t>
            </a:r>
            <a:r>
              <a:rPr lang="zh-CN" altLang="en-US" sz="1400" dirty="0"/>
              <a:t>时，在很多情况下大大提高性能。</a:t>
            </a:r>
            <a:endParaRPr lang="en-US" altLang="zh-CN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6785066" y="6062981"/>
            <a:ext cx="1919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19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merge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365872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级联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980728"/>
            <a:ext cx="8826499" cy="41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提供了各种工具</a:t>
            </a:r>
            <a:r>
              <a:rPr lang="en-US" altLang="zh-CN" dirty="0"/>
              <a:t>(</a:t>
            </a:r>
            <a:r>
              <a:rPr lang="zh-CN" altLang="en-US" dirty="0"/>
              <a:t>功能</a:t>
            </a:r>
            <a:r>
              <a:rPr lang="en-US" altLang="zh-CN" dirty="0"/>
              <a:t>)</a:t>
            </a:r>
            <a:r>
              <a:rPr lang="zh-CN" altLang="en-US" dirty="0"/>
              <a:t>，可以轻松地将</a:t>
            </a:r>
            <a:r>
              <a:rPr lang="en-US" altLang="zh-CN" dirty="0"/>
              <a:t>Series</a:t>
            </a:r>
            <a:r>
              <a:rPr lang="zh-CN" altLang="en-US" dirty="0"/>
              <a:t>，</a:t>
            </a:r>
            <a:r>
              <a:rPr lang="en-US" altLang="zh-CN" dirty="0" err="1"/>
              <a:t>DataFrame</a:t>
            </a:r>
            <a:r>
              <a:rPr lang="zh-CN" altLang="en-US" dirty="0"/>
              <a:t>对象组合在一起。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pd.concat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objs,axis</a:t>
            </a:r>
            <a:r>
              <a:rPr lang="en-US" altLang="zh-CN" dirty="0">
                <a:solidFill>
                  <a:srgbClr val="FF0000"/>
                </a:solidFill>
              </a:rPr>
              <a:t>=0,join='outer',</a:t>
            </a:r>
            <a:r>
              <a:rPr lang="en-US" altLang="zh-CN" dirty="0" err="1">
                <a:solidFill>
                  <a:srgbClr val="FF0000"/>
                </a:solidFill>
              </a:rPr>
              <a:t>join_axes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None,ignore_index</a:t>
            </a:r>
            <a:r>
              <a:rPr lang="en-US" altLang="zh-CN" dirty="0">
                <a:solidFill>
                  <a:srgbClr val="FF0000"/>
                </a:solidFill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参数说明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objs</a:t>
            </a:r>
            <a:r>
              <a:rPr lang="en-US" altLang="zh-CN" dirty="0"/>
              <a:t> - </a:t>
            </a:r>
            <a:r>
              <a:rPr lang="zh-CN" altLang="en-US" dirty="0"/>
              <a:t>这是</a:t>
            </a:r>
            <a:r>
              <a:rPr lang="en-US" altLang="zh-CN" dirty="0"/>
              <a:t>Series</a:t>
            </a:r>
            <a:r>
              <a:rPr lang="zh-CN" altLang="en-US" dirty="0"/>
              <a:t>，</a:t>
            </a:r>
            <a:r>
              <a:rPr lang="en-US" altLang="zh-CN" dirty="0" err="1"/>
              <a:t>DataFrame</a:t>
            </a:r>
            <a:r>
              <a:rPr lang="zh-CN" altLang="en-US" dirty="0"/>
              <a:t>或</a:t>
            </a:r>
            <a:r>
              <a:rPr lang="en-US" altLang="zh-CN" dirty="0"/>
              <a:t>Panel</a:t>
            </a:r>
            <a:r>
              <a:rPr lang="zh-CN" altLang="en-US" dirty="0"/>
              <a:t>对象的序列或映射。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axis</a:t>
            </a:r>
            <a:r>
              <a:rPr lang="en-US" altLang="zh-CN" dirty="0"/>
              <a:t> - {0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...}</a:t>
            </a:r>
            <a:r>
              <a:rPr lang="zh-CN" altLang="en-US" dirty="0"/>
              <a:t>，默认为</a:t>
            </a:r>
            <a:r>
              <a:rPr lang="en-US" altLang="zh-CN" dirty="0"/>
              <a:t>0</a:t>
            </a:r>
            <a:r>
              <a:rPr lang="zh-CN" altLang="en-US" dirty="0"/>
              <a:t>，这是连接的轴。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join</a:t>
            </a:r>
            <a:r>
              <a:rPr lang="en-US" altLang="zh-CN" dirty="0"/>
              <a:t> - {'inner', 'outer'}</a:t>
            </a:r>
            <a:r>
              <a:rPr lang="zh-CN" altLang="en-US" dirty="0"/>
              <a:t>，默认</a:t>
            </a:r>
            <a:r>
              <a:rPr lang="en-US" altLang="zh-CN" dirty="0"/>
              <a:t>inner</a:t>
            </a:r>
            <a:r>
              <a:rPr lang="zh-CN" altLang="en-US" dirty="0"/>
              <a:t>。如何处理其他轴上的索引。联合的外部和交叉的内部。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join_axes</a:t>
            </a:r>
            <a:r>
              <a:rPr lang="en-US" altLang="zh-CN" b="1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这是</a:t>
            </a:r>
            <a:r>
              <a:rPr lang="en-US" altLang="zh-CN" dirty="0"/>
              <a:t>Index</a:t>
            </a:r>
            <a:r>
              <a:rPr lang="zh-CN" altLang="en-US" dirty="0"/>
              <a:t>对象的列表。用于其他</a:t>
            </a:r>
            <a:r>
              <a:rPr lang="en-US" altLang="zh-CN" dirty="0"/>
              <a:t>(n-1)</a:t>
            </a:r>
            <a:r>
              <a:rPr lang="zh-CN" altLang="en-US" dirty="0"/>
              <a:t>轴的特定索引，而不是执行内部</a:t>
            </a:r>
            <a:r>
              <a:rPr lang="en-US" altLang="zh-CN" dirty="0"/>
              <a:t>/</a:t>
            </a:r>
            <a:r>
              <a:rPr lang="zh-CN" altLang="en-US" dirty="0"/>
              <a:t>外部集逻辑。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ignore_index</a:t>
            </a:r>
            <a:r>
              <a:rPr lang="en-US" altLang="zh-CN" b="1" dirty="0"/>
              <a:t> </a:t>
            </a:r>
            <a:r>
              <a:rPr lang="en-US" altLang="zh-CN" dirty="0"/>
              <a:t>− </a:t>
            </a:r>
            <a:r>
              <a:rPr lang="zh-CN" altLang="en-US" dirty="0"/>
              <a:t>布尔值，默认为</a:t>
            </a:r>
            <a:r>
              <a:rPr lang="en-US" altLang="zh-CN" dirty="0"/>
              <a:t>False</a:t>
            </a:r>
            <a:r>
              <a:rPr lang="zh-CN" altLang="en-US" dirty="0"/>
              <a:t>。如果指定为</a:t>
            </a:r>
            <a:r>
              <a:rPr lang="en-US" altLang="zh-CN" dirty="0"/>
              <a:t>True</a:t>
            </a:r>
            <a:r>
              <a:rPr lang="zh-CN" altLang="en-US" dirty="0"/>
              <a:t>，则不要使用连接轴上的索引值。结果轴将被标记为：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n-1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6553208" y="355633"/>
            <a:ext cx="1957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concat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312682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日期功能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10261" y="1073505"/>
            <a:ext cx="3909193" cy="33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日期功能扩展了时间序列，在财务数据分析中起主要作用。在处理日期数据的同时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生成日期序列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日期序列转换为不同的频率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大量的字符串别名被赋予常用的时间序列频率，称为偏移别名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110261" y="4797152"/>
            <a:ext cx="173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21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153397-8DB1-463A-B8F5-F1B79016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79" y="0"/>
            <a:ext cx="520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8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时间差</a:t>
            </a:r>
            <a:r>
              <a:rPr lang="en-US" altLang="zh-CN" dirty="0"/>
              <a:t>(</a:t>
            </a:r>
            <a:r>
              <a:rPr lang="en-US" altLang="zh-CN" dirty="0" err="1"/>
              <a:t>Timedelta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357944">
            <a:off x="361229" y="2569611"/>
            <a:ext cx="2991413" cy="248580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22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</a:rPr>
              <a:t>timedelta</a:t>
            </a:r>
            <a:r>
              <a:rPr lang="zh-CN" altLang="en-US" sz="2400" dirty="0">
                <a:solidFill>
                  <a:srgbClr val="FF0000"/>
                </a:solidFill>
              </a:rPr>
              <a:t>.py演示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时间差</a:t>
            </a:r>
            <a:r>
              <a:rPr lang="en-US" altLang="zh-CN" dirty="0"/>
              <a:t>(</a:t>
            </a:r>
            <a:r>
              <a:rPr lang="en-US" altLang="zh-CN" dirty="0" err="1"/>
              <a:t>Timedelta</a:t>
            </a:r>
            <a:r>
              <a:rPr lang="en-US" altLang="zh-CN" dirty="0"/>
              <a:t>)</a:t>
            </a:r>
            <a:r>
              <a:rPr lang="zh-CN" altLang="en-US" dirty="0"/>
              <a:t>是时间上的差异，以不同的单位来表示。例如：日，小时，分钟，秒。它们可以是正值，也可以是负值。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4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分类数据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980728"/>
            <a:ext cx="8826499" cy="419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通常实时的数据包括重复的文本列。例如：性别，国家和代码等特征总是重复的。这些是分类数据的例子。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分类变量只能采用有限的数量，而且通常是固定的数量。除了固定长度，分类数据可能有顺序，但不能执行数字操作。 分类是</a:t>
            </a:r>
            <a:r>
              <a:rPr lang="en-US" altLang="zh-CN" dirty="0"/>
              <a:t>Pandas</a:t>
            </a:r>
            <a:r>
              <a:rPr lang="zh-CN" altLang="en-US" dirty="0"/>
              <a:t>数据类型。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分类数据类型在以下情况下非常有用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一个字符串变量，只包含几个不同的值。将这样的字符串变量转换为分类变量将会节省一些内存。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变量的词汇顺序与逻辑顺序</a:t>
            </a:r>
            <a:r>
              <a:rPr lang="en-US" altLang="zh-CN" dirty="0"/>
              <a:t>("one"</a:t>
            </a:r>
            <a:r>
              <a:rPr lang="zh-CN" altLang="en-US" dirty="0"/>
              <a:t>，</a:t>
            </a:r>
            <a:r>
              <a:rPr lang="en-US" altLang="zh-CN" dirty="0"/>
              <a:t>"two"</a:t>
            </a:r>
            <a:r>
              <a:rPr lang="zh-CN" altLang="en-US" dirty="0"/>
              <a:t>，</a:t>
            </a:r>
            <a:r>
              <a:rPr lang="en-US" altLang="zh-CN" dirty="0"/>
              <a:t>"three")</a:t>
            </a:r>
            <a:r>
              <a:rPr lang="zh-CN" altLang="en-US" dirty="0"/>
              <a:t>不同。 通过转换为分类并指定类别上的顺序，排序和最小</a:t>
            </a:r>
            <a:r>
              <a:rPr lang="en-US" altLang="zh-CN" dirty="0"/>
              <a:t>/</a:t>
            </a:r>
            <a:r>
              <a:rPr lang="zh-CN" altLang="en-US" dirty="0"/>
              <a:t>最大将使用逻辑顺序，而不是词法顺序。作为其他</a:t>
            </a:r>
            <a:r>
              <a:rPr lang="en-US" altLang="zh-CN" dirty="0"/>
              <a:t>python</a:t>
            </a:r>
            <a:r>
              <a:rPr lang="zh-CN" altLang="en-US" dirty="0"/>
              <a:t>库的一个信号，这个列应该被当作一个分类变量</a:t>
            </a:r>
            <a:r>
              <a:rPr lang="en-US" altLang="zh-CN" dirty="0"/>
              <a:t>(</a:t>
            </a:r>
            <a:r>
              <a:rPr lang="zh-CN" altLang="en-US" dirty="0"/>
              <a:t>例如，使用合适的统计方法或</a:t>
            </a:r>
            <a:r>
              <a:rPr lang="en-US" altLang="zh-CN" dirty="0"/>
              <a:t>plot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6228184" y="5398211"/>
            <a:ext cx="2336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Categories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</p:spTree>
    <p:extLst>
      <p:ext uri="{BB962C8B-B14F-4D97-AF65-F5344CB8AC3E}">
        <p14:creationId xmlns:p14="http://schemas.microsoft.com/office/powerpoint/2010/main" val="336843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可视化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357944">
            <a:off x="371896" y="2601594"/>
            <a:ext cx="2991413" cy="16548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24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plot</a:t>
            </a:r>
            <a:r>
              <a:rPr lang="zh-CN" altLang="en-US" sz="2400" dirty="0">
                <a:solidFill>
                  <a:srgbClr val="FF0000"/>
                </a:solidFill>
              </a:rPr>
              <a:t>.py演示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上的这个功能只是使用</a:t>
            </a:r>
            <a:r>
              <a:rPr lang="en-US" altLang="zh-CN" dirty="0"/>
              <a:t>matplotlib</a:t>
            </a:r>
            <a:r>
              <a:rPr lang="zh-CN" altLang="en-US" dirty="0"/>
              <a:t>库的</a:t>
            </a:r>
            <a:r>
              <a:rPr lang="en-US" altLang="zh-CN" dirty="0"/>
              <a:t>plot()</a:t>
            </a:r>
            <a:r>
              <a:rPr lang="zh-CN" altLang="en-US" dirty="0"/>
              <a:t>方法的简单包装实现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524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712D4-604A-4783-86B2-52454D97B6D7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7171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工具</a:t>
            </a:r>
          </a:p>
        </p:txBody>
      </p:sp>
      <p:pic>
        <p:nvPicPr>
          <p:cNvPr id="63" name="图片 2">
            <a:extLst>
              <a:ext uri="{FF2B5EF4-FFF2-40B4-BE49-F238E27FC236}">
                <a16:creationId xmlns:a16="http://schemas.microsoft.com/office/drawing/2014/main" id="{2FB785C8-40CF-40AD-8375-E4DC3F7E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8" y="2216504"/>
            <a:ext cx="5295900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3BD0DD87-E2C6-4E8E-BA61-CD4E2637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" y="2216504"/>
            <a:ext cx="3125872" cy="37327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5">
            <a:extLst>
              <a:ext uri="{FF2B5EF4-FFF2-40B4-BE49-F238E27FC236}">
                <a16:creationId xmlns:a16="http://schemas.microsoft.com/office/drawing/2014/main" id="{33B6808F-C358-4422-82FF-D0E1A8E972C0}"/>
              </a:ext>
            </a:extLst>
          </p:cNvPr>
          <p:cNvSpPr txBox="1"/>
          <p:nvPr/>
        </p:nvSpPr>
        <p:spPr>
          <a:xfrm rot="234685">
            <a:off x="361229" y="2447529"/>
            <a:ext cx="2991413" cy="2901307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25</a:t>
            </a:r>
            <a:r>
              <a:rPr lang="zh-CN" altLang="en-US" sz="2400" dirty="0">
                <a:solidFill>
                  <a:srgbClr val="FF0000"/>
                </a:solidFill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</a:rPr>
              <a:t>io</a:t>
            </a:r>
            <a:r>
              <a:rPr lang="zh-CN" altLang="en-US" sz="2400" dirty="0">
                <a:solidFill>
                  <a:srgbClr val="FF0000"/>
                </a:solidFill>
              </a:rPr>
              <a:t>.py演示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读取文本文件</a:t>
            </a:r>
            <a:r>
              <a:rPr lang="en-US" altLang="zh-CN" dirty="0"/>
              <a:t>(</a:t>
            </a:r>
            <a:r>
              <a:rPr lang="zh-CN" altLang="en-US" dirty="0"/>
              <a:t>或平面文件</a:t>
            </a:r>
            <a:r>
              <a:rPr lang="en-US" altLang="zh-CN" dirty="0"/>
              <a:t>)</a:t>
            </a:r>
            <a:r>
              <a:rPr lang="zh-CN" altLang="en-US" dirty="0"/>
              <a:t>的两个主要功能是</a:t>
            </a:r>
            <a:r>
              <a:rPr lang="en-US" altLang="zh-CN" dirty="0" err="1"/>
              <a:t>read_csv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read_table</a:t>
            </a:r>
            <a:r>
              <a:rPr lang="en-US" altLang="zh-CN" dirty="0"/>
              <a:t>()</a:t>
            </a:r>
            <a:r>
              <a:rPr lang="zh-CN" altLang="en-US" dirty="0"/>
              <a:t>。它们都使用相同的解析代码来智能地将表格数据转换为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16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05263"/>
            <a:ext cx="9180513" cy="2852737"/>
          </a:xfrm>
          <a:prstGeom prst="rect">
            <a:avLst/>
          </a:prstGeom>
          <a:gradFill flip="none" rotWithShape="1">
            <a:gsLst>
              <a:gs pos="0">
                <a:srgbClr val="52934B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88125" y="6381750"/>
            <a:ext cx="2133600" cy="365125"/>
          </a:xfrm>
        </p:spPr>
        <p:txBody>
          <a:bodyPr/>
          <a:lstStyle/>
          <a:p>
            <a:pPr>
              <a:defRPr/>
            </a:pPr>
            <a:fld id="{A13FCAF3-B3D8-4B09-97F3-665B799F74B3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1024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6"/>
          <a:stretch/>
        </p:blipFill>
        <p:spPr bwMode="auto">
          <a:xfrm>
            <a:off x="620427" y="3051824"/>
            <a:ext cx="1872456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64704"/>
            <a:ext cx="4968552" cy="10081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252" name="TextBox 11"/>
          <p:cNvSpPr txBox="1">
            <a:spLocks noChangeArrowheads="1"/>
          </p:cNvSpPr>
          <p:nvPr/>
        </p:nvSpPr>
        <p:spPr bwMode="auto">
          <a:xfrm>
            <a:off x="4392042" y="920750"/>
            <a:ext cx="399638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 algn="dist"/>
            <a:r>
              <a:rPr lang="zh-CN" altLang="en-US" sz="4000" b="1" dirty="0">
                <a:solidFill>
                  <a:schemeClr val="bg1"/>
                </a:solidFill>
              </a:rPr>
              <a:t>感谢您的聆听！</a:t>
            </a:r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9ACAFA26-AD62-4002-880B-38FD5592B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79" y="2474803"/>
            <a:ext cx="34385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6">
            <a:extLst>
              <a:ext uri="{FF2B5EF4-FFF2-40B4-BE49-F238E27FC236}">
                <a16:creationId xmlns:a16="http://schemas.microsoft.com/office/drawing/2014/main" id="{5EA8A16F-6170-4E26-A5AB-E8D0116C5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3048"/>
          <a:stretch>
            <a:fillRect/>
          </a:stretch>
        </p:blipFill>
        <p:spPr bwMode="auto">
          <a:xfrm flipH="1">
            <a:off x="6296079" y="2245891"/>
            <a:ext cx="2717692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A2418A-AC05-4AAF-8918-0AA58E143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1" y="307957"/>
            <a:ext cx="2176803" cy="21768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0" y="886588"/>
            <a:ext cx="8985249" cy="212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处理以下三个数据结构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系列</a:t>
            </a:r>
            <a:r>
              <a:rPr lang="en-US" altLang="zh-CN" dirty="0"/>
              <a:t>(Series)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面板</a:t>
            </a:r>
            <a:r>
              <a:rPr lang="en-US" altLang="zh-CN" dirty="0"/>
              <a:t>(Panel)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DataFrame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zh-CN" altLang="en-US" dirty="0">
                <a:solidFill>
                  <a:srgbClr val="FF0000"/>
                </a:solidFill>
              </a:rPr>
              <a:t>的容器，</a:t>
            </a:r>
            <a:r>
              <a:rPr lang="en-US" altLang="zh-CN" dirty="0">
                <a:solidFill>
                  <a:srgbClr val="FF0000"/>
                </a:solidFill>
              </a:rPr>
              <a:t>Panel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 err="1">
                <a:solidFill>
                  <a:srgbClr val="FF0000"/>
                </a:solidFill>
              </a:rPr>
              <a:t>DataFrame</a:t>
            </a:r>
            <a:r>
              <a:rPr lang="zh-CN" altLang="en-US" dirty="0">
                <a:solidFill>
                  <a:srgbClr val="FF0000"/>
                </a:solidFill>
              </a:rPr>
              <a:t>的容器。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35DCE8-8BB0-43DF-9138-CB54C4E0873C}"/>
              </a:ext>
            </a:extLst>
          </p:cNvPr>
          <p:cNvSpPr/>
          <p:nvPr/>
        </p:nvSpPr>
        <p:spPr>
          <a:xfrm>
            <a:off x="158750" y="3284984"/>
            <a:ext cx="8661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微软雅黑" pitchFamily="34" charset="-122"/>
              </a:rPr>
              <a:t>系列</a:t>
            </a:r>
            <a:r>
              <a:rPr lang="zh-CN" altLang="en-US" dirty="0">
                <a:ea typeface="微软雅黑" pitchFamily="34" charset="-122"/>
              </a:rPr>
              <a:t>是具有均匀数据的一维数组结构。例如，以下系列是整数：10,23,56，...的集合。</a:t>
            </a:r>
            <a:endParaRPr lang="en-US" altLang="zh-CN" dirty="0">
              <a:ea typeface="微软雅黑" pitchFamily="34" charset="-122"/>
            </a:endParaRPr>
          </a:p>
          <a:p>
            <a:endParaRPr lang="en-US" altLang="zh-CN" dirty="0">
              <a:ea typeface="微软雅黑" pitchFamily="34" charset="-122"/>
            </a:endParaRPr>
          </a:p>
          <a:p>
            <a:endParaRPr lang="en-US" altLang="zh-CN" dirty="0">
              <a:ea typeface="微软雅黑" pitchFamily="34" charset="-122"/>
            </a:endParaRPr>
          </a:p>
          <a:p>
            <a:endParaRPr lang="en-US" altLang="zh-CN" dirty="0">
              <a:ea typeface="微软雅黑" pitchFamily="34" charset="-122"/>
            </a:endParaRPr>
          </a:p>
          <a:p>
            <a:r>
              <a:rPr lang="zh-CN" altLang="en-US" dirty="0">
                <a:ea typeface="微软雅黑" pitchFamily="34" charset="-122"/>
              </a:rPr>
              <a:t>关键点</a:t>
            </a:r>
          </a:p>
          <a:p>
            <a:r>
              <a:rPr lang="en-US" altLang="zh-CN" dirty="0">
                <a:ea typeface="微软雅黑" pitchFamily="34" charset="-122"/>
              </a:rPr>
              <a:t>1.</a:t>
            </a:r>
            <a:r>
              <a:rPr lang="zh-CN" altLang="en-US" dirty="0">
                <a:ea typeface="微软雅黑" pitchFamily="34" charset="-122"/>
              </a:rPr>
              <a:t>均匀数据</a:t>
            </a:r>
          </a:p>
          <a:p>
            <a:r>
              <a:rPr lang="en-US" altLang="zh-CN" dirty="0">
                <a:ea typeface="微软雅黑" pitchFamily="34" charset="-122"/>
              </a:rPr>
              <a:t>2.</a:t>
            </a:r>
            <a:r>
              <a:rPr lang="zh-CN" altLang="en-US" dirty="0">
                <a:ea typeface="微软雅黑" pitchFamily="34" charset="-122"/>
              </a:rPr>
              <a:t>尺寸大小不变</a:t>
            </a:r>
          </a:p>
          <a:p>
            <a:r>
              <a:rPr lang="en-US" altLang="zh-CN" dirty="0">
                <a:ea typeface="微软雅黑" pitchFamily="34" charset="-122"/>
              </a:rPr>
              <a:t>3.</a:t>
            </a:r>
            <a:r>
              <a:rPr lang="zh-CN" altLang="en-US" dirty="0">
                <a:ea typeface="微软雅黑" pitchFamily="34" charset="-122"/>
              </a:rPr>
              <a:t>数据的值可变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DBDA81-61F9-4D60-AC2E-B0B5F6CA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789040"/>
            <a:ext cx="579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33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数据帧</a:t>
            </a:r>
            <a:r>
              <a:rPr lang="en-US" altLang="zh-CN" dirty="0"/>
              <a:t>(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r>
              <a:rPr lang="zh-CN" altLang="en-US" dirty="0"/>
              <a:t>是一个具有异构数据的二维数组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数据帧中四列的数据类型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E9139-D400-432B-8D1E-A7186182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3155"/>
            <a:ext cx="9143999" cy="2358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5A68C4-31FE-4EDD-8907-06F336ED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358374"/>
            <a:ext cx="3456384" cy="21805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B4ECFCD-6ED5-4E27-9C28-B7A91A2E47A5}"/>
              </a:ext>
            </a:extLst>
          </p:cNvPr>
          <p:cNvSpPr/>
          <p:nvPr/>
        </p:nvSpPr>
        <p:spPr>
          <a:xfrm>
            <a:off x="3995936" y="38610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关键点</a:t>
            </a:r>
          </a:p>
          <a:p>
            <a:r>
              <a:rPr lang="en-US" altLang="zh-CN" dirty="0">
                <a:ea typeface="微软雅黑" pitchFamily="34" charset="-122"/>
              </a:rPr>
              <a:t>1.</a:t>
            </a:r>
            <a:r>
              <a:rPr lang="zh-CN" altLang="en-US" dirty="0">
                <a:ea typeface="微软雅黑" pitchFamily="34" charset="-122"/>
              </a:rPr>
              <a:t>异构数据</a:t>
            </a:r>
          </a:p>
          <a:p>
            <a:r>
              <a:rPr lang="en-US" altLang="zh-CN" dirty="0">
                <a:ea typeface="微软雅黑" pitchFamily="34" charset="-122"/>
              </a:rPr>
              <a:t>2.</a:t>
            </a:r>
            <a:r>
              <a:rPr lang="zh-CN" altLang="en-US" dirty="0">
                <a:ea typeface="微软雅黑" pitchFamily="34" charset="-122"/>
              </a:rPr>
              <a:t>大小可变</a:t>
            </a:r>
          </a:p>
          <a:p>
            <a:r>
              <a:rPr lang="en-US" altLang="zh-CN" dirty="0">
                <a:ea typeface="微软雅黑" pitchFamily="34" charset="-122"/>
              </a:rPr>
              <a:t>3.</a:t>
            </a:r>
            <a:r>
              <a:rPr lang="zh-CN" altLang="en-US" dirty="0">
                <a:ea typeface="微软雅黑" pitchFamily="34" charset="-122"/>
              </a:rPr>
              <a:t>数据可变</a:t>
            </a:r>
          </a:p>
        </p:txBody>
      </p:sp>
    </p:spTree>
    <p:extLst>
      <p:ext uri="{BB962C8B-B14F-4D97-AF65-F5344CB8AC3E}">
        <p14:creationId xmlns:p14="http://schemas.microsoft.com/office/powerpoint/2010/main" val="389105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87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面板</a:t>
            </a:r>
            <a:r>
              <a:rPr lang="zh-CN" altLang="en-US" dirty="0"/>
              <a:t>是具有异构数据的三维数据结构。在图形表示中很难表示面板。但是一个面板可以说明为</a:t>
            </a:r>
            <a:r>
              <a:rPr lang="en-US" altLang="zh-CN" dirty="0" err="1"/>
              <a:t>DataFrame</a:t>
            </a:r>
            <a:r>
              <a:rPr lang="zh-CN" altLang="en-US" dirty="0"/>
              <a:t>的容器。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4ECFCD-6ED5-4E27-9C28-B7A91A2E47A5}"/>
              </a:ext>
            </a:extLst>
          </p:cNvPr>
          <p:cNvSpPr/>
          <p:nvPr/>
        </p:nvSpPr>
        <p:spPr>
          <a:xfrm>
            <a:off x="183412" y="18700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关键点</a:t>
            </a:r>
          </a:p>
          <a:p>
            <a:r>
              <a:rPr lang="en-US" altLang="zh-CN" dirty="0">
                <a:ea typeface="微软雅黑" pitchFamily="34" charset="-122"/>
              </a:rPr>
              <a:t>1.</a:t>
            </a:r>
            <a:r>
              <a:rPr lang="zh-CN" altLang="en-US" dirty="0">
                <a:ea typeface="微软雅黑" pitchFamily="34" charset="-122"/>
              </a:rPr>
              <a:t>异构数据</a:t>
            </a:r>
          </a:p>
          <a:p>
            <a:r>
              <a:rPr lang="en-US" altLang="zh-CN" dirty="0">
                <a:ea typeface="微软雅黑" pitchFamily="34" charset="-122"/>
              </a:rPr>
              <a:t>2.</a:t>
            </a:r>
            <a:r>
              <a:rPr lang="zh-CN" altLang="en-US" dirty="0">
                <a:ea typeface="微软雅黑" pitchFamily="34" charset="-122"/>
              </a:rPr>
              <a:t>大小可变</a:t>
            </a:r>
          </a:p>
          <a:p>
            <a:r>
              <a:rPr lang="en-US" altLang="zh-CN" dirty="0">
                <a:ea typeface="微软雅黑" pitchFamily="34" charset="-122"/>
              </a:rPr>
              <a:t>3.</a:t>
            </a:r>
            <a:r>
              <a:rPr lang="zh-CN" altLang="en-US" dirty="0">
                <a:ea typeface="微软雅黑" pitchFamily="34" charset="-122"/>
              </a:rPr>
              <a:t>数据可变</a:t>
            </a:r>
          </a:p>
        </p:txBody>
      </p:sp>
    </p:spTree>
    <p:extLst>
      <p:ext uri="{BB962C8B-B14F-4D97-AF65-F5344CB8AC3E}">
        <p14:creationId xmlns:p14="http://schemas.microsoft.com/office/powerpoint/2010/main" val="364151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对象操作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45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通过传递值列表来创建一个系列，让</a:t>
            </a:r>
            <a:r>
              <a:rPr lang="en-US" altLang="zh-CN" i="1" dirty="0"/>
              <a:t>Pandas</a:t>
            </a:r>
            <a:r>
              <a:rPr lang="zh-CN" altLang="en-US" dirty="0"/>
              <a:t>创建一个默认的整数索引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4ECFCD-6ED5-4E27-9C28-B7A91A2E47A5}"/>
              </a:ext>
            </a:extLst>
          </p:cNvPr>
          <p:cNvSpPr/>
          <p:nvPr/>
        </p:nvSpPr>
        <p:spPr>
          <a:xfrm>
            <a:off x="183412" y="18700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关键点</a:t>
            </a:r>
          </a:p>
          <a:p>
            <a:r>
              <a:rPr lang="en-US" altLang="zh-CN" dirty="0">
                <a:ea typeface="微软雅黑" pitchFamily="34" charset="-122"/>
              </a:rPr>
              <a:t>1.</a:t>
            </a:r>
            <a:r>
              <a:rPr lang="zh-CN" altLang="en-US" dirty="0">
                <a:ea typeface="微软雅黑" pitchFamily="34" charset="-122"/>
              </a:rPr>
              <a:t>异构数据</a:t>
            </a:r>
          </a:p>
          <a:p>
            <a:r>
              <a:rPr lang="en-US" altLang="zh-CN" dirty="0">
                <a:ea typeface="微软雅黑" pitchFamily="34" charset="-122"/>
              </a:rPr>
              <a:t>2.</a:t>
            </a:r>
            <a:r>
              <a:rPr lang="zh-CN" altLang="en-US" dirty="0">
                <a:ea typeface="微软雅黑" pitchFamily="34" charset="-122"/>
              </a:rPr>
              <a:t>大小可变</a:t>
            </a:r>
          </a:p>
          <a:p>
            <a:r>
              <a:rPr lang="en-US" altLang="zh-CN" dirty="0">
                <a:ea typeface="微软雅黑" pitchFamily="34" charset="-122"/>
              </a:rPr>
              <a:t>3.</a:t>
            </a:r>
            <a:r>
              <a:rPr lang="zh-CN" altLang="en-US" dirty="0">
                <a:ea typeface="微软雅黑" pitchFamily="34" charset="-122"/>
              </a:rPr>
              <a:t>数据可变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220072" y="3223638"/>
            <a:ext cx="287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01_ObjectOperation.py演示</a:t>
            </a:r>
          </a:p>
        </p:txBody>
      </p:sp>
    </p:spTree>
    <p:extLst>
      <p:ext uri="{BB962C8B-B14F-4D97-AF65-F5344CB8AC3E}">
        <p14:creationId xmlns:p14="http://schemas.microsoft.com/office/powerpoint/2010/main" val="366602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系列</a:t>
            </a:r>
            <a:r>
              <a:rPr lang="en-US" altLang="zh-CN" dirty="0"/>
              <a:t>(Series)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158751" y="897318"/>
            <a:ext cx="8985249" cy="170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系列</a:t>
            </a:r>
            <a:r>
              <a:rPr lang="en-US" altLang="zh-CN" dirty="0"/>
              <a:t>(Series)</a:t>
            </a:r>
            <a:r>
              <a:rPr lang="zh-CN" altLang="en-US" dirty="0"/>
              <a:t>是能够保存任何类型的数据</a:t>
            </a:r>
            <a:r>
              <a:rPr lang="en-US" altLang="zh-CN" dirty="0"/>
              <a:t>(</a:t>
            </a:r>
            <a:r>
              <a:rPr lang="zh-CN" altLang="en-US" dirty="0"/>
              <a:t>整数，字符串，浮点数，</a:t>
            </a:r>
            <a:r>
              <a:rPr lang="en-US" altLang="zh-CN" dirty="0"/>
              <a:t>Python</a:t>
            </a:r>
            <a:r>
              <a:rPr lang="zh-CN" altLang="en-US" dirty="0"/>
              <a:t>对象等</a:t>
            </a:r>
            <a:r>
              <a:rPr lang="en-US" altLang="zh-CN" dirty="0"/>
              <a:t>)</a:t>
            </a:r>
            <a:r>
              <a:rPr lang="zh-CN" altLang="en-US" dirty="0"/>
              <a:t>的一维标记数组。轴标签统称为索引。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nn-NO" altLang="zh-CN" dirty="0">
                <a:solidFill>
                  <a:srgbClr val="FF0000"/>
                </a:solidFill>
              </a:rPr>
              <a:t>pandas.Series( data, index, dtype, copy)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5652120" y="5512147"/>
            <a:ext cx="1912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5078FB-165F-458E-B8C7-DE607B7F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654"/>
            <a:ext cx="9144000" cy="29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title"/>
          </p:nvPr>
        </p:nvSpPr>
        <p:spPr>
          <a:xfrm>
            <a:off x="158750" y="198438"/>
            <a:ext cx="8229600" cy="709612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系列</a:t>
            </a:r>
            <a:r>
              <a:rPr lang="en-US" altLang="zh-CN" dirty="0"/>
              <a:t>(Series)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85EBB-873A-4260-B101-46ED6F23F6D6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4309E9-5E90-46FC-8212-7173D606779C}"/>
              </a:ext>
            </a:extLst>
          </p:cNvPr>
          <p:cNvSpPr/>
          <p:nvPr/>
        </p:nvSpPr>
        <p:spPr>
          <a:xfrm>
            <a:off x="6773904" y="458343"/>
            <a:ext cx="1912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_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zh-CN" altLang="en-US" dirty="0">
                <a:solidFill>
                  <a:srgbClr val="FF0000"/>
                </a:solidFill>
              </a:rPr>
              <a:t>.py演示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593F339-3E78-4601-857F-584664C3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1" y="897318"/>
            <a:ext cx="8985249" cy="45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系列基本功能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049E2-6DD9-4AAA-B536-BDD77423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56" y="1371715"/>
            <a:ext cx="9161755" cy="50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2843</Words>
  <Application>Microsoft Office PowerPoint</Application>
  <PresentationFormat>全屏显示(4:3)</PresentationFormat>
  <Paragraphs>298</Paragraphs>
  <Slides>38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Franklin Gothic Book</vt:lpstr>
      <vt:lpstr>Franklin Gothic Medium</vt:lpstr>
      <vt:lpstr>Arial</vt:lpstr>
      <vt:lpstr>Calibri</vt:lpstr>
      <vt:lpstr>Office 主题</vt:lpstr>
      <vt:lpstr>PowerPoint 演示文稿</vt:lpstr>
      <vt:lpstr>Pandas概述</vt:lpstr>
      <vt:lpstr>Pandas安装</vt:lpstr>
      <vt:lpstr>Pandas数据结构</vt:lpstr>
      <vt:lpstr>Pandas数据结构</vt:lpstr>
      <vt:lpstr>Pandas数据结构</vt:lpstr>
      <vt:lpstr>Pandas对象操作</vt:lpstr>
      <vt:lpstr>Pandas系列(Series)</vt:lpstr>
      <vt:lpstr>Pandas系列(Series)</vt:lpstr>
      <vt:lpstr>Pandas数据帧(DataFrame)</vt:lpstr>
      <vt:lpstr>Pandas数据帧(DataFrame)</vt:lpstr>
      <vt:lpstr>Pandas数据帧(DataFrame)</vt:lpstr>
      <vt:lpstr>Pandas&amp;xarray替代Panel面板</vt:lpstr>
      <vt:lpstr>Pandas&amp;xarray替代Panel面板</vt:lpstr>
      <vt:lpstr>Xarray概述</vt:lpstr>
      <vt:lpstr>Xarray数据结构(DataArray)</vt:lpstr>
      <vt:lpstr>Xarray DataSet</vt:lpstr>
      <vt:lpstr>Pandas描述性统计</vt:lpstr>
      <vt:lpstr>Pandas函数应用</vt:lpstr>
      <vt:lpstr>Pandas重建索引</vt:lpstr>
      <vt:lpstr>Pandas迭代</vt:lpstr>
      <vt:lpstr>Pandas排序</vt:lpstr>
      <vt:lpstr>Pandas字符串和文本数据</vt:lpstr>
      <vt:lpstr>Pandas选项和自定义</vt:lpstr>
      <vt:lpstr>Pandas统计函数</vt:lpstr>
      <vt:lpstr>Pandas统计函数</vt:lpstr>
      <vt:lpstr>Pandas窗口函数</vt:lpstr>
      <vt:lpstr>Pandas聚合</vt:lpstr>
      <vt:lpstr>Pandas缺失数据</vt:lpstr>
      <vt:lpstr>Pandas分组(GroupBy)</vt:lpstr>
      <vt:lpstr>Pandas合并/连接</vt:lpstr>
      <vt:lpstr>Pandas级联</vt:lpstr>
      <vt:lpstr>Pandas日期功能</vt:lpstr>
      <vt:lpstr>Pandas时间差(Timedelta)</vt:lpstr>
      <vt:lpstr>Pandas分类数据</vt:lpstr>
      <vt:lpstr>Pandas可视化</vt:lpstr>
      <vt:lpstr>Pandas IO工具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Administrator</cp:lastModifiedBy>
  <cp:revision>151</cp:revision>
  <dcterms:created xsi:type="dcterms:W3CDTF">2011-05-23T07:04:37Z</dcterms:created>
  <dcterms:modified xsi:type="dcterms:W3CDTF">2021-06-08T13:27:12Z</dcterms:modified>
</cp:coreProperties>
</file>