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66" r:id="rId4"/>
    <p:sldId id="267" r:id="rId5"/>
    <p:sldId id="268" r:id="rId6"/>
    <p:sldId id="269" r:id="rId7"/>
    <p:sldId id="315" r:id="rId8"/>
    <p:sldId id="316" r:id="rId9"/>
    <p:sldId id="274" r:id="rId10"/>
    <p:sldId id="317" r:id="rId11"/>
    <p:sldId id="279" r:id="rId12"/>
    <p:sldId id="281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265" r:id="rId21"/>
  </p:sldIdLst>
  <p:sldSz cx="9144000" cy="6858000" type="screen4x3"/>
  <p:notesSz cx="6858000" cy="9144000"/>
  <p:embeddedFontLst>
    <p:embeddedFont>
      <p:font typeface="等线" panose="02010600030101010101" pitchFamily="2" charset="-122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Franklin Gothic Book" panose="020B0503020102020204" pitchFamily="34" charset="0"/>
      <p:regular r:id="rId29"/>
      <p:italic r:id="rId30"/>
    </p:embeddedFont>
    <p:embeddedFont>
      <p:font typeface="Franklin Gothic Medium" panose="020B0603020102020204" pitchFamily="34" charset="0"/>
      <p:regular r:id="rId31"/>
      <p:italic r:id="rId32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34B"/>
    <a:srgbClr val="9CC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2D0CEA6-8B75-4D9B-A3CB-377AD2C10DF5}" type="datetimeFigureOut">
              <a:rPr lang="zh-CN" altLang="en-US"/>
              <a:pPr>
                <a:defRPr/>
              </a:pPr>
              <a:t>2020/7/22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BD8FD3E-FA8D-43F6-A403-DD7347FABB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57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6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DA277-FEEC-423E-889D-A227058ACC34}" type="datetime1">
              <a:rPr lang="zh-CN" altLang="en-US"/>
              <a:pPr>
                <a:defRPr/>
              </a:pPr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63C8A-65E2-4808-BF9D-ED2D5BB8D4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8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6FE9E-2FF2-4A50-9980-CE789E47E317}" type="datetime1">
              <a:rPr lang="zh-CN" altLang="en-US"/>
              <a:pPr>
                <a:defRPr/>
              </a:pPr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07C88-449F-430E-AB21-B73F4515B8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0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C8CEF-7884-41A9-B908-5A686F057258}" type="datetime1">
              <a:rPr lang="zh-CN" altLang="en-US"/>
              <a:pPr>
                <a:defRPr/>
              </a:pPr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4C6EA-1144-4965-B18C-3D7AAC395D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4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661CC-6084-4A2C-A4DA-B4E62B475B46}" type="datetime1">
              <a:rPr lang="zh-CN" altLang="en-US"/>
              <a:pPr>
                <a:defRPr/>
              </a:pPr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342D0-8559-4AD3-A782-E230301C12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9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6FD14-A563-4D48-A864-2CC4B5DFBE58}" type="datetime1">
              <a:rPr lang="zh-CN" altLang="en-US"/>
              <a:pPr>
                <a:defRPr/>
              </a:pPr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284A6-ABF3-43BD-B329-9150BDB26F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4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53776-8BD2-4574-9BC8-84BC61D4CDFF}" type="datetime1">
              <a:rPr lang="zh-CN" altLang="en-US"/>
              <a:pPr>
                <a:defRPr/>
              </a:pPr>
              <a:t>2020/7/22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EF7DF-240D-4D67-B690-A43152D93B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38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74049-33B6-4145-A2DA-989BA6A9B909}" type="datetime1">
              <a:rPr lang="zh-CN" altLang="en-US"/>
              <a:pPr>
                <a:defRPr/>
              </a:pPr>
              <a:t>2020/7/22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EAD57-ACCF-4D46-B9AD-01801CE7E9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4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>
            <a:grpSpLocks/>
          </p:cNvGrpSpPr>
          <p:nvPr userDrawn="1"/>
        </p:nvGrpSpPr>
        <p:grpSpPr bwMode="auto">
          <a:xfrm flipH="1" flipV="1">
            <a:off x="-50800" y="0"/>
            <a:ext cx="9194800" cy="2349500"/>
            <a:chOff x="-14630" y="3572103"/>
            <a:chExt cx="9195142" cy="3296626"/>
          </a:xfrm>
        </p:grpSpPr>
        <p:sp>
          <p:nvSpPr>
            <p:cNvPr id="4" name="流程图: 手动输入 9"/>
            <p:cNvSpPr/>
            <p:nvPr/>
          </p:nvSpPr>
          <p:spPr>
            <a:xfrm>
              <a:off x="-342" y="3932950"/>
              <a:ext cx="9126877" cy="276426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5381 w 10000"/>
                <a:gd name="connsiteY1" fmla="*/ 5564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16"/>
                <a:gd name="connsiteY0" fmla="*/ 5624 h 10000"/>
                <a:gd name="connsiteX1" fmla="*/ 5397 w 10016"/>
                <a:gd name="connsiteY1" fmla="*/ 5564 h 10000"/>
                <a:gd name="connsiteX2" fmla="*/ 10016 w 10016"/>
                <a:gd name="connsiteY2" fmla="*/ 0 h 10000"/>
                <a:gd name="connsiteX3" fmla="*/ 10016 w 10016"/>
                <a:gd name="connsiteY3" fmla="*/ 10000 h 10000"/>
                <a:gd name="connsiteX4" fmla="*/ 16 w 10016"/>
                <a:gd name="connsiteY4" fmla="*/ 10000 h 10000"/>
                <a:gd name="connsiteX5" fmla="*/ 0 w 10016"/>
                <a:gd name="connsiteY5" fmla="*/ 5624 h 10000"/>
                <a:gd name="connsiteX0" fmla="*/ 0 w 10016"/>
                <a:gd name="connsiteY0" fmla="*/ 5624 h 10000"/>
                <a:gd name="connsiteX1" fmla="*/ 5397 w 10016"/>
                <a:gd name="connsiteY1" fmla="*/ 5564 h 10000"/>
                <a:gd name="connsiteX2" fmla="*/ 10016 w 10016"/>
                <a:gd name="connsiteY2" fmla="*/ 0 h 10000"/>
                <a:gd name="connsiteX3" fmla="*/ 10016 w 10016"/>
                <a:gd name="connsiteY3" fmla="*/ 10000 h 10000"/>
                <a:gd name="connsiteX4" fmla="*/ 16 w 10016"/>
                <a:gd name="connsiteY4" fmla="*/ 10000 h 10000"/>
                <a:gd name="connsiteX5" fmla="*/ 0 w 10016"/>
                <a:gd name="connsiteY5" fmla="*/ 5624 h 10000"/>
                <a:gd name="connsiteX0" fmla="*/ 0 w 10016"/>
                <a:gd name="connsiteY0" fmla="*/ 5624 h 10000"/>
                <a:gd name="connsiteX1" fmla="*/ 5397 w 10016"/>
                <a:gd name="connsiteY1" fmla="*/ 5564 h 10000"/>
                <a:gd name="connsiteX2" fmla="*/ 10016 w 10016"/>
                <a:gd name="connsiteY2" fmla="*/ 0 h 10000"/>
                <a:gd name="connsiteX3" fmla="*/ 10016 w 10016"/>
                <a:gd name="connsiteY3" fmla="*/ 10000 h 10000"/>
                <a:gd name="connsiteX4" fmla="*/ 16 w 10016"/>
                <a:gd name="connsiteY4" fmla="*/ 10000 h 10000"/>
                <a:gd name="connsiteX5" fmla="*/ 0 w 10016"/>
                <a:gd name="connsiteY5" fmla="*/ 562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6" h="10000">
                  <a:moveTo>
                    <a:pt x="0" y="5624"/>
                  </a:moveTo>
                  <a:cubicBezTo>
                    <a:pt x="1804" y="6672"/>
                    <a:pt x="3593" y="5934"/>
                    <a:pt x="5397" y="5564"/>
                  </a:cubicBezTo>
                  <a:cubicBezTo>
                    <a:pt x="6937" y="3709"/>
                    <a:pt x="8715" y="3063"/>
                    <a:pt x="10016" y="0"/>
                  </a:cubicBezTo>
                  <a:lnTo>
                    <a:pt x="10016" y="10000"/>
                  </a:lnTo>
                  <a:lnTo>
                    <a:pt x="16" y="10000"/>
                  </a:lnTo>
                  <a:cubicBezTo>
                    <a:pt x="11" y="8541"/>
                    <a:pt x="5" y="7083"/>
                    <a:pt x="0" y="562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流程图: 手动输入 5"/>
            <p:cNvSpPr/>
            <p:nvPr/>
          </p:nvSpPr>
          <p:spPr>
            <a:xfrm>
              <a:off x="-14630" y="4133420"/>
              <a:ext cx="9158629" cy="273530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811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811 h 10000"/>
                <a:gd name="connsiteX0" fmla="*/ 0 w 10048"/>
                <a:gd name="connsiteY0" fmla="*/ 6349 h 10000"/>
                <a:gd name="connsiteX1" fmla="*/ 10048 w 10048"/>
                <a:gd name="connsiteY1" fmla="*/ 0 h 10000"/>
                <a:gd name="connsiteX2" fmla="*/ 10048 w 10048"/>
                <a:gd name="connsiteY2" fmla="*/ 10000 h 10000"/>
                <a:gd name="connsiteX3" fmla="*/ 48 w 10048"/>
                <a:gd name="connsiteY3" fmla="*/ 10000 h 10000"/>
                <a:gd name="connsiteX4" fmla="*/ 0 w 10048"/>
                <a:gd name="connsiteY4" fmla="*/ 6349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" h="10000">
                  <a:moveTo>
                    <a:pt x="0" y="5076"/>
                  </a:moveTo>
                  <a:cubicBezTo>
                    <a:pt x="3609" y="7044"/>
                    <a:pt x="7470" y="5988"/>
                    <a:pt x="10016" y="0"/>
                  </a:cubicBezTo>
                  <a:lnTo>
                    <a:pt x="10016" y="10000"/>
                  </a:lnTo>
                  <a:lnTo>
                    <a:pt x="16" y="10000"/>
                  </a:lnTo>
                  <a:cubicBezTo>
                    <a:pt x="11" y="8359"/>
                    <a:pt x="5" y="6717"/>
                    <a:pt x="0" y="507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2934B"/>
                </a:gs>
                <a:gs pos="100000">
                  <a:srgbClr val="9CC683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流程图: 手动输入 7"/>
            <p:cNvSpPr/>
            <p:nvPr/>
          </p:nvSpPr>
          <p:spPr>
            <a:xfrm>
              <a:off x="-14630" y="3572103"/>
              <a:ext cx="9195142" cy="215278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779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7795 h 10000"/>
                <a:gd name="connsiteX0" fmla="*/ 0 w 10000"/>
                <a:gd name="connsiteY0" fmla="*/ 779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7795 h 10000"/>
                <a:gd name="connsiteX0" fmla="*/ 0 w 10000"/>
                <a:gd name="connsiteY0" fmla="*/ 7795 h 22093"/>
                <a:gd name="connsiteX1" fmla="*/ 10000 w 10000"/>
                <a:gd name="connsiteY1" fmla="*/ 0 h 22093"/>
                <a:gd name="connsiteX2" fmla="*/ 10000 w 10000"/>
                <a:gd name="connsiteY2" fmla="*/ 10000 h 22093"/>
                <a:gd name="connsiteX3" fmla="*/ 0 w 10000"/>
                <a:gd name="connsiteY3" fmla="*/ 10000 h 22093"/>
                <a:gd name="connsiteX4" fmla="*/ 0 w 10000"/>
                <a:gd name="connsiteY4" fmla="*/ 7795 h 22093"/>
                <a:gd name="connsiteX0" fmla="*/ 0 w 10000"/>
                <a:gd name="connsiteY0" fmla="*/ 7795 h 34637"/>
                <a:gd name="connsiteX1" fmla="*/ 10000 w 10000"/>
                <a:gd name="connsiteY1" fmla="*/ 0 h 34637"/>
                <a:gd name="connsiteX2" fmla="*/ 10000 w 10000"/>
                <a:gd name="connsiteY2" fmla="*/ 10000 h 34637"/>
                <a:gd name="connsiteX3" fmla="*/ 0 w 10000"/>
                <a:gd name="connsiteY3" fmla="*/ 10000 h 34637"/>
                <a:gd name="connsiteX4" fmla="*/ 0 w 10000"/>
                <a:gd name="connsiteY4" fmla="*/ 7795 h 34637"/>
                <a:gd name="connsiteX0" fmla="*/ 0 w 10000"/>
                <a:gd name="connsiteY0" fmla="*/ 7795 h 51111"/>
                <a:gd name="connsiteX1" fmla="*/ 10000 w 10000"/>
                <a:gd name="connsiteY1" fmla="*/ 0 h 51111"/>
                <a:gd name="connsiteX2" fmla="*/ 10000 w 10000"/>
                <a:gd name="connsiteY2" fmla="*/ 10000 h 51111"/>
                <a:gd name="connsiteX3" fmla="*/ 79 w 10000"/>
                <a:gd name="connsiteY3" fmla="*/ 34440 h 51111"/>
                <a:gd name="connsiteX4" fmla="*/ 0 w 10000"/>
                <a:gd name="connsiteY4" fmla="*/ 7795 h 51111"/>
                <a:gd name="connsiteX0" fmla="*/ 0 w 10000"/>
                <a:gd name="connsiteY0" fmla="*/ 7795 h 34440"/>
                <a:gd name="connsiteX1" fmla="*/ 10000 w 10000"/>
                <a:gd name="connsiteY1" fmla="*/ 0 h 34440"/>
                <a:gd name="connsiteX2" fmla="*/ 10000 w 10000"/>
                <a:gd name="connsiteY2" fmla="*/ 10000 h 34440"/>
                <a:gd name="connsiteX3" fmla="*/ 79 w 10000"/>
                <a:gd name="connsiteY3" fmla="*/ 34440 h 34440"/>
                <a:gd name="connsiteX4" fmla="*/ 0 w 10000"/>
                <a:gd name="connsiteY4" fmla="*/ 7795 h 34440"/>
                <a:gd name="connsiteX0" fmla="*/ 0 w 10000"/>
                <a:gd name="connsiteY0" fmla="*/ 7795 h 38432"/>
                <a:gd name="connsiteX1" fmla="*/ 10000 w 10000"/>
                <a:gd name="connsiteY1" fmla="*/ 0 h 38432"/>
                <a:gd name="connsiteX2" fmla="*/ 10000 w 10000"/>
                <a:gd name="connsiteY2" fmla="*/ 10000 h 38432"/>
                <a:gd name="connsiteX3" fmla="*/ 79 w 10000"/>
                <a:gd name="connsiteY3" fmla="*/ 34440 h 38432"/>
                <a:gd name="connsiteX4" fmla="*/ 0 w 10000"/>
                <a:gd name="connsiteY4" fmla="*/ 7795 h 38432"/>
                <a:gd name="connsiteX0" fmla="*/ 0 w 9968"/>
                <a:gd name="connsiteY0" fmla="*/ 30723 h 38432"/>
                <a:gd name="connsiteX1" fmla="*/ 9968 w 9968"/>
                <a:gd name="connsiteY1" fmla="*/ 0 h 38432"/>
                <a:gd name="connsiteX2" fmla="*/ 9968 w 9968"/>
                <a:gd name="connsiteY2" fmla="*/ 10000 h 38432"/>
                <a:gd name="connsiteX3" fmla="*/ 47 w 9968"/>
                <a:gd name="connsiteY3" fmla="*/ 34440 h 38432"/>
                <a:gd name="connsiteX4" fmla="*/ 0 w 9968"/>
                <a:gd name="connsiteY4" fmla="*/ 30723 h 38432"/>
                <a:gd name="connsiteX0" fmla="*/ 0 w 10000"/>
                <a:gd name="connsiteY0" fmla="*/ 7994 h 9999"/>
                <a:gd name="connsiteX1" fmla="*/ 10000 w 10000"/>
                <a:gd name="connsiteY1" fmla="*/ 0 h 9999"/>
                <a:gd name="connsiteX2" fmla="*/ 10000 w 10000"/>
                <a:gd name="connsiteY2" fmla="*/ 2602 h 9999"/>
                <a:gd name="connsiteX3" fmla="*/ 47 w 10000"/>
                <a:gd name="connsiteY3" fmla="*/ 8961 h 9999"/>
                <a:gd name="connsiteX4" fmla="*/ 0 w 10000"/>
                <a:gd name="connsiteY4" fmla="*/ 7994 h 9999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54"/>
                <a:gd name="connsiteX1" fmla="*/ 10000 w 10000"/>
                <a:gd name="connsiteY1" fmla="*/ 0 h 10054"/>
                <a:gd name="connsiteX2" fmla="*/ 10000 w 10000"/>
                <a:gd name="connsiteY2" fmla="*/ 2602 h 10054"/>
                <a:gd name="connsiteX3" fmla="*/ 15 w 10000"/>
                <a:gd name="connsiteY3" fmla="*/ 9028 h 10054"/>
                <a:gd name="connsiteX4" fmla="*/ 0 w 10000"/>
                <a:gd name="connsiteY4" fmla="*/ 7995 h 10054"/>
                <a:gd name="connsiteX0" fmla="*/ 0 w 10000"/>
                <a:gd name="connsiteY0" fmla="*/ 7995 h 10089"/>
                <a:gd name="connsiteX1" fmla="*/ 10000 w 10000"/>
                <a:gd name="connsiteY1" fmla="*/ 0 h 10089"/>
                <a:gd name="connsiteX2" fmla="*/ 10000 w 10000"/>
                <a:gd name="connsiteY2" fmla="*/ 2602 h 10089"/>
                <a:gd name="connsiteX3" fmla="*/ 15 w 10000"/>
                <a:gd name="connsiteY3" fmla="*/ 9028 h 10089"/>
                <a:gd name="connsiteX4" fmla="*/ 0 w 10000"/>
                <a:gd name="connsiteY4" fmla="*/ 7995 h 10089"/>
                <a:gd name="connsiteX0" fmla="*/ 0 w 10000"/>
                <a:gd name="connsiteY0" fmla="*/ 7995 h 10089"/>
                <a:gd name="connsiteX1" fmla="*/ 10000 w 10000"/>
                <a:gd name="connsiteY1" fmla="*/ 0 h 10089"/>
                <a:gd name="connsiteX2" fmla="*/ 10000 w 10000"/>
                <a:gd name="connsiteY2" fmla="*/ 2602 h 10089"/>
                <a:gd name="connsiteX3" fmla="*/ 15 w 10000"/>
                <a:gd name="connsiteY3" fmla="*/ 9028 h 10089"/>
                <a:gd name="connsiteX4" fmla="*/ 0 w 10000"/>
                <a:gd name="connsiteY4" fmla="*/ 7995 h 10089"/>
                <a:gd name="connsiteX0" fmla="*/ 0 w 10000"/>
                <a:gd name="connsiteY0" fmla="*/ 7995 h 10089"/>
                <a:gd name="connsiteX1" fmla="*/ 10000 w 10000"/>
                <a:gd name="connsiteY1" fmla="*/ 0 h 10089"/>
                <a:gd name="connsiteX2" fmla="*/ 10000 w 10000"/>
                <a:gd name="connsiteY2" fmla="*/ 2602 h 10089"/>
                <a:gd name="connsiteX3" fmla="*/ 15 w 10000"/>
                <a:gd name="connsiteY3" fmla="*/ 9028 h 10089"/>
                <a:gd name="connsiteX4" fmla="*/ 0 w 10000"/>
                <a:gd name="connsiteY4" fmla="*/ 7995 h 10089"/>
                <a:gd name="connsiteX0" fmla="*/ 8 w 10008"/>
                <a:gd name="connsiteY0" fmla="*/ 7995 h 10089"/>
                <a:gd name="connsiteX1" fmla="*/ 10008 w 10008"/>
                <a:gd name="connsiteY1" fmla="*/ 0 h 10089"/>
                <a:gd name="connsiteX2" fmla="*/ 10008 w 10008"/>
                <a:gd name="connsiteY2" fmla="*/ 2602 h 10089"/>
                <a:gd name="connsiteX3" fmla="*/ 7 w 10008"/>
                <a:gd name="connsiteY3" fmla="*/ 9028 h 10089"/>
                <a:gd name="connsiteX4" fmla="*/ 8 w 10008"/>
                <a:gd name="connsiteY4" fmla="*/ 7995 h 10089"/>
                <a:gd name="connsiteX0" fmla="*/ 1 w 10001"/>
                <a:gd name="connsiteY0" fmla="*/ 7995 h 10089"/>
                <a:gd name="connsiteX1" fmla="*/ 10001 w 10001"/>
                <a:gd name="connsiteY1" fmla="*/ 0 h 10089"/>
                <a:gd name="connsiteX2" fmla="*/ 10001 w 10001"/>
                <a:gd name="connsiteY2" fmla="*/ 2602 h 10089"/>
                <a:gd name="connsiteX3" fmla="*/ 0 w 10001"/>
                <a:gd name="connsiteY3" fmla="*/ 9028 h 10089"/>
                <a:gd name="connsiteX4" fmla="*/ 1 w 10001"/>
                <a:gd name="connsiteY4" fmla="*/ 7995 h 10089"/>
                <a:gd name="connsiteX0" fmla="*/ 0 w 10048"/>
                <a:gd name="connsiteY0" fmla="*/ 8198 h 10089"/>
                <a:gd name="connsiteX1" fmla="*/ 10048 w 10048"/>
                <a:gd name="connsiteY1" fmla="*/ 0 h 10089"/>
                <a:gd name="connsiteX2" fmla="*/ 10048 w 10048"/>
                <a:gd name="connsiteY2" fmla="*/ 2602 h 10089"/>
                <a:gd name="connsiteX3" fmla="*/ 47 w 10048"/>
                <a:gd name="connsiteY3" fmla="*/ 9028 h 10089"/>
                <a:gd name="connsiteX4" fmla="*/ 0 w 10048"/>
                <a:gd name="connsiteY4" fmla="*/ 8198 h 10089"/>
                <a:gd name="connsiteX0" fmla="*/ 0 w 10032"/>
                <a:gd name="connsiteY0" fmla="*/ 8469 h 10089"/>
                <a:gd name="connsiteX1" fmla="*/ 10032 w 10032"/>
                <a:gd name="connsiteY1" fmla="*/ 0 h 10089"/>
                <a:gd name="connsiteX2" fmla="*/ 10032 w 10032"/>
                <a:gd name="connsiteY2" fmla="*/ 2602 h 10089"/>
                <a:gd name="connsiteX3" fmla="*/ 31 w 10032"/>
                <a:gd name="connsiteY3" fmla="*/ 9028 h 10089"/>
                <a:gd name="connsiteX4" fmla="*/ 0 w 10032"/>
                <a:gd name="connsiteY4" fmla="*/ 8469 h 10089"/>
                <a:gd name="connsiteX0" fmla="*/ 0 w 10032"/>
                <a:gd name="connsiteY0" fmla="*/ 8469 h 10089"/>
                <a:gd name="connsiteX1" fmla="*/ 10032 w 10032"/>
                <a:gd name="connsiteY1" fmla="*/ 0 h 10089"/>
                <a:gd name="connsiteX2" fmla="*/ 10032 w 10032"/>
                <a:gd name="connsiteY2" fmla="*/ 2602 h 10089"/>
                <a:gd name="connsiteX3" fmla="*/ 31 w 10032"/>
                <a:gd name="connsiteY3" fmla="*/ 9028 h 10089"/>
                <a:gd name="connsiteX4" fmla="*/ 0 w 10032"/>
                <a:gd name="connsiteY4" fmla="*/ 8469 h 10089"/>
                <a:gd name="connsiteX0" fmla="*/ 32 w 10001"/>
                <a:gd name="connsiteY0" fmla="*/ 8401 h 10089"/>
                <a:gd name="connsiteX1" fmla="*/ 10001 w 10001"/>
                <a:gd name="connsiteY1" fmla="*/ 0 h 10089"/>
                <a:gd name="connsiteX2" fmla="*/ 10001 w 10001"/>
                <a:gd name="connsiteY2" fmla="*/ 2602 h 10089"/>
                <a:gd name="connsiteX3" fmla="*/ 0 w 10001"/>
                <a:gd name="connsiteY3" fmla="*/ 9028 h 10089"/>
                <a:gd name="connsiteX4" fmla="*/ 32 w 10001"/>
                <a:gd name="connsiteY4" fmla="*/ 8401 h 10089"/>
                <a:gd name="connsiteX0" fmla="*/ 32 w 10001"/>
                <a:gd name="connsiteY0" fmla="*/ 8401 h 9989"/>
                <a:gd name="connsiteX1" fmla="*/ 10001 w 10001"/>
                <a:gd name="connsiteY1" fmla="*/ 0 h 9989"/>
                <a:gd name="connsiteX2" fmla="*/ 10001 w 10001"/>
                <a:gd name="connsiteY2" fmla="*/ 2060 h 9989"/>
                <a:gd name="connsiteX3" fmla="*/ 0 w 10001"/>
                <a:gd name="connsiteY3" fmla="*/ 9028 h 9989"/>
                <a:gd name="connsiteX4" fmla="*/ 32 w 10001"/>
                <a:gd name="connsiteY4" fmla="*/ 8401 h 9989"/>
                <a:gd name="connsiteX0" fmla="*/ 32 w 10000"/>
                <a:gd name="connsiteY0" fmla="*/ 8410 h 10061"/>
                <a:gd name="connsiteX1" fmla="*/ 10000 w 10000"/>
                <a:gd name="connsiteY1" fmla="*/ 0 h 10061"/>
                <a:gd name="connsiteX2" fmla="*/ 9984 w 10000"/>
                <a:gd name="connsiteY2" fmla="*/ 2401 h 10061"/>
                <a:gd name="connsiteX3" fmla="*/ 0 w 10000"/>
                <a:gd name="connsiteY3" fmla="*/ 9038 h 10061"/>
                <a:gd name="connsiteX4" fmla="*/ 32 w 10000"/>
                <a:gd name="connsiteY4" fmla="*/ 8410 h 1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61">
                  <a:moveTo>
                    <a:pt x="32" y="8410"/>
                  </a:moveTo>
                  <a:cubicBezTo>
                    <a:pt x="3391" y="10424"/>
                    <a:pt x="7115" y="8680"/>
                    <a:pt x="10000" y="0"/>
                  </a:cubicBezTo>
                  <a:cubicBezTo>
                    <a:pt x="9995" y="800"/>
                    <a:pt x="9989" y="1601"/>
                    <a:pt x="9984" y="2401"/>
                  </a:cubicBezTo>
                  <a:cubicBezTo>
                    <a:pt x="7655" y="9693"/>
                    <a:pt x="3153" y="11467"/>
                    <a:pt x="0" y="9038"/>
                  </a:cubicBezTo>
                  <a:cubicBezTo>
                    <a:pt x="37" y="6996"/>
                    <a:pt x="58" y="10724"/>
                    <a:pt x="32" y="84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流程图: 手动输入 7"/>
          <p:cNvSpPr/>
          <p:nvPr userDrawn="1"/>
        </p:nvSpPr>
        <p:spPr>
          <a:xfrm>
            <a:off x="-14288" y="5732463"/>
            <a:ext cx="9185276" cy="112395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779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7795 h 10000"/>
              <a:gd name="connsiteX0" fmla="*/ 0 w 10000"/>
              <a:gd name="connsiteY0" fmla="*/ 779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7795 h 10000"/>
              <a:gd name="connsiteX0" fmla="*/ 0 w 10000"/>
              <a:gd name="connsiteY0" fmla="*/ 7795 h 22093"/>
              <a:gd name="connsiteX1" fmla="*/ 10000 w 10000"/>
              <a:gd name="connsiteY1" fmla="*/ 0 h 22093"/>
              <a:gd name="connsiteX2" fmla="*/ 10000 w 10000"/>
              <a:gd name="connsiteY2" fmla="*/ 10000 h 22093"/>
              <a:gd name="connsiteX3" fmla="*/ 0 w 10000"/>
              <a:gd name="connsiteY3" fmla="*/ 10000 h 22093"/>
              <a:gd name="connsiteX4" fmla="*/ 0 w 10000"/>
              <a:gd name="connsiteY4" fmla="*/ 7795 h 22093"/>
              <a:gd name="connsiteX0" fmla="*/ 0 w 10000"/>
              <a:gd name="connsiteY0" fmla="*/ 7795 h 34637"/>
              <a:gd name="connsiteX1" fmla="*/ 10000 w 10000"/>
              <a:gd name="connsiteY1" fmla="*/ 0 h 34637"/>
              <a:gd name="connsiteX2" fmla="*/ 10000 w 10000"/>
              <a:gd name="connsiteY2" fmla="*/ 10000 h 34637"/>
              <a:gd name="connsiteX3" fmla="*/ 0 w 10000"/>
              <a:gd name="connsiteY3" fmla="*/ 10000 h 34637"/>
              <a:gd name="connsiteX4" fmla="*/ 0 w 10000"/>
              <a:gd name="connsiteY4" fmla="*/ 7795 h 34637"/>
              <a:gd name="connsiteX0" fmla="*/ 0 w 10000"/>
              <a:gd name="connsiteY0" fmla="*/ 7795 h 51111"/>
              <a:gd name="connsiteX1" fmla="*/ 10000 w 10000"/>
              <a:gd name="connsiteY1" fmla="*/ 0 h 51111"/>
              <a:gd name="connsiteX2" fmla="*/ 10000 w 10000"/>
              <a:gd name="connsiteY2" fmla="*/ 10000 h 51111"/>
              <a:gd name="connsiteX3" fmla="*/ 79 w 10000"/>
              <a:gd name="connsiteY3" fmla="*/ 34440 h 51111"/>
              <a:gd name="connsiteX4" fmla="*/ 0 w 10000"/>
              <a:gd name="connsiteY4" fmla="*/ 7795 h 51111"/>
              <a:gd name="connsiteX0" fmla="*/ 0 w 10000"/>
              <a:gd name="connsiteY0" fmla="*/ 7795 h 34440"/>
              <a:gd name="connsiteX1" fmla="*/ 10000 w 10000"/>
              <a:gd name="connsiteY1" fmla="*/ 0 h 34440"/>
              <a:gd name="connsiteX2" fmla="*/ 10000 w 10000"/>
              <a:gd name="connsiteY2" fmla="*/ 10000 h 34440"/>
              <a:gd name="connsiteX3" fmla="*/ 79 w 10000"/>
              <a:gd name="connsiteY3" fmla="*/ 34440 h 34440"/>
              <a:gd name="connsiteX4" fmla="*/ 0 w 10000"/>
              <a:gd name="connsiteY4" fmla="*/ 7795 h 34440"/>
              <a:gd name="connsiteX0" fmla="*/ 0 w 10000"/>
              <a:gd name="connsiteY0" fmla="*/ 7795 h 38432"/>
              <a:gd name="connsiteX1" fmla="*/ 10000 w 10000"/>
              <a:gd name="connsiteY1" fmla="*/ 0 h 38432"/>
              <a:gd name="connsiteX2" fmla="*/ 10000 w 10000"/>
              <a:gd name="connsiteY2" fmla="*/ 10000 h 38432"/>
              <a:gd name="connsiteX3" fmla="*/ 79 w 10000"/>
              <a:gd name="connsiteY3" fmla="*/ 34440 h 38432"/>
              <a:gd name="connsiteX4" fmla="*/ 0 w 10000"/>
              <a:gd name="connsiteY4" fmla="*/ 7795 h 38432"/>
              <a:gd name="connsiteX0" fmla="*/ 0 w 9968"/>
              <a:gd name="connsiteY0" fmla="*/ 30723 h 38432"/>
              <a:gd name="connsiteX1" fmla="*/ 9968 w 9968"/>
              <a:gd name="connsiteY1" fmla="*/ 0 h 38432"/>
              <a:gd name="connsiteX2" fmla="*/ 9968 w 9968"/>
              <a:gd name="connsiteY2" fmla="*/ 10000 h 38432"/>
              <a:gd name="connsiteX3" fmla="*/ 47 w 9968"/>
              <a:gd name="connsiteY3" fmla="*/ 34440 h 38432"/>
              <a:gd name="connsiteX4" fmla="*/ 0 w 9968"/>
              <a:gd name="connsiteY4" fmla="*/ 30723 h 38432"/>
              <a:gd name="connsiteX0" fmla="*/ 0 w 10000"/>
              <a:gd name="connsiteY0" fmla="*/ 7994 h 9999"/>
              <a:gd name="connsiteX1" fmla="*/ 10000 w 10000"/>
              <a:gd name="connsiteY1" fmla="*/ 0 h 9999"/>
              <a:gd name="connsiteX2" fmla="*/ 10000 w 10000"/>
              <a:gd name="connsiteY2" fmla="*/ 2602 h 9999"/>
              <a:gd name="connsiteX3" fmla="*/ 47 w 10000"/>
              <a:gd name="connsiteY3" fmla="*/ 8961 h 9999"/>
              <a:gd name="connsiteX4" fmla="*/ 0 w 10000"/>
              <a:gd name="connsiteY4" fmla="*/ 7994 h 9999"/>
              <a:gd name="connsiteX0" fmla="*/ 0 w 10000"/>
              <a:gd name="connsiteY0" fmla="*/ 7995 h 10000"/>
              <a:gd name="connsiteX1" fmla="*/ 10000 w 10000"/>
              <a:gd name="connsiteY1" fmla="*/ 0 h 10000"/>
              <a:gd name="connsiteX2" fmla="*/ 10000 w 10000"/>
              <a:gd name="connsiteY2" fmla="*/ 2602 h 10000"/>
              <a:gd name="connsiteX3" fmla="*/ 47 w 10000"/>
              <a:gd name="connsiteY3" fmla="*/ 8962 h 10000"/>
              <a:gd name="connsiteX4" fmla="*/ 0 w 10000"/>
              <a:gd name="connsiteY4" fmla="*/ 7995 h 10000"/>
              <a:gd name="connsiteX0" fmla="*/ 0 w 10000"/>
              <a:gd name="connsiteY0" fmla="*/ 7995 h 10000"/>
              <a:gd name="connsiteX1" fmla="*/ 10000 w 10000"/>
              <a:gd name="connsiteY1" fmla="*/ 0 h 10000"/>
              <a:gd name="connsiteX2" fmla="*/ 10000 w 10000"/>
              <a:gd name="connsiteY2" fmla="*/ 2602 h 10000"/>
              <a:gd name="connsiteX3" fmla="*/ 47 w 10000"/>
              <a:gd name="connsiteY3" fmla="*/ 8962 h 10000"/>
              <a:gd name="connsiteX4" fmla="*/ 0 w 10000"/>
              <a:gd name="connsiteY4" fmla="*/ 7995 h 10000"/>
              <a:gd name="connsiteX0" fmla="*/ 0 w 10000"/>
              <a:gd name="connsiteY0" fmla="*/ 7995 h 10000"/>
              <a:gd name="connsiteX1" fmla="*/ 10000 w 10000"/>
              <a:gd name="connsiteY1" fmla="*/ 0 h 10000"/>
              <a:gd name="connsiteX2" fmla="*/ 10000 w 10000"/>
              <a:gd name="connsiteY2" fmla="*/ 2602 h 10000"/>
              <a:gd name="connsiteX3" fmla="*/ 47 w 10000"/>
              <a:gd name="connsiteY3" fmla="*/ 8962 h 10000"/>
              <a:gd name="connsiteX4" fmla="*/ 0 w 10000"/>
              <a:gd name="connsiteY4" fmla="*/ 7995 h 10000"/>
              <a:gd name="connsiteX0" fmla="*/ 0 w 10000"/>
              <a:gd name="connsiteY0" fmla="*/ 7995 h 10000"/>
              <a:gd name="connsiteX1" fmla="*/ 10000 w 10000"/>
              <a:gd name="connsiteY1" fmla="*/ 0 h 10000"/>
              <a:gd name="connsiteX2" fmla="*/ 10000 w 10000"/>
              <a:gd name="connsiteY2" fmla="*/ 2602 h 10000"/>
              <a:gd name="connsiteX3" fmla="*/ 47 w 10000"/>
              <a:gd name="connsiteY3" fmla="*/ 8962 h 10000"/>
              <a:gd name="connsiteX4" fmla="*/ 0 w 10000"/>
              <a:gd name="connsiteY4" fmla="*/ 7995 h 10000"/>
              <a:gd name="connsiteX0" fmla="*/ 0 w 10000"/>
              <a:gd name="connsiteY0" fmla="*/ 7995 h 10000"/>
              <a:gd name="connsiteX1" fmla="*/ 10000 w 10000"/>
              <a:gd name="connsiteY1" fmla="*/ 0 h 10000"/>
              <a:gd name="connsiteX2" fmla="*/ 10000 w 10000"/>
              <a:gd name="connsiteY2" fmla="*/ 2602 h 10000"/>
              <a:gd name="connsiteX3" fmla="*/ 47 w 10000"/>
              <a:gd name="connsiteY3" fmla="*/ 8962 h 10000"/>
              <a:gd name="connsiteX4" fmla="*/ 0 w 10000"/>
              <a:gd name="connsiteY4" fmla="*/ 7995 h 10000"/>
              <a:gd name="connsiteX0" fmla="*/ 0 w 10000"/>
              <a:gd name="connsiteY0" fmla="*/ 7995 h 10000"/>
              <a:gd name="connsiteX1" fmla="*/ 10000 w 10000"/>
              <a:gd name="connsiteY1" fmla="*/ 0 h 10000"/>
              <a:gd name="connsiteX2" fmla="*/ 10000 w 10000"/>
              <a:gd name="connsiteY2" fmla="*/ 2602 h 10000"/>
              <a:gd name="connsiteX3" fmla="*/ 47 w 10000"/>
              <a:gd name="connsiteY3" fmla="*/ 8962 h 10000"/>
              <a:gd name="connsiteX4" fmla="*/ 0 w 10000"/>
              <a:gd name="connsiteY4" fmla="*/ 7995 h 10000"/>
              <a:gd name="connsiteX0" fmla="*/ 0 w 10000"/>
              <a:gd name="connsiteY0" fmla="*/ 7995 h 10054"/>
              <a:gd name="connsiteX1" fmla="*/ 10000 w 10000"/>
              <a:gd name="connsiteY1" fmla="*/ 0 h 10054"/>
              <a:gd name="connsiteX2" fmla="*/ 10000 w 10000"/>
              <a:gd name="connsiteY2" fmla="*/ 2602 h 10054"/>
              <a:gd name="connsiteX3" fmla="*/ 15 w 10000"/>
              <a:gd name="connsiteY3" fmla="*/ 9028 h 10054"/>
              <a:gd name="connsiteX4" fmla="*/ 0 w 10000"/>
              <a:gd name="connsiteY4" fmla="*/ 7995 h 10054"/>
              <a:gd name="connsiteX0" fmla="*/ 0 w 10000"/>
              <a:gd name="connsiteY0" fmla="*/ 7995 h 10089"/>
              <a:gd name="connsiteX1" fmla="*/ 10000 w 10000"/>
              <a:gd name="connsiteY1" fmla="*/ 0 h 10089"/>
              <a:gd name="connsiteX2" fmla="*/ 10000 w 10000"/>
              <a:gd name="connsiteY2" fmla="*/ 2602 h 10089"/>
              <a:gd name="connsiteX3" fmla="*/ 15 w 10000"/>
              <a:gd name="connsiteY3" fmla="*/ 9028 h 10089"/>
              <a:gd name="connsiteX4" fmla="*/ 0 w 10000"/>
              <a:gd name="connsiteY4" fmla="*/ 7995 h 10089"/>
              <a:gd name="connsiteX0" fmla="*/ 0 w 10000"/>
              <a:gd name="connsiteY0" fmla="*/ 7995 h 10089"/>
              <a:gd name="connsiteX1" fmla="*/ 10000 w 10000"/>
              <a:gd name="connsiteY1" fmla="*/ 0 h 10089"/>
              <a:gd name="connsiteX2" fmla="*/ 10000 w 10000"/>
              <a:gd name="connsiteY2" fmla="*/ 2602 h 10089"/>
              <a:gd name="connsiteX3" fmla="*/ 15 w 10000"/>
              <a:gd name="connsiteY3" fmla="*/ 9028 h 10089"/>
              <a:gd name="connsiteX4" fmla="*/ 0 w 10000"/>
              <a:gd name="connsiteY4" fmla="*/ 7995 h 10089"/>
              <a:gd name="connsiteX0" fmla="*/ 0 w 10000"/>
              <a:gd name="connsiteY0" fmla="*/ 7995 h 10089"/>
              <a:gd name="connsiteX1" fmla="*/ 10000 w 10000"/>
              <a:gd name="connsiteY1" fmla="*/ 0 h 10089"/>
              <a:gd name="connsiteX2" fmla="*/ 10000 w 10000"/>
              <a:gd name="connsiteY2" fmla="*/ 2602 h 10089"/>
              <a:gd name="connsiteX3" fmla="*/ 15 w 10000"/>
              <a:gd name="connsiteY3" fmla="*/ 9028 h 10089"/>
              <a:gd name="connsiteX4" fmla="*/ 0 w 10000"/>
              <a:gd name="connsiteY4" fmla="*/ 7995 h 10089"/>
              <a:gd name="connsiteX0" fmla="*/ 8 w 10008"/>
              <a:gd name="connsiteY0" fmla="*/ 7995 h 10089"/>
              <a:gd name="connsiteX1" fmla="*/ 10008 w 10008"/>
              <a:gd name="connsiteY1" fmla="*/ 0 h 10089"/>
              <a:gd name="connsiteX2" fmla="*/ 10008 w 10008"/>
              <a:gd name="connsiteY2" fmla="*/ 2602 h 10089"/>
              <a:gd name="connsiteX3" fmla="*/ 7 w 10008"/>
              <a:gd name="connsiteY3" fmla="*/ 9028 h 10089"/>
              <a:gd name="connsiteX4" fmla="*/ 8 w 10008"/>
              <a:gd name="connsiteY4" fmla="*/ 7995 h 10089"/>
              <a:gd name="connsiteX0" fmla="*/ 1 w 10001"/>
              <a:gd name="connsiteY0" fmla="*/ 7995 h 10089"/>
              <a:gd name="connsiteX1" fmla="*/ 10001 w 10001"/>
              <a:gd name="connsiteY1" fmla="*/ 0 h 10089"/>
              <a:gd name="connsiteX2" fmla="*/ 10001 w 10001"/>
              <a:gd name="connsiteY2" fmla="*/ 2602 h 10089"/>
              <a:gd name="connsiteX3" fmla="*/ 0 w 10001"/>
              <a:gd name="connsiteY3" fmla="*/ 9028 h 10089"/>
              <a:gd name="connsiteX4" fmla="*/ 1 w 10001"/>
              <a:gd name="connsiteY4" fmla="*/ 7995 h 10089"/>
              <a:gd name="connsiteX0" fmla="*/ 0 w 10048"/>
              <a:gd name="connsiteY0" fmla="*/ 8198 h 10089"/>
              <a:gd name="connsiteX1" fmla="*/ 10048 w 10048"/>
              <a:gd name="connsiteY1" fmla="*/ 0 h 10089"/>
              <a:gd name="connsiteX2" fmla="*/ 10048 w 10048"/>
              <a:gd name="connsiteY2" fmla="*/ 2602 h 10089"/>
              <a:gd name="connsiteX3" fmla="*/ 47 w 10048"/>
              <a:gd name="connsiteY3" fmla="*/ 9028 h 10089"/>
              <a:gd name="connsiteX4" fmla="*/ 0 w 10048"/>
              <a:gd name="connsiteY4" fmla="*/ 8198 h 10089"/>
              <a:gd name="connsiteX0" fmla="*/ 0 w 10032"/>
              <a:gd name="connsiteY0" fmla="*/ 8469 h 10089"/>
              <a:gd name="connsiteX1" fmla="*/ 10032 w 10032"/>
              <a:gd name="connsiteY1" fmla="*/ 0 h 10089"/>
              <a:gd name="connsiteX2" fmla="*/ 10032 w 10032"/>
              <a:gd name="connsiteY2" fmla="*/ 2602 h 10089"/>
              <a:gd name="connsiteX3" fmla="*/ 31 w 10032"/>
              <a:gd name="connsiteY3" fmla="*/ 9028 h 10089"/>
              <a:gd name="connsiteX4" fmla="*/ 0 w 10032"/>
              <a:gd name="connsiteY4" fmla="*/ 8469 h 10089"/>
              <a:gd name="connsiteX0" fmla="*/ 0 w 10032"/>
              <a:gd name="connsiteY0" fmla="*/ 8469 h 10089"/>
              <a:gd name="connsiteX1" fmla="*/ 10032 w 10032"/>
              <a:gd name="connsiteY1" fmla="*/ 0 h 10089"/>
              <a:gd name="connsiteX2" fmla="*/ 10032 w 10032"/>
              <a:gd name="connsiteY2" fmla="*/ 2602 h 10089"/>
              <a:gd name="connsiteX3" fmla="*/ 31 w 10032"/>
              <a:gd name="connsiteY3" fmla="*/ 9028 h 10089"/>
              <a:gd name="connsiteX4" fmla="*/ 0 w 10032"/>
              <a:gd name="connsiteY4" fmla="*/ 8469 h 10089"/>
              <a:gd name="connsiteX0" fmla="*/ 32 w 10001"/>
              <a:gd name="connsiteY0" fmla="*/ 8401 h 10089"/>
              <a:gd name="connsiteX1" fmla="*/ 10001 w 10001"/>
              <a:gd name="connsiteY1" fmla="*/ 0 h 10089"/>
              <a:gd name="connsiteX2" fmla="*/ 10001 w 10001"/>
              <a:gd name="connsiteY2" fmla="*/ 2602 h 10089"/>
              <a:gd name="connsiteX3" fmla="*/ 0 w 10001"/>
              <a:gd name="connsiteY3" fmla="*/ 9028 h 10089"/>
              <a:gd name="connsiteX4" fmla="*/ 32 w 10001"/>
              <a:gd name="connsiteY4" fmla="*/ 8401 h 10089"/>
              <a:gd name="connsiteX0" fmla="*/ 32 w 10001"/>
              <a:gd name="connsiteY0" fmla="*/ 8401 h 9989"/>
              <a:gd name="connsiteX1" fmla="*/ 10001 w 10001"/>
              <a:gd name="connsiteY1" fmla="*/ 0 h 9989"/>
              <a:gd name="connsiteX2" fmla="*/ 10001 w 10001"/>
              <a:gd name="connsiteY2" fmla="*/ 2060 h 9989"/>
              <a:gd name="connsiteX3" fmla="*/ 0 w 10001"/>
              <a:gd name="connsiteY3" fmla="*/ 9028 h 9989"/>
              <a:gd name="connsiteX4" fmla="*/ 32 w 10001"/>
              <a:gd name="connsiteY4" fmla="*/ 8401 h 9989"/>
              <a:gd name="connsiteX0" fmla="*/ 32 w 10000"/>
              <a:gd name="connsiteY0" fmla="*/ 8410 h 10061"/>
              <a:gd name="connsiteX1" fmla="*/ 10000 w 10000"/>
              <a:gd name="connsiteY1" fmla="*/ 0 h 10061"/>
              <a:gd name="connsiteX2" fmla="*/ 9984 w 10000"/>
              <a:gd name="connsiteY2" fmla="*/ 2401 h 10061"/>
              <a:gd name="connsiteX3" fmla="*/ 0 w 10000"/>
              <a:gd name="connsiteY3" fmla="*/ 9038 h 10061"/>
              <a:gd name="connsiteX4" fmla="*/ 32 w 10000"/>
              <a:gd name="connsiteY4" fmla="*/ 8410 h 1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61">
                <a:moveTo>
                  <a:pt x="32" y="8410"/>
                </a:moveTo>
                <a:cubicBezTo>
                  <a:pt x="3391" y="10424"/>
                  <a:pt x="7115" y="8680"/>
                  <a:pt x="10000" y="0"/>
                </a:cubicBezTo>
                <a:cubicBezTo>
                  <a:pt x="9995" y="800"/>
                  <a:pt x="9989" y="1601"/>
                  <a:pt x="9984" y="2401"/>
                </a:cubicBezTo>
                <a:cubicBezTo>
                  <a:pt x="7655" y="9693"/>
                  <a:pt x="3153" y="11467"/>
                  <a:pt x="0" y="9038"/>
                </a:cubicBezTo>
                <a:cubicBezTo>
                  <a:pt x="37" y="6996"/>
                  <a:pt x="58" y="10724"/>
                  <a:pt x="32" y="841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824" y="198497"/>
            <a:ext cx="8229600" cy="710223"/>
          </a:xfrm>
        </p:spPr>
        <p:txBody>
          <a:bodyPr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22A38-C02C-4043-B086-5C3E1F1F9308}" type="datetime1">
              <a:rPr lang="zh-CN" altLang="en-US"/>
              <a:pPr>
                <a:defRPr/>
              </a:pPr>
              <a:t>2020/7/22</a:t>
            </a:fld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2914F-79FC-4833-B933-8D60BFA58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E3879-8E83-4900-83A3-498899C7011C}" type="datetime1">
              <a:rPr lang="zh-CN" altLang="en-US"/>
              <a:pPr>
                <a:defRPr/>
              </a:pPr>
              <a:t>2020/7/22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53E35-AAEF-498F-ACF4-30B4B6F0C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0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D251E-2C30-4F87-9F5A-CB74B592FE09}" type="datetime1">
              <a:rPr lang="zh-CN" altLang="en-US"/>
              <a:pPr>
                <a:defRPr/>
              </a:pPr>
              <a:t>2020/7/22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01B4F-06C1-4421-9498-93F887FCB0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6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5151E-9530-45D0-B96A-B79D3196A3CB}" type="datetime1">
              <a:rPr lang="zh-CN" altLang="en-US"/>
              <a:pPr>
                <a:defRPr/>
              </a:pPr>
              <a:t>2020/7/22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725C3-BAE8-4E48-A46C-92701675A4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6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C372DA-D520-4C39-81FB-3B013E085BD8}" type="datetime1">
              <a:rPr lang="zh-CN" altLang="en-US"/>
              <a:pPr>
                <a:defRPr/>
              </a:pPr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D3B8278-1991-4DA8-BE73-5EC37CCA87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1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douban.com/simpl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6963"/>
            <a:ext cx="9144000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5" name="组合 10"/>
          <p:cNvGrpSpPr>
            <a:grpSpLocks/>
          </p:cNvGrpSpPr>
          <p:nvPr/>
        </p:nvGrpSpPr>
        <p:grpSpPr bwMode="auto">
          <a:xfrm>
            <a:off x="-14288" y="3571875"/>
            <a:ext cx="9194801" cy="3297238"/>
            <a:chOff x="-14630" y="3572103"/>
            <a:chExt cx="9195142" cy="3296626"/>
          </a:xfrm>
        </p:grpSpPr>
        <p:sp>
          <p:nvSpPr>
            <p:cNvPr id="10" name="流程图: 手动输入 9"/>
            <p:cNvSpPr/>
            <p:nvPr/>
          </p:nvSpPr>
          <p:spPr>
            <a:xfrm>
              <a:off x="-341" y="3932399"/>
              <a:ext cx="9126876" cy="276491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5381 w 10000"/>
                <a:gd name="connsiteY1" fmla="*/ 5564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16"/>
                <a:gd name="connsiteY0" fmla="*/ 5624 h 10000"/>
                <a:gd name="connsiteX1" fmla="*/ 5397 w 10016"/>
                <a:gd name="connsiteY1" fmla="*/ 5564 h 10000"/>
                <a:gd name="connsiteX2" fmla="*/ 10016 w 10016"/>
                <a:gd name="connsiteY2" fmla="*/ 0 h 10000"/>
                <a:gd name="connsiteX3" fmla="*/ 10016 w 10016"/>
                <a:gd name="connsiteY3" fmla="*/ 10000 h 10000"/>
                <a:gd name="connsiteX4" fmla="*/ 16 w 10016"/>
                <a:gd name="connsiteY4" fmla="*/ 10000 h 10000"/>
                <a:gd name="connsiteX5" fmla="*/ 0 w 10016"/>
                <a:gd name="connsiteY5" fmla="*/ 5624 h 10000"/>
                <a:gd name="connsiteX0" fmla="*/ 0 w 10016"/>
                <a:gd name="connsiteY0" fmla="*/ 5624 h 10000"/>
                <a:gd name="connsiteX1" fmla="*/ 5397 w 10016"/>
                <a:gd name="connsiteY1" fmla="*/ 5564 h 10000"/>
                <a:gd name="connsiteX2" fmla="*/ 10016 w 10016"/>
                <a:gd name="connsiteY2" fmla="*/ 0 h 10000"/>
                <a:gd name="connsiteX3" fmla="*/ 10016 w 10016"/>
                <a:gd name="connsiteY3" fmla="*/ 10000 h 10000"/>
                <a:gd name="connsiteX4" fmla="*/ 16 w 10016"/>
                <a:gd name="connsiteY4" fmla="*/ 10000 h 10000"/>
                <a:gd name="connsiteX5" fmla="*/ 0 w 10016"/>
                <a:gd name="connsiteY5" fmla="*/ 5624 h 10000"/>
                <a:gd name="connsiteX0" fmla="*/ 0 w 10016"/>
                <a:gd name="connsiteY0" fmla="*/ 5624 h 10000"/>
                <a:gd name="connsiteX1" fmla="*/ 5397 w 10016"/>
                <a:gd name="connsiteY1" fmla="*/ 5564 h 10000"/>
                <a:gd name="connsiteX2" fmla="*/ 10016 w 10016"/>
                <a:gd name="connsiteY2" fmla="*/ 0 h 10000"/>
                <a:gd name="connsiteX3" fmla="*/ 10016 w 10016"/>
                <a:gd name="connsiteY3" fmla="*/ 10000 h 10000"/>
                <a:gd name="connsiteX4" fmla="*/ 16 w 10016"/>
                <a:gd name="connsiteY4" fmla="*/ 10000 h 10000"/>
                <a:gd name="connsiteX5" fmla="*/ 0 w 10016"/>
                <a:gd name="connsiteY5" fmla="*/ 562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6" h="10000">
                  <a:moveTo>
                    <a:pt x="0" y="5624"/>
                  </a:moveTo>
                  <a:cubicBezTo>
                    <a:pt x="1804" y="6672"/>
                    <a:pt x="3593" y="5934"/>
                    <a:pt x="5397" y="5564"/>
                  </a:cubicBezTo>
                  <a:cubicBezTo>
                    <a:pt x="6937" y="3709"/>
                    <a:pt x="8715" y="3063"/>
                    <a:pt x="10016" y="0"/>
                  </a:cubicBezTo>
                  <a:lnTo>
                    <a:pt x="10016" y="10000"/>
                  </a:lnTo>
                  <a:lnTo>
                    <a:pt x="16" y="10000"/>
                  </a:lnTo>
                  <a:cubicBezTo>
                    <a:pt x="11" y="8541"/>
                    <a:pt x="5" y="7083"/>
                    <a:pt x="0" y="562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流程图: 手动输入 5"/>
            <p:cNvSpPr/>
            <p:nvPr/>
          </p:nvSpPr>
          <p:spPr>
            <a:xfrm>
              <a:off x="-14630" y="4132387"/>
              <a:ext cx="9158628" cy="273634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811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811 h 10000"/>
                <a:gd name="connsiteX0" fmla="*/ 0 w 10048"/>
                <a:gd name="connsiteY0" fmla="*/ 6349 h 10000"/>
                <a:gd name="connsiteX1" fmla="*/ 10048 w 10048"/>
                <a:gd name="connsiteY1" fmla="*/ 0 h 10000"/>
                <a:gd name="connsiteX2" fmla="*/ 10048 w 10048"/>
                <a:gd name="connsiteY2" fmla="*/ 10000 h 10000"/>
                <a:gd name="connsiteX3" fmla="*/ 48 w 10048"/>
                <a:gd name="connsiteY3" fmla="*/ 10000 h 10000"/>
                <a:gd name="connsiteX4" fmla="*/ 0 w 10048"/>
                <a:gd name="connsiteY4" fmla="*/ 6349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" h="10000">
                  <a:moveTo>
                    <a:pt x="0" y="5076"/>
                  </a:moveTo>
                  <a:cubicBezTo>
                    <a:pt x="3609" y="7044"/>
                    <a:pt x="7470" y="5988"/>
                    <a:pt x="10016" y="0"/>
                  </a:cubicBezTo>
                  <a:lnTo>
                    <a:pt x="10016" y="10000"/>
                  </a:lnTo>
                  <a:lnTo>
                    <a:pt x="16" y="10000"/>
                  </a:lnTo>
                  <a:cubicBezTo>
                    <a:pt x="11" y="8359"/>
                    <a:pt x="5" y="6717"/>
                    <a:pt x="0" y="507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2934B"/>
                </a:gs>
                <a:gs pos="100000">
                  <a:srgbClr val="9CC683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手动输入 7"/>
            <p:cNvSpPr/>
            <p:nvPr/>
          </p:nvSpPr>
          <p:spPr>
            <a:xfrm>
              <a:off x="-14630" y="3572103"/>
              <a:ext cx="9195142" cy="215278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779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7795 h 10000"/>
                <a:gd name="connsiteX0" fmla="*/ 0 w 10000"/>
                <a:gd name="connsiteY0" fmla="*/ 779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7795 h 10000"/>
                <a:gd name="connsiteX0" fmla="*/ 0 w 10000"/>
                <a:gd name="connsiteY0" fmla="*/ 7795 h 22093"/>
                <a:gd name="connsiteX1" fmla="*/ 10000 w 10000"/>
                <a:gd name="connsiteY1" fmla="*/ 0 h 22093"/>
                <a:gd name="connsiteX2" fmla="*/ 10000 w 10000"/>
                <a:gd name="connsiteY2" fmla="*/ 10000 h 22093"/>
                <a:gd name="connsiteX3" fmla="*/ 0 w 10000"/>
                <a:gd name="connsiteY3" fmla="*/ 10000 h 22093"/>
                <a:gd name="connsiteX4" fmla="*/ 0 w 10000"/>
                <a:gd name="connsiteY4" fmla="*/ 7795 h 22093"/>
                <a:gd name="connsiteX0" fmla="*/ 0 w 10000"/>
                <a:gd name="connsiteY0" fmla="*/ 7795 h 34637"/>
                <a:gd name="connsiteX1" fmla="*/ 10000 w 10000"/>
                <a:gd name="connsiteY1" fmla="*/ 0 h 34637"/>
                <a:gd name="connsiteX2" fmla="*/ 10000 w 10000"/>
                <a:gd name="connsiteY2" fmla="*/ 10000 h 34637"/>
                <a:gd name="connsiteX3" fmla="*/ 0 w 10000"/>
                <a:gd name="connsiteY3" fmla="*/ 10000 h 34637"/>
                <a:gd name="connsiteX4" fmla="*/ 0 w 10000"/>
                <a:gd name="connsiteY4" fmla="*/ 7795 h 34637"/>
                <a:gd name="connsiteX0" fmla="*/ 0 w 10000"/>
                <a:gd name="connsiteY0" fmla="*/ 7795 h 51111"/>
                <a:gd name="connsiteX1" fmla="*/ 10000 w 10000"/>
                <a:gd name="connsiteY1" fmla="*/ 0 h 51111"/>
                <a:gd name="connsiteX2" fmla="*/ 10000 w 10000"/>
                <a:gd name="connsiteY2" fmla="*/ 10000 h 51111"/>
                <a:gd name="connsiteX3" fmla="*/ 79 w 10000"/>
                <a:gd name="connsiteY3" fmla="*/ 34440 h 51111"/>
                <a:gd name="connsiteX4" fmla="*/ 0 w 10000"/>
                <a:gd name="connsiteY4" fmla="*/ 7795 h 51111"/>
                <a:gd name="connsiteX0" fmla="*/ 0 w 10000"/>
                <a:gd name="connsiteY0" fmla="*/ 7795 h 34440"/>
                <a:gd name="connsiteX1" fmla="*/ 10000 w 10000"/>
                <a:gd name="connsiteY1" fmla="*/ 0 h 34440"/>
                <a:gd name="connsiteX2" fmla="*/ 10000 w 10000"/>
                <a:gd name="connsiteY2" fmla="*/ 10000 h 34440"/>
                <a:gd name="connsiteX3" fmla="*/ 79 w 10000"/>
                <a:gd name="connsiteY3" fmla="*/ 34440 h 34440"/>
                <a:gd name="connsiteX4" fmla="*/ 0 w 10000"/>
                <a:gd name="connsiteY4" fmla="*/ 7795 h 34440"/>
                <a:gd name="connsiteX0" fmla="*/ 0 w 10000"/>
                <a:gd name="connsiteY0" fmla="*/ 7795 h 38432"/>
                <a:gd name="connsiteX1" fmla="*/ 10000 w 10000"/>
                <a:gd name="connsiteY1" fmla="*/ 0 h 38432"/>
                <a:gd name="connsiteX2" fmla="*/ 10000 w 10000"/>
                <a:gd name="connsiteY2" fmla="*/ 10000 h 38432"/>
                <a:gd name="connsiteX3" fmla="*/ 79 w 10000"/>
                <a:gd name="connsiteY3" fmla="*/ 34440 h 38432"/>
                <a:gd name="connsiteX4" fmla="*/ 0 w 10000"/>
                <a:gd name="connsiteY4" fmla="*/ 7795 h 38432"/>
                <a:gd name="connsiteX0" fmla="*/ 0 w 9968"/>
                <a:gd name="connsiteY0" fmla="*/ 30723 h 38432"/>
                <a:gd name="connsiteX1" fmla="*/ 9968 w 9968"/>
                <a:gd name="connsiteY1" fmla="*/ 0 h 38432"/>
                <a:gd name="connsiteX2" fmla="*/ 9968 w 9968"/>
                <a:gd name="connsiteY2" fmla="*/ 10000 h 38432"/>
                <a:gd name="connsiteX3" fmla="*/ 47 w 9968"/>
                <a:gd name="connsiteY3" fmla="*/ 34440 h 38432"/>
                <a:gd name="connsiteX4" fmla="*/ 0 w 9968"/>
                <a:gd name="connsiteY4" fmla="*/ 30723 h 38432"/>
                <a:gd name="connsiteX0" fmla="*/ 0 w 10000"/>
                <a:gd name="connsiteY0" fmla="*/ 7994 h 9999"/>
                <a:gd name="connsiteX1" fmla="*/ 10000 w 10000"/>
                <a:gd name="connsiteY1" fmla="*/ 0 h 9999"/>
                <a:gd name="connsiteX2" fmla="*/ 10000 w 10000"/>
                <a:gd name="connsiteY2" fmla="*/ 2602 h 9999"/>
                <a:gd name="connsiteX3" fmla="*/ 47 w 10000"/>
                <a:gd name="connsiteY3" fmla="*/ 8961 h 9999"/>
                <a:gd name="connsiteX4" fmla="*/ 0 w 10000"/>
                <a:gd name="connsiteY4" fmla="*/ 7994 h 9999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54"/>
                <a:gd name="connsiteX1" fmla="*/ 10000 w 10000"/>
                <a:gd name="connsiteY1" fmla="*/ 0 h 10054"/>
                <a:gd name="connsiteX2" fmla="*/ 10000 w 10000"/>
                <a:gd name="connsiteY2" fmla="*/ 2602 h 10054"/>
                <a:gd name="connsiteX3" fmla="*/ 15 w 10000"/>
                <a:gd name="connsiteY3" fmla="*/ 9028 h 10054"/>
                <a:gd name="connsiteX4" fmla="*/ 0 w 10000"/>
                <a:gd name="connsiteY4" fmla="*/ 7995 h 10054"/>
                <a:gd name="connsiteX0" fmla="*/ 0 w 10000"/>
                <a:gd name="connsiteY0" fmla="*/ 7995 h 10089"/>
                <a:gd name="connsiteX1" fmla="*/ 10000 w 10000"/>
                <a:gd name="connsiteY1" fmla="*/ 0 h 10089"/>
                <a:gd name="connsiteX2" fmla="*/ 10000 w 10000"/>
                <a:gd name="connsiteY2" fmla="*/ 2602 h 10089"/>
                <a:gd name="connsiteX3" fmla="*/ 15 w 10000"/>
                <a:gd name="connsiteY3" fmla="*/ 9028 h 10089"/>
                <a:gd name="connsiteX4" fmla="*/ 0 w 10000"/>
                <a:gd name="connsiteY4" fmla="*/ 7995 h 10089"/>
                <a:gd name="connsiteX0" fmla="*/ 0 w 10000"/>
                <a:gd name="connsiteY0" fmla="*/ 7995 h 10089"/>
                <a:gd name="connsiteX1" fmla="*/ 10000 w 10000"/>
                <a:gd name="connsiteY1" fmla="*/ 0 h 10089"/>
                <a:gd name="connsiteX2" fmla="*/ 10000 w 10000"/>
                <a:gd name="connsiteY2" fmla="*/ 2602 h 10089"/>
                <a:gd name="connsiteX3" fmla="*/ 15 w 10000"/>
                <a:gd name="connsiteY3" fmla="*/ 9028 h 10089"/>
                <a:gd name="connsiteX4" fmla="*/ 0 w 10000"/>
                <a:gd name="connsiteY4" fmla="*/ 7995 h 10089"/>
                <a:gd name="connsiteX0" fmla="*/ 0 w 10000"/>
                <a:gd name="connsiteY0" fmla="*/ 7995 h 10089"/>
                <a:gd name="connsiteX1" fmla="*/ 10000 w 10000"/>
                <a:gd name="connsiteY1" fmla="*/ 0 h 10089"/>
                <a:gd name="connsiteX2" fmla="*/ 10000 w 10000"/>
                <a:gd name="connsiteY2" fmla="*/ 2602 h 10089"/>
                <a:gd name="connsiteX3" fmla="*/ 15 w 10000"/>
                <a:gd name="connsiteY3" fmla="*/ 9028 h 10089"/>
                <a:gd name="connsiteX4" fmla="*/ 0 w 10000"/>
                <a:gd name="connsiteY4" fmla="*/ 7995 h 10089"/>
                <a:gd name="connsiteX0" fmla="*/ 8 w 10008"/>
                <a:gd name="connsiteY0" fmla="*/ 7995 h 10089"/>
                <a:gd name="connsiteX1" fmla="*/ 10008 w 10008"/>
                <a:gd name="connsiteY1" fmla="*/ 0 h 10089"/>
                <a:gd name="connsiteX2" fmla="*/ 10008 w 10008"/>
                <a:gd name="connsiteY2" fmla="*/ 2602 h 10089"/>
                <a:gd name="connsiteX3" fmla="*/ 7 w 10008"/>
                <a:gd name="connsiteY3" fmla="*/ 9028 h 10089"/>
                <a:gd name="connsiteX4" fmla="*/ 8 w 10008"/>
                <a:gd name="connsiteY4" fmla="*/ 7995 h 10089"/>
                <a:gd name="connsiteX0" fmla="*/ 1 w 10001"/>
                <a:gd name="connsiteY0" fmla="*/ 7995 h 10089"/>
                <a:gd name="connsiteX1" fmla="*/ 10001 w 10001"/>
                <a:gd name="connsiteY1" fmla="*/ 0 h 10089"/>
                <a:gd name="connsiteX2" fmla="*/ 10001 w 10001"/>
                <a:gd name="connsiteY2" fmla="*/ 2602 h 10089"/>
                <a:gd name="connsiteX3" fmla="*/ 0 w 10001"/>
                <a:gd name="connsiteY3" fmla="*/ 9028 h 10089"/>
                <a:gd name="connsiteX4" fmla="*/ 1 w 10001"/>
                <a:gd name="connsiteY4" fmla="*/ 7995 h 10089"/>
                <a:gd name="connsiteX0" fmla="*/ 0 w 10048"/>
                <a:gd name="connsiteY0" fmla="*/ 8198 h 10089"/>
                <a:gd name="connsiteX1" fmla="*/ 10048 w 10048"/>
                <a:gd name="connsiteY1" fmla="*/ 0 h 10089"/>
                <a:gd name="connsiteX2" fmla="*/ 10048 w 10048"/>
                <a:gd name="connsiteY2" fmla="*/ 2602 h 10089"/>
                <a:gd name="connsiteX3" fmla="*/ 47 w 10048"/>
                <a:gd name="connsiteY3" fmla="*/ 9028 h 10089"/>
                <a:gd name="connsiteX4" fmla="*/ 0 w 10048"/>
                <a:gd name="connsiteY4" fmla="*/ 8198 h 10089"/>
                <a:gd name="connsiteX0" fmla="*/ 0 w 10032"/>
                <a:gd name="connsiteY0" fmla="*/ 8469 h 10089"/>
                <a:gd name="connsiteX1" fmla="*/ 10032 w 10032"/>
                <a:gd name="connsiteY1" fmla="*/ 0 h 10089"/>
                <a:gd name="connsiteX2" fmla="*/ 10032 w 10032"/>
                <a:gd name="connsiteY2" fmla="*/ 2602 h 10089"/>
                <a:gd name="connsiteX3" fmla="*/ 31 w 10032"/>
                <a:gd name="connsiteY3" fmla="*/ 9028 h 10089"/>
                <a:gd name="connsiteX4" fmla="*/ 0 w 10032"/>
                <a:gd name="connsiteY4" fmla="*/ 8469 h 10089"/>
                <a:gd name="connsiteX0" fmla="*/ 0 w 10032"/>
                <a:gd name="connsiteY0" fmla="*/ 8469 h 10089"/>
                <a:gd name="connsiteX1" fmla="*/ 10032 w 10032"/>
                <a:gd name="connsiteY1" fmla="*/ 0 h 10089"/>
                <a:gd name="connsiteX2" fmla="*/ 10032 w 10032"/>
                <a:gd name="connsiteY2" fmla="*/ 2602 h 10089"/>
                <a:gd name="connsiteX3" fmla="*/ 31 w 10032"/>
                <a:gd name="connsiteY3" fmla="*/ 9028 h 10089"/>
                <a:gd name="connsiteX4" fmla="*/ 0 w 10032"/>
                <a:gd name="connsiteY4" fmla="*/ 8469 h 10089"/>
                <a:gd name="connsiteX0" fmla="*/ 32 w 10001"/>
                <a:gd name="connsiteY0" fmla="*/ 8401 h 10089"/>
                <a:gd name="connsiteX1" fmla="*/ 10001 w 10001"/>
                <a:gd name="connsiteY1" fmla="*/ 0 h 10089"/>
                <a:gd name="connsiteX2" fmla="*/ 10001 w 10001"/>
                <a:gd name="connsiteY2" fmla="*/ 2602 h 10089"/>
                <a:gd name="connsiteX3" fmla="*/ 0 w 10001"/>
                <a:gd name="connsiteY3" fmla="*/ 9028 h 10089"/>
                <a:gd name="connsiteX4" fmla="*/ 32 w 10001"/>
                <a:gd name="connsiteY4" fmla="*/ 8401 h 10089"/>
                <a:gd name="connsiteX0" fmla="*/ 32 w 10001"/>
                <a:gd name="connsiteY0" fmla="*/ 8401 h 9989"/>
                <a:gd name="connsiteX1" fmla="*/ 10001 w 10001"/>
                <a:gd name="connsiteY1" fmla="*/ 0 h 9989"/>
                <a:gd name="connsiteX2" fmla="*/ 10001 w 10001"/>
                <a:gd name="connsiteY2" fmla="*/ 2060 h 9989"/>
                <a:gd name="connsiteX3" fmla="*/ 0 w 10001"/>
                <a:gd name="connsiteY3" fmla="*/ 9028 h 9989"/>
                <a:gd name="connsiteX4" fmla="*/ 32 w 10001"/>
                <a:gd name="connsiteY4" fmla="*/ 8401 h 9989"/>
                <a:gd name="connsiteX0" fmla="*/ 32 w 10000"/>
                <a:gd name="connsiteY0" fmla="*/ 8410 h 10061"/>
                <a:gd name="connsiteX1" fmla="*/ 10000 w 10000"/>
                <a:gd name="connsiteY1" fmla="*/ 0 h 10061"/>
                <a:gd name="connsiteX2" fmla="*/ 9984 w 10000"/>
                <a:gd name="connsiteY2" fmla="*/ 2401 h 10061"/>
                <a:gd name="connsiteX3" fmla="*/ 0 w 10000"/>
                <a:gd name="connsiteY3" fmla="*/ 9038 h 10061"/>
                <a:gd name="connsiteX4" fmla="*/ 32 w 10000"/>
                <a:gd name="connsiteY4" fmla="*/ 8410 h 1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61">
                  <a:moveTo>
                    <a:pt x="32" y="8410"/>
                  </a:moveTo>
                  <a:cubicBezTo>
                    <a:pt x="3391" y="10424"/>
                    <a:pt x="7115" y="8680"/>
                    <a:pt x="10000" y="0"/>
                  </a:cubicBezTo>
                  <a:cubicBezTo>
                    <a:pt x="9995" y="800"/>
                    <a:pt x="9989" y="1601"/>
                    <a:pt x="9984" y="2401"/>
                  </a:cubicBezTo>
                  <a:cubicBezTo>
                    <a:pt x="7655" y="9693"/>
                    <a:pt x="3153" y="11467"/>
                    <a:pt x="0" y="9038"/>
                  </a:cubicBezTo>
                  <a:cubicBezTo>
                    <a:pt x="37" y="6996"/>
                    <a:pt x="58" y="10724"/>
                    <a:pt x="32" y="84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051721" y="5645219"/>
            <a:ext cx="6966868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spc="600" dirty="0">
                <a:solidFill>
                  <a:schemeClr val="bg1"/>
                </a:solidFill>
                <a:latin typeface="+mn-lt"/>
                <a:ea typeface="+mn-ea"/>
              </a:rPr>
              <a:t>Scipy</a:t>
            </a:r>
            <a:r>
              <a:rPr lang="zh-CN" altLang="en-US" sz="4000" b="1" spc="600" dirty="0">
                <a:solidFill>
                  <a:schemeClr val="bg1"/>
                </a:solidFill>
                <a:latin typeface="+mn-lt"/>
                <a:ea typeface="+mn-ea"/>
              </a:rPr>
              <a:t>科学工程库培训</a:t>
            </a: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5076825" y="6340475"/>
            <a:ext cx="38163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 algn="r"/>
            <a:r>
              <a:rPr lang="zh-CN" altLang="en-US" sz="2000" dirty="0"/>
              <a:t>讲师 郭剑峰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 err="1"/>
              <a:t>fftpack</a:t>
            </a:r>
            <a:r>
              <a:rPr lang="zh-CN" altLang="zh-CN" dirty="0"/>
              <a:t>傅里叶变换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79610D-B2F8-46CC-BC9F-D582BB110763}"/>
              </a:ext>
            </a:extLst>
          </p:cNvPr>
          <p:cNvSpPr/>
          <p:nvPr/>
        </p:nvSpPr>
        <p:spPr>
          <a:xfrm>
            <a:off x="154803" y="928016"/>
            <a:ext cx="8949754" cy="4654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ea typeface="微软雅黑" pitchFamily="34" charset="-122"/>
              </a:rPr>
              <a:t>离散余弦变换</a:t>
            </a:r>
            <a:r>
              <a:rPr lang="en-US" altLang="zh-CN" sz="2000" dirty="0">
                <a:solidFill>
                  <a:srgbClr val="FF0000"/>
                </a:solidFill>
                <a:ea typeface="微软雅黑" pitchFamily="34" charset="-122"/>
              </a:rPr>
              <a:t>(DCT)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ea typeface="微软雅黑" pitchFamily="34" charset="-122"/>
              </a:rPr>
              <a:t>由于许多要处理的信号都是实信号，在使用</a:t>
            </a:r>
            <a:r>
              <a:rPr lang="en-US" altLang="zh-CN" sz="2000" dirty="0">
                <a:ea typeface="微软雅黑" pitchFamily="34" charset="-122"/>
              </a:rPr>
              <a:t>FFT</a:t>
            </a:r>
            <a:r>
              <a:rPr lang="zh-CN" altLang="en-US" sz="2000" dirty="0">
                <a:ea typeface="微软雅黑" pitchFamily="34" charset="-122"/>
              </a:rPr>
              <a:t>时，对于实信号，傅立叶变换的共轭对称性导致在频域中有一半的数据冗余。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ea typeface="微软雅黑" pitchFamily="34" charset="-122"/>
              </a:rPr>
              <a:t>离散余弦变换（</a:t>
            </a:r>
            <a:r>
              <a:rPr lang="en-US" altLang="zh-CN" sz="2000" dirty="0">
                <a:ea typeface="微软雅黑" pitchFamily="34" charset="-122"/>
              </a:rPr>
              <a:t>DCT</a:t>
            </a:r>
            <a:r>
              <a:rPr lang="zh-CN" altLang="en-US" sz="2000" dirty="0">
                <a:ea typeface="微软雅黑" pitchFamily="34" charset="-122"/>
              </a:rPr>
              <a:t>）是对实信号定义的一种变换，变换后在频域中得到的也是一个实信号，相比离散傅里叶变换</a:t>
            </a:r>
            <a:r>
              <a:rPr lang="en-US" altLang="zh-CN" sz="2000" dirty="0">
                <a:ea typeface="微软雅黑" pitchFamily="34" charset="-122"/>
              </a:rPr>
              <a:t>DFT</a:t>
            </a:r>
            <a:r>
              <a:rPr lang="zh-CN" altLang="en-US" sz="2000" dirty="0">
                <a:ea typeface="微软雅黑" pitchFamily="34" charset="-122"/>
              </a:rPr>
              <a:t>而言</a:t>
            </a:r>
            <a:r>
              <a:rPr lang="en-US" altLang="zh-CN" sz="2000" dirty="0">
                <a:ea typeface="微软雅黑" pitchFamily="34" charset="-122"/>
              </a:rPr>
              <a:t>, DCT</a:t>
            </a:r>
            <a:r>
              <a:rPr lang="zh-CN" altLang="en-US" sz="2000" dirty="0">
                <a:ea typeface="微软雅黑" pitchFamily="34" charset="-122"/>
              </a:rPr>
              <a:t>可以减少一半以上的计算。</a:t>
            </a:r>
            <a:r>
              <a:rPr lang="en-US" altLang="zh-CN" sz="2000" dirty="0">
                <a:ea typeface="微软雅黑" pitchFamily="34" charset="-122"/>
              </a:rPr>
              <a:t>DCT</a:t>
            </a:r>
            <a:r>
              <a:rPr lang="zh-CN" altLang="en-US" sz="2000" dirty="0">
                <a:ea typeface="微软雅黑" pitchFamily="34" charset="-122"/>
              </a:rPr>
              <a:t>还有一个很重要的性质（能量集中特性）：大多书自然信号（声音、图像）的能量都集中在离散余弦变换后的低频部分，因而</a:t>
            </a:r>
            <a:r>
              <a:rPr lang="en-US" altLang="zh-CN" sz="2000" dirty="0">
                <a:ea typeface="微软雅黑" pitchFamily="34" charset="-122"/>
              </a:rPr>
              <a:t>DCT</a:t>
            </a:r>
            <a:r>
              <a:rPr lang="zh-CN" altLang="en-US" sz="2000" dirty="0">
                <a:ea typeface="微软雅黑" pitchFamily="34" charset="-122"/>
              </a:rPr>
              <a:t>在（声音、图像）数据压缩中得到了广泛的使用。由于</a:t>
            </a:r>
            <a:r>
              <a:rPr lang="en-US" altLang="zh-CN" sz="2000" dirty="0">
                <a:ea typeface="微软雅黑" pitchFamily="34" charset="-122"/>
              </a:rPr>
              <a:t>DCT</a:t>
            </a:r>
            <a:r>
              <a:rPr lang="zh-CN" altLang="en-US" sz="2000" dirty="0">
                <a:ea typeface="微软雅黑" pitchFamily="34" charset="-122"/>
              </a:rPr>
              <a:t>是从</a:t>
            </a:r>
            <a:r>
              <a:rPr lang="en-US" altLang="zh-CN" sz="2000" dirty="0">
                <a:ea typeface="微软雅黑" pitchFamily="34" charset="-122"/>
              </a:rPr>
              <a:t>DFT</a:t>
            </a:r>
            <a:r>
              <a:rPr lang="zh-CN" altLang="en-US" sz="2000" dirty="0">
                <a:ea typeface="微软雅黑" pitchFamily="34" charset="-122"/>
              </a:rPr>
              <a:t>推导出来的另一种变换，因此许多</a:t>
            </a:r>
            <a:r>
              <a:rPr lang="en-US" altLang="zh-CN" sz="2000" dirty="0">
                <a:ea typeface="微软雅黑" pitchFamily="34" charset="-122"/>
              </a:rPr>
              <a:t>DFT</a:t>
            </a:r>
            <a:r>
              <a:rPr lang="zh-CN" altLang="en-US" sz="2000" dirty="0">
                <a:ea typeface="微软雅黑" pitchFamily="34" charset="-122"/>
              </a:rPr>
              <a:t>的属性在</a:t>
            </a:r>
            <a:r>
              <a:rPr lang="en-US" altLang="zh-CN" sz="2000" dirty="0">
                <a:ea typeface="微软雅黑" pitchFamily="34" charset="-122"/>
              </a:rPr>
              <a:t>DCT</a:t>
            </a:r>
            <a:r>
              <a:rPr lang="zh-CN" altLang="en-US" sz="2000" dirty="0">
                <a:ea typeface="微软雅黑" pitchFamily="34" charset="-122"/>
              </a:rPr>
              <a:t>中仍然是保留下来的。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ea typeface="微软雅黑" pitchFamily="34" charset="-122"/>
              </a:rPr>
              <a:t>SciPy.fftpack</a:t>
            </a:r>
            <a:r>
              <a:rPr lang="zh-CN" altLang="en-US" sz="2000" dirty="0">
                <a:ea typeface="微软雅黑" pitchFamily="34" charset="-122"/>
              </a:rPr>
              <a:t>中，提供了离散余弦变换</a:t>
            </a:r>
            <a:r>
              <a:rPr lang="en-US" altLang="zh-CN" sz="2000" dirty="0">
                <a:ea typeface="微软雅黑" pitchFamily="34" charset="-122"/>
              </a:rPr>
              <a:t>(DCT)</a:t>
            </a:r>
            <a:r>
              <a:rPr lang="zh-CN" altLang="en-US" sz="2000" dirty="0">
                <a:ea typeface="微软雅黑" pitchFamily="34" charset="-122"/>
              </a:rPr>
              <a:t>与离散余弦逆变换</a:t>
            </a:r>
            <a:r>
              <a:rPr lang="en-US" altLang="zh-CN" sz="2000" dirty="0">
                <a:ea typeface="微软雅黑" pitchFamily="34" charset="-122"/>
              </a:rPr>
              <a:t>(IDCT)</a:t>
            </a:r>
            <a:r>
              <a:rPr lang="zh-CN" altLang="en-US" sz="2000" dirty="0">
                <a:ea typeface="微软雅黑" pitchFamily="34" charset="-122"/>
              </a:rPr>
              <a:t>的实现。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CF4061-1D9A-4BDE-A672-C5CD5D7E5192}"/>
              </a:ext>
            </a:extLst>
          </p:cNvPr>
          <p:cNvSpPr txBox="1"/>
          <p:nvPr/>
        </p:nvSpPr>
        <p:spPr>
          <a:xfrm>
            <a:off x="6198118" y="5877272"/>
            <a:ext cx="248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案例：</a:t>
            </a:r>
            <a:r>
              <a:rPr lang="en-US" altLang="zh-CN" b="1" dirty="0">
                <a:solidFill>
                  <a:srgbClr val="FF0000"/>
                </a:solidFill>
              </a:rPr>
              <a:t>04_fftpack.py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5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SciPy </a:t>
            </a:r>
            <a:r>
              <a:rPr lang="zh-CN" altLang="zh-CN" dirty="0"/>
              <a:t>积分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739B54-2714-421D-95B7-9AC4E4E4BF14}"/>
              </a:ext>
            </a:extLst>
          </p:cNvPr>
          <p:cNvSpPr/>
          <p:nvPr/>
        </p:nvSpPr>
        <p:spPr>
          <a:xfrm>
            <a:off x="137046" y="908050"/>
            <a:ext cx="8848204" cy="326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微软雅黑" pitchFamily="34" charset="-122"/>
              </a:rPr>
              <a:t>Scipy</a:t>
            </a:r>
            <a:r>
              <a:rPr lang="zh-CN" altLang="en-US" sz="2000" dirty="0">
                <a:ea typeface="微软雅黑" pitchFamily="34" charset="-122"/>
              </a:rPr>
              <a:t>中的</a:t>
            </a:r>
            <a:r>
              <a:rPr lang="en-US" altLang="zh-CN" sz="2000" dirty="0">
                <a:ea typeface="微软雅黑" pitchFamily="34" charset="-122"/>
              </a:rPr>
              <a:t>integrate</a:t>
            </a:r>
            <a:r>
              <a:rPr lang="zh-CN" altLang="en-US" sz="2000" dirty="0">
                <a:ea typeface="微软雅黑" pitchFamily="34" charset="-122"/>
              </a:rPr>
              <a:t>模块提供了很多数值积分方法，例如，一重积分、二重积分、三重积分、多重积分、高斯积分等等。</a:t>
            </a:r>
            <a:endParaRPr lang="en-US" altLang="zh-CN" sz="2000" dirty="0"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微软雅黑" pitchFamily="34" charset="-122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ea typeface="微软雅黑" pitchFamily="34" charset="-122"/>
              </a:rPr>
              <a:t>一重积分积的是线上的权重，如果用图形表示出来就是图形面积。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ea typeface="微软雅黑" pitchFamily="34" charset="-122"/>
              </a:rPr>
              <a:t>二重积分积的是面上的权重，如果在面上面画出权重，相当于一个图形的体积。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ea typeface="微软雅黑" pitchFamily="34" charset="-122"/>
              </a:rPr>
              <a:t>三重积分积的是一个三维图形的权重，如果在三维图形中积了每个点的权重，相当于是计算了这个图形的质量。</a:t>
            </a:r>
            <a:r>
              <a:rPr lang="zh-CN" altLang="en-US" sz="2000" dirty="0">
                <a:ea typeface="微软雅黑" pitchFamily="34" charset="-122"/>
              </a:rPr>
              <a:t>）</a:t>
            </a:r>
            <a:endParaRPr lang="en-US" altLang="zh-CN" sz="2000" dirty="0"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微软雅黑" pitchFamily="34" charset="-122"/>
              </a:rPr>
              <a:t>一重积分公式：</a:t>
            </a:r>
            <a:endParaRPr lang="en-US" altLang="zh-CN" sz="2000" dirty="0"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602DA-638A-4231-8C3C-DBB54B185F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4221088"/>
            <a:ext cx="1095375" cy="6191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6454B19-0B60-4A72-9780-F8C908AD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47" y="3832971"/>
            <a:ext cx="5291106" cy="26746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C5F096-CE31-4925-A20A-645B5F9DFF3D}"/>
              </a:ext>
            </a:extLst>
          </p:cNvPr>
          <p:cNvSpPr txBox="1"/>
          <p:nvPr/>
        </p:nvSpPr>
        <p:spPr>
          <a:xfrm>
            <a:off x="6215884" y="3990945"/>
            <a:ext cx="248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案例：</a:t>
            </a:r>
            <a:r>
              <a:rPr lang="en-US" altLang="zh-CN" b="1" dirty="0">
                <a:solidFill>
                  <a:srgbClr val="FF0000"/>
                </a:solidFill>
              </a:rPr>
              <a:t>05_integral.py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3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SciPy </a:t>
            </a:r>
            <a:r>
              <a:rPr lang="zh-CN" altLang="zh-CN" dirty="0"/>
              <a:t>插值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739B54-2714-421D-95B7-9AC4E4E4BF14}"/>
              </a:ext>
            </a:extLst>
          </p:cNvPr>
          <p:cNvSpPr/>
          <p:nvPr/>
        </p:nvSpPr>
        <p:spPr>
          <a:xfrm>
            <a:off x="206617" y="843424"/>
            <a:ext cx="8730766" cy="5577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ea typeface="微软雅黑" pitchFamily="34" charset="-122"/>
              </a:rPr>
              <a:t>依据一系列的点</a:t>
            </a:r>
            <a:r>
              <a:rPr lang="en-US" altLang="zh-CN" sz="2000" dirty="0">
                <a:ea typeface="微软雅黑" pitchFamily="34" charset="-122"/>
              </a:rPr>
              <a:t>(</a:t>
            </a:r>
            <a:r>
              <a:rPr lang="en-US" altLang="zh-CN" sz="2000" dirty="0" err="1">
                <a:ea typeface="微软雅黑" pitchFamily="34" charset="-122"/>
              </a:rPr>
              <a:t>xi,yi</a:t>
            </a:r>
            <a:r>
              <a:rPr lang="en-US" altLang="zh-CN" sz="2000" dirty="0">
                <a:ea typeface="微软雅黑" pitchFamily="34" charset="-122"/>
              </a:rPr>
              <a:t>)</a:t>
            </a:r>
            <a:r>
              <a:rPr lang="zh-CN" altLang="zh-CN" sz="2000" dirty="0">
                <a:ea typeface="微软雅黑" pitchFamily="34" charset="-122"/>
              </a:rPr>
              <a:t>通过一定的算法找到一个合适的函数来包含</a:t>
            </a:r>
            <a:r>
              <a:rPr lang="en-US" altLang="zh-CN" sz="2000" dirty="0">
                <a:ea typeface="微软雅黑" pitchFamily="34" charset="-122"/>
              </a:rPr>
              <a:t>(</a:t>
            </a:r>
            <a:r>
              <a:rPr lang="zh-CN" altLang="zh-CN" sz="2000" dirty="0">
                <a:ea typeface="微软雅黑" pitchFamily="34" charset="-122"/>
              </a:rPr>
              <a:t>逼近</a:t>
            </a:r>
            <a:r>
              <a:rPr lang="en-US" altLang="zh-CN" sz="2000" dirty="0">
                <a:ea typeface="微软雅黑" pitchFamily="34" charset="-122"/>
              </a:rPr>
              <a:t>)</a:t>
            </a:r>
            <a:r>
              <a:rPr lang="zh-CN" altLang="zh-CN" sz="2000" dirty="0">
                <a:ea typeface="微软雅黑" pitchFamily="34" charset="-122"/>
              </a:rPr>
              <a:t>这些点，反应出这些点的走势规律，然后根据走势规律求其他点值的过程。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ea typeface="微软雅黑" pitchFamily="34" charset="-122"/>
              </a:rPr>
              <a:t>scipy.interpolate</a:t>
            </a:r>
            <a:r>
              <a:rPr lang="zh-CN" altLang="zh-CN" sz="2000" dirty="0">
                <a:ea typeface="微软雅黑" pitchFamily="34" charset="-122"/>
              </a:rPr>
              <a:t>包里有很多类可以实现对一些已知的点进行插值，即找到一个合适的函数</a:t>
            </a:r>
            <a:endParaRPr lang="en-US" altLang="zh-CN" sz="2000" dirty="0"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FF0000"/>
                </a:solidFill>
                <a:ea typeface="微软雅黑" pitchFamily="34" charset="-122"/>
              </a:rPr>
              <a:t>一维插值</a:t>
            </a:r>
            <a:r>
              <a:rPr lang="en-US" altLang="zh-CN" sz="2000" dirty="0">
                <a:solidFill>
                  <a:srgbClr val="FF0000"/>
                </a:solidFill>
                <a:ea typeface="微软雅黑" pitchFamily="34" charset="-122"/>
              </a:rPr>
              <a:t>interp1d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ea typeface="微软雅黑" pitchFamily="34" charset="-122"/>
              </a:rPr>
              <a:t>interp1d</a:t>
            </a:r>
            <a:r>
              <a:rPr lang="zh-CN" altLang="zh-CN" sz="2000" dirty="0">
                <a:ea typeface="微软雅黑" pitchFamily="34" charset="-122"/>
              </a:rPr>
              <a:t>类可以根据输入的点，创建拟合函数</a:t>
            </a:r>
            <a:endParaRPr lang="en-US" altLang="zh-CN" sz="2000" dirty="0"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000" dirty="0"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  <a:ea typeface="微软雅黑" pitchFamily="34" charset="-122"/>
              </a:rPr>
              <a:t>噪声数据插值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ea typeface="微软雅黑" pitchFamily="34" charset="-122"/>
              </a:rPr>
              <a:t>可以通过</a:t>
            </a:r>
            <a:r>
              <a:rPr lang="en-US" altLang="zh-CN" sz="2000" dirty="0">
                <a:ea typeface="微软雅黑" pitchFamily="34" charset="-122"/>
              </a:rPr>
              <a:t>interpolate</a:t>
            </a:r>
            <a:r>
              <a:rPr lang="zh-CN" altLang="zh-CN" sz="2000" dirty="0">
                <a:ea typeface="微软雅黑" pitchFamily="34" charset="-122"/>
              </a:rPr>
              <a:t>模块中</a:t>
            </a:r>
            <a:r>
              <a:rPr lang="en-US" altLang="zh-CN" sz="2000" dirty="0" err="1">
                <a:ea typeface="微软雅黑" pitchFamily="34" charset="-122"/>
              </a:rPr>
              <a:t>UnivariateSpline</a:t>
            </a:r>
            <a:r>
              <a:rPr lang="zh-CN" altLang="zh-CN" sz="2000" dirty="0">
                <a:ea typeface="微软雅黑" pitchFamily="34" charset="-122"/>
              </a:rPr>
              <a:t>类对含有噪声的数据进行插值运算。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ea typeface="微软雅黑" pitchFamily="34" charset="-122"/>
              </a:rPr>
              <a:t>使用</a:t>
            </a:r>
            <a:r>
              <a:rPr lang="en-US" altLang="zh-CN" sz="2000" dirty="0" err="1">
                <a:ea typeface="微软雅黑" pitchFamily="34" charset="-122"/>
              </a:rPr>
              <a:t>UnivariateSpline</a:t>
            </a:r>
            <a:r>
              <a:rPr lang="zh-CN" altLang="zh-CN" sz="2000" dirty="0">
                <a:ea typeface="微软雅黑" pitchFamily="34" charset="-122"/>
              </a:rPr>
              <a:t>类，输入一组数据点，通过绘制一条平滑曲线来去除噪声。绘制曲线时可以设置平滑参数</a:t>
            </a:r>
            <a:r>
              <a:rPr lang="en-US" altLang="zh-CN" sz="2000" dirty="0">
                <a:ea typeface="微软雅黑" pitchFamily="34" charset="-122"/>
              </a:rPr>
              <a:t>s</a:t>
            </a:r>
            <a:r>
              <a:rPr lang="zh-CN" altLang="zh-CN" sz="2000" dirty="0">
                <a:ea typeface="微软雅黑" pitchFamily="34" charset="-122"/>
              </a:rPr>
              <a:t>，如果参数</a:t>
            </a:r>
            <a:r>
              <a:rPr lang="en-US" altLang="zh-CN" sz="2000" dirty="0">
                <a:ea typeface="微软雅黑" pitchFamily="34" charset="-122"/>
              </a:rPr>
              <a:t>s=0</a:t>
            </a:r>
            <a:r>
              <a:rPr lang="zh-CN" altLang="zh-CN" sz="2000" dirty="0">
                <a:ea typeface="微软雅黑" pitchFamily="34" charset="-122"/>
              </a:rPr>
              <a:t>，将对所有点</a:t>
            </a:r>
            <a:r>
              <a:rPr lang="en-US" altLang="zh-CN" sz="2000" dirty="0">
                <a:ea typeface="微软雅黑" pitchFamily="34" charset="-122"/>
              </a:rPr>
              <a:t>(</a:t>
            </a:r>
            <a:r>
              <a:rPr lang="zh-CN" altLang="zh-CN" sz="2000" dirty="0">
                <a:ea typeface="微软雅黑" pitchFamily="34" charset="-122"/>
              </a:rPr>
              <a:t>包括噪声</a:t>
            </a:r>
            <a:r>
              <a:rPr lang="en-US" altLang="zh-CN" sz="2000" dirty="0">
                <a:ea typeface="微软雅黑" pitchFamily="34" charset="-122"/>
              </a:rPr>
              <a:t>)</a:t>
            </a:r>
            <a:r>
              <a:rPr lang="zh-CN" altLang="zh-CN" sz="2000" dirty="0">
                <a:ea typeface="微软雅黑" pitchFamily="34" charset="-122"/>
              </a:rPr>
              <a:t>进行插值运算，也就是说</a:t>
            </a:r>
            <a:r>
              <a:rPr lang="en-US" altLang="zh-CN" sz="2000" dirty="0">
                <a:ea typeface="微软雅黑" pitchFamily="34" charset="-122"/>
              </a:rPr>
              <a:t>s=0</a:t>
            </a:r>
            <a:r>
              <a:rPr lang="zh-CN" altLang="zh-CN" sz="2000" dirty="0">
                <a:ea typeface="微软雅黑" pitchFamily="34" charset="-122"/>
              </a:rPr>
              <a:t>时不去除噪声。</a:t>
            </a:r>
            <a:endParaRPr lang="en-US" altLang="zh-CN" sz="2000" dirty="0">
              <a:ea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E23F50-EEFC-41C9-AE47-F83D07E8AF62}"/>
              </a:ext>
            </a:extLst>
          </p:cNvPr>
          <p:cNvSpPr txBox="1"/>
          <p:nvPr/>
        </p:nvSpPr>
        <p:spPr>
          <a:xfrm>
            <a:off x="5508104" y="6271990"/>
            <a:ext cx="27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案例：</a:t>
            </a:r>
            <a:r>
              <a:rPr lang="en-US" altLang="zh-CN" dirty="0">
                <a:solidFill>
                  <a:srgbClr val="FF0000"/>
                </a:solidFill>
              </a:rPr>
              <a:t>06_interpolate.py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69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SciPy </a:t>
            </a:r>
            <a:r>
              <a:rPr lang="zh-CN" altLang="zh-CN" dirty="0"/>
              <a:t>输入输出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739B54-2714-421D-95B7-9AC4E4E4BF14}"/>
              </a:ext>
            </a:extLst>
          </p:cNvPr>
          <p:cNvSpPr/>
          <p:nvPr/>
        </p:nvSpPr>
        <p:spPr>
          <a:xfrm>
            <a:off x="206617" y="992410"/>
            <a:ext cx="8730766" cy="372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ea typeface="微软雅黑" pitchFamily="34" charset="-122"/>
              </a:rPr>
              <a:t>scipy.io(</a:t>
            </a:r>
            <a:r>
              <a:rPr lang="zh-CN" altLang="zh-CN" sz="2000" dirty="0">
                <a:ea typeface="微软雅黑" pitchFamily="34" charset="-122"/>
              </a:rPr>
              <a:t>输入和输出</a:t>
            </a:r>
            <a:r>
              <a:rPr lang="en-US" altLang="zh-CN" sz="2000" dirty="0">
                <a:ea typeface="微软雅黑" pitchFamily="34" charset="-122"/>
              </a:rPr>
              <a:t>)</a:t>
            </a:r>
            <a:r>
              <a:rPr lang="zh-CN" altLang="zh-CN" sz="2000" dirty="0">
                <a:ea typeface="微软雅黑" pitchFamily="34" charset="-122"/>
              </a:rPr>
              <a:t>包用于读写各种格式的文件。</a:t>
            </a:r>
            <a:r>
              <a:rPr lang="en-US" altLang="zh-CN" sz="2000" dirty="0">
                <a:ea typeface="微软雅黑" pitchFamily="34" charset="-122"/>
              </a:rPr>
              <a:t>scipy.io</a:t>
            </a:r>
            <a:r>
              <a:rPr lang="zh-CN" altLang="zh-CN" sz="2000" dirty="0">
                <a:ea typeface="微软雅黑" pitchFamily="34" charset="-122"/>
              </a:rPr>
              <a:t>支持的格式很多，下面列出了几种常用格式：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ea typeface="微软雅黑" pitchFamily="34" charset="-122"/>
              </a:rPr>
              <a:t>Matlab</a:t>
            </a:r>
            <a:endParaRPr lang="zh-CN" altLang="zh-CN" sz="2000" dirty="0">
              <a:ea typeface="微软雅黑" pitchFamily="3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ea typeface="微软雅黑" pitchFamily="34" charset="-122"/>
              </a:rPr>
              <a:t>IDL</a:t>
            </a:r>
            <a:endParaRPr lang="zh-CN" altLang="zh-CN" sz="2000" dirty="0">
              <a:ea typeface="微软雅黑" pitchFamily="3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ea typeface="微软雅黑" pitchFamily="34" charset="-122"/>
              </a:rPr>
              <a:t>Matrix Market</a:t>
            </a:r>
            <a:endParaRPr lang="zh-CN" altLang="zh-CN" sz="2000" dirty="0">
              <a:ea typeface="微软雅黑" pitchFamily="3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ea typeface="微软雅黑" pitchFamily="34" charset="-122"/>
              </a:rPr>
              <a:t>Wave</a:t>
            </a:r>
            <a:endParaRPr lang="zh-CN" altLang="zh-CN" sz="2000" dirty="0">
              <a:ea typeface="微软雅黑" pitchFamily="3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ea typeface="微软雅黑" pitchFamily="34" charset="-122"/>
              </a:rPr>
              <a:t>Arff</a:t>
            </a:r>
            <a:endParaRPr lang="zh-CN" altLang="zh-CN" sz="2000" dirty="0"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ea typeface="微软雅黑" pitchFamily="34" charset="-122"/>
              </a:rPr>
              <a:t>Netcdf</a:t>
            </a:r>
            <a:endParaRPr lang="en-US" altLang="zh-CN" sz="2000" dirty="0">
              <a:ea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E23F50-EEFC-41C9-AE47-F83D07E8AF62}"/>
              </a:ext>
            </a:extLst>
          </p:cNvPr>
          <p:cNvSpPr txBox="1"/>
          <p:nvPr/>
        </p:nvSpPr>
        <p:spPr>
          <a:xfrm>
            <a:off x="4911293" y="4293096"/>
            <a:ext cx="27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案例：</a:t>
            </a:r>
            <a:r>
              <a:rPr lang="en-US" altLang="zh-CN" b="1" dirty="0">
                <a:solidFill>
                  <a:srgbClr val="FF0000"/>
                </a:solidFill>
              </a:rPr>
              <a:t>07_io.py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6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SciPy </a:t>
            </a:r>
            <a:r>
              <a:rPr lang="zh-CN" altLang="zh-CN" dirty="0"/>
              <a:t>线性代数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739B54-2714-421D-95B7-9AC4E4E4BF14}"/>
              </a:ext>
            </a:extLst>
          </p:cNvPr>
          <p:cNvSpPr/>
          <p:nvPr/>
        </p:nvSpPr>
        <p:spPr>
          <a:xfrm>
            <a:off x="193064" y="894479"/>
            <a:ext cx="8757871" cy="373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ea typeface="微软雅黑" pitchFamily="34" charset="-122"/>
              </a:rPr>
              <a:t>SciPy</a:t>
            </a:r>
            <a:r>
              <a:rPr lang="zh-CN" altLang="zh-CN" sz="2000" dirty="0">
                <a:ea typeface="微软雅黑" pitchFamily="34" charset="-122"/>
              </a:rPr>
              <a:t>线性代数包是使用优化的</a:t>
            </a:r>
            <a:r>
              <a:rPr lang="en-US" altLang="zh-CN" sz="2000" dirty="0">
                <a:ea typeface="微软雅黑" pitchFamily="34" charset="-122"/>
              </a:rPr>
              <a:t>ATLAS LAPACK</a:t>
            </a:r>
            <a:r>
              <a:rPr lang="zh-CN" altLang="zh-CN" sz="2000" dirty="0">
                <a:ea typeface="微软雅黑" pitchFamily="34" charset="-122"/>
              </a:rPr>
              <a:t>和</a:t>
            </a:r>
            <a:r>
              <a:rPr lang="en-US" altLang="zh-CN" sz="2000" dirty="0">
                <a:ea typeface="微软雅黑" pitchFamily="34" charset="-122"/>
              </a:rPr>
              <a:t>BLAS</a:t>
            </a:r>
            <a:r>
              <a:rPr lang="zh-CN" altLang="zh-CN" sz="2000" dirty="0">
                <a:ea typeface="微软雅黑" pitchFamily="34" charset="-122"/>
              </a:rPr>
              <a:t>库构建的，具有高效的线性代数运算能力。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ea typeface="微软雅黑" pitchFamily="34" charset="-122"/>
              </a:rPr>
              <a:t>SciPy.linalg</a:t>
            </a:r>
            <a:r>
              <a:rPr lang="zh-CN" altLang="zh-CN" sz="2000" dirty="0">
                <a:ea typeface="微软雅黑" pitchFamily="34" charset="-122"/>
              </a:rPr>
              <a:t>与</a:t>
            </a:r>
            <a:r>
              <a:rPr lang="en-US" altLang="zh-CN" sz="2000" dirty="0" err="1">
                <a:ea typeface="微软雅黑" pitchFamily="34" charset="-122"/>
              </a:rPr>
              <a:t>NumPy.linalg</a:t>
            </a:r>
            <a:r>
              <a:rPr lang="zh-CN" altLang="zh-CN" sz="2000" dirty="0">
                <a:ea typeface="微软雅黑" pitchFamily="34" charset="-122"/>
              </a:rPr>
              <a:t>相比，</a:t>
            </a:r>
            <a:r>
              <a:rPr lang="en-US" altLang="zh-CN" sz="2000" dirty="0" err="1">
                <a:ea typeface="微软雅黑" pitchFamily="34" charset="-122"/>
              </a:rPr>
              <a:t>scipy.linalg</a:t>
            </a:r>
            <a:r>
              <a:rPr lang="zh-CN" altLang="zh-CN" sz="2000" dirty="0">
                <a:ea typeface="微软雅黑" pitchFamily="34" charset="-122"/>
              </a:rPr>
              <a:t>除了包含</a:t>
            </a:r>
            <a:r>
              <a:rPr lang="en-US" altLang="zh-CN" sz="2000" dirty="0" err="1">
                <a:ea typeface="微软雅黑" pitchFamily="34" charset="-122"/>
              </a:rPr>
              <a:t>numpy.linalg</a:t>
            </a:r>
            <a:r>
              <a:rPr lang="zh-CN" altLang="zh-CN" sz="2000" dirty="0">
                <a:ea typeface="微软雅黑" pitchFamily="34" charset="-122"/>
              </a:rPr>
              <a:t>中的所有函数，还具有</a:t>
            </a:r>
            <a:r>
              <a:rPr lang="en-US" altLang="zh-CN" sz="2000" dirty="0" err="1">
                <a:ea typeface="微软雅黑" pitchFamily="34" charset="-122"/>
              </a:rPr>
              <a:t>numpy.linalg</a:t>
            </a:r>
            <a:r>
              <a:rPr lang="zh-CN" altLang="zh-CN" sz="2000" dirty="0">
                <a:ea typeface="微软雅黑" pitchFamily="34" charset="-122"/>
              </a:rPr>
              <a:t>中没有的高级功能。</a:t>
            </a:r>
            <a:endParaRPr lang="en-US" altLang="zh-CN" sz="2000" dirty="0"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ea typeface="微软雅黑" pitchFamily="34" charset="-122"/>
              </a:rPr>
              <a:t>1.</a:t>
            </a:r>
            <a:r>
              <a:rPr lang="zh-CN" altLang="zh-CN" sz="2000" dirty="0">
                <a:ea typeface="微软雅黑" pitchFamily="34" charset="-122"/>
              </a:rPr>
              <a:t>线性方程组求解</a:t>
            </a:r>
            <a:r>
              <a:rPr lang="en-US" altLang="zh-CN" sz="2000" dirty="0">
                <a:ea typeface="微软雅黑" pitchFamily="34" charset="-122"/>
              </a:rPr>
              <a:t>a</a:t>
            </a:r>
            <a:r>
              <a:rPr lang="zh-CN" altLang="zh-CN" sz="2000" dirty="0">
                <a:ea typeface="微软雅黑" pitchFamily="34" charset="-122"/>
              </a:rPr>
              <a:t>∗</a:t>
            </a:r>
            <a:r>
              <a:rPr lang="en-US" altLang="zh-CN" sz="2000" dirty="0" err="1">
                <a:ea typeface="微软雅黑" pitchFamily="34" charset="-122"/>
              </a:rPr>
              <a:t>x+b</a:t>
            </a:r>
            <a:r>
              <a:rPr lang="zh-CN" altLang="zh-CN" sz="2000" dirty="0">
                <a:ea typeface="微软雅黑" pitchFamily="34" charset="-122"/>
              </a:rPr>
              <a:t>∗</a:t>
            </a:r>
            <a:r>
              <a:rPr lang="en-US" altLang="zh-CN" sz="2000" dirty="0">
                <a:ea typeface="微软雅黑" pitchFamily="34" charset="-122"/>
              </a:rPr>
              <a:t>y=z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ea typeface="微软雅黑" pitchFamily="34" charset="-122"/>
              </a:rPr>
              <a:t>2.</a:t>
            </a:r>
            <a:r>
              <a:rPr lang="zh-CN" altLang="zh-CN" sz="2000" dirty="0">
                <a:ea typeface="微软雅黑" pitchFamily="34" charset="-122"/>
              </a:rPr>
              <a:t>计算行列式，矩阵</a:t>
            </a:r>
            <a:r>
              <a:rPr lang="en-US" altLang="zh-CN" sz="2000" dirty="0">
                <a:ea typeface="微软雅黑" pitchFamily="34" charset="-122"/>
              </a:rPr>
              <a:t>A</a:t>
            </a:r>
            <a:r>
              <a:rPr lang="zh-CN" altLang="zh-CN" sz="2000" dirty="0">
                <a:ea typeface="微软雅黑" pitchFamily="34" charset="-122"/>
              </a:rPr>
              <a:t>的行列式表示为</a:t>
            </a:r>
            <a:r>
              <a:rPr lang="en-US" altLang="zh-CN" sz="2000" dirty="0">
                <a:ea typeface="微软雅黑" pitchFamily="34" charset="-122"/>
              </a:rPr>
              <a:t>∣A∣</a:t>
            </a:r>
            <a:r>
              <a:rPr lang="zh-CN" altLang="zh-CN" sz="2000" dirty="0">
                <a:ea typeface="微软雅黑" pitchFamily="34" charset="-122"/>
              </a:rPr>
              <a:t>，行列式计算是线性代数中的常见运算。</a:t>
            </a:r>
            <a:r>
              <a:rPr lang="en-US" altLang="zh-CN" sz="2000" dirty="0">
                <a:ea typeface="微软雅黑" pitchFamily="34" charset="-122"/>
              </a:rPr>
              <a:t>SciPy</a:t>
            </a:r>
            <a:r>
              <a:rPr lang="zh-CN" altLang="zh-CN" sz="2000" dirty="0">
                <a:ea typeface="微软雅黑" pitchFamily="34" charset="-122"/>
              </a:rPr>
              <a:t>中，可以使用</a:t>
            </a:r>
            <a:r>
              <a:rPr lang="en-US" altLang="zh-CN" sz="2000" dirty="0">
                <a:ea typeface="微软雅黑" pitchFamily="34" charset="-122"/>
              </a:rPr>
              <a:t>det()</a:t>
            </a:r>
            <a:r>
              <a:rPr lang="zh-CN" altLang="zh-CN" sz="2000" dirty="0">
                <a:ea typeface="微软雅黑" pitchFamily="34" charset="-122"/>
              </a:rPr>
              <a:t>函数计算行列式，它接受一个矩阵作为输入，返回一个标量值，即该矩阵的行列式值。</a:t>
            </a:r>
            <a:endParaRPr lang="en-US" altLang="zh-CN" sz="2000" dirty="0"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76FAC8-B58F-4A3C-AE92-C031301CFD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" y="4638440"/>
            <a:ext cx="9122296" cy="2219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10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SciPy </a:t>
            </a:r>
            <a:r>
              <a:rPr lang="zh-CN" altLang="zh-CN" dirty="0"/>
              <a:t>线性代数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739B54-2714-421D-95B7-9AC4E4E4BF14}"/>
              </a:ext>
            </a:extLst>
          </p:cNvPr>
          <p:cNvSpPr/>
          <p:nvPr/>
        </p:nvSpPr>
        <p:spPr>
          <a:xfrm>
            <a:off x="107504" y="693663"/>
            <a:ext cx="9036496" cy="6039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ea typeface="微软雅黑" pitchFamily="34" charset="-122"/>
              </a:rPr>
              <a:t>3.</a:t>
            </a:r>
            <a:r>
              <a:rPr lang="zh-CN" altLang="zh-CN" sz="2000" dirty="0">
                <a:ea typeface="微软雅黑" pitchFamily="34" charset="-122"/>
              </a:rPr>
              <a:t>求取特征值与特征向量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ea typeface="微软雅黑" pitchFamily="34" charset="-122"/>
              </a:rPr>
              <a:t>求取矩阵的特征值、特征向量，也是线性代数中的常见计算。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ea typeface="微软雅黑" pitchFamily="34" charset="-122"/>
              </a:rPr>
              <a:t>通常，可以根据下面的关系，求取矩阵</a:t>
            </a:r>
            <a:r>
              <a:rPr lang="en-US" altLang="zh-CN" sz="2000" dirty="0">
                <a:ea typeface="微软雅黑" pitchFamily="34" charset="-122"/>
              </a:rPr>
              <a:t>(A)</a:t>
            </a:r>
            <a:r>
              <a:rPr lang="zh-CN" altLang="zh-CN" sz="2000" dirty="0">
                <a:ea typeface="微软雅黑" pitchFamily="34" charset="-122"/>
              </a:rPr>
              <a:t>的特征值</a:t>
            </a:r>
            <a:r>
              <a:rPr lang="en-US" altLang="zh-CN" sz="2000" dirty="0">
                <a:ea typeface="微软雅黑" pitchFamily="34" charset="-122"/>
              </a:rPr>
              <a:t>(λ)</a:t>
            </a:r>
            <a:r>
              <a:rPr lang="zh-CN" altLang="zh-CN" sz="2000" dirty="0">
                <a:ea typeface="微软雅黑" pitchFamily="34" charset="-122"/>
              </a:rPr>
              <a:t>读</a:t>
            </a:r>
            <a:r>
              <a:rPr lang="en-US" altLang="zh-CN" sz="2000" dirty="0">
                <a:ea typeface="微软雅黑" pitchFamily="34" charset="-122"/>
              </a:rPr>
              <a:t>lambda</a:t>
            </a:r>
            <a:r>
              <a:rPr lang="zh-CN" altLang="zh-CN" sz="2000" dirty="0">
                <a:ea typeface="微软雅黑" pitchFamily="34" charset="-122"/>
              </a:rPr>
              <a:t>、特征向量</a:t>
            </a:r>
            <a:r>
              <a:rPr lang="en-US" altLang="zh-CN" sz="2000" dirty="0">
                <a:ea typeface="微软雅黑" pitchFamily="34" charset="-122"/>
              </a:rPr>
              <a:t>(v)</a:t>
            </a:r>
            <a:r>
              <a:rPr lang="zh-CN" altLang="zh-CN" sz="2000" dirty="0">
                <a:ea typeface="微软雅黑" pitchFamily="34" charset="-122"/>
              </a:rPr>
              <a:t>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ea typeface="微软雅黑" pitchFamily="34" charset="-122"/>
              </a:rPr>
              <a:t>Av=</a:t>
            </a:r>
            <a:r>
              <a:rPr lang="en-US" altLang="zh-CN" sz="2000" dirty="0" err="1">
                <a:ea typeface="微软雅黑" pitchFamily="34" charset="-122"/>
              </a:rPr>
              <a:t>λv</a:t>
            </a:r>
            <a:endParaRPr lang="zh-CN" altLang="zh-CN" sz="2000" dirty="0"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ea typeface="微软雅黑" pitchFamily="34" charset="-122"/>
              </a:rPr>
              <a:t>scipy.linalg.eig</a:t>
            </a:r>
            <a:r>
              <a:rPr lang="en-US" altLang="zh-CN" sz="2000" dirty="0">
                <a:ea typeface="微软雅黑" pitchFamily="34" charset="-122"/>
              </a:rPr>
              <a:t> </a:t>
            </a:r>
            <a:r>
              <a:rPr lang="zh-CN" altLang="zh-CN" sz="2000" dirty="0">
                <a:ea typeface="微软雅黑" pitchFamily="34" charset="-122"/>
              </a:rPr>
              <a:t>函数可用于计算特征值与特征向量，函数返回特征值和特征向量。</a:t>
            </a:r>
            <a:endParaRPr lang="en-US" altLang="zh-CN" sz="2000" dirty="0"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000" dirty="0"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ea typeface="微软雅黑" pitchFamily="34" charset="-122"/>
              </a:rPr>
              <a:t>4.SVD</a:t>
            </a:r>
            <a:r>
              <a:rPr lang="zh-CN" altLang="zh-CN" sz="2000" dirty="0">
                <a:ea typeface="微软雅黑" pitchFamily="34" charset="-122"/>
              </a:rPr>
              <a:t>奇异值分解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ea typeface="微软雅黑" pitchFamily="34" charset="-122"/>
              </a:rPr>
              <a:t>奇异值分解</a:t>
            </a:r>
            <a:r>
              <a:rPr lang="en-US" altLang="zh-CN" sz="2000" dirty="0">
                <a:ea typeface="微软雅黑" pitchFamily="34" charset="-122"/>
              </a:rPr>
              <a:t>(SVD)</a:t>
            </a:r>
            <a:r>
              <a:rPr lang="zh-CN" altLang="zh-CN" sz="2000" dirty="0">
                <a:ea typeface="微软雅黑" pitchFamily="34" charset="-122"/>
              </a:rPr>
              <a:t>是现在比较常见的算法之一，也是数据挖掘工程师、算法工程师必备的技能之一。 假设</a:t>
            </a:r>
            <a:r>
              <a:rPr lang="en-US" altLang="zh-CN" sz="2000" dirty="0">
                <a:ea typeface="微软雅黑" pitchFamily="34" charset="-122"/>
              </a:rPr>
              <a:t>A</a:t>
            </a:r>
            <a:r>
              <a:rPr lang="zh-CN" altLang="zh-CN" sz="2000" dirty="0">
                <a:ea typeface="微软雅黑" pitchFamily="34" charset="-122"/>
              </a:rPr>
              <a:t>是一个</a:t>
            </a:r>
            <a:r>
              <a:rPr lang="en-US" altLang="zh-CN" sz="2000" dirty="0">
                <a:ea typeface="微软雅黑" pitchFamily="34" charset="-122"/>
              </a:rPr>
              <a:t>M×N</a:t>
            </a:r>
            <a:r>
              <a:rPr lang="zh-CN" altLang="zh-CN" sz="2000" dirty="0">
                <a:ea typeface="微软雅黑" pitchFamily="34" charset="-122"/>
              </a:rPr>
              <a:t>的矩阵，那么通过矩阵分解将会得到</a:t>
            </a:r>
            <a:r>
              <a:rPr lang="en-US" altLang="zh-CN" sz="2000" dirty="0">
                <a:ea typeface="微软雅黑" pitchFamily="34" charset="-122"/>
              </a:rPr>
              <a:t>U</a:t>
            </a:r>
            <a:r>
              <a:rPr lang="zh-CN" altLang="zh-CN" sz="2000" dirty="0">
                <a:ea typeface="微软雅黑" pitchFamily="34" charset="-122"/>
              </a:rPr>
              <a:t>，</a:t>
            </a:r>
            <a:r>
              <a:rPr lang="en-US" altLang="zh-CN" sz="2000" dirty="0">
                <a:ea typeface="微软雅黑" pitchFamily="34" charset="-122"/>
              </a:rPr>
              <a:t>Σ</a:t>
            </a:r>
            <a:r>
              <a:rPr lang="zh-CN" altLang="zh-CN" sz="2000" dirty="0">
                <a:ea typeface="微软雅黑" pitchFamily="34" charset="-122"/>
              </a:rPr>
              <a:t>，</a:t>
            </a:r>
            <a:r>
              <a:rPr lang="en-US" altLang="zh-CN" sz="2000" dirty="0">
                <a:ea typeface="微软雅黑" pitchFamily="34" charset="-122"/>
              </a:rPr>
              <a:t>V</a:t>
            </a:r>
            <a:r>
              <a:rPr lang="en-US" altLang="zh-CN" baseline="30000" dirty="0"/>
              <a:t>T</a:t>
            </a:r>
            <a:r>
              <a:rPr lang="zh-CN" altLang="zh-CN" sz="2000" dirty="0">
                <a:ea typeface="微软雅黑" pitchFamily="34" charset="-122"/>
              </a:rPr>
              <a:t>（</a:t>
            </a:r>
            <a:r>
              <a:rPr lang="en-US" altLang="zh-CN" sz="2000" dirty="0">
                <a:ea typeface="微软雅黑" pitchFamily="34" charset="-122"/>
              </a:rPr>
              <a:t>V</a:t>
            </a:r>
            <a:r>
              <a:rPr lang="zh-CN" altLang="zh-CN" sz="2000" dirty="0">
                <a:ea typeface="微软雅黑" pitchFamily="34" charset="-122"/>
              </a:rPr>
              <a:t>的转置）三个矩阵，其中</a:t>
            </a:r>
            <a:r>
              <a:rPr lang="en-US" altLang="zh-CN" sz="2000" dirty="0">
                <a:ea typeface="微软雅黑" pitchFamily="34" charset="-122"/>
              </a:rPr>
              <a:t>U</a:t>
            </a:r>
            <a:r>
              <a:rPr lang="zh-CN" altLang="zh-CN" sz="2000" dirty="0">
                <a:ea typeface="微软雅黑" pitchFamily="34" charset="-122"/>
              </a:rPr>
              <a:t>是一个</a:t>
            </a:r>
            <a:r>
              <a:rPr lang="en-US" altLang="zh-CN" sz="2000" dirty="0">
                <a:ea typeface="微软雅黑" pitchFamily="34" charset="-122"/>
              </a:rPr>
              <a:t>M×M</a:t>
            </a:r>
            <a:r>
              <a:rPr lang="zh-CN" altLang="zh-CN" sz="2000" dirty="0">
                <a:ea typeface="微软雅黑" pitchFamily="34" charset="-122"/>
              </a:rPr>
              <a:t>的方阵，被称为左奇异向量，方阵里面的向量是正交的；</a:t>
            </a:r>
            <a:r>
              <a:rPr lang="en-US" altLang="zh-CN" sz="2000" dirty="0">
                <a:ea typeface="微软雅黑" pitchFamily="34" charset="-122"/>
              </a:rPr>
              <a:t>Σ</a:t>
            </a:r>
            <a:r>
              <a:rPr lang="zh-CN" altLang="zh-CN" sz="2000" dirty="0">
                <a:ea typeface="微软雅黑" pitchFamily="34" charset="-122"/>
              </a:rPr>
              <a:t>是一个</a:t>
            </a:r>
            <a:r>
              <a:rPr lang="en-US" altLang="zh-CN" sz="2000" dirty="0">
                <a:ea typeface="微软雅黑" pitchFamily="34" charset="-122"/>
              </a:rPr>
              <a:t>M×N</a:t>
            </a:r>
            <a:r>
              <a:rPr lang="zh-CN" altLang="zh-CN" sz="2000" dirty="0">
                <a:ea typeface="微软雅黑" pitchFamily="34" charset="-122"/>
              </a:rPr>
              <a:t>的对角矩阵，除了对角线的元素其他都是</a:t>
            </a:r>
            <a:r>
              <a:rPr lang="en-US" altLang="zh-CN" sz="2000" dirty="0">
                <a:ea typeface="微软雅黑" pitchFamily="34" charset="-122"/>
              </a:rPr>
              <a:t>0</a:t>
            </a:r>
            <a:r>
              <a:rPr lang="zh-CN" altLang="zh-CN" sz="2000" dirty="0">
                <a:ea typeface="微软雅黑" pitchFamily="34" charset="-122"/>
              </a:rPr>
              <a:t>，对角线上的值称为奇异值；</a:t>
            </a:r>
            <a:r>
              <a:rPr lang="en-US" altLang="zh-CN" sz="2000" dirty="0">
                <a:ea typeface="微软雅黑" pitchFamily="34" charset="-122"/>
              </a:rPr>
              <a:t>V</a:t>
            </a:r>
            <a:r>
              <a:rPr lang="en-US" altLang="zh-CN" baseline="30000" dirty="0"/>
              <a:t>T</a:t>
            </a:r>
            <a:r>
              <a:rPr lang="en-US" altLang="zh-CN" sz="2000" dirty="0">
                <a:ea typeface="微软雅黑" pitchFamily="34" charset="-122"/>
              </a:rPr>
              <a:t> (V</a:t>
            </a:r>
            <a:r>
              <a:rPr lang="zh-CN" altLang="zh-CN" sz="2000" dirty="0">
                <a:ea typeface="微软雅黑" pitchFamily="34" charset="-122"/>
              </a:rPr>
              <a:t>的转置</a:t>
            </a:r>
            <a:r>
              <a:rPr lang="en-US" altLang="zh-CN" sz="2000" dirty="0">
                <a:ea typeface="微软雅黑" pitchFamily="34" charset="-122"/>
              </a:rPr>
              <a:t>)</a:t>
            </a:r>
            <a:r>
              <a:rPr lang="zh-CN" altLang="zh-CN" sz="2000" dirty="0">
                <a:ea typeface="微软雅黑" pitchFamily="34" charset="-122"/>
              </a:rPr>
              <a:t>是一个</a:t>
            </a:r>
            <a:r>
              <a:rPr lang="en-US" altLang="zh-CN" sz="2000" dirty="0">
                <a:ea typeface="微软雅黑" pitchFamily="34" charset="-122"/>
              </a:rPr>
              <a:t>N×N</a:t>
            </a:r>
            <a:r>
              <a:rPr lang="zh-CN" altLang="zh-CN" sz="2000" dirty="0">
                <a:ea typeface="微软雅黑" pitchFamily="34" charset="-122"/>
              </a:rPr>
              <a:t>的矩阵，被称为右奇异向量，方阵里面的向量也都是正交的。</a:t>
            </a:r>
            <a:endParaRPr lang="en-US" altLang="zh-CN" sz="2000" dirty="0"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1F477A-16F4-449D-846A-8B0088F013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3541821"/>
            <a:ext cx="2390775" cy="342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C695E6-E74A-40C8-A759-82B28F0530AC}"/>
              </a:ext>
            </a:extLst>
          </p:cNvPr>
          <p:cNvSpPr txBox="1"/>
          <p:nvPr/>
        </p:nvSpPr>
        <p:spPr>
          <a:xfrm>
            <a:off x="6084168" y="6277656"/>
            <a:ext cx="27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案例：</a:t>
            </a:r>
            <a:r>
              <a:rPr lang="en-US" altLang="zh-CN" b="1" dirty="0">
                <a:solidFill>
                  <a:srgbClr val="FF0000"/>
                </a:solidFill>
              </a:rPr>
              <a:t>08_linalg.py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5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SciPy </a:t>
            </a:r>
            <a:r>
              <a:rPr lang="zh-CN" altLang="zh-CN" dirty="0"/>
              <a:t>图像处理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739B54-2714-421D-95B7-9AC4E4E4BF14}"/>
              </a:ext>
            </a:extLst>
          </p:cNvPr>
          <p:cNvSpPr/>
          <p:nvPr/>
        </p:nvSpPr>
        <p:spPr>
          <a:xfrm>
            <a:off x="115401" y="692696"/>
            <a:ext cx="9036496" cy="6275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ea typeface="微软雅黑" pitchFamily="34" charset="-122"/>
              </a:rPr>
              <a:t>图像处理和分析通常被看作是对二维值数组的操作。然而，在一些领域中，必须对高维数的图像进行处理分析，例如，医学成像和生物成像。由于对多维特性的良好支持，</a:t>
            </a:r>
            <a:r>
              <a:rPr lang="en-US" altLang="zh-CN" dirty="0" err="1">
                <a:ea typeface="微软雅黑" pitchFamily="34" charset="-122"/>
              </a:rPr>
              <a:t>numpy</a:t>
            </a:r>
            <a:r>
              <a:rPr lang="zh-CN" altLang="zh-CN" dirty="0">
                <a:ea typeface="微软雅黑" pitchFamily="34" charset="-122"/>
              </a:rPr>
              <a:t>非常适合这种类型的应用程序。</a:t>
            </a:r>
            <a:r>
              <a:rPr lang="en-US" altLang="zh-CN" dirty="0" err="1">
                <a:ea typeface="微软雅黑" pitchFamily="34" charset="-122"/>
              </a:rPr>
              <a:t>scipy.ndimage</a:t>
            </a:r>
            <a:r>
              <a:rPr lang="zh-CN" altLang="zh-CN" dirty="0">
                <a:ea typeface="微软雅黑" pitchFamily="34" charset="-122"/>
              </a:rPr>
              <a:t>包提供了许多通用的图像处理和分析功能，这些功能支持操作任意维度的数组。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 err="1">
                <a:ea typeface="微软雅黑" pitchFamily="34" charset="-122"/>
              </a:rPr>
              <a:t>scipy.ndimage</a:t>
            </a:r>
            <a:r>
              <a:rPr lang="zh-CN" altLang="zh-CN" dirty="0">
                <a:ea typeface="微软雅黑" pitchFamily="34" charset="-122"/>
              </a:rPr>
              <a:t>中提供了图像矩阵变换、图像滤波、图像卷积等功能。</a:t>
            </a:r>
            <a:endParaRPr lang="en-US" altLang="zh-CN" dirty="0"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dirty="0"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ea typeface="微软雅黑" pitchFamily="34" charset="-122"/>
              </a:rPr>
              <a:t>图像滤波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ea typeface="微软雅黑" pitchFamily="34" charset="-122"/>
              </a:rPr>
              <a:t>图像滤波是一种修改</a:t>
            </a:r>
            <a:r>
              <a:rPr lang="en-US" altLang="zh-CN" dirty="0">
                <a:ea typeface="微软雅黑" pitchFamily="34" charset="-122"/>
              </a:rPr>
              <a:t>/</a:t>
            </a:r>
            <a:r>
              <a:rPr lang="zh-CN" altLang="zh-CN" dirty="0">
                <a:ea typeface="微软雅黑" pitchFamily="34" charset="-122"/>
              </a:rPr>
              <a:t>增强图像的技术。例如，可以图像滤波突出图像的某些特性，弱化或删除图像的另一些特性。滤波有很多种，例如：平滑、锐化、边缘增强等等。</a:t>
            </a:r>
            <a:endParaRPr lang="en-US" altLang="zh-CN" dirty="0"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ea typeface="微软雅黑" pitchFamily="34" charset="-122"/>
              </a:rPr>
              <a:t>边缘检测</a:t>
            </a:r>
            <a:r>
              <a:rPr lang="en-US" altLang="zh-CN" dirty="0">
                <a:solidFill>
                  <a:srgbClr val="FF0000"/>
                </a:solidFill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ea typeface="微软雅黑" pitchFamily="34" charset="-122"/>
              </a:rPr>
              <a:t>常用边缘检测算法包括：</a:t>
            </a:r>
            <a:r>
              <a:rPr lang="en-US" altLang="zh-CN" dirty="0">
                <a:solidFill>
                  <a:srgbClr val="FF0000"/>
                </a:solidFill>
                <a:ea typeface="微软雅黑" pitchFamily="34" charset="-122"/>
              </a:rPr>
              <a:t>Sobel</a:t>
            </a:r>
            <a:r>
              <a:rPr lang="zh-CN" altLang="en-US" dirty="0">
                <a:solidFill>
                  <a:srgbClr val="FF0000"/>
                </a:solidFill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ea typeface="微软雅黑" pitchFamily="34" charset="-122"/>
              </a:rPr>
              <a:t>Canny</a:t>
            </a:r>
            <a:r>
              <a:rPr lang="zh-CN" altLang="en-US" dirty="0">
                <a:solidFill>
                  <a:srgbClr val="FF0000"/>
                </a:solidFill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ea typeface="微软雅黑" pitchFamily="34" charset="-122"/>
              </a:rPr>
              <a:t>Prewitt</a:t>
            </a:r>
            <a:r>
              <a:rPr lang="zh-CN" altLang="en-US" dirty="0">
                <a:solidFill>
                  <a:srgbClr val="FF0000"/>
                </a:solidFill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ea typeface="微软雅黑" pitchFamily="34" charset="-122"/>
              </a:rPr>
              <a:t>Roberts</a:t>
            </a:r>
            <a:r>
              <a:rPr lang="zh-CN" altLang="en-US" dirty="0">
                <a:solidFill>
                  <a:srgbClr val="FF0000"/>
                </a:solidFill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ea typeface="微软雅黑" pitchFamily="34" charset="-122"/>
              </a:rPr>
              <a:t>Fuzzy Logic methods)</a:t>
            </a:r>
            <a:endParaRPr lang="zh-CN" altLang="zh-CN" dirty="0">
              <a:solidFill>
                <a:srgbClr val="FF0000"/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ea typeface="微软雅黑" pitchFamily="34" charset="-122"/>
              </a:rPr>
              <a:t>边缘检测是一种寻找图像中物体边界的图像处理技术。它的原理是通过检测图像中的亮度突变，来识别物体边缘。边缘检测在图像处理、计算机视觉、机器视觉等领域中广泛应用。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C695E6-E74A-40C8-A759-82B28F0530AC}"/>
              </a:ext>
            </a:extLst>
          </p:cNvPr>
          <p:cNvSpPr txBox="1"/>
          <p:nvPr/>
        </p:nvSpPr>
        <p:spPr>
          <a:xfrm>
            <a:off x="6553200" y="219361"/>
            <a:ext cx="27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案例：</a:t>
            </a:r>
            <a:r>
              <a:rPr lang="en-US" altLang="zh-CN" b="1" dirty="0">
                <a:solidFill>
                  <a:srgbClr val="FF0000"/>
                </a:solidFill>
              </a:rPr>
              <a:t>09_pic.py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51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SciPy </a:t>
            </a:r>
            <a:r>
              <a:rPr lang="zh-CN" altLang="zh-CN" dirty="0"/>
              <a:t>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739B54-2714-421D-95B7-9AC4E4E4BF14}"/>
              </a:ext>
            </a:extLst>
          </p:cNvPr>
          <p:cNvSpPr/>
          <p:nvPr/>
        </p:nvSpPr>
        <p:spPr>
          <a:xfrm>
            <a:off x="158750" y="934921"/>
            <a:ext cx="9036496" cy="18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ea typeface="微软雅黑" pitchFamily="34" charset="-122"/>
              </a:rPr>
              <a:t>优化是指在某些约束条件下，求解目标函数最优解的过程。机器学习、人工智能中的绝大部分问题都会涉及到求解优化问题。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ea typeface="微软雅黑" pitchFamily="34" charset="-122"/>
              </a:rPr>
              <a:t>SciPy</a:t>
            </a:r>
            <a:r>
              <a:rPr lang="zh-CN" altLang="zh-CN" sz="2000" dirty="0">
                <a:ea typeface="微软雅黑" pitchFamily="34" charset="-122"/>
              </a:rPr>
              <a:t>的</a:t>
            </a:r>
            <a:r>
              <a:rPr lang="en-US" altLang="zh-CN" sz="2000" dirty="0">
                <a:ea typeface="微软雅黑" pitchFamily="34" charset="-122"/>
              </a:rPr>
              <a:t>optimize</a:t>
            </a:r>
            <a:r>
              <a:rPr lang="zh-CN" altLang="zh-CN" sz="2000" dirty="0">
                <a:ea typeface="微软雅黑" pitchFamily="34" charset="-122"/>
              </a:rPr>
              <a:t>模块提供了许多常用的数值优化算法，一些经典的优化算法包括线性回归、函数极值和根的求解以及确定两函数交点的坐标等。</a:t>
            </a:r>
            <a:endParaRPr lang="en-US" altLang="zh-CN" sz="2000" dirty="0"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C695E6-E74A-40C8-A759-82B28F0530AC}"/>
              </a:ext>
            </a:extLst>
          </p:cNvPr>
          <p:cNvSpPr txBox="1"/>
          <p:nvPr/>
        </p:nvSpPr>
        <p:spPr>
          <a:xfrm>
            <a:off x="6012160" y="3140968"/>
            <a:ext cx="27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案例：</a:t>
            </a:r>
            <a:r>
              <a:rPr lang="en-US" altLang="zh-CN" b="1" dirty="0">
                <a:solidFill>
                  <a:srgbClr val="FF0000"/>
                </a:solidFill>
              </a:rPr>
              <a:t>10_optimize1-8.py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08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SciPy </a:t>
            </a:r>
            <a:r>
              <a:rPr lang="zh-CN" altLang="zh-CN" dirty="0"/>
              <a:t>信号处理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739B54-2714-421D-95B7-9AC4E4E4BF14}"/>
              </a:ext>
            </a:extLst>
          </p:cNvPr>
          <p:cNvSpPr/>
          <p:nvPr/>
        </p:nvSpPr>
        <p:spPr>
          <a:xfrm>
            <a:off x="158750" y="934921"/>
            <a:ext cx="9036496" cy="2345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ea typeface="微软雅黑" pitchFamily="34" charset="-122"/>
              </a:rPr>
              <a:t>重新采样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ea typeface="微软雅黑" pitchFamily="34" charset="-122"/>
              </a:rPr>
              <a:t>scipy.signal.resample</a:t>
            </a:r>
            <a:r>
              <a:rPr lang="en-US" altLang="zh-CN" sz="2000" dirty="0">
                <a:ea typeface="微软雅黑" pitchFamily="34" charset="-122"/>
              </a:rPr>
              <a:t>()</a:t>
            </a:r>
            <a:r>
              <a:rPr lang="zh-CN" altLang="en-US" sz="2000" dirty="0">
                <a:ea typeface="微软雅黑" pitchFamily="34" charset="-122"/>
              </a:rPr>
              <a:t>函数使用</a:t>
            </a:r>
            <a:r>
              <a:rPr lang="en-US" altLang="zh-CN" sz="2000" dirty="0">
                <a:ea typeface="微软雅黑" pitchFamily="34" charset="-122"/>
              </a:rPr>
              <a:t>FFT</a:t>
            </a:r>
            <a:r>
              <a:rPr lang="zh-CN" altLang="en-US" sz="2000" dirty="0">
                <a:ea typeface="微软雅黑" pitchFamily="34" charset="-122"/>
              </a:rPr>
              <a:t>将信号重采样成</a:t>
            </a:r>
            <a:r>
              <a:rPr lang="en-US" altLang="zh-CN" sz="2000" dirty="0">
                <a:ea typeface="微软雅黑" pitchFamily="34" charset="-122"/>
              </a:rPr>
              <a:t>n</a:t>
            </a:r>
            <a:r>
              <a:rPr lang="zh-CN" altLang="en-US" sz="2000" dirty="0">
                <a:ea typeface="微软雅黑" pitchFamily="34" charset="-122"/>
              </a:rPr>
              <a:t>个点。</a:t>
            </a:r>
            <a:endParaRPr lang="en-US" altLang="zh-CN" sz="2000" dirty="0"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2000" dirty="0"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ea typeface="微软雅黑" pitchFamily="34" charset="-122"/>
              </a:rPr>
              <a:t>去除趋势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ea typeface="微软雅黑" pitchFamily="34" charset="-122"/>
              </a:rPr>
              <a:t>scipy.signal.detrend</a:t>
            </a:r>
            <a:r>
              <a:rPr lang="en-US" altLang="zh-CN" sz="2000" dirty="0">
                <a:ea typeface="微软雅黑" pitchFamily="34" charset="-122"/>
              </a:rPr>
              <a:t>()</a:t>
            </a:r>
            <a:r>
              <a:rPr lang="zh-CN" altLang="en-US" sz="2000" dirty="0">
                <a:ea typeface="微软雅黑" pitchFamily="34" charset="-122"/>
              </a:rPr>
              <a:t>函数从信号中去除线性趋势。</a:t>
            </a:r>
            <a:endParaRPr lang="en-US" altLang="zh-CN" sz="2000" dirty="0"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C695E6-E74A-40C8-A759-82B28F0530AC}"/>
              </a:ext>
            </a:extLst>
          </p:cNvPr>
          <p:cNvSpPr txBox="1"/>
          <p:nvPr/>
        </p:nvSpPr>
        <p:spPr>
          <a:xfrm>
            <a:off x="5958370" y="3566576"/>
            <a:ext cx="27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案例：</a:t>
            </a:r>
            <a:r>
              <a:rPr lang="en-US" altLang="zh-CN" b="1" dirty="0">
                <a:solidFill>
                  <a:srgbClr val="FF0000"/>
                </a:solidFill>
              </a:rPr>
              <a:t>11_signal1-2.py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89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SciPy </a:t>
            </a:r>
            <a:r>
              <a:rPr lang="zh-CN" altLang="zh-CN" dirty="0"/>
              <a:t>统计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739B54-2714-421D-95B7-9AC4E4E4BF14}"/>
              </a:ext>
            </a:extLst>
          </p:cNvPr>
          <p:cNvSpPr/>
          <p:nvPr/>
        </p:nvSpPr>
        <p:spPr>
          <a:xfrm>
            <a:off x="158750" y="934921"/>
            <a:ext cx="9036496" cy="497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ea typeface="微软雅黑" pitchFamily="34" charset="-122"/>
              </a:rPr>
              <a:t>scipy.stats</a:t>
            </a:r>
            <a:r>
              <a:rPr lang="zh-CN" altLang="zh-CN" sz="2000" dirty="0">
                <a:ea typeface="微软雅黑" pitchFamily="34" charset="-122"/>
              </a:rPr>
              <a:t>模块包含了统计工具以及概率分析工具。</a:t>
            </a:r>
            <a:endParaRPr lang="en-US" altLang="zh-CN" sz="2000" dirty="0"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C695E6-E74A-40C8-A759-82B28F0530AC}"/>
              </a:ext>
            </a:extLst>
          </p:cNvPr>
          <p:cNvSpPr txBox="1"/>
          <p:nvPr/>
        </p:nvSpPr>
        <p:spPr>
          <a:xfrm>
            <a:off x="5952440" y="1700808"/>
            <a:ext cx="27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案例：</a:t>
            </a:r>
            <a:r>
              <a:rPr lang="en-US" altLang="zh-CN" b="1" dirty="0">
                <a:solidFill>
                  <a:srgbClr val="FF0000"/>
                </a:solidFill>
              </a:rPr>
              <a:t>12_stat.py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SciPy</a:t>
            </a:r>
            <a:r>
              <a:rPr lang="zh-CN" altLang="en-US" dirty="0"/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62703" y="917168"/>
            <a:ext cx="4240618" cy="557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6800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/>
              <a:t>一个用于</a:t>
            </a:r>
            <a:r>
              <a:rPr lang="en-US" altLang="zh-CN" sz="2000" dirty="0"/>
              <a:t>Python</a:t>
            </a:r>
            <a:r>
              <a:rPr lang="zh-CN" altLang="zh-CN" sz="2000" dirty="0"/>
              <a:t>的科学库是一个开源的，</a:t>
            </a:r>
            <a:r>
              <a:rPr lang="en-US" altLang="zh-CN" sz="2000" dirty="0"/>
              <a:t>BSD</a:t>
            </a:r>
            <a:r>
              <a:rPr lang="zh-CN" altLang="zh-CN" sz="2000" dirty="0"/>
              <a:t>许可的数学库，科学和工程</a:t>
            </a:r>
            <a:r>
              <a:rPr lang="en-US" altLang="zh-CN" sz="2000" dirty="0"/>
              <a:t>. SciPy</a:t>
            </a:r>
            <a:r>
              <a:rPr lang="zh-CN" altLang="zh-CN" sz="2000" dirty="0"/>
              <a:t>库依赖于</a:t>
            </a:r>
            <a:r>
              <a:rPr lang="en-US" altLang="zh-CN" sz="2000" dirty="0"/>
              <a:t>NumPy</a:t>
            </a:r>
            <a:r>
              <a:rPr lang="zh-CN" altLang="zh-CN" sz="2000" dirty="0"/>
              <a:t>，它提供方便快捷的</a:t>
            </a:r>
            <a:r>
              <a:rPr lang="en-US" altLang="zh-CN" sz="2000" dirty="0"/>
              <a:t>N</a:t>
            </a:r>
            <a:r>
              <a:rPr lang="zh-CN" altLang="zh-CN" sz="2000" dirty="0"/>
              <a:t>维数组操作</a:t>
            </a:r>
            <a:r>
              <a:rPr lang="en-US" altLang="zh-CN" sz="2000" dirty="0"/>
              <a:t>.</a:t>
            </a:r>
            <a:r>
              <a:rPr lang="zh-CN" altLang="zh-CN" sz="2000" dirty="0"/>
              <a:t>构建</a:t>
            </a:r>
            <a:r>
              <a:rPr lang="en-US" altLang="zh-CN" sz="2000" dirty="0"/>
              <a:t>SciPy</a:t>
            </a:r>
            <a:r>
              <a:rPr lang="zh-CN" altLang="zh-CN" sz="2000" dirty="0"/>
              <a:t>库的主要原因是它应该与</a:t>
            </a:r>
            <a:r>
              <a:rPr lang="en-US" altLang="zh-CN" sz="2000" dirty="0"/>
              <a:t>NumPy</a:t>
            </a:r>
            <a:r>
              <a:rPr lang="zh-CN" altLang="zh-CN" sz="2000" dirty="0"/>
              <a:t>数组一起使用</a:t>
            </a:r>
            <a:r>
              <a:rPr lang="en-US" altLang="zh-CN" sz="2000" dirty="0"/>
              <a:t>.</a:t>
            </a:r>
            <a:r>
              <a:rPr lang="zh-CN" altLang="zh-CN" sz="2000" dirty="0"/>
              <a:t>它提供了许多用户友好且高效的数值实践，例如数值积分和优化的例程</a:t>
            </a:r>
            <a:r>
              <a:rPr lang="en-US" altLang="zh-CN" sz="2000" dirty="0"/>
              <a:t>.</a:t>
            </a:r>
            <a:r>
              <a:rPr lang="zh-CN" altLang="zh-CN" sz="2000" dirty="0"/>
              <a:t>它们一起运行在所有流行的操作系统上，安装快速且免费</a:t>
            </a:r>
            <a:r>
              <a:rPr lang="en-US" altLang="zh-CN" sz="2000" dirty="0"/>
              <a:t>. NumPy</a:t>
            </a:r>
            <a:r>
              <a:rPr lang="zh-CN" altLang="zh-CN" sz="2000" dirty="0"/>
              <a:t>和</a:t>
            </a:r>
            <a:r>
              <a:rPr lang="en-US" altLang="zh-CN" sz="2000" dirty="0"/>
              <a:t>SciPy</a:t>
            </a:r>
            <a:r>
              <a:rPr lang="zh-CN" altLang="zh-CN" sz="2000" dirty="0"/>
              <a:t>易于使用，但功能强大，足以让一些世界领先的科学家和工程师依赖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410B7B2-A087-4B9E-8E4E-49DF1E03D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5768"/>
              </p:ext>
            </p:extLst>
          </p:nvPr>
        </p:nvGraphicFramePr>
        <p:xfrm>
          <a:off x="4427985" y="0"/>
          <a:ext cx="4716016" cy="685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2550">
                  <a:extLst>
                    <a:ext uri="{9D8B030D-6E8A-4147-A177-3AD203B41FA5}">
                      <a16:colId xmlns:a16="http://schemas.microsoft.com/office/drawing/2014/main" val="3687551886"/>
                    </a:ext>
                  </a:extLst>
                </a:gridCol>
                <a:gridCol w="2393466">
                  <a:extLst>
                    <a:ext uri="{9D8B030D-6E8A-4147-A177-3AD203B41FA5}">
                      <a16:colId xmlns:a16="http://schemas.microsoft.com/office/drawing/2014/main" val="3627405529"/>
                    </a:ext>
                  </a:extLst>
                </a:gridCol>
              </a:tblGrid>
              <a:tr h="435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</a:rPr>
                        <a:t>scipy.cluster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矢量量化</a:t>
                      </a:r>
                      <a:r>
                        <a:rPr lang="en-US" sz="1800" kern="0">
                          <a:effectLst/>
                        </a:rPr>
                        <a:t>/Kmeans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extLst>
                  <a:ext uri="{0D108BD9-81ED-4DB2-BD59-A6C34878D82A}">
                    <a16:rowId xmlns:a16="http://schemas.microsoft.com/office/drawing/2014/main" val="2723941277"/>
                  </a:ext>
                </a:extLst>
              </a:tr>
              <a:tr h="435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scipy.constants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物理和数学常数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extLst>
                  <a:ext uri="{0D108BD9-81ED-4DB2-BD59-A6C34878D82A}">
                    <a16:rowId xmlns:a16="http://schemas.microsoft.com/office/drawing/2014/main" val="3120614371"/>
                  </a:ext>
                </a:extLst>
              </a:tr>
              <a:tr h="435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</a:rPr>
                        <a:t>scipy.fftpack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傅里叶变换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extLst>
                  <a:ext uri="{0D108BD9-81ED-4DB2-BD59-A6C34878D82A}">
                    <a16:rowId xmlns:a16="http://schemas.microsoft.com/office/drawing/2014/main" val="1368856109"/>
                  </a:ext>
                </a:extLst>
              </a:tr>
              <a:tr h="435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</a:rPr>
                        <a:t>scipy.integrate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积分例程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extLst>
                  <a:ext uri="{0D108BD9-81ED-4DB2-BD59-A6C34878D82A}">
                    <a16:rowId xmlns:a16="http://schemas.microsoft.com/office/drawing/2014/main" val="2993325518"/>
                  </a:ext>
                </a:extLst>
              </a:tr>
              <a:tr h="435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</a:rPr>
                        <a:t>scipy.interpolate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Interpolation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extLst>
                  <a:ext uri="{0D108BD9-81ED-4DB2-BD59-A6C34878D82A}">
                    <a16:rowId xmlns:a16="http://schemas.microsoft.com/office/drawing/2014/main" val="1011142610"/>
                  </a:ext>
                </a:extLst>
              </a:tr>
              <a:tr h="435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</a:rPr>
                        <a:t>scipy</a:t>
                      </a:r>
                      <a:r>
                        <a:rPr lang="en-US" sz="1800" kern="0" dirty="0">
                          <a:effectLst/>
                        </a:rPr>
                        <a:t> .</a:t>
                      </a:r>
                      <a:r>
                        <a:rPr lang="en-US" sz="1800" kern="0" dirty="0" err="1">
                          <a:effectLst/>
                        </a:rPr>
                        <a:t>io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数据输入和输出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extLst>
                  <a:ext uri="{0D108BD9-81ED-4DB2-BD59-A6C34878D82A}">
                    <a16:rowId xmlns:a16="http://schemas.microsoft.com/office/drawing/2014/main" val="3477520327"/>
                  </a:ext>
                </a:extLst>
              </a:tr>
              <a:tr h="321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</a:rPr>
                        <a:t>scipy.linalg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线性代数例程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extLst>
                  <a:ext uri="{0D108BD9-81ED-4DB2-BD59-A6C34878D82A}">
                    <a16:rowId xmlns:a16="http://schemas.microsoft.com/office/drawing/2014/main" val="67693570"/>
                  </a:ext>
                </a:extLst>
              </a:tr>
              <a:tr h="435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</a:rPr>
                        <a:t>scipy.ndimage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n</a:t>
                      </a:r>
                      <a:r>
                        <a:rPr lang="zh-CN" sz="1800" kern="0">
                          <a:effectLst/>
                        </a:rPr>
                        <a:t>维图像包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extLst>
                  <a:ext uri="{0D108BD9-81ED-4DB2-BD59-A6C34878D82A}">
                    <a16:rowId xmlns:a16="http://schemas.microsoft.com/office/drawing/2014/main" val="1080254922"/>
                  </a:ext>
                </a:extLst>
              </a:tr>
              <a:tr h="435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</a:rPr>
                        <a:t>scipy.odr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正交距离回归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extLst>
                  <a:ext uri="{0D108BD9-81ED-4DB2-BD59-A6C34878D82A}">
                    <a16:rowId xmlns:a16="http://schemas.microsoft.com/office/drawing/2014/main" val="3682239996"/>
                  </a:ext>
                </a:extLst>
              </a:tr>
              <a:tr h="435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</a:rPr>
                        <a:t>scipy.optimize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优化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extLst>
                  <a:ext uri="{0D108BD9-81ED-4DB2-BD59-A6C34878D82A}">
                    <a16:rowId xmlns:a16="http://schemas.microsoft.com/office/drawing/2014/main" val="1759247215"/>
                  </a:ext>
                </a:extLst>
              </a:tr>
              <a:tr h="435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</a:rPr>
                        <a:t>scipy.signal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信号处理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extLst>
                  <a:ext uri="{0D108BD9-81ED-4DB2-BD59-A6C34878D82A}">
                    <a16:rowId xmlns:a16="http://schemas.microsoft.com/office/drawing/2014/main" val="1236792992"/>
                  </a:ext>
                </a:extLst>
              </a:tr>
              <a:tr h="435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</a:rPr>
                        <a:t>scipy.sparse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稀疏矩阵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extLst>
                  <a:ext uri="{0D108BD9-81ED-4DB2-BD59-A6C34878D82A}">
                    <a16:rowId xmlns:a16="http://schemas.microsoft.com/office/drawing/2014/main" val="1575181473"/>
                  </a:ext>
                </a:extLst>
              </a:tr>
              <a:tr h="653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</a:rPr>
                        <a:t>scipy.spatial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空间数据结构和算法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extLst>
                  <a:ext uri="{0D108BD9-81ED-4DB2-BD59-A6C34878D82A}">
                    <a16:rowId xmlns:a16="http://schemas.microsoft.com/office/drawing/2014/main" val="2631314551"/>
                  </a:ext>
                </a:extLst>
              </a:tr>
              <a:tr h="653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</a:rPr>
                        <a:t>scipy.special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任何特殊的数学函数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extLst>
                  <a:ext uri="{0D108BD9-81ED-4DB2-BD59-A6C34878D82A}">
                    <a16:rowId xmlns:a16="http://schemas.microsoft.com/office/drawing/2014/main" val="3721398263"/>
                  </a:ext>
                </a:extLst>
              </a:tr>
              <a:tr h="435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</a:rPr>
                        <a:t>scipy.stats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统计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93" marR="54493" marT="0" marB="0" anchor="ctr"/>
                </a:tc>
                <a:extLst>
                  <a:ext uri="{0D108BD9-81ED-4DB2-BD59-A6C34878D82A}">
                    <a16:rowId xmlns:a16="http://schemas.microsoft.com/office/drawing/2014/main" val="2054793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05263"/>
            <a:ext cx="9180513" cy="2852737"/>
          </a:xfrm>
          <a:prstGeom prst="rect">
            <a:avLst/>
          </a:prstGeom>
          <a:gradFill flip="none" rotWithShape="1">
            <a:gsLst>
              <a:gs pos="0">
                <a:srgbClr val="52934B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88125" y="6381750"/>
            <a:ext cx="2133600" cy="365125"/>
          </a:xfrm>
        </p:spPr>
        <p:txBody>
          <a:bodyPr/>
          <a:lstStyle/>
          <a:p>
            <a:pPr>
              <a:defRPr/>
            </a:pPr>
            <a:fld id="{A13FCAF3-B3D8-4B09-97F3-665B799F74B3}" type="slidenum">
              <a:rPr lang="zh-CN" altLang="en-US"/>
              <a:pPr>
                <a:defRPr/>
              </a:pPr>
              <a:t>20</a:t>
            </a:fld>
            <a:endParaRPr lang="zh-CN" altLang="en-US"/>
          </a:p>
        </p:txBody>
      </p:sp>
      <p:pic>
        <p:nvPicPr>
          <p:cNvPr id="1024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6"/>
          <a:stretch/>
        </p:blipFill>
        <p:spPr bwMode="auto">
          <a:xfrm>
            <a:off x="620427" y="3051824"/>
            <a:ext cx="1872456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764704"/>
            <a:ext cx="4968552" cy="100811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252" name="TextBox 11"/>
          <p:cNvSpPr txBox="1">
            <a:spLocks noChangeArrowheads="1"/>
          </p:cNvSpPr>
          <p:nvPr/>
        </p:nvSpPr>
        <p:spPr bwMode="auto">
          <a:xfrm>
            <a:off x="4392042" y="920750"/>
            <a:ext cx="399638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 algn="dist"/>
            <a:r>
              <a:rPr lang="zh-CN" altLang="en-US" sz="4000" b="1" dirty="0">
                <a:solidFill>
                  <a:schemeClr val="bg1"/>
                </a:solidFill>
              </a:rPr>
              <a:t>感谢您的聆听！</a:t>
            </a:r>
          </a:p>
        </p:txBody>
      </p:sp>
      <p:pic>
        <p:nvPicPr>
          <p:cNvPr id="13" name="图片 3">
            <a:extLst>
              <a:ext uri="{FF2B5EF4-FFF2-40B4-BE49-F238E27FC236}">
                <a16:creationId xmlns:a16="http://schemas.microsoft.com/office/drawing/2014/main" id="{9ACAFA26-AD62-4002-880B-38FD5592B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779" y="2474803"/>
            <a:ext cx="34385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6">
            <a:extLst>
              <a:ext uri="{FF2B5EF4-FFF2-40B4-BE49-F238E27FC236}">
                <a16:creationId xmlns:a16="http://schemas.microsoft.com/office/drawing/2014/main" id="{5EA8A16F-6170-4E26-A5AB-E8D0116C5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3048"/>
          <a:stretch>
            <a:fillRect/>
          </a:stretch>
        </p:blipFill>
        <p:spPr bwMode="auto">
          <a:xfrm flipH="1">
            <a:off x="6296079" y="2245891"/>
            <a:ext cx="2717692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A2418A-AC05-4AAF-8918-0AA58E143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1" y="307957"/>
            <a:ext cx="2176803" cy="21768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Scipy</a:t>
            </a:r>
            <a:r>
              <a:rPr lang="zh-CN" altLang="zh-CN" dirty="0"/>
              <a:t>库的安装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58750" y="1196752"/>
            <a:ext cx="88777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r>
              <a:rPr lang="en-US" altLang="zh-CN" sz="2000" dirty="0"/>
              <a:t>Windows:</a:t>
            </a:r>
            <a:endParaRPr lang="zh-CN" altLang="zh-CN" sz="2000" dirty="0"/>
          </a:p>
          <a:p>
            <a:r>
              <a:rPr lang="en-US" altLang="zh-CN" sz="2000" dirty="0"/>
              <a:t>pip install </a:t>
            </a:r>
            <a:r>
              <a:rPr lang="en-US" altLang="zh-CN" sz="2000" dirty="0" err="1"/>
              <a:t>scipy</a:t>
            </a:r>
            <a:r>
              <a:rPr lang="en-US" altLang="zh-CN" sz="2000" dirty="0"/>
              <a:t> pip 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en-US" altLang="zh-C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https://pypi.douban.com/simple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en-US" altLang="zh-CN" sz="2000" dirty="0"/>
              <a:t>Ubuntu:</a:t>
            </a:r>
            <a:endParaRPr lang="zh-CN" altLang="zh-CN" sz="2000" dirty="0"/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apt-get install python-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python-</a:t>
            </a:r>
            <a:r>
              <a:rPr lang="en-US" altLang="zh-CN" sz="2000" dirty="0" err="1"/>
              <a:t>scipy</a:t>
            </a:r>
            <a:r>
              <a:rPr lang="en-US" altLang="zh-CN" sz="2000" dirty="0"/>
              <a:t> python-</a:t>
            </a:r>
            <a:r>
              <a:rPr lang="en-US" altLang="zh-CN" sz="2000" dirty="0" err="1"/>
              <a:t>matplotlibipython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ipython</a:t>
            </a:r>
            <a:r>
              <a:rPr lang="en-US" altLang="zh-CN" sz="2000" dirty="0"/>
              <a:t>-notebook python-pandas python-</a:t>
            </a:r>
            <a:r>
              <a:rPr lang="en-US" altLang="zh-CN" sz="2000" dirty="0" err="1"/>
              <a:t>sympy</a:t>
            </a:r>
            <a:r>
              <a:rPr lang="en-US" altLang="zh-CN" sz="2000" dirty="0"/>
              <a:t> python-nose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en-US" altLang="zh-CN" sz="2000" dirty="0"/>
              <a:t>Fedora:</a:t>
            </a:r>
            <a:endParaRPr lang="zh-CN" altLang="zh-CN" sz="2000" dirty="0"/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yum install </a:t>
            </a:r>
            <a:r>
              <a:rPr lang="en-US" altLang="zh-CN" sz="2000" dirty="0" err="1"/>
              <a:t>numpyscipy</a:t>
            </a:r>
            <a:r>
              <a:rPr lang="en-US" altLang="zh-CN" sz="2000" dirty="0"/>
              <a:t> python-</a:t>
            </a:r>
            <a:r>
              <a:rPr lang="en-US" altLang="zh-CN" sz="2000" dirty="0" err="1"/>
              <a:t>matplotlibipython</a:t>
            </a:r>
            <a:r>
              <a:rPr lang="en-US" altLang="zh-CN" sz="2000" dirty="0"/>
              <a:t> python-pandas </a:t>
            </a:r>
            <a:r>
              <a:rPr lang="en-US" altLang="zh-CN" sz="2000" dirty="0" err="1"/>
              <a:t>sympy</a:t>
            </a:r>
            <a:r>
              <a:rPr lang="en-US" altLang="zh-CN" sz="2000" dirty="0"/>
              <a:t> python-nose atlas-</a:t>
            </a:r>
            <a:r>
              <a:rPr lang="en-US" altLang="zh-CN" sz="2000" dirty="0" err="1"/>
              <a:t>devel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8677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K-means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33127" y="764704"/>
            <a:ext cx="8877746" cy="295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K-means</a:t>
            </a:r>
            <a:r>
              <a:rPr lang="zh-CN" altLang="zh-CN" dirty="0"/>
              <a:t>聚类是一种在一组未标记数据中查找聚类和聚类中心的方法</a:t>
            </a:r>
            <a:r>
              <a:rPr lang="en-US" altLang="zh-CN" dirty="0"/>
              <a:t>.</a:t>
            </a:r>
            <a:r>
              <a:rPr lang="zh-CN" altLang="zh-CN" dirty="0"/>
              <a:t>直觉上，我们可能会认为群集是由一组数据点组成的，这些数据点的点间距离与到群集外部点的距离相比较小</a:t>
            </a:r>
            <a:r>
              <a:rPr lang="en-US" altLang="zh-CN" dirty="0"/>
              <a:t>.</a:t>
            </a:r>
            <a:r>
              <a:rPr lang="zh-CN" altLang="zh-CN" dirty="0"/>
              <a:t>给定一组初始的</a:t>
            </a:r>
            <a:r>
              <a:rPr lang="en-US" altLang="zh-CN" dirty="0"/>
              <a:t>K</a:t>
            </a:r>
            <a:r>
              <a:rPr lang="zh-CN" altLang="zh-CN" dirty="0"/>
              <a:t>中心，</a:t>
            </a:r>
            <a:r>
              <a:rPr lang="en-US" altLang="zh-CN" dirty="0"/>
              <a:t>K-means</a:t>
            </a:r>
            <a:r>
              <a:rPr lang="zh-CN" altLang="zh-CN" dirty="0"/>
              <a:t>算法迭代以下两个步骤</a:t>
            </a:r>
            <a:r>
              <a:rPr lang="en-US" altLang="zh-CN" dirty="0"/>
              <a:t> :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zh-CN" dirty="0"/>
              <a:t>对于每个中心，识别出比其他任何中心更接近的训练点子集</a:t>
            </a:r>
            <a:r>
              <a:rPr lang="en-US" altLang="zh-CN" dirty="0"/>
              <a:t>(</a:t>
            </a:r>
            <a:r>
              <a:rPr lang="zh-CN" altLang="zh-CN" dirty="0"/>
              <a:t>其集群</a:t>
            </a:r>
            <a:r>
              <a:rPr lang="en-US" altLang="zh-CN" dirty="0"/>
              <a:t>).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zh-CN" dirty="0"/>
              <a:t>每个特征中每个特征的平均值计算集群，这个均值向量成为该集群的新中心</a:t>
            </a:r>
            <a:r>
              <a:rPr lang="en-US" altLang="zh-CN" dirty="0"/>
              <a:t>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这两个步骤被迭代，直到中心不再移动或者作业不再改变</a:t>
            </a:r>
            <a:r>
              <a:rPr lang="en-US" altLang="zh-CN" dirty="0"/>
              <a:t>.</a:t>
            </a:r>
            <a:r>
              <a:rPr lang="zh-CN" altLang="zh-CN" dirty="0"/>
              <a:t>然后，可以将新点</a:t>
            </a:r>
            <a:r>
              <a:rPr lang="en-US" altLang="zh-CN" dirty="0"/>
              <a:t> x </a:t>
            </a:r>
            <a:r>
              <a:rPr lang="zh-CN" altLang="zh-CN" dirty="0"/>
              <a:t>分配给最近原型的簇</a:t>
            </a:r>
            <a:r>
              <a:rPr lang="en-US" altLang="zh-CN" dirty="0"/>
              <a:t>. SciPy</a:t>
            </a:r>
            <a:r>
              <a:rPr lang="zh-CN" altLang="zh-CN" dirty="0"/>
              <a:t>库通过集群包提供了良好的</a:t>
            </a:r>
            <a:r>
              <a:rPr lang="en-US" altLang="zh-CN" dirty="0"/>
              <a:t>K-Means</a:t>
            </a:r>
            <a:r>
              <a:rPr lang="zh-CN" altLang="zh-CN" dirty="0"/>
              <a:t>算法实现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BCFCF6-F7FD-4319-9178-1181419D4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9" y="3716218"/>
            <a:ext cx="4048279" cy="31354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82FD4F9-E2A8-4133-B7F3-D72F65CD7A30}"/>
              </a:ext>
            </a:extLst>
          </p:cNvPr>
          <p:cNvSpPr txBox="1"/>
          <p:nvPr/>
        </p:nvSpPr>
        <p:spPr>
          <a:xfrm>
            <a:off x="5899668" y="5101226"/>
            <a:ext cx="248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案例：</a:t>
            </a:r>
            <a:r>
              <a:rPr lang="en-US" altLang="zh-CN" b="1" dirty="0">
                <a:solidFill>
                  <a:srgbClr val="FF0000"/>
                </a:solidFill>
              </a:rPr>
              <a:t>01_k-means.py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9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zh-CN" altLang="zh-CN" dirty="0"/>
              <a:t>特殊函数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58750" y="764704"/>
            <a:ext cx="8877746" cy="419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scipy.special</a:t>
            </a:r>
            <a:r>
              <a:rPr lang="en-US" altLang="zh-CN" dirty="0"/>
              <a:t> </a:t>
            </a:r>
            <a:r>
              <a:rPr lang="zh-CN" altLang="zh-CN" dirty="0"/>
              <a:t>模块中包含了一些常用的杂项函数，例如经常使用的：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•立方根函数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•指数函数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•相对误差指数函数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•对数和指数函数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•兰伯特函数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•排列组合函数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•γ函数</a:t>
            </a:r>
            <a:r>
              <a:rPr lang="en-US" altLang="zh-CN" dirty="0"/>
              <a:t>(</a:t>
            </a:r>
            <a:r>
              <a:rPr lang="en-US" altLang="zh-CN" dirty="0" err="1"/>
              <a:t>gama</a:t>
            </a:r>
            <a:r>
              <a:rPr lang="en-US" altLang="zh-CN" dirty="0"/>
              <a:t>)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更多参见</a:t>
            </a:r>
            <a:r>
              <a:rPr lang="en-US" altLang="zh-CN" dirty="0"/>
              <a:t>https://docs.scipy.org/doc/scipy/reference/special.html</a:t>
            </a:r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CAD3E0-CBF4-4FAB-A2E5-DB2FAF13AE3F}"/>
              </a:ext>
            </a:extLst>
          </p:cNvPr>
          <p:cNvSpPr txBox="1"/>
          <p:nvPr/>
        </p:nvSpPr>
        <p:spPr>
          <a:xfrm>
            <a:off x="6012160" y="5509503"/>
            <a:ext cx="248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案例：</a:t>
            </a:r>
            <a:r>
              <a:rPr lang="en-US" altLang="zh-CN" b="1" dirty="0">
                <a:solidFill>
                  <a:srgbClr val="FF0000"/>
                </a:solidFill>
              </a:rPr>
              <a:t>02_special.py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9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SciPy</a:t>
            </a:r>
            <a:r>
              <a:rPr lang="zh-CN" altLang="zh-CN" dirty="0"/>
              <a:t>常量包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33127" y="1052736"/>
            <a:ext cx="8877746" cy="14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scipy.constants</a:t>
            </a:r>
            <a:r>
              <a:rPr lang="zh-CN" altLang="zh-CN" sz="2000" dirty="0"/>
              <a:t>包提供各种常量</a:t>
            </a:r>
            <a:r>
              <a:rPr lang="en-US" altLang="zh-CN" sz="2000" dirty="0"/>
              <a:t>.</a:t>
            </a:r>
            <a:r>
              <a:rPr lang="zh-CN" altLang="zh-CN" sz="2000" dirty="0"/>
              <a:t>我们必须导入所需的常量并根据要求使用它们</a:t>
            </a:r>
            <a:r>
              <a:rPr lang="en-US" altLang="zh-CN" sz="2000" dirty="0"/>
              <a:t>.</a:t>
            </a:r>
            <a:r>
              <a:rPr lang="zh-CN" altLang="zh-CN" sz="2000" dirty="0"/>
              <a:t>让我们看看如何导入和使用这些常量变量</a:t>
            </a:r>
            <a:r>
              <a:rPr lang="en-US" altLang="zh-CN" sz="2000" dirty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数字常量：                         物理常量：</a:t>
            </a:r>
            <a:endParaRPr lang="zh-CN" altLang="zh-CN" sz="20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06D34A7-0409-49FE-A05D-5EE81F7DE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85077"/>
              </p:ext>
            </p:extLst>
          </p:nvPr>
        </p:nvGraphicFramePr>
        <p:xfrm>
          <a:off x="3059832" y="2564904"/>
          <a:ext cx="4042792" cy="4116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2452">
                  <a:extLst>
                    <a:ext uri="{9D8B030D-6E8A-4147-A177-3AD203B41FA5}">
                      <a16:colId xmlns:a16="http://schemas.microsoft.com/office/drawing/2014/main" val="3338401297"/>
                    </a:ext>
                  </a:extLst>
                </a:gridCol>
                <a:gridCol w="1570340">
                  <a:extLst>
                    <a:ext uri="{9D8B030D-6E8A-4147-A177-3AD203B41FA5}">
                      <a16:colId xmlns:a16="http://schemas.microsoft.com/office/drawing/2014/main" val="3515331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常量及其描述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778063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真空中的光速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432625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speed_of_light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真空中的光速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024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h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普朗克常数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319095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Planck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普朗克常量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305133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G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牛顿的引力常数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1226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基本电荷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169581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摩尔气体常数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146094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Avogadro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阿伏伽德罗常数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8859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k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玻耳兹曼常量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43481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electron_mass(OR) m_e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电子质量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887528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proton_mass (OR) m_p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质子质量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881265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neutron_mass(OR)m_n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中子质量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319931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260A1C3-FE09-4156-8252-42273A829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95781"/>
              </p:ext>
            </p:extLst>
          </p:nvPr>
        </p:nvGraphicFramePr>
        <p:xfrm>
          <a:off x="251520" y="2564904"/>
          <a:ext cx="2448272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1189">
                  <a:extLst>
                    <a:ext uri="{9D8B030D-6E8A-4147-A177-3AD203B41FA5}">
                      <a16:colId xmlns:a16="http://schemas.microsoft.com/office/drawing/2014/main" val="1723492206"/>
                    </a:ext>
                  </a:extLst>
                </a:gridCol>
                <a:gridCol w="1307083">
                  <a:extLst>
                    <a:ext uri="{9D8B030D-6E8A-4147-A177-3AD203B41FA5}">
                      <a16:colId xmlns:a16="http://schemas.microsoft.com/office/drawing/2014/main" val="32808814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常量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2978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pi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pi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3488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golden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黄金比例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6942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72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SciPy</a:t>
            </a:r>
            <a:r>
              <a:rPr lang="zh-CN" altLang="zh-CN" dirty="0"/>
              <a:t>常量包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33127" y="1052736"/>
            <a:ext cx="8877746" cy="14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scipy.constants</a:t>
            </a:r>
            <a:r>
              <a:rPr lang="zh-CN" altLang="zh-CN" sz="2000" dirty="0"/>
              <a:t>包提供各种常量</a:t>
            </a:r>
            <a:r>
              <a:rPr lang="en-US" altLang="zh-CN" sz="2000" dirty="0"/>
              <a:t>.</a:t>
            </a:r>
            <a:r>
              <a:rPr lang="zh-CN" altLang="zh-CN" sz="2000" dirty="0"/>
              <a:t>我们必须导入所需的常量并根据要求使用它们</a:t>
            </a:r>
            <a:r>
              <a:rPr lang="en-US" altLang="zh-CN" sz="2000" dirty="0"/>
              <a:t>.</a:t>
            </a:r>
            <a:r>
              <a:rPr lang="zh-CN" altLang="zh-CN" sz="2000" dirty="0"/>
              <a:t>让我们看看如何导入和使用这些常量变量</a:t>
            </a:r>
            <a:r>
              <a:rPr lang="en-US" altLang="zh-CN" sz="2000" dirty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单位常量：</a:t>
            </a:r>
            <a:endParaRPr lang="zh-CN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8E2F2D0-64C9-4F34-9068-418E5C39B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65235"/>
              </p:ext>
            </p:extLst>
          </p:nvPr>
        </p:nvGraphicFramePr>
        <p:xfrm>
          <a:off x="251520" y="2482693"/>
          <a:ext cx="2286000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366427408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3077506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单位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值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8449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milli </a:t>
                      </a:r>
                      <a:r>
                        <a:rPr lang="zh-CN" sz="1600" kern="0">
                          <a:effectLst/>
                        </a:rPr>
                        <a:t>毫米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0.001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408774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micro </a:t>
                      </a:r>
                      <a:r>
                        <a:rPr lang="zh-CN" sz="1600" kern="0">
                          <a:effectLst/>
                        </a:rPr>
                        <a:t>微米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1.00E-06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95117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kilo </a:t>
                      </a:r>
                      <a:r>
                        <a:rPr lang="zh-CN" sz="1600" kern="0">
                          <a:effectLst/>
                        </a:rPr>
                        <a:t>千米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1000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93342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8723087-1107-47BA-B601-F5E822239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83287"/>
              </p:ext>
            </p:extLst>
          </p:nvPr>
        </p:nvGraphicFramePr>
        <p:xfrm>
          <a:off x="3874304" y="2195352"/>
          <a:ext cx="5269696" cy="463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7503">
                  <a:extLst>
                    <a:ext uri="{9D8B030D-6E8A-4147-A177-3AD203B41FA5}">
                      <a16:colId xmlns:a16="http://schemas.microsoft.com/office/drawing/2014/main" val="3405730229"/>
                    </a:ext>
                  </a:extLst>
                </a:gridCol>
                <a:gridCol w="3262193">
                  <a:extLst>
                    <a:ext uri="{9D8B030D-6E8A-4147-A177-3AD203B41FA5}">
                      <a16:colId xmlns:a16="http://schemas.microsoft.com/office/drawing/2014/main" val="6288950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值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78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gram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r>
                        <a:rPr lang="zh-CN" sz="1600" kern="0">
                          <a:effectLst/>
                        </a:rPr>
                        <a:t>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28195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atomic mass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原子质量常数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76206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degree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r>
                        <a:rPr lang="zh-CN" sz="1600" kern="0">
                          <a:effectLst/>
                        </a:rPr>
                        <a:t>弧度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05981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minute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60</a:t>
                      </a:r>
                      <a:r>
                        <a:rPr lang="zh-CN" sz="1600" kern="0">
                          <a:effectLst/>
                        </a:rPr>
                        <a:t>秒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74096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day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一天几秒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40534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inch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一英寸表示为多少米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934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micron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一微米表示为多少米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9018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light_year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一光年表示为多少米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565854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atm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帕斯卡为单位表示的标准大气压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147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acre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一英亩表示为多少平方米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0211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liter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一升以立方米为单位表示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61463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gallon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一加仑以立方米为单位表示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36862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kmh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千米每小以米每秒为单位表示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8012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degree_Fahrenheit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凯尔文氏以华氏度表示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48153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eV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r>
                        <a:rPr lang="zh-CN" sz="1600" kern="0">
                          <a:effectLst/>
                        </a:rPr>
                        <a:t>电子伏以焦耳表示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56476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hp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马力以瓦特表示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61281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dyn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达因以牛顿表示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28041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lambda2nu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将波长转换为光学频率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5392489"/>
                  </a:ext>
                </a:extLst>
              </a:tr>
            </a:tbl>
          </a:graphicData>
        </a:graphic>
      </p:graphicFrame>
      <p:sp>
        <p:nvSpPr>
          <p:cNvPr id="9" name="TextBox 7">
            <a:extLst>
              <a:ext uri="{FF2B5EF4-FFF2-40B4-BE49-F238E27FC236}">
                <a16:creationId xmlns:a16="http://schemas.microsoft.com/office/drawing/2014/main" id="{DC770C74-E49E-4DD7-9C6A-5DDD5857D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391" y="1696113"/>
            <a:ext cx="2062609" cy="49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其他重要常量：</a:t>
            </a:r>
            <a:endParaRPr lang="zh-CN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CD93FC-0A68-4FFF-8800-35B6A3CCE8E7}"/>
              </a:ext>
            </a:extLst>
          </p:cNvPr>
          <p:cNvSpPr txBox="1"/>
          <p:nvPr/>
        </p:nvSpPr>
        <p:spPr>
          <a:xfrm>
            <a:off x="759375" y="5435932"/>
            <a:ext cx="248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案例：</a:t>
            </a:r>
            <a:r>
              <a:rPr lang="en-US" altLang="zh-CN" b="1" dirty="0">
                <a:solidFill>
                  <a:srgbClr val="FF0000"/>
                </a:solidFill>
              </a:rPr>
              <a:t>03_constant.py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83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 err="1"/>
              <a:t>fftpack</a:t>
            </a:r>
            <a:r>
              <a:rPr lang="zh-CN" altLang="zh-CN" dirty="0"/>
              <a:t>傅里叶变换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739B54-2714-421D-95B7-9AC4E4E4BF14}"/>
              </a:ext>
            </a:extLst>
          </p:cNvPr>
          <p:cNvSpPr/>
          <p:nvPr/>
        </p:nvSpPr>
        <p:spPr>
          <a:xfrm>
            <a:off x="189330" y="1052736"/>
            <a:ext cx="8730766" cy="142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ea typeface="微软雅黑" pitchFamily="34" charset="-122"/>
              </a:rPr>
              <a:t>SciPy</a:t>
            </a:r>
            <a:r>
              <a:rPr lang="zh-CN" altLang="en-US" sz="2000" dirty="0">
                <a:ea typeface="微软雅黑" pitchFamily="34" charset="-122"/>
              </a:rPr>
              <a:t>提供了</a:t>
            </a:r>
            <a:r>
              <a:rPr lang="en-US" altLang="zh-CN" sz="2000" dirty="0" err="1">
                <a:ea typeface="微软雅黑" pitchFamily="34" charset="-122"/>
              </a:rPr>
              <a:t>fftpack</a:t>
            </a:r>
            <a:r>
              <a:rPr lang="zh-CN" altLang="en-US" sz="2000" dirty="0">
                <a:ea typeface="微软雅黑" pitchFamily="34" charset="-122"/>
              </a:rPr>
              <a:t>模块，包含了傅里叶变换的算法实现。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ea typeface="微软雅黑" pitchFamily="34" charset="-122"/>
              </a:rPr>
              <a:t>傅里叶变换把信号从时域变换到频域，以便对信号进行处理。傅里叶变换在信号与噪声处理、图像处理、音频信号处理等领域得到了广泛应用。</a:t>
            </a:r>
          </a:p>
        </p:txBody>
      </p:sp>
    </p:spTree>
    <p:extLst>
      <p:ext uri="{BB962C8B-B14F-4D97-AF65-F5344CB8AC3E}">
        <p14:creationId xmlns:p14="http://schemas.microsoft.com/office/powerpoint/2010/main" val="278150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 err="1"/>
              <a:t>fftpack</a:t>
            </a:r>
            <a:r>
              <a:rPr lang="zh-CN" altLang="zh-CN" dirty="0"/>
              <a:t>傅里叶变换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79610D-B2F8-46CC-BC9F-D582BB110763}"/>
              </a:ext>
            </a:extLst>
          </p:cNvPr>
          <p:cNvSpPr/>
          <p:nvPr/>
        </p:nvSpPr>
        <p:spPr>
          <a:xfrm>
            <a:off x="158750" y="814100"/>
            <a:ext cx="8949754" cy="6037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ea typeface="微软雅黑" pitchFamily="34" charset="-122"/>
              </a:rPr>
              <a:t>快速傅里叶变换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ea typeface="微软雅黑" pitchFamily="34" charset="-122"/>
              </a:rPr>
              <a:t>计算机只能处理离散信号，使用离散傅里叶变换(DFT) 是计算机分析信号的基本方法。但是离散傅里叶变换的缺点是：计算量大，时间复杂度太高，当采样点数太高的时候，计算缓慢，由此出现了DFT的快速实现，即快速傅里叶变换FFT。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ea typeface="微软雅黑" pitchFamily="34" charset="-122"/>
              </a:rPr>
              <a:t>快速傅里叶变换（FFT）是计算量更小的离散傅里叶变换的一种实现方法，其逆变换被称为快速傅里叶逆变换（IFFT）。</a:t>
            </a:r>
            <a:endParaRPr lang="en-US" altLang="zh-CN" sz="2000" dirty="0"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ea typeface="微软雅黑" pitchFamily="34" charset="-122"/>
              </a:rPr>
              <a:t>频率分辨率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ea typeface="微软雅黑" pitchFamily="34" charset="-122"/>
              </a:rPr>
              <a:t>频率分辨率是离散傅里叶变换</a:t>
            </a:r>
            <a:r>
              <a:rPr lang="en-US" altLang="zh-CN" sz="2000" dirty="0">
                <a:ea typeface="微软雅黑" pitchFamily="34" charset="-122"/>
              </a:rPr>
              <a:t>(DFT)</a:t>
            </a:r>
            <a:r>
              <a:rPr lang="zh-CN" altLang="en-US" sz="2000" dirty="0">
                <a:ea typeface="微软雅黑" pitchFamily="34" charset="-122"/>
              </a:rPr>
              <a:t>频域相邻刻度之间的实际频率之差。采样时，数据采样了</a:t>
            </a:r>
            <a:r>
              <a:rPr lang="en-US" altLang="zh-CN" sz="2000" dirty="0">
                <a:ea typeface="微软雅黑" pitchFamily="34" charset="-122"/>
              </a:rPr>
              <a:t>T</a:t>
            </a:r>
            <a:r>
              <a:rPr lang="zh-CN" altLang="en-US" sz="2000" dirty="0">
                <a:ea typeface="微软雅黑" pitchFamily="34" charset="-122"/>
              </a:rPr>
              <a:t>秒</a:t>
            </a:r>
            <a:r>
              <a:rPr lang="en-US" altLang="zh-CN" sz="2000" dirty="0">
                <a:ea typeface="微软雅黑" pitchFamily="34" charset="-122"/>
              </a:rPr>
              <a:t>(T = </a:t>
            </a:r>
            <a:r>
              <a:rPr lang="zh-CN" altLang="en-US" sz="2000" dirty="0">
                <a:ea typeface="微软雅黑" pitchFamily="34" charset="-122"/>
              </a:rPr>
              <a:t>采样点数</a:t>
            </a:r>
            <a:r>
              <a:rPr lang="en-US" altLang="zh-CN" sz="2000" dirty="0">
                <a:ea typeface="微软雅黑" pitchFamily="34" charset="-122"/>
              </a:rPr>
              <a:t>N / </a:t>
            </a:r>
            <a:r>
              <a:rPr lang="zh-CN" altLang="en-US" sz="2000" dirty="0">
                <a:ea typeface="微软雅黑" pitchFamily="34" charset="-122"/>
              </a:rPr>
              <a:t>采样频率</a:t>
            </a:r>
            <a:r>
              <a:rPr lang="en-US" altLang="zh-CN" sz="2000" dirty="0">
                <a:ea typeface="微软雅黑" pitchFamily="34" charset="-122"/>
              </a:rPr>
              <a:t>Fs)</a:t>
            </a:r>
            <a:r>
              <a:rPr lang="zh-CN" altLang="en-US" sz="2000" dirty="0">
                <a:ea typeface="微软雅黑" pitchFamily="34" charset="-122"/>
              </a:rPr>
              <a:t>，信号的成分中周期最大也就是</a:t>
            </a:r>
            <a:r>
              <a:rPr lang="en-US" altLang="zh-CN" sz="2000" dirty="0">
                <a:ea typeface="微软雅黑" pitchFamily="34" charset="-122"/>
              </a:rPr>
              <a:t>T</a:t>
            </a:r>
            <a:r>
              <a:rPr lang="zh-CN" altLang="en-US" sz="2000" dirty="0">
                <a:ea typeface="微软雅黑" pitchFamily="34" charset="-122"/>
              </a:rPr>
              <a:t>秒，最低频率即“基频”就等于</a:t>
            </a:r>
            <a:r>
              <a:rPr lang="en-US" altLang="zh-CN" sz="2000" dirty="0">
                <a:ea typeface="微软雅黑" pitchFamily="34" charset="-122"/>
              </a:rPr>
              <a:t>1 / T</a:t>
            </a:r>
            <a:r>
              <a:rPr lang="zh-CN" altLang="en-US" sz="2000" dirty="0">
                <a:ea typeface="微软雅黑" pitchFamily="34" charset="-122"/>
              </a:rPr>
              <a:t>，也就是</a:t>
            </a:r>
            <a:r>
              <a:rPr lang="en-US" altLang="zh-CN" sz="2000" dirty="0">
                <a:ea typeface="微软雅黑" pitchFamily="34" charset="-122"/>
              </a:rPr>
              <a:t>Fs / N</a:t>
            </a:r>
            <a:r>
              <a:rPr lang="zh-CN" altLang="en-US" sz="2000" dirty="0">
                <a:ea typeface="微软雅黑" pitchFamily="34" charset="-122"/>
              </a:rPr>
              <a:t>，这就是频率分辨率。基频 </a:t>
            </a:r>
            <a:r>
              <a:rPr lang="en-US" altLang="zh-CN" sz="2000" dirty="0">
                <a:ea typeface="微软雅黑" pitchFamily="34" charset="-122"/>
              </a:rPr>
              <a:t>= Fs / N</a:t>
            </a:r>
            <a:r>
              <a:rPr lang="zh-CN" altLang="en-US" sz="2000" dirty="0">
                <a:ea typeface="微软雅黑" pitchFamily="34" charset="-122"/>
              </a:rPr>
              <a:t>，各个谐波的频率就是 </a:t>
            </a:r>
            <a:r>
              <a:rPr lang="en-US" altLang="zh-CN" sz="2000" dirty="0" err="1">
                <a:ea typeface="微软雅黑" pitchFamily="34" charset="-122"/>
              </a:rPr>
              <a:t>i</a:t>
            </a:r>
            <a:r>
              <a:rPr lang="en-US" altLang="zh-CN" sz="2000" dirty="0">
                <a:ea typeface="微软雅黑" pitchFamily="34" charset="-122"/>
              </a:rPr>
              <a:t> * Fs / N</a:t>
            </a:r>
            <a:r>
              <a:rPr lang="zh-CN" altLang="en-US" sz="2000" dirty="0">
                <a:ea typeface="微软雅黑" pitchFamily="34" charset="-122"/>
              </a:rPr>
              <a:t>，这个公式用于计算各个波形的频率。</a:t>
            </a:r>
            <a:endParaRPr lang="en-US" altLang="zh-CN" sz="2000" dirty="0"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2000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31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2254</Words>
  <Application>Microsoft Office PowerPoint</Application>
  <PresentationFormat>全屏显示(4:3)</PresentationFormat>
  <Paragraphs>248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Franklin Gothic Medium</vt:lpstr>
      <vt:lpstr>Arial</vt:lpstr>
      <vt:lpstr>Calibri</vt:lpstr>
      <vt:lpstr>Franklin Gothic Book</vt:lpstr>
      <vt:lpstr>等线</vt:lpstr>
      <vt:lpstr>Office 主题</vt:lpstr>
      <vt:lpstr>PowerPoint 演示文稿</vt:lpstr>
      <vt:lpstr>SciPy简介</vt:lpstr>
      <vt:lpstr>Scipy库的安装</vt:lpstr>
      <vt:lpstr>K-means</vt:lpstr>
      <vt:lpstr>特殊函数</vt:lpstr>
      <vt:lpstr>SciPy常量包</vt:lpstr>
      <vt:lpstr>SciPy常量包</vt:lpstr>
      <vt:lpstr>fftpack傅里叶变换</vt:lpstr>
      <vt:lpstr>fftpack傅里叶变换</vt:lpstr>
      <vt:lpstr>fftpack傅里叶变换</vt:lpstr>
      <vt:lpstr>SciPy 积分</vt:lpstr>
      <vt:lpstr>SciPy 插值</vt:lpstr>
      <vt:lpstr>SciPy 输入输出</vt:lpstr>
      <vt:lpstr>SciPy 线性代数</vt:lpstr>
      <vt:lpstr>SciPy 线性代数</vt:lpstr>
      <vt:lpstr>SciPy 图像处理</vt:lpstr>
      <vt:lpstr>SciPy 优化</vt:lpstr>
      <vt:lpstr>SciPy 信号处理</vt:lpstr>
      <vt:lpstr>SciPy 统计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joyce</dc:creator>
  <cp:lastModifiedBy>Administrator</cp:lastModifiedBy>
  <cp:revision>31</cp:revision>
  <dcterms:created xsi:type="dcterms:W3CDTF">2011-05-23T07:04:37Z</dcterms:created>
  <dcterms:modified xsi:type="dcterms:W3CDTF">2020-07-22T16:15:39Z</dcterms:modified>
</cp:coreProperties>
</file>