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39" r:id="rId3"/>
    <p:sldId id="440" r:id="rId4"/>
    <p:sldId id="441" r:id="rId5"/>
    <p:sldId id="442" r:id="rId6"/>
    <p:sldId id="443" r:id="rId7"/>
    <p:sldId id="444" r:id="rId8"/>
    <p:sldId id="437" r:id="rId9"/>
    <p:sldId id="445" r:id="rId10"/>
    <p:sldId id="446" r:id="rId11"/>
    <p:sldId id="32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463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FC4A3BC5-5BE0-476A-AFEA-341D5AA3770D}" type="datetimeFigureOut">
              <a:rPr lang="zh-CN" altLang="en-US"/>
              <a:pPr>
                <a:defRPr/>
              </a:pPr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E55E987-BB47-479F-9EF7-2054E4705F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060B79-E948-47C7-BAD8-3884A0F453C7}" type="slidenum">
              <a:rPr lang="zh-CN" altLang="en-US" smtClean="0">
                <a:ea typeface="宋体" pitchFamily="2" charset="-122"/>
              </a:rPr>
              <a:pPr/>
              <a:t>1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61FAA-45A3-4373-BAC4-DDF54B8CA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59A5A-71FE-44A4-AC22-5D1953123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0EC61-5BC3-4DDB-AA88-B0625CFB4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44EC9-1C98-4EFE-90ED-5529F4C93D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D4D8B-C907-4B6A-8A14-2ADCCFEF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2863F-F7DE-4F93-9A9D-A44A45436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A7C1-8A1E-4F36-9100-16BA580FD2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81D1-94B1-4D07-8319-44C72636A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F3D2E-4DA8-426A-8AE5-825D870626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8333-70DA-4917-A01D-A4B018A657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84116-6BA9-4539-BC9B-C3B04F313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BB59DD35-2B69-4512-B04B-0DDF2627F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052" name="Picture 4" descr="图片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838200" y="1447800"/>
            <a:ext cx="76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正则表达式</a:t>
            </a:r>
            <a:endParaRPr lang="en-US" altLang="zh-CN" sz="36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76200" y="61833"/>
            <a:ext cx="6400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正则表达式编写测试工具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0" y="6400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演示</a:t>
            </a:r>
            <a:r>
              <a:rPr lang="en-US" altLang="zh-CN" dirty="0">
                <a:solidFill>
                  <a:srgbClr val="FF0000"/>
                </a:solidFill>
              </a:rPr>
              <a:t>49_ formoverride.html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" y="715772"/>
            <a:ext cx="9147544" cy="27970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4" y="3526981"/>
            <a:ext cx="9147544" cy="33310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62600" y="5839714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正则表达式编写测试工具</a:t>
            </a:r>
            <a:r>
              <a:rPr lang="en-US" altLang="zh-CN" dirty="0">
                <a:solidFill>
                  <a:srgbClr val="FF0000"/>
                </a:solidFill>
              </a:rPr>
              <a:t>.zip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3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1706563"/>
          </a:xfrm>
        </p:spPr>
        <p:txBody>
          <a:bodyPr/>
          <a:lstStyle/>
          <a:p>
            <a:pPr algn="ctr">
              <a:buNone/>
            </a:pPr>
            <a:r>
              <a:rPr lang="en-US" altLang="zh-CN" sz="8800" dirty="0">
                <a:solidFill>
                  <a:srgbClr val="C00000"/>
                </a:solidFill>
              </a:rPr>
              <a:t>THANKS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9525" y="87529"/>
            <a:ext cx="4114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正则表达式符号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9954"/>
              </p:ext>
            </p:extLst>
          </p:nvPr>
        </p:nvGraphicFramePr>
        <p:xfrm>
          <a:off x="9525" y="838200"/>
          <a:ext cx="9134475" cy="601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33">
                  <a:extLst>
                    <a:ext uri="{9D8B030D-6E8A-4147-A177-3AD203B41FA5}">
                      <a16:colId xmlns:a16="http://schemas.microsoft.com/office/drawing/2014/main" val="3106535671"/>
                    </a:ext>
                  </a:extLst>
                </a:gridCol>
                <a:gridCol w="8199842">
                  <a:extLst>
                    <a:ext uri="{9D8B030D-6E8A-4147-A177-3AD203B41FA5}">
                      <a16:colId xmlns:a16="http://schemas.microsoft.com/office/drawing/2014/main" val="3275205200"/>
                    </a:ext>
                  </a:extLst>
                </a:gridCol>
              </a:tblGrid>
              <a:tr h="35744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元字符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702941160"/>
                  </a:ext>
                </a:extLst>
              </a:tr>
              <a:tr h="70113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将下一个字符标记符、或一个向后引用、或一个八进制转义符。例如，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“\\n”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“\n”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匹配换行符。序列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“\\”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“\(”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则匹配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“(”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。即相当于多种编程语言中都有的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转义字符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的概念。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029019840"/>
                  </a:ext>
                </a:extLst>
              </a:tr>
              <a:tr h="3594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匹配输入字符串的开始位置。如果设置了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RegExp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对象的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Multiline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属性，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也匹配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“\n”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“\r”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之后的位置。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651865853"/>
                  </a:ext>
                </a:extLst>
              </a:tr>
              <a:tr h="3594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匹配输入字符串的结束位置。如果设置了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RegExp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对象的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Multiline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属性，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$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也匹配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“\n”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“\r”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之前的位置。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1560484991"/>
                  </a:ext>
                </a:extLst>
              </a:tr>
              <a:tr h="3594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匹配前面的子表达式任意次。例如，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zo*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能匹配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“z”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，也能匹配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“zo”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以及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“zoo”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</a:rPr>
                        <a:t>等价于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o{0,}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70806145"/>
                  </a:ext>
                </a:extLst>
              </a:tr>
              <a:tr h="3594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匹配前面的子表达式一次或多次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大于等于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次）。例如，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“zo+”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“zo”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以及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“zoo”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，但不能匹配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“z”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{1,}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034395491"/>
                  </a:ext>
                </a:extLst>
              </a:tr>
              <a:tr h="3594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匹配前面的子表达式零次或一次。例如，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“do(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es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)?”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可以匹配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“do”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“does”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“do”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{0,1}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034815230"/>
                  </a:ext>
                </a:extLst>
              </a:tr>
              <a:tr h="3594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{n}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是一个非负整数。匹配确定的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次。例如，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“o{2}”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不能匹配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“Bob”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，但是能匹配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“food”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中的两个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839652811"/>
                  </a:ext>
                </a:extLst>
              </a:tr>
              <a:tr h="70113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{n,}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是一个非负整数。至少匹配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次。例如，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“o{2,}”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不能匹配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“Bob”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，但能匹配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foooood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中的所有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“o{1,}”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“o+”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“o{0,}”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则等价于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“o*”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1848969406"/>
                  </a:ext>
                </a:extLst>
              </a:tr>
              <a:tr h="70113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n,m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均为非负整数，其中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n&lt;=m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。最少匹配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次且最多匹配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次。例如，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“o{1,3}”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将匹配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fooooood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中的前三个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为一组，后三个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为一组。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“o{0,1}”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“o?”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。请注意在逗号和两个数之间不能有空格。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1555707946"/>
                  </a:ext>
                </a:extLst>
              </a:tr>
              <a:tr h="104482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当该字符紧跟在任何一个其他限制符（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*,+,?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{n}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{n,}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n,m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）后面时，匹配模式是非贪婪的。非贪婪模式尽可能少的匹配所搜索的字符串，而默认的贪婪模式则尽可能多的匹配所搜索的字符串。例如，对于字符串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oooo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“o+”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将尽可能多的匹配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，得到结果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[“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oooo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”]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“o+?”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将尽可能少的匹配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“o”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，得到结果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 ['o', 'o', 'o', 'o']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30022885"/>
                  </a:ext>
                </a:extLst>
              </a:tr>
              <a:tr h="35744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点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匹配除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“\r\n”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之外的任何单个字符。要匹配包括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“\r\n”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在内的任何字符，请使用像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“[\s\S]”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的模式。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62606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93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9525" y="87529"/>
            <a:ext cx="4114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正则表达式符号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49302"/>
              </p:ext>
            </p:extLst>
          </p:nvPr>
        </p:nvGraphicFramePr>
        <p:xfrm>
          <a:off x="0" y="838200"/>
          <a:ext cx="9144000" cy="6364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607">
                  <a:extLst>
                    <a:ext uri="{9D8B030D-6E8A-4147-A177-3AD203B41FA5}">
                      <a16:colId xmlns:a16="http://schemas.microsoft.com/office/drawing/2014/main" val="273756273"/>
                    </a:ext>
                  </a:extLst>
                </a:gridCol>
                <a:gridCol w="8208393">
                  <a:extLst>
                    <a:ext uri="{9D8B030D-6E8A-4147-A177-3AD203B41FA5}">
                      <a16:colId xmlns:a16="http://schemas.microsoft.com/office/drawing/2014/main" val="3818925190"/>
                    </a:ext>
                  </a:extLst>
                </a:gridCol>
              </a:tblGrid>
              <a:tr h="273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元字符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1335383074"/>
                  </a:ext>
                </a:extLst>
              </a:tr>
              <a:tr h="517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(pattern)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并获取这一匹配。所获取的匹配可以从产生的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集合得到，在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VBScript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中使用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SubMatches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集合，在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JScript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中则使用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$0…$9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属性。要匹配圆括号字符，请使用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“\(”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“\)”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1675368346"/>
                  </a:ext>
                </a:extLst>
              </a:tr>
              <a:tr h="517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(?:pattern)</a:t>
                      </a:r>
                      <a:endParaRPr lang="zh-CN" sz="1050" ker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非获取匹配，匹配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但不获取匹配结果，不进行存储供以后使用。这在使用或字符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“(|)”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来组合一个模式的各个部分时很有用。例如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“industr(?:y|ies)”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就是一个比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“industry|industries”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更简略的表达式。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3918086040"/>
                  </a:ext>
                </a:extLst>
              </a:tr>
              <a:tr h="76144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(?=pattern)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非获取匹配，正向肯定预查，在任何匹配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的字符串开始处匹配查找字符串，该匹配不需要获取供以后使用。例如，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“Windows(?=95|98|NT|2000)”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“Windows2000”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，但不能匹配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“Windows3.1”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。预查不消耗字符，也就是说，在一个匹配发生后，在最后一次匹配之后立即开始下一次匹配的搜索，而不是从包含预查的字符之后开始。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2654235450"/>
                  </a:ext>
                </a:extLst>
              </a:tr>
              <a:tr h="5709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(?!pattern)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非获取匹配，正向否定预查，在任何不匹配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的字符串开始处匹配查找字符串，该匹配不需要获取供以后使用。例如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“Windows(?!95|98|NT|2000)”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“Windows3.1”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，但不能匹配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“Windows2000”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256095210"/>
                  </a:ext>
                </a:extLst>
              </a:tr>
              <a:tr h="517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(?&lt;=pattern)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非获取匹配，反向肯定预查，与正向肯定预查类似，只是方向相反。例如，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“(?&lt;=95|98|NT|2000)Windows”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“2000Windows”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，但不能匹配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“3.1Windows”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3250760548"/>
                  </a:ext>
                </a:extLst>
              </a:tr>
              <a:tr h="11136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(?&lt;!pattern)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非获取匹配，反向否定预查，与正向否定预查类似，只是方向相反。例如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“(?&lt;!95|98|NT|2000)Windows”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“3.1Windows”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，但不能匹配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“2000Windows”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“Windows”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。这个地方不正确，有问题</a:t>
                      </a:r>
                    </a:p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此处用或任意一项都不能超过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位，如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“(?&lt;!95|98|NT|20)Windows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正确，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“(?&lt;!95|980|NT|20)Windows 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报错，若是单独使用则无限制，如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(?&lt;!2000)Windows 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正确匹配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1987974665"/>
                  </a:ext>
                </a:extLst>
              </a:tr>
              <a:tr h="2737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x|y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z|food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“z”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“food”(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此处请谨慎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“[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zood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“food”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3241122403"/>
                  </a:ext>
                </a:extLst>
              </a:tr>
              <a:tr h="2737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[xyz]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字符集合。匹配所包含的任意一个字符。例如，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“[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“plain”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1687939262"/>
                  </a:ext>
                </a:extLst>
              </a:tr>
              <a:tr h="2737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[^xyz]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负值字符集合。匹配未包含的任意字符。例如，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“[^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“plain”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plin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3471041934"/>
                  </a:ext>
                </a:extLst>
              </a:tr>
              <a:tr h="65216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[a-z]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字符范围。匹配指定范围内的任意字符。例如，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“[a-z]”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可以匹配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“z”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范围内的任意小写字母字符。</a:t>
                      </a:r>
                    </a:p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注意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只有连字符在字符组内部时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并且出现在两个字符之间时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才能表示字符的范围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如果出字符组的开头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则只能表示连字符本身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2301916416"/>
                  </a:ext>
                </a:extLst>
              </a:tr>
              <a:tr h="27376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[^a-z]</a:t>
                      </a:r>
                      <a:endParaRPr lang="zh-CN" sz="105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34" marR="70134" marT="14027" marB="1402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负值字符范围。匹配任何不在指定范围内的任意字符。例如，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“[^a-z]”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可以匹配任何不在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“z”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范围内的任意字符。</a:t>
                      </a:r>
                    </a:p>
                  </a:txBody>
                  <a:tcPr marL="70134" marR="70134" marT="14027" marB="14027" anchor="ctr"/>
                </a:tc>
                <a:extLst>
                  <a:ext uri="{0D108BD9-81ED-4DB2-BD59-A6C34878D82A}">
                    <a16:rowId xmlns:a16="http://schemas.microsoft.com/office/drawing/2014/main" val="40832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4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9525" y="87529"/>
            <a:ext cx="4114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正则表达式符号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6347"/>
              </p:ext>
            </p:extLst>
          </p:nvPr>
        </p:nvGraphicFramePr>
        <p:xfrm>
          <a:off x="1" y="838200"/>
          <a:ext cx="9144000" cy="6046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607">
                  <a:extLst>
                    <a:ext uri="{9D8B030D-6E8A-4147-A177-3AD203B41FA5}">
                      <a16:colId xmlns:a16="http://schemas.microsoft.com/office/drawing/2014/main" val="3032451373"/>
                    </a:ext>
                  </a:extLst>
                </a:gridCol>
                <a:gridCol w="8208393">
                  <a:extLst>
                    <a:ext uri="{9D8B030D-6E8A-4147-A177-3AD203B41FA5}">
                      <a16:colId xmlns:a16="http://schemas.microsoft.com/office/drawing/2014/main" val="3724318776"/>
                    </a:ext>
                  </a:extLst>
                </a:gridCol>
              </a:tblGrid>
              <a:tr h="468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元字符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412967627"/>
                  </a:ext>
                </a:extLst>
              </a:tr>
              <a:tr h="86952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匹配一个单词边界，也就是指单词和空格间的位置（即正则表达式的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有两种概念，一种是匹配字符，一种是匹配位置，这里的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就是匹配位置的）。例如，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“er\b”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“never”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，但不能匹配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“verb”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40519610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zh-CN" sz="1200" ker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匹配非单词边界。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“er\B”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“verb”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，但不能匹配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“never”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72002504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\cx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匹配由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指明的控制字符。例如，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\cM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Control-M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或回车符。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的值必须为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之一。否则，将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视为一个原义的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999606570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匹配一个数字字符。等价于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 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要加上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正则支持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982610728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匹配一个非数字字符。等价于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[^0-9]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要加上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正则支持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236064281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\f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匹配一个换页符。等价于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\x0c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883021873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匹配一个换行符。等价于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\x0a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070503507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\r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匹配一个回车符。等价于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\x0d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899012702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匹配任何不可见字符，包括空格、制表符、换页符等等。等价于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\f\n\r\t\v]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458858156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匹配任何可见字符。等价于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 \f\n\r\t\v]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280987843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匹配一个制表符。等价于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\x09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76501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42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9525" y="87529"/>
            <a:ext cx="4114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正则表达式符号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00242"/>
              </p:ext>
            </p:extLst>
          </p:nvPr>
        </p:nvGraphicFramePr>
        <p:xfrm>
          <a:off x="1" y="838200"/>
          <a:ext cx="9144000" cy="6022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607">
                  <a:extLst>
                    <a:ext uri="{9D8B030D-6E8A-4147-A177-3AD203B41FA5}">
                      <a16:colId xmlns:a16="http://schemas.microsoft.com/office/drawing/2014/main" val="3032451373"/>
                    </a:ext>
                  </a:extLst>
                </a:gridCol>
                <a:gridCol w="8208393">
                  <a:extLst>
                    <a:ext uri="{9D8B030D-6E8A-4147-A177-3AD203B41FA5}">
                      <a16:colId xmlns:a16="http://schemas.microsoft.com/office/drawing/2014/main" val="3724318776"/>
                    </a:ext>
                  </a:extLst>
                </a:gridCol>
              </a:tblGrid>
              <a:tr h="468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元字符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412967627"/>
                  </a:ext>
                </a:extLst>
              </a:tr>
              <a:tr h="86952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匹配一个单词边界，也就是指单词和空格间的位置（即正则表达式的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有两种概念，一种是匹配字符，一种是匹配位置，这里的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就是匹配位置的）。例如，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“er\b”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“never”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，但不能匹配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“verb”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40519610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zh-CN" sz="1200" ker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匹配非单词边界。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“er\B”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“verb”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，但不能匹配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“never”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“er”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72002504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\cx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匹配由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指明的控制字符。例如，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\cM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Control-M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或回车符。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的值必须为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a-z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之一。否则，将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视为一个原义的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“c”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字符。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999606570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匹配一个数字字符。等价于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 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要加上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正则支持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982610728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匹配一个非数字字符。等价于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[^0-9]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要加上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</a:t>
                      </a:r>
                      <a:r>
                        <a:rPr lang="zh-CN" sz="1200" ker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正则支持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236064281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\f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匹配一个换页符。等价于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\x0c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883021873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匹配一个换行符。等价于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\x0a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cJ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070503507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\r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匹配一个回车符。等价于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\x0d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899012702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匹配任何不可见字符，包括空格、制表符、换页符等等。等价于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\f\n\r\t\v]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458858156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匹配任何可见字符。等价于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 \f\n\r\t\v]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280987843"/>
                  </a:ext>
                </a:extLst>
              </a:tr>
              <a:tr h="46820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endParaRPr lang="zh-CN" sz="12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匹配一个制表符。等价于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\x09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  <a:r>
                        <a:rPr lang="zh-CN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76501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9525" y="87529"/>
            <a:ext cx="4114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正则表达式符号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65300"/>
              </p:ext>
            </p:extLst>
          </p:nvPr>
        </p:nvGraphicFramePr>
        <p:xfrm>
          <a:off x="0" y="838200"/>
          <a:ext cx="9144000" cy="601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137">
                  <a:extLst>
                    <a:ext uri="{9D8B030D-6E8A-4147-A177-3AD203B41FA5}">
                      <a16:colId xmlns:a16="http://schemas.microsoft.com/office/drawing/2014/main" val="1024884089"/>
                    </a:ext>
                  </a:extLst>
                </a:gridCol>
                <a:gridCol w="8370863">
                  <a:extLst>
                    <a:ext uri="{9D8B030D-6E8A-4147-A177-3AD203B41FA5}">
                      <a16:colId xmlns:a16="http://schemas.microsoft.com/office/drawing/2014/main" val="1075889883"/>
                    </a:ext>
                  </a:extLst>
                </a:gridCol>
              </a:tblGrid>
              <a:tr h="342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元字符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1735504819"/>
                  </a:ext>
                </a:extLst>
              </a:tr>
              <a:tr h="3428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\v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匹配一个垂直制表符。等价于</a:t>
                      </a:r>
                      <a:r>
                        <a:rPr lang="en-US" sz="1200" kern="0">
                          <a:effectLst/>
                        </a:rPr>
                        <a:t>\x0b</a:t>
                      </a:r>
                      <a:r>
                        <a:rPr lang="zh-CN" sz="1200" kern="0">
                          <a:effectLst/>
                        </a:rPr>
                        <a:t>和</a:t>
                      </a:r>
                      <a:r>
                        <a:rPr lang="en-US" sz="1200" kern="0">
                          <a:effectLst/>
                        </a:rPr>
                        <a:t>\cK</a:t>
                      </a:r>
                      <a:r>
                        <a:rPr lang="zh-CN" sz="1200" kern="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1427737410"/>
                  </a:ext>
                </a:extLst>
              </a:tr>
              <a:tr h="58915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\w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匹配包括下划线的任何单词字符。类似但不等价于</a:t>
                      </a:r>
                      <a:r>
                        <a:rPr lang="en-US" sz="1200" kern="0">
                          <a:effectLst/>
                        </a:rPr>
                        <a:t>“[A-Za-z0-9_]”</a:t>
                      </a:r>
                      <a:r>
                        <a:rPr lang="zh-CN" sz="1200" kern="0">
                          <a:effectLst/>
                        </a:rPr>
                        <a:t>，这里的</a:t>
                      </a:r>
                      <a:r>
                        <a:rPr lang="en-US" sz="1200" kern="0">
                          <a:effectLst/>
                        </a:rPr>
                        <a:t>"</a:t>
                      </a:r>
                      <a:r>
                        <a:rPr lang="zh-CN" sz="1200" kern="0">
                          <a:effectLst/>
                        </a:rPr>
                        <a:t>单词</a:t>
                      </a:r>
                      <a:r>
                        <a:rPr lang="en-US" sz="1200" kern="0">
                          <a:effectLst/>
                        </a:rPr>
                        <a:t>"</a:t>
                      </a:r>
                      <a:r>
                        <a:rPr lang="zh-CN" sz="1200" kern="0">
                          <a:effectLst/>
                        </a:rPr>
                        <a:t>字符使用</a:t>
                      </a:r>
                      <a:r>
                        <a:rPr lang="en-US" sz="1200" kern="0">
                          <a:effectLst/>
                        </a:rPr>
                        <a:t>Unicode</a:t>
                      </a:r>
                      <a:r>
                        <a:rPr lang="zh-CN" sz="1200" kern="0">
                          <a:effectLst/>
                        </a:rPr>
                        <a:t>字符集。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4194074722"/>
                  </a:ext>
                </a:extLst>
              </a:tr>
              <a:tr h="34289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>
                          <a:solidFill>
                            <a:schemeClr val="tx1"/>
                          </a:solidFill>
                          <a:effectLst/>
                        </a:rPr>
                        <a:t>\W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effectLst/>
                        </a:rPr>
                        <a:t>匹配任何非单词字符。等价于</a:t>
                      </a:r>
                      <a:r>
                        <a:rPr lang="en-US" sz="1200" kern="0" dirty="0">
                          <a:effectLst/>
                        </a:rPr>
                        <a:t>“[^A-Za-z0-9_]”</a:t>
                      </a:r>
                      <a:r>
                        <a:rPr lang="zh-CN" sz="1200" kern="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942552350"/>
                  </a:ext>
                </a:extLst>
              </a:tr>
              <a:tr h="86106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xn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匹配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，其中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为十六进制转义值。十六进制转义值必须为确定的两个数字长。例如，</a:t>
                      </a:r>
                      <a:r>
                        <a:rPr lang="en-US" sz="1200" kern="0">
                          <a:effectLst/>
                        </a:rPr>
                        <a:t>“\x41”</a:t>
                      </a:r>
                      <a:r>
                        <a:rPr lang="zh-CN" sz="1200" kern="0">
                          <a:effectLst/>
                        </a:rPr>
                        <a:t>匹配</a:t>
                      </a:r>
                      <a:r>
                        <a:rPr lang="en-US" sz="1200" kern="0">
                          <a:effectLst/>
                        </a:rPr>
                        <a:t>“A”</a:t>
                      </a:r>
                      <a:r>
                        <a:rPr lang="zh-CN" sz="1200" kern="0">
                          <a:effectLst/>
                        </a:rPr>
                        <a:t>。</a:t>
                      </a:r>
                      <a:r>
                        <a:rPr lang="en-US" sz="1200" kern="0">
                          <a:effectLst/>
                        </a:rPr>
                        <a:t>“\x041”</a:t>
                      </a:r>
                      <a:r>
                        <a:rPr lang="zh-CN" sz="1200" kern="0">
                          <a:effectLst/>
                        </a:rPr>
                        <a:t>则等价于</a:t>
                      </a:r>
                      <a:r>
                        <a:rPr lang="en-US" sz="1200" kern="0">
                          <a:effectLst/>
                        </a:rPr>
                        <a:t>“\x04&amp;1”</a:t>
                      </a:r>
                      <a:r>
                        <a:rPr lang="zh-CN" sz="1200" kern="0">
                          <a:effectLst/>
                        </a:rPr>
                        <a:t>。正则表达式中可以使用</a:t>
                      </a:r>
                      <a:r>
                        <a:rPr lang="en-US" sz="1200" kern="0">
                          <a:effectLst/>
                        </a:rPr>
                        <a:t>ASCII</a:t>
                      </a:r>
                      <a:r>
                        <a:rPr lang="zh-CN" sz="1200" kern="0">
                          <a:effectLst/>
                        </a:rPr>
                        <a:t>编码。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999434822"/>
                  </a:ext>
                </a:extLst>
              </a:tr>
              <a:tr h="58915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num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匹配</a:t>
                      </a:r>
                      <a:r>
                        <a:rPr lang="en-US" sz="1200" kern="0">
                          <a:effectLst/>
                        </a:rPr>
                        <a:t>num</a:t>
                      </a:r>
                      <a:r>
                        <a:rPr lang="zh-CN" sz="1200" kern="0">
                          <a:effectLst/>
                        </a:rPr>
                        <a:t>，其中</a:t>
                      </a:r>
                      <a:r>
                        <a:rPr lang="en-US" sz="1200" kern="0">
                          <a:effectLst/>
                        </a:rPr>
                        <a:t>num</a:t>
                      </a:r>
                      <a:r>
                        <a:rPr lang="zh-CN" sz="1200" kern="0">
                          <a:effectLst/>
                        </a:rPr>
                        <a:t>是一个正整数。对所获取的匹配的引用。例如，</a:t>
                      </a:r>
                      <a:r>
                        <a:rPr lang="en-US" sz="1200" kern="0">
                          <a:effectLst/>
                        </a:rPr>
                        <a:t>“(.)\1”</a:t>
                      </a:r>
                      <a:r>
                        <a:rPr lang="zh-CN" sz="1200" kern="0">
                          <a:effectLst/>
                        </a:rPr>
                        <a:t>匹配两个连续的相同字符。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814895705"/>
                  </a:ext>
                </a:extLst>
              </a:tr>
              <a:tr h="64046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\n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标识一个八进制转义值或一个向后引用。如果</a:t>
                      </a:r>
                      <a:r>
                        <a:rPr lang="en-US" sz="1200" kern="0">
                          <a:effectLst/>
                        </a:rPr>
                        <a:t>\n</a:t>
                      </a:r>
                      <a:r>
                        <a:rPr lang="zh-CN" sz="1200" kern="0">
                          <a:effectLst/>
                        </a:rPr>
                        <a:t>之前至少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个获取的子表达式，则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为向后引用。否则，如果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为八进制数字（</a:t>
                      </a:r>
                      <a:r>
                        <a:rPr lang="en-US" sz="1200" kern="0">
                          <a:effectLst/>
                        </a:rPr>
                        <a:t>0-7</a:t>
                      </a:r>
                      <a:r>
                        <a:rPr lang="zh-CN" sz="1200" kern="0">
                          <a:effectLst/>
                        </a:rPr>
                        <a:t>），则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为一个八进制转义值。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777111959"/>
                  </a:ext>
                </a:extLst>
              </a:tr>
              <a:tr h="1132983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\nm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标识一个八进制转义值或一个向后引用。如果</a:t>
                      </a:r>
                      <a:r>
                        <a:rPr lang="en-US" sz="1200" kern="0">
                          <a:effectLst/>
                        </a:rPr>
                        <a:t>\nm</a:t>
                      </a:r>
                      <a:r>
                        <a:rPr lang="zh-CN" sz="1200" kern="0">
                          <a:effectLst/>
                        </a:rPr>
                        <a:t>之前至少有</a:t>
                      </a:r>
                      <a:r>
                        <a:rPr lang="en-US" sz="1200" kern="0">
                          <a:effectLst/>
                        </a:rPr>
                        <a:t>nm</a:t>
                      </a:r>
                      <a:r>
                        <a:rPr lang="zh-CN" sz="1200" kern="0">
                          <a:effectLst/>
                        </a:rPr>
                        <a:t>个获得子表达式，则</a:t>
                      </a:r>
                      <a:r>
                        <a:rPr lang="en-US" sz="1200" kern="0">
                          <a:effectLst/>
                        </a:rPr>
                        <a:t>nm</a:t>
                      </a:r>
                      <a:r>
                        <a:rPr lang="zh-CN" sz="1200" kern="0">
                          <a:effectLst/>
                        </a:rPr>
                        <a:t>为向后引用。如果</a:t>
                      </a:r>
                      <a:r>
                        <a:rPr lang="en-US" sz="1200" kern="0">
                          <a:effectLst/>
                        </a:rPr>
                        <a:t>\nm</a:t>
                      </a:r>
                      <a:r>
                        <a:rPr lang="zh-CN" sz="1200" kern="0">
                          <a:effectLst/>
                        </a:rPr>
                        <a:t>之前至少有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个获取，则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为一个后跟文字</a:t>
                      </a:r>
                      <a:r>
                        <a:rPr lang="en-US" sz="1200" kern="0">
                          <a:effectLst/>
                        </a:rPr>
                        <a:t>m</a:t>
                      </a:r>
                      <a:r>
                        <a:rPr lang="zh-CN" sz="1200" kern="0">
                          <a:effectLst/>
                        </a:rPr>
                        <a:t>的向后引用。如果前面的条件都不满足，若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和</a:t>
                      </a:r>
                      <a:r>
                        <a:rPr lang="en-US" sz="1200" kern="0">
                          <a:effectLst/>
                        </a:rPr>
                        <a:t>m</a:t>
                      </a:r>
                      <a:r>
                        <a:rPr lang="zh-CN" sz="1200" kern="0">
                          <a:effectLst/>
                        </a:rPr>
                        <a:t>均为八进制数字（</a:t>
                      </a:r>
                      <a:r>
                        <a:rPr lang="en-US" sz="1200" kern="0">
                          <a:effectLst/>
                        </a:rPr>
                        <a:t>0-7</a:t>
                      </a:r>
                      <a:r>
                        <a:rPr lang="zh-CN" sz="1200" kern="0">
                          <a:effectLst/>
                        </a:rPr>
                        <a:t>），则</a:t>
                      </a:r>
                      <a:r>
                        <a:rPr lang="en-US" sz="1200" kern="0">
                          <a:effectLst/>
                        </a:rPr>
                        <a:t>\nm</a:t>
                      </a:r>
                      <a:r>
                        <a:rPr lang="zh-CN" sz="1200" kern="0">
                          <a:effectLst/>
                        </a:rPr>
                        <a:t>将匹配八进制转义值</a:t>
                      </a:r>
                      <a:r>
                        <a:rPr lang="en-US" sz="1200" kern="0">
                          <a:effectLst/>
                        </a:rPr>
                        <a:t>nm</a:t>
                      </a:r>
                      <a:r>
                        <a:rPr lang="zh-CN" sz="1200" kern="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3727464822"/>
                  </a:ext>
                </a:extLst>
              </a:tr>
              <a:tr h="58915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</a:rPr>
                        <a:t>nml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如果</a:t>
                      </a:r>
                      <a:r>
                        <a:rPr lang="en-US" sz="1200" kern="0">
                          <a:effectLst/>
                        </a:rPr>
                        <a:t>n</a:t>
                      </a:r>
                      <a:r>
                        <a:rPr lang="zh-CN" sz="1200" kern="0">
                          <a:effectLst/>
                        </a:rPr>
                        <a:t>为八进制数字（</a:t>
                      </a:r>
                      <a:r>
                        <a:rPr lang="en-US" sz="1200" kern="0">
                          <a:effectLst/>
                        </a:rPr>
                        <a:t>0-7</a:t>
                      </a:r>
                      <a:r>
                        <a:rPr lang="zh-CN" sz="1200" kern="0">
                          <a:effectLst/>
                        </a:rPr>
                        <a:t>），且</a:t>
                      </a:r>
                      <a:r>
                        <a:rPr lang="en-US" sz="1200" kern="0">
                          <a:effectLst/>
                        </a:rPr>
                        <a:t>m</a:t>
                      </a:r>
                      <a:r>
                        <a:rPr lang="zh-CN" sz="1200" kern="0">
                          <a:effectLst/>
                        </a:rPr>
                        <a:t>和</a:t>
                      </a:r>
                      <a:r>
                        <a:rPr lang="en-US" sz="1200" kern="0">
                          <a:effectLst/>
                        </a:rPr>
                        <a:t>l</a:t>
                      </a:r>
                      <a:r>
                        <a:rPr lang="zh-CN" sz="1200" kern="0">
                          <a:effectLst/>
                        </a:rPr>
                        <a:t>均为八进制数字（</a:t>
                      </a:r>
                      <a:r>
                        <a:rPr lang="en-US" sz="1200" kern="0">
                          <a:effectLst/>
                        </a:rPr>
                        <a:t>0-7</a:t>
                      </a:r>
                      <a:r>
                        <a:rPr lang="zh-CN" sz="1200" kern="0">
                          <a:effectLst/>
                        </a:rPr>
                        <a:t>），则匹配八进制转义值</a:t>
                      </a:r>
                      <a:r>
                        <a:rPr lang="en-US" sz="1200" kern="0">
                          <a:effectLst/>
                        </a:rPr>
                        <a:t>nml</a:t>
                      </a:r>
                      <a:r>
                        <a:rPr lang="zh-CN" sz="1200" kern="0">
                          <a:effectLst/>
                        </a:rPr>
                        <a:t>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1242579645"/>
                  </a:ext>
                </a:extLst>
              </a:tr>
              <a:tr h="58915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\un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effectLst/>
                        </a:rPr>
                        <a:t>匹配</a:t>
                      </a:r>
                      <a:r>
                        <a:rPr lang="en-US" sz="1200" kern="0" dirty="0">
                          <a:effectLst/>
                        </a:rPr>
                        <a:t>n</a:t>
                      </a:r>
                      <a:r>
                        <a:rPr lang="zh-CN" sz="1200" kern="0" dirty="0">
                          <a:effectLst/>
                        </a:rPr>
                        <a:t>，其中</a:t>
                      </a:r>
                      <a:r>
                        <a:rPr lang="en-US" sz="1200" kern="0" dirty="0">
                          <a:effectLst/>
                        </a:rPr>
                        <a:t>n</a:t>
                      </a:r>
                      <a:r>
                        <a:rPr lang="zh-CN" sz="1200" kern="0" dirty="0">
                          <a:effectLst/>
                        </a:rPr>
                        <a:t>是一个用四个十六进制数字表示的</a:t>
                      </a:r>
                      <a:r>
                        <a:rPr lang="en-US" sz="1200" kern="0" dirty="0">
                          <a:effectLst/>
                        </a:rPr>
                        <a:t>Unicode</a:t>
                      </a:r>
                      <a:r>
                        <a:rPr lang="zh-CN" sz="1200" kern="0" dirty="0">
                          <a:effectLst/>
                        </a:rPr>
                        <a:t>字符。例如，</a:t>
                      </a:r>
                      <a:r>
                        <a:rPr lang="en-US" sz="1200" kern="0" dirty="0">
                          <a:effectLst/>
                        </a:rPr>
                        <a:t>\u00A9</a:t>
                      </a:r>
                      <a:r>
                        <a:rPr lang="zh-CN" sz="1200" kern="0" dirty="0">
                          <a:effectLst/>
                        </a:rPr>
                        <a:t>匹配版权符号（</a:t>
                      </a:r>
                      <a:r>
                        <a:rPr lang="en-US" sz="1200" kern="0" dirty="0">
                          <a:effectLst/>
                        </a:rPr>
                        <a:t>&amp;copy;</a:t>
                      </a:r>
                      <a:r>
                        <a:rPr lang="zh-CN" sz="1200" kern="0" dirty="0">
                          <a:effectLst/>
                        </a:rPr>
                        <a:t>）。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038" marR="87038" marT="17408" marB="17408" anchor="ctr"/>
                </a:tc>
                <a:extLst>
                  <a:ext uri="{0D108BD9-81ED-4DB2-BD59-A6C34878D82A}">
                    <a16:rowId xmlns:a16="http://schemas.microsoft.com/office/drawing/2014/main" val="31324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31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9525" y="87529"/>
            <a:ext cx="4114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正则表达式符号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95204"/>
              </p:ext>
            </p:extLst>
          </p:nvPr>
        </p:nvGraphicFramePr>
        <p:xfrm>
          <a:off x="0" y="838200"/>
          <a:ext cx="9144000" cy="6019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142">
                  <a:extLst>
                    <a:ext uri="{9D8B030D-6E8A-4147-A177-3AD203B41FA5}">
                      <a16:colId xmlns:a16="http://schemas.microsoft.com/office/drawing/2014/main" val="2239216933"/>
                    </a:ext>
                  </a:extLst>
                </a:gridCol>
                <a:gridCol w="8351858">
                  <a:extLst>
                    <a:ext uri="{9D8B030D-6E8A-4147-A177-3AD203B41FA5}">
                      <a16:colId xmlns:a16="http://schemas.microsoft.com/office/drawing/2014/main" val="3135156179"/>
                    </a:ext>
                  </a:extLst>
                </a:gridCol>
              </a:tblGrid>
              <a:tr h="320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元字符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CN" altLang="zh-CN" sz="1200" kern="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extLst>
                  <a:ext uri="{0D108BD9-81ED-4DB2-BD59-A6C34878D82A}">
                    <a16:rowId xmlns:a16="http://schemas.microsoft.com/office/drawing/2014/main" val="82927134"/>
                  </a:ext>
                </a:extLst>
              </a:tr>
              <a:tr h="357288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\p{P}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effectLst/>
                        </a:rPr>
                        <a:t>小写</a:t>
                      </a:r>
                      <a:r>
                        <a:rPr lang="en-US" sz="1200" kern="0" dirty="0">
                          <a:effectLst/>
                        </a:rPr>
                        <a:t> p </a:t>
                      </a:r>
                      <a:r>
                        <a:rPr lang="zh-CN" sz="1200" kern="0" dirty="0">
                          <a:effectLst/>
                        </a:rPr>
                        <a:t>是</a:t>
                      </a:r>
                      <a:r>
                        <a:rPr lang="en-US" sz="1200" kern="0" dirty="0">
                          <a:effectLst/>
                        </a:rPr>
                        <a:t> property </a:t>
                      </a:r>
                      <a:r>
                        <a:rPr lang="zh-CN" sz="1200" kern="0" dirty="0">
                          <a:effectLst/>
                        </a:rPr>
                        <a:t>的意思，表示</a:t>
                      </a:r>
                      <a:r>
                        <a:rPr lang="en-US" sz="1200" kern="0" dirty="0">
                          <a:effectLst/>
                        </a:rPr>
                        <a:t> Unicode </a:t>
                      </a:r>
                      <a:r>
                        <a:rPr lang="zh-CN" sz="1200" kern="0" dirty="0">
                          <a:effectLst/>
                        </a:rPr>
                        <a:t>属性，用于</a:t>
                      </a:r>
                      <a:r>
                        <a:rPr lang="en-US" sz="1200" kern="0" dirty="0">
                          <a:effectLst/>
                        </a:rPr>
                        <a:t> Unicode </a:t>
                      </a:r>
                      <a:r>
                        <a:rPr lang="zh-CN" sz="1200" kern="0" dirty="0">
                          <a:effectLst/>
                        </a:rPr>
                        <a:t>正表达式的前缀。中括号内的</a:t>
                      </a:r>
                      <a:r>
                        <a:rPr lang="en-US" sz="1200" kern="0" dirty="0">
                          <a:effectLst/>
                        </a:rPr>
                        <a:t>“P”</a:t>
                      </a:r>
                      <a:r>
                        <a:rPr lang="zh-CN" sz="1200" kern="0" dirty="0">
                          <a:effectLst/>
                        </a:rPr>
                        <a:t>表示</a:t>
                      </a:r>
                      <a:r>
                        <a:rPr lang="en-US" sz="1200" kern="0" dirty="0">
                          <a:effectLst/>
                        </a:rPr>
                        <a:t>Unicode </a:t>
                      </a:r>
                      <a:r>
                        <a:rPr lang="zh-CN" sz="1200" kern="0" dirty="0">
                          <a:effectLst/>
                        </a:rPr>
                        <a:t>字符集七个字符属性之一：标点字符。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effectLst/>
                        </a:rPr>
                        <a:t>其他六个属性：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effectLst/>
                        </a:rPr>
                        <a:t>L</a:t>
                      </a:r>
                      <a:r>
                        <a:rPr lang="zh-CN" sz="1200" kern="0" dirty="0">
                          <a:effectLst/>
                        </a:rPr>
                        <a:t>：字母；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effectLst/>
                        </a:rPr>
                        <a:t>M</a:t>
                      </a:r>
                      <a:r>
                        <a:rPr lang="zh-CN" sz="1200" kern="0" dirty="0">
                          <a:effectLst/>
                        </a:rPr>
                        <a:t>：标记符号（一般不会单独出现）；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effectLst/>
                        </a:rPr>
                        <a:t>Z</a:t>
                      </a:r>
                      <a:r>
                        <a:rPr lang="zh-CN" sz="1200" kern="0" dirty="0">
                          <a:effectLst/>
                        </a:rPr>
                        <a:t>：分隔符（比如空格、换行等）；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effectLst/>
                        </a:rPr>
                        <a:t>S</a:t>
                      </a:r>
                      <a:r>
                        <a:rPr lang="zh-CN" sz="1200" kern="0" dirty="0">
                          <a:effectLst/>
                        </a:rPr>
                        <a:t>：符号（比如数学符号、货币符号等）；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effectLst/>
                        </a:rPr>
                        <a:t>N</a:t>
                      </a:r>
                      <a:r>
                        <a:rPr lang="zh-CN" sz="1200" kern="0" dirty="0">
                          <a:effectLst/>
                        </a:rPr>
                        <a:t>：数字（比如阿拉伯数字、罗马数字等）；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r>
                        <a:rPr lang="zh-CN" sz="1200" kern="0" dirty="0">
                          <a:effectLst/>
                        </a:rPr>
                        <a:t>：其他字符。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effectLst/>
                        </a:rPr>
                        <a:t>*</a:t>
                      </a:r>
                      <a:r>
                        <a:rPr lang="zh-CN" sz="1200" kern="0" dirty="0">
                          <a:effectLst/>
                        </a:rPr>
                        <a:t>注：此语法部分语言不支持，例：</a:t>
                      </a:r>
                      <a:r>
                        <a:rPr lang="en-US" sz="1200" kern="0" dirty="0" err="1">
                          <a:effectLst/>
                        </a:rPr>
                        <a:t>javascript</a:t>
                      </a:r>
                      <a:r>
                        <a:rPr lang="zh-CN" sz="1200" kern="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extLst>
                  <a:ext uri="{0D108BD9-81ED-4DB2-BD59-A6C34878D82A}">
                    <a16:rowId xmlns:a16="http://schemas.microsoft.com/office/drawing/2014/main" val="762723799"/>
                  </a:ext>
                </a:extLst>
              </a:tr>
              <a:tr h="72691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\&lt;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ts val="18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\&gt;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匹配词（</a:t>
                      </a:r>
                      <a:r>
                        <a:rPr lang="en-US" sz="1200" kern="0">
                          <a:effectLst/>
                        </a:rPr>
                        <a:t>word</a:t>
                      </a:r>
                      <a:r>
                        <a:rPr lang="zh-CN" sz="1200" kern="0">
                          <a:effectLst/>
                        </a:rPr>
                        <a:t>）的开始（</a:t>
                      </a:r>
                      <a:r>
                        <a:rPr lang="en-US" sz="1200" kern="0">
                          <a:effectLst/>
                        </a:rPr>
                        <a:t>\&lt;</a:t>
                      </a:r>
                      <a:r>
                        <a:rPr lang="zh-CN" sz="1200" kern="0">
                          <a:effectLst/>
                        </a:rPr>
                        <a:t>）和结束（</a:t>
                      </a:r>
                      <a:r>
                        <a:rPr lang="en-US" sz="1200" kern="0">
                          <a:effectLst/>
                        </a:rPr>
                        <a:t>\&gt;</a:t>
                      </a:r>
                      <a:r>
                        <a:rPr lang="zh-CN" sz="1200" kern="0">
                          <a:effectLst/>
                        </a:rPr>
                        <a:t>）。例如正则表达式</a:t>
                      </a:r>
                      <a:r>
                        <a:rPr lang="en-US" sz="1200" kern="0">
                          <a:effectLst/>
                        </a:rPr>
                        <a:t>\&lt;the\&gt;</a:t>
                      </a:r>
                      <a:r>
                        <a:rPr lang="zh-CN" sz="1200" kern="0">
                          <a:effectLst/>
                        </a:rPr>
                        <a:t>能够匹配字符串</a:t>
                      </a:r>
                      <a:r>
                        <a:rPr lang="en-US" sz="1200" kern="0">
                          <a:effectLst/>
                        </a:rPr>
                        <a:t>"for the wise"</a:t>
                      </a:r>
                      <a:r>
                        <a:rPr lang="zh-CN" sz="1200" kern="0">
                          <a:effectLst/>
                        </a:rPr>
                        <a:t>中的</a:t>
                      </a:r>
                      <a:r>
                        <a:rPr lang="en-US" sz="1200" kern="0">
                          <a:effectLst/>
                        </a:rPr>
                        <a:t>"the"</a:t>
                      </a:r>
                      <a:r>
                        <a:rPr lang="zh-CN" sz="1200" kern="0">
                          <a:effectLst/>
                        </a:rPr>
                        <a:t>，但是不能匹配字符串</a:t>
                      </a:r>
                      <a:r>
                        <a:rPr lang="en-US" sz="1200" kern="0">
                          <a:effectLst/>
                        </a:rPr>
                        <a:t>"otherwise"</a:t>
                      </a:r>
                      <a:r>
                        <a:rPr lang="zh-CN" sz="1200" kern="0">
                          <a:effectLst/>
                        </a:rPr>
                        <a:t>中的</a:t>
                      </a:r>
                      <a:r>
                        <a:rPr lang="en-US" sz="1200" kern="0">
                          <a:effectLst/>
                        </a:rPr>
                        <a:t>"the"</a:t>
                      </a:r>
                      <a:r>
                        <a:rPr lang="zh-CN" sz="1200" kern="0">
                          <a:effectLst/>
                        </a:rPr>
                        <a:t>。注意：这个元字符不是所有的软件都支持的。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extLst>
                  <a:ext uri="{0D108BD9-81ED-4DB2-BD59-A6C34878D82A}">
                    <a16:rowId xmlns:a16="http://schemas.microsoft.com/office/drawing/2014/main" val="2649688503"/>
                  </a:ext>
                </a:extLst>
              </a:tr>
              <a:tr h="69982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( 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>
                          <a:effectLst/>
                        </a:rPr>
                        <a:t>将</a:t>
                      </a:r>
                      <a:r>
                        <a:rPr lang="en-US" sz="1200" kern="0">
                          <a:effectLst/>
                        </a:rPr>
                        <a:t>( </a:t>
                      </a:r>
                      <a:r>
                        <a:rPr lang="zh-CN" sz="1200" kern="0">
                          <a:effectLst/>
                        </a:rPr>
                        <a:t>和</a:t>
                      </a:r>
                      <a:r>
                        <a:rPr lang="en-US" sz="1200" kern="0">
                          <a:effectLst/>
                        </a:rPr>
                        <a:t> ) </a:t>
                      </a:r>
                      <a:r>
                        <a:rPr lang="zh-CN" sz="1200" kern="0">
                          <a:effectLst/>
                        </a:rPr>
                        <a:t>之间的表达式定义为</a:t>
                      </a:r>
                      <a:r>
                        <a:rPr lang="en-US" sz="1200" kern="0">
                          <a:effectLst/>
                        </a:rPr>
                        <a:t>“</a:t>
                      </a:r>
                      <a:r>
                        <a:rPr lang="zh-CN" sz="1200" kern="0">
                          <a:effectLst/>
                        </a:rPr>
                        <a:t>组</a:t>
                      </a:r>
                      <a:r>
                        <a:rPr lang="en-US" sz="1200" kern="0">
                          <a:effectLst/>
                        </a:rPr>
                        <a:t>”</a:t>
                      </a:r>
                      <a:r>
                        <a:rPr lang="zh-CN" sz="1200" kern="0">
                          <a:effectLst/>
                        </a:rPr>
                        <a:t>（</a:t>
                      </a:r>
                      <a:r>
                        <a:rPr lang="en-US" sz="1200" kern="0">
                          <a:effectLst/>
                        </a:rPr>
                        <a:t>group</a:t>
                      </a:r>
                      <a:r>
                        <a:rPr lang="zh-CN" sz="1200" kern="0">
                          <a:effectLst/>
                        </a:rPr>
                        <a:t>），并且将匹配这个表达式的字符保存到一个临时区域（一个正则表达式中最多可以保存</a:t>
                      </a:r>
                      <a:r>
                        <a:rPr lang="en-US" sz="1200" kern="0">
                          <a:effectLst/>
                        </a:rPr>
                        <a:t>9</a:t>
                      </a:r>
                      <a:r>
                        <a:rPr lang="zh-CN" sz="1200" kern="0">
                          <a:effectLst/>
                        </a:rPr>
                        <a:t>个），它们可以用</a:t>
                      </a:r>
                      <a:r>
                        <a:rPr lang="en-US" sz="1200" kern="0">
                          <a:effectLst/>
                        </a:rPr>
                        <a:t> \1 </a:t>
                      </a:r>
                      <a:r>
                        <a:rPr lang="zh-CN" sz="1200" kern="0">
                          <a:effectLst/>
                        </a:rPr>
                        <a:t>到</a:t>
                      </a:r>
                      <a:r>
                        <a:rPr lang="en-US" sz="1200" kern="0">
                          <a:effectLst/>
                        </a:rPr>
                        <a:t>\9 </a:t>
                      </a:r>
                      <a:r>
                        <a:rPr lang="zh-CN" sz="1200" kern="0">
                          <a:effectLst/>
                        </a:rPr>
                        <a:t>的符号来引用。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extLst>
                  <a:ext uri="{0D108BD9-81ED-4DB2-BD59-A6C34878D82A}">
                    <a16:rowId xmlns:a16="http://schemas.microsoft.com/office/drawing/2014/main" val="4130035399"/>
                  </a:ext>
                </a:extLst>
              </a:tr>
              <a:tr h="69982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200" kern="0" dirty="0">
                          <a:effectLst/>
                        </a:rPr>
                        <a:t>将两个匹配条件进行逻辑</a:t>
                      </a:r>
                      <a:r>
                        <a:rPr lang="en-US" sz="1200" kern="0" dirty="0">
                          <a:effectLst/>
                        </a:rPr>
                        <a:t>“</a:t>
                      </a:r>
                      <a:r>
                        <a:rPr lang="zh-CN" sz="1200" kern="0" dirty="0">
                          <a:effectLst/>
                        </a:rPr>
                        <a:t>或</a:t>
                      </a:r>
                      <a:r>
                        <a:rPr lang="en-US" sz="1200" kern="0" dirty="0">
                          <a:effectLst/>
                        </a:rPr>
                        <a:t>”</a:t>
                      </a:r>
                      <a:r>
                        <a:rPr lang="zh-CN" sz="1200" kern="0" dirty="0">
                          <a:effectLst/>
                        </a:rPr>
                        <a:t>（</a:t>
                      </a:r>
                      <a:r>
                        <a:rPr lang="en-US" sz="1200" kern="0" dirty="0">
                          <a:effectLst/>
                        </a:rPr>
                        <a:t>Or</a:t>
                      </a:r>
                      <a:r>
                        <a:rPr lang="zh-CN" sz="1200" kern="0" dirty="0">
                          <a:effectLst/>
                        </a:rPr>
                        <a:t>）运算。例如正则表达式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en-US" sz="1200" kern="0" dirty="0" err="1">
                          <a:effectLst/>
                        </a:rPr>
                        <a:t>him|her</a:t>
                      </a:r>
                      <a:r>
                        <a:rPr lang="en-US" sz="1200" kern="0" dirty="0">
                          <a:effectLst/>
                        </a:rPr>
                        <a:t>) </a:t>
                      </a:r>
                      <a:r>
                        <a:rPr lang="zh-CN" sz="1200" kern="0" dirty="0">
                          <a:effectLst/>
                        </a:rPr>
                        <a:t>匹配</a:t>
                      </a:r>
                      <a:r>
                        <a:rPr lang="en-US" sz="1200" kern="0" dirty="0">
                          <a:effectLst/>
                        </a:rPr>
                        <a:t>"it belongs to him"</a:t>
                      </a:r>
                      <a:r>
                        <a:rPr lang="zh-CN" sz="1200" kern="0" dirty="0">
                          <a:effectLst/>
                        </a:rPr>
                        <a:t>和</a:t>
                      </a:r>
                      <a:r>
                        <a:rPr lang="en-US" sz="1200" kern="0" dirty="0">
                          <a:effectLst/>
                        </a:rPr>
                        <a:t>"it belongs to her"</a:t>
                      </a:r>
                      <a:r>
                        <a:rPr lang="zh-CN" sz="1200" kern="0" dirty="0">
                          <a:effectLst/>
                        </a:rPr>
                        <a:t>，但是不能匹配</a:t>
                      </a:r>
                      <a:r>
                        <a:rPr lang="en-US" sz="1200" kern="0" dirty="0">
                          <a:effectLst/>
                        </a:rPr>
                        <a:t>"it belongs to them."</a:t>
                      </a:r>
                      <a:r>
                        <a:rPr lang="zh-CN" sz="1200" kern="0" dirty="0">
                          <a:effectLst/>
                        </a:rPr>
                        <a:t>。注意：这个元字符不是所有的软件都支持的。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8941" marR="78941" marT="15788" marB="15788" anchor="ctr"/>
                </a:tc>
                <a:extLst>
                  <a:ext uri="{0D108BD9-81ED-4DB2-BD59-A6C34878D82A}">
                    <a16:rowId xmlns:a16="http://schemas.microsoft.com/office/drawing/2014/main" val="313830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2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76200" y="61833"/>
            <a:ext cx="4191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常用正则表达式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" y="990600"/>
            <a:ext cx="9067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"^\d+$"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非负整数（正整数</a:t>
            </a:r>
            <a:r>
              <a:rPr lang="en-US" altLang="zh-CN" dirty="0">
                <a:solidFill>
                  <a:srgbClr val="00B050"/>
                </a:solidFill>
              </a:rPr>
              <a:t> + 0</a:t>
            </a:r>
            <a:r>
              <a:rPr lang="zh-CN" altLang="zh-CN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"^[0-9]*[1-9][0-9]*$"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正整数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"^((-\d+)|(0+))$"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非正整数（负整数</a:t>
            </a:r>
            <a:r>
              <a:rPr lang="en-US" altLang="zh-CN" dirty="0">
                <a:solidFill>
                  <a:srgbClr val="00B050"/>
                </a:solidFill>
              </a:rPr>
              <a:t> + 0</a:t>
            </a:r>
            <a:r>
              <a:rPr lang="zh-CN" altLang="zh-CN" dirty="0">
                <a:solidFill>
                  <a:srgbClr val="00B050"/>
                </a:solidFill>
              </a:rPr>
              <a:t>）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"^-[0-9]*[1-9][0-9]*$"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负整数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"^-?\d+$"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整数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"^\d+(\.\d+)?$"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非负浮点数（正浮点数</a:t>
            </a:r>
            <a:r>
              <a:rPr lang="en-US" altLang="zh-CN" dirty="0">
                <a:solidFill>
                  <a:srgbClr val="00B050"/>
                </a:solidFill>
              </a:rPr>
              <a:t> + 0</a:t>
            </a:r>
            <a:r>
              <a:rPr lang="zh-CN" altLang="zh-CN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"^(([0-9]+\.[0-9]*[1-9][0-9]*)|([0-9]*[1-9][0-9]*\.[0-9]+)|([0-9]*[1-9][0-9]*))$"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正浮点数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"^((-\d+(\.\d+)?)|(0+(\.0+)?))$"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非正浮点数（负浮点数</a:t>
            </a:r>
            <a:r>
              <a:rPr lang="en-US" altLang="zh-CN" dirty="0">
                <a:solidFill>
                  <a:srgbClr val="00B050"/>
                </a:solidFill>
              </a:rPr>
              <a:t> + 0</a:t>
            </a:r>
            <a:r>
              <a:rPr lang="zh-CN" altLang="zh-CN" dirty="0">
                <a:solidFill>
                  <a:srgbClr val="00B050"/>
                </a:solidFill>
              </a:rPr>
              <a:t>）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"^(-(([0-9]+\.[0-9]*[1-9][0-9]*)|([0-9]*[1-9][0-9]*\.[0-9]+)|([0-9]*[1-9][0-9]*)))$"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负浮点数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"^(-?\d+)(\.\d+)?$"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浮点数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"^[A-</a:t>
            </a:r>
            <a:r>
              <a:rPr lang="en-US" altLang="zh-CN" dirty="0" err="1"/>
              <a:t>Za</a:t>
            </a:r>
            <a:r>
              <a:rPr lang="en-US" altLang="zh-CN" dirty="0"/>
              <a:t>-z]+$"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由</a:t>
            </a:r>
            <a:r>
              <a:rPr lang="en-US" altLang="zh-CN" dirty="0">
                <a:solidFill>
                  <a:srgbClr val="00B050"/>
                </a:solidFill>
              </a:rPr>
              <a:t>26</a:t>
            </a:r>
            <a:r>
              <a:rPr lang="zh-CN" altLang="zh-CN" dirty="0">
                <a:solidFill>
                  <a:srgbClr val="00B050"/>
                </a:solidFill>
              </a:rPr>
              <a:t>个英文字母组成的字符串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"^[A-Z]+$"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由</a:t>
            </a:r>
            <a:r>
              <a:rPr lang="en-US" altLang="zh-CN" dirty="0">
                <a:solidFill>
                  <a:srgbClr val="00B050"/>
                </a:solidFill>
              </a:rPr>
              <a:t>26</a:t>
            </a:r>
            <a:r>
              <a:rPr lang="zh-CN" altLang="zh-CN" dirty="0">
                <a:solidFill>
                  <a:srgbClr val="00B050"/>
                </a:solidFill>
              </a:rPr>
              <a:t>个英文字母的大写组成的字符串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"^[a-z]+$"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由</a:t>
            </a:r>
            <a:r>
              <a:rPr lang="en-US" altLang="zh-CN" dirty="0">
                <a:solidFill>
                  <a:srgbClr val="00B050"/>
                </a:solidFill>
              </a:rPr>
              <a:t>26</a:t>
            </a:r>
            <a:r>
              <a:rPr lang="zh-CN" altLang="zh-CN" dirty="0">
                <a:solidFill>
                  <a:srgbClr val="00B050"/>
                </a:solidFill>
              </a:rPr>
              <a:t>个英文字母的小写组成的字符串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"^[A-Za-z0-9]+$"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由数字和</a:t>
            </a:r>
            <a:r>
              <a:rPr lang="en-US" altLang="zh-CN" dirty="0">
                <a:solidFill>
                  <a:srgbClr val="00B050"/>
                </a:solidFill>
              </a:rPr>
              <a:t>26</a:t>
            </a:r>
            <a:r>
              <a:rPr lang="zh-CN" altLang="zh-CN" dirty="0">
                <a:solidFill>
                  <a:srgbClr val="00B050"/>
                </a:solidFill>
              </a:rPr>
              <a:t>个英文字母组成的字符串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"^\w+$"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由数字、</a:t>
            </a:r>
            <a:r>
              <a:rPr lang="en-US" altLang="zh-CN" dirty="0">
                <a:solidFill>
                  <a:srgbClr val="00B050"/>
                </a:solidFill>
              </a:rPr>
              <a:t>26</a:t>
            </a:r>
            <a:r>
              <a:rPr lang="zh-CN" altLang="zh-CN" dirty="0">
                <a:solidFill>
                  <a:srgbClr val="00B050"/>
                </a:solidFill>
              </a:rPr>
              <a:t>个英文字母或者下划线组成的字符串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"^[\w-]+(\.[\w-]+)*@[\w-]+(\.[\w-]+)+$" </a:t>
            </a:r>
            <a:r>
              <a:rPr lang="en-US" altLang="zh-CN" dirty="0">
                <a:solidFill>
                  <a:srgbClr val="00B050"/>
                </a:solidFill>
              </a:rPr>
              <a:t>//email</a:t>
            </a:r>
            <a:r>
              <a:rPr lang="zh-CN" altLang="zh-CN" dirty="0">
                <a:solidFill>
                  <a:srgbClr val="00B050"/>
                </a:solidFill>
              </a:rPr>
              <a:t>地址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"^[a-</a:t>
            </a:r>
            <a:r>
              <a:rPr lang="en-US" altLang="zh-CN" dirty="0" err="1"/>
              <a:t>zA</a:t>
            </a:r>
            <a:r>
              <a:rPr lang="en-US" altLang="zh-CN" dirty="0"/>
              <a:t>-z]+://(\w+(-\w+)*)(\.(\w+(-\w+)*))*(\?\S*)?$"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en-US" altLang="zh-CN" dirty="0" err="1">
                <a:solidFill>
                  <a:srgbClr val="00B050"/>
                </a:solidFill>
              </a:rPr>
              <a:t>url</a:t>
            </a:r>
            <a:r>
              <a:rPr lang="en-US" altLang="zh-CN" dirty="0"/>
              <a:t>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0" y="6400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演示</a:t>
            </a:r>
            <a:r>
              <a:rPr lang="en-US" altLang="zh-CN" dirty="0">
                <a:solidFill>
                  <a:srgbClr val="FF0000"/>
                </a:solidFill>
              </a:rPr>
              <a:t>49_ formoverride.html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4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-76200" y="61833"/>
            <a:ext cx="41910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/>
            <a:r>
              <a:rPr lang="zh-CN" altLang="en-US" b="1" dirty="0">
                <a:solidFill>
                  <a:srgbClr val="FF0000"/>
                </a:solidFill>
              </a:rPr>
              <a:t>常用正则表达式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00" y="990600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判断</a:t>
            </a:r>
            <a:r>
              <a:rPr lang="en-US" altLang="zh-CN" dirty="0">
                <a:solidFill>
                  <a:srgbClr val="00B050"/>
                </a:solidFill>
              </a:rPr>
              <a:t>YYYY-MM-DD</a:t>
            </a:r>
            <a:r>
              <a:rPr lang="zh-CN" altLang="zh-CN" dirty="0">
                <a:solidFill>
                  <a:srgbClr val="00B050"/>
                </a:solidFill>
              </a:rPr>
              <a:t>这种格式的，</a:t>
            </a:r>
            <a:r>
              <a:rPr lang="zh-CN" altLang="en-US" dirty="0">
                <a:solidFill>
                  <a:srgbClr val="00B050"/>
                </a:solidFill>
              </a:rPr>
              <a:t>实现</a:t>
            </a:r>
            <a:r>
              <a:rPr lang="zh-CN" altLang="zh-CN" dirty="0">
                <a:solidFill>
                  <a:srgbClr val="00B050"/>
                </a:solidFill>
              </a:rPr>
              <a:t>闰年和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zh-CN" dirty="0">
                <a:solidFill>
                  <a:srgbClr val="00B050"/>
                </a:solidFill>
              </a:rPr>
              <a:t>月等情况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br>
              <a:rPr lang="en-US" altLang="zh-CN" dirty="0"/>
            </a:br>
            <a:r>
              <a:rPr lang="en-US" altLang="zh-CN" dirty="0"/>
              <a:t>"^((((1[6-9]|[2-9]\d)\d{2})-(0?[13578]|1[02])-(0?[1-9]|[12]\d|3[01]))|(((1[6-9]|[2-9]\d)\d{2})-(0?[13456789]|1[012])-(0?[1-9]|[12]\d|30))|(((1[6-9]|[2-9]\d)\d{2})-0?2-(0?[1-9]|1\d|2[0-8]))|(((1[6-9]|[2-9]\d)(0[48]|[2468][048]|[13579][26])|((16|[2468][048]|[3579][26])00))-0?2-29-))$" 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给判断的时间的正则表达式添加几个问号实现</a:t>
            </a:r>
            <a:r>
              <a:rPr lang="en-US" altLang="zh-CN" dirty="0">
                <a:solidFill>
                  <a:srgbClr val="00B050"/>
                </a:solidFill>
              </a:rPr>
              <a:t>2017-9-1</a:t>
            </a:r>
            <a:r>
              <a:rPr lang="zh-CN" altLang="zh-CN" dirty="0">
                <a:solidFill>
                  <a:srgbClr val="00B050"/>
                </a:solidFill>
              </a:rPr>
              <a:t>这种</a:t>
            </a:r>
            <a:r>
              <a:rPr lang="en-US" altLang="zh-CN" dirty="0">
                <a:solidFill>
                  <a:srgbClr val="00B050"/>
                </a:solidFill>
              </a:rPr>
              <a:t>“</a:t>
            </a:r>
            <a:r>
              <a:rPr lang="zh-CN" altLang="zh-CN" dirty="0">
                <a:solidFill>
                  <a:srgbClr val="00B050"/>
                </a:solidFill>
              </a:rPr>
              <a:t>无零形式</a:t>
            </a:r>
            <a:r>
              <a:rPr lang="en-US" altLang="zh-CN" dirty="0">
                <a:solidFill>
                  <a:srgbClr val="00B050"/>
                </a:solidFill>
              </a:rPr>
              <a:t>”</a:t>
            </a:r>
            <a:r>
              <a:rPr lang="zh-CN" altLang="zh-CN" dirty="0">
                <a:solidFill>
                  <a:srgbClr val="00B050"/>
                </a:solidFill>
              </a:rPr>
              <a:t>匹配</a:t>
            </a:r>
            <a:r>
              <a:rPr lang="en-US" altLang="zh-CN" dirty="0"/>
              <a:t>"^((((19|20)(([02468][048])|([13579][26]))-0?2-29))|((20[0-9][0-9])|(19[0-9][0-9]))-((((0?[1-9])|(1[0-2]))-((0?[1-9])|(1\d)|(2[0-8])))|((((0?[13578])|(1[02]))-31)|(((0?[1,3-9])|(1[0-2]))-(29|30)))))$“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zh-CN" dirty="0">
                <a:solidFill>
                  <a:srgbClr val="00B050"/>
                </a:solidFill>
              </a:rPr>
              <a:t>加时间验证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en-US" altLang="zh-CN" dirty="0"/>
              <a:t>"^((((1[6-9]|[2-9]\d)\d{2})-(0?[13578]|1[02])-(0?[1-9]|[12]\d|3[01]))|(((1[6-9]|[2-9]\d)\d{2})-(0?[13456789]|1[012])-(0?[1-9]|[12]\d|30))|(((1[6-9]|[2-9]\d)\d{2})-0?2-(0?[1-9]|1\d|2[0-8]))|(((1[6-9]|[2-9]\d)(0[48]|[2468][048]|[13579][26])|((16|[2468][048]|[3579][26])00))-0?2-29-)) (20|21|22|23|[0-1]?\d):[0-5]?\d:[0-5]?\d$"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9800" y="6400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演示</a:t>
            </a:r>
            <a:r>
              <a:rPr lang="en-US" altLang="zh-CN" dirty="0">
                <a:solidFill>
                  <a:srgbClr val="FF0000"/>
                </a:solidFill>
              </a:rPr>
              <a:t>49_ formoverride.html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5341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</TotalTime>
  <Words>3176</Words>
  <Application>Microsoft Office PowerPoint</Application>
  <PresentationFormat>全屏显示(4:3)</PresentationFormat>
  <Paragraphs>159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黑体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395</cp:revision>
  <cp:lastPrinted>1601-01-01T00:00:00Z</cp:lastPrinted>
  <dcterms:created xsi:type="dcterms:W3CDTF">1601-01-01T00:00:00Z</dcterms:created>
  <dcterms:modified xsi:type="dcterms:W3CDTF">2019-12-12T07:38:57Z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