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6"/>
  </p:notesMasterIdLst>
  <p:sldIdLst>
    <p:sldId id="257" r:id="rId2"/>
    <p:sldId id="259" r:id="rId3"/>
    <p:sldId id="260" r:id="rId4"/>
    <p:sldId id="266" r:id="rId5"/>
    <p:sldId id="267" r:id="rId6"/>
    <p:sldId id="268" r:id="rId7"/>
    <p:sldId id="269" r:id="rId8"/>
    <p:sldId id="270" r:id="rId9"/>
    <p:sldId id="271" r:id="rId10"/>
    <p:sldId id="272" r:id="rId11"/>
    <p:sldId id="273" r:id="rId12"/>
    <p:sldId id="274" r:id="rId13"/>
    <p:sldId id="262" r:id="rId14"/>
    <p:sldId id="275" r:id="rId15"/>
    <p:sldId id="276" r:id="rId16"/>
    <p:sldId id="278" r:id="rId17"/>
    <p:sldId id="279" r:id="rId18"/>
    <p:sldId id="280" r:id="rId19"/>
    <p:sldId id="281" r:id="rId20"/>
    <p:sldId id="282" r:id="rId21"/>
    <p:sldId id="277" r:id="rId22"/>
    <p:sldId id="283" r:id="rId23"/>
    <p:sldId id="284" r:id="rId24"/>
    <p:sldId id="285" r:id="rId25"/>
    <p:sldId id="286" r:id="rId26"/>
    <p:sldId id="287" r:id="rId27"/>
    <p:sldId id="288" r:id="rId28"/>
    <p:sldId id="289" r:id="rId29"/>
    <p:sldId id="290" r:id="rId30"/>
    <p:sldId id="291" r:id="rId31"/>
    <p:sldId id="293"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8" r:id="rId47"/>
    <p:sldId id="307" r:id="rId48"/>
    <p:sldId id="309" r:id="rId49"/>
    <p:sldId id="310" r:id="rId50"/>
    <p:sldId id="311" r:id="rId51"/>
    <p:sldId id="312" r:id="rId52"/>
    <p:sldId id="314" r:id="rId53"/>
    <p:sldId id="313" r:id="rId54"/>
    <p:sldId id="265" r:id="rId55"/>
  </p:sldIdLst>
  <p:sldSz cx="9144000" cy="6858000" type="screen4x3"/>
  <p:notesSz cx="6858000" cy="9144000"/>
  <p:embeddedFontLst>
    <p:embeddedFont>
      <p:font typeface="等线" panose="02010600030101010101" pitchFamily="2" charset="-122"/>
      <p:regular r:id="rId57"/>
      <p:bold r:id="rId58"/>
    </p:embeddedFont>
    <p:embeddedFont>
      <p:font typeface="Calibri" panose="020F0502020204030204" pitchFamily="34" charset="0"/>
      <p:regular r:id="rId59"/>
      <p:bold r:id="rId60"/>
      <p:italic r:id="rId61"/>
      <p:boldItalic r:id="rId62"/>
    </p:embeddedFont>
    <p:embeddedFont>
      <p:font typeface="Franklin Gothic Book" panose="020B0503020102020204" pitchFamily="34" charset="0"/>
      <p:regular r:id="rId63"/>
      <p:italic r:id="rId64"/>
    </p:embeddedFont>
    <p:embeddedFont>
      <p:font typeface="Franklin Gothic Medium" panose="020B0603020102020204" pitchFamily="34" charset="0"/>
      <p:regular r:id="rId65"/>
      <p:italic r:id="rId66"/>
    </p:embeddedFont>
  </p:embeddedFontLst>
  <p:defaultTextStyle>
    <a:defPPr>
      <a:defRPr lang="zh-CN"/>
    </a:defPPr>
    <a:lvl1pPr algn="l" rtl="0" fontAlgn="base">
      <a:spcBef>
        <a:spcPct val="0"/>
      </a:spcBef>
      <a:spcAft>
        <a:spcPct val="0"/>
      </a:spcAft>
      <a:defRPr kern="1200">
        <a:solidFill>
          <a:schemeClr val="tx1"/>
        </a:solidFill>
        <a:latin typeface="Franklin Gothic Book" pitchFamily="34" charset="0"/>
        <a:ea typeface="宋体" charset="-122"/>
        <a:cs typeface="+mn-cs"/>
      </a:defRPr>
    </a:lvl1pPr>
    <a:lvl2pPr marL="457200" algn="l" rtl="0" fontAlgn="base">
      <a:spcBef>
        <a:spcPct val="0"/>
      </a:spcBef>
      <a:spcAft>
        <a:spcPct val="0"/>
      </a:spcAft>
      <a:defRPr kern="1200">
        <a:solidFill>
          <a:schemeClr val="tx1"/>
        </a:solidFill>
        <a:latin typeface="Franklin Gothic Book" pitchFamily="34" charset="0"/>
        <a:ea typeface="宋体" charset="-122"/>
        <a:cs typeface="+mn-cs"/>
      </a:defRPr>
    </a:lvl2pPr>
    <a:lvl3pPr marL="914400" algn="l" rtl="0" fontAlgn="base">
      <a:spcBef>
        <a:spcPct val="0"/>
      </a:spcBef>
      <a:spcAft>
        <a:spcPct val="0"/>
      </a:spcAft>
      <a:defRPr kern="1200">
        <a:solidFill>
          <a:schemeClr val="tx1"/>
        </a:solidFill>
        <a:latin typeface="Franklin Gothic Book" pitchFamily="34" charset="0"/>
        <a:ea typeface="宋体" charset="-122"/>
        <a:cs typeface="+mn-cs"/>
      </a:defRPr>
    </a:lvl3pPr>
    <a:lvl4pPr marL="1371600" algn="l" rtl="0" fontAlgn="base">
      <a:spcBef>
        <a:spcPct val="0"/>
      </a:spcBef>
      <a:spcAft>
        <a:spcPct val="0"/>
      </a:spcAft>
      <a:defRPr kern="1200">
        <a:solidFill>
          <a:schemeClr val="tx1"/>
        </a:solidFill>
        <a:latin typeface="Franklin Gothic Book" pitchFamily="34" charset="0"/>
        <a:ea typeface="宋体" charset="-122"/>
        <a:cs typeface="+mn-cs"/>
      </a:defRPr>
    </a:lvl4pPr>
    <a:lvl5pPr marL="1828800" algn="l" rtl="0" fontAlgn="base">
      <a:spcBef>
        <a:spcPct val="0"/>
      </a:spcBef>
      <a:spcAft>
        <a:spcPct val="0"/>
      </a:spcAft>
      <a:defRPr kern="1200">
        <a:solidFill>
          <a:schemeClr val="tx1"/>
        </a:solidFill>
        <a:latin typeface="Franklin Gothic Book" pitchFamily="34" charset="0"/>
        <a:ea typeface="宋体" charset="-122"/>
        <a:cs typeface="+mn-cs"/>
      </a:defRPr>
    </a:lvl5pPr>
    <a:lvl6pPr marL="2286000" algn="l" defTabSz="914400" rtl="0" eaLnBrk="1" latinLnBrk="0" hangingPunct="1">
      <a:defRPr kern="1200">
        <a:solidFill>
          <a:schemeClr val="tx1"/>
        </a:solidFill>
        <a:latin typeface="Franklin Gothic Book" pitchFamily="34" charset="0"/>
        <a:ea typeface="宋体" charset="-122"/>
        <a:cs typeface="+mn-cs"/>
      </a:defRPr>
    </a:lvl6pPr>
    <a:lvl7pPr marL="2743200" algn="l" defTabSz="914400" rtl="0" eaLnBrk="1" latinLnBrk="0" hangingPunct="1">
      <a:defRPr kern="1200">
        <a:solidFill>
          <a:schemeClr val="tx1"/>
        </a:solidFill>
        <a:latin typeface="Franklin Gothic Book" pitchFamily="34" charset="0"/>
        <a:ea typeface="宋体" charset="-122"/>
        <a:cs typeface="+mn-cs"/>
      </a:defRPr>
    </a:lvl7pPr>
    <a:lvl8pPr marL="3200400" algn="l" defTabSz="914400" rtl="0" eaLnBrk="1" latinLnBrk="0" hangingPunct="1">
      <a:defRPr kern="1200">
        <a:solidFill>
          <a:schemeClr val="tx1"/>
        </a:solidFill>
        <a:latin typeface="Franklin Gothic Book" pitchFamily="34" charset="0"/>
        <a:ea typeface="宋体" charset="-122"/>
        <a:cs typeface="+mn-cs"/>
      </a:defRPr>
    </a:lvl8pPr>
    <a:lvl9pPr marL="3657600" algn="l" defTabSz="914400" rtl="0" eaLnBrk="1" latinLnBrk="0" hangingPunct="1">
      <a:defRPr kern="1200">
        <a:solidFill>
          <a:schemeClr val="tx1"/>
        </a:solidFill>
        <a:latin typeface="Franklin Gothic Book"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34B"/>
    <a:srgbClr val="9C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2D0CEA6-8B75-4D9B-A3CB-377AD2C10DF5}" type="datetimeFigureOut">
              <a:rPr lang="zh-CN" altLang="en-US"/>
              <a:pPr>
                <a:defRPr/>
              </a:pPr>
              <a:t>2019/12/19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BD8FD3E-FA8D-43F6-A403-DD7347FABB3B}" type="slidenum">
              <a:rPr lang="zh-CN" altLang="en-US"/>
              <a:pPr>
                <a:defRPr/>
              </a:pPr>
              <a:t>‹#›</a:t>
            </a:fld>
            <a:endParaRPr lang="zh-CN" altLang="en-US"/>
          </a:p>
        </p:txBody>
      </p:sp>
    </p:spTree>
    <p:extLst>
      <p:ext uri="{BB962C8B-B14F-4D97-AF65-F5344CB8AC3E}">
        <p14:creationId xmlns:p14="http://schemas.microsoft.com/office/powerpoint/2010/main" val="2101257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4DDA277-FEEC-423E-889D-A227058ACC34}" type="datetime1">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C63C8A-65E2-4808-BF9D-ED2D5BB8D4F5}" type="slidenum">
              <a:rPr lang="zh-CN" altLang="en-US"/>
              <a:pPr>
                <a:defRPr/>
              </a:pPr>
              <a:t>‹#›</a:t>
            </a:fld>
            <a:endParaRPr lang="zh-CN" altLang="en-US"/>
          </a:p>
        </p:txBody>
      </p:sp>
    </p:spTree>
    <p:extLst>
      <p:ext uri="{BB962C8B-B14F-4D97-AF65-F5344CB8AC3E}">
        <p14:creationId xmlns:p14="http://schemas.microsoft.com/office/powerpoint/2010/main" val="407038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86FE9E-2FF2-4A50-9980-CE789E47E317}" type="datetime1">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807C88-449F-430E-AB21-B73F4515B8A5}" type="slidenum">
              <a:rPr lang="zh-CN" altLang="en-US"/>
              <a:pPr>
                <a:defRPr/>
              </a:pPr>
              <a:t>‹#›</a:t>
            </a:fld>
            <a:endParaRPr lang="zh-CN" altLang="en-US"/>
          </a:p>
        </p:txBody>
      </p:sp>
    </p:spTree>
    <p:extLst>
      <p:ext uri="{BB962C8B-B14F-4D97-AF65-F5344CB8AC3E}">
        <p14:creationId xmlns:p14="http://schemas.microsoft.com/office/powerpoint/2010/main" val="41550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2C8CEF-7884-41A9-B908-5A686F057258}" type="datetime1">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94C6EA-1144-4965-B18C-3D7AAC395D5B}" type="slidenum">
              <a:rPr lang="zh-CN" altLang="en-US"/>
              <a:pPr>
                <a:defRPr/>
              </a:pPr>
              <a:t>‹#›</a:t>
            </a:fld>
            <a:endParaRPr lang="zh-CN" altLang="en-US"/>
          </a:p>
        </p:txBody>
      </p:sp>
    </p:spTree>
    <p:extLst>
      <p:ext uri="{BB962C8B-B14F-4D97-AF65-F5344CB8AC3E}">
        <p14:creationId xmlns:p14="http://schemas.microsoft.com/office/powerpoint/2010/main" val="11710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3661CC-6084-4A2C-A4DA-B4E62B475B46}" type="datetime1">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31342D0-8559-4AD3-A782-E230301C127F}" type="slidenum">
              <a:rPr lang="zh-CN" altLang="en-US"/>
              <a:pPr>
                <a:defRPr/>
              </a:pPr>
              <a:t>‹#›</a:t>
            </a:fld>
            <a:endParaRPr lang="zh-CN" altLang="en-US"/>
          </a:p>
        </p:txBody>
      </p:sp>
    </p:spTree>
    <p:extLst>
      <p:ext uri="{BB962C8B-B14F-4D97-AF65-F5344CB8AC3E}">
        <p14:creationId xmlns:p14="http://schemas.microsoft.com/office/powerpoint/2010/main" val="406599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816FD14-A563-4D48-A864-2CC4B5DFBE58}" type="datetime1">
              <a:rPr lang="zh-CN" altLang="en-US"/>
              <a:pPr>
                <a:defRPr/>
              </a:pPr>
              <a:t>2019/12/19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4284A6-ABF3-43BD-B329-9150BDB26FEC}" type="slidenum">
              <a:rPr lang="zh-CN" altLang="en-US"/>
              <a:pPr>
                <a:defRPr/>
              </a:pPr>
              <a:t>‹#›</a:t>
            </a:fld>
            <a:endParaRPr lang="zh-CN" altLang="en-US"/>
          </a:p>
        </p:txBody>
      </p:sp>
    </p:spTree>
    <p:extLst>
      <p:ext uri="{BB962C8B-B14F-4D97-AF65-F5344CB8AC3E}">
        <p14:creationId xmlns:p14="http://schemas.microsoft.com/office/powerpoint/2010/main" val="390274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E153776-8BD2-4574-9BC8-84BC61D4CDFF}" type="datetime1">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FEF7DF-240D-4D67-B690-A43152D93B4C}" type="slidenum">
              <a:rPr lang="zh-CN" altLang="en-US"/>
              <a:pPr>
                <a:defRPr/>
              </a:pPr>
              <a:t>‹#›</a:t>
            </a:fld>
            <a:endParaRPr lang="zh-CN" altLang="en-US"/>
          </a:p>
        </p:txBody>
      </p:sp>
    </p:spTree>
    <p:extLst>
      <p:ext uri="{BB962C8B-B14F-4D97-AF65-F5344CB8AC3E}">
        <p14:creationId xmlns:p14="http://schemas.microsoft.com/office/powerpoint/2010/main" val="426538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FF74049-33B6-4145-A2DA-989BA6A9B909}" type="datetime1">
              <a:rPr lang="zh-CN" altLang="en-US"/>
              <a:pPr>
                <a:defRPr/>
              </a:pPr>
              <a:t>2019/12/19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4BEAD57-ACCF-4D46-B9AD-01801CE7E9A3}" type="slidenum">
              <a:rPr lang="zh-CN" altLang="en-US"/>
              <a:pPr>
                <a:defRPr/>
              </a:pPr>
              <a:t>‹#›</a:t>
            </a:fld>
            <a:endParaRPr lang="zh-CN" altLang="en-US"/>
          </a:p>
        </p:txBody>
      </p:sp>
    </p:spTree>
    <p:extLst>
      <p:ext uri="{BB962C8B-B14F-4D97-AF65-F5344CB8AC3E}">
        <p14:creationId xmlns:p14="http://schemas.microsoft.com/office/powerpoint/2010/main" val="380314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a:grpSpLocks/>
          </p:cNvGrpSpPr>
          <p:nvPr userDrawn="1"/>
        </p:nvGrpSpPr>
        <p:grpSpPr bwMode="auto">
          <a:xfrm flipH="1" flipV="1">
            <a:off x="-50800" y="0"/>
            <a:ext cx="9194800" cy="2349500"/>
            <a:chOff x="-14630" y="3572103"/>
            <a:chExt cx="9195142" cy="3296626"/>
          </a:xfrm>
        </p:grpSpPr>
        <p:sp>
          <p:nvSpPr>
            <p:cNvPr id="4" name="流程图: 手动输入 9"/>
            <p:cNvSpPr/>
            <p:nvPr/>
          </p:nvSpPr>
          <p:spPr>
            <a:xfrm>
              <a:off x="-342" y="3932950"/>
              <a:ext cx="9126877" cy="276426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5381 w 10000"/>
                <a:gd name="connsiteY1" fmla="*/ 5564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6" h="10000">
                  <a:moveTo>
                    <a:pt x="0" y="5624"/>
                  </a:moveTo>
                  <a:cubicBezTo>
                    <a:pt x="1804" y="6672"/>
                    <a:pt x="3593" y="5934"/>
                    <a:pt x="5397" y="5564"/>
                  </a:cubicBezTo>
                  <a:cubicBezTo>
                    <a:pt x="6937" y="3709"/>
                    <a:pt x="8715" y="3063"/>
                    <a:pt x="10016" y="0"/>
                  </a:cubicBezTo>
                  <a:lnTo>
                    <a:pt x="10016" y="10000"/>
                  </a:lnTo>
                  <a:lnTo>
                    <a:pt x="16" y="10000"/>
                  </a:lnTo>
                  <a:cubicBezTo>
                    <a:pt x="11" y="8541"/>
                    <a:pt x="5" y="7083"/>
                    <a:pt x="0" y="562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手动输入 5"/>
            <p:cNvSpPr/>
            <p:nvPr/>
          </p:nvSpPr>
          <p:spPr>
            <a:xfrm>
              <a:off x="-14630" y="4133420"/>
              <a:ext cx="9158629" cy="273530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4811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4811 h 10000"/>
                <a:gd name="connsiteX0" fmla="*/ 0 w 10048"/>
                <a:gd name="connsiteY0" fmla="*/ 6349 h 10000"/>
                <a:gd name="connsiteX1" fmla="*/ 10048 w 10048"/>
                <a:gd name="connsiteY1" fmla="*/ 0 h 10000"/>
                <a:gd name="connsiteX2" fmla="*/ 10048 w 10048"/>
                <a:gd name="connsiteY2" fmla="*/ 10000 h 10000"/>
                <a:gd name="connsiteX3" fmla="*/ 48 w 10048"/>
                <a:gd name="connsiteY3" fmla="*/ 10000 h 10000"/>
                <a:gd name="connsiteX4" fmla="*/ 0 w 10048"/>
                <a:gd name="connsiteY4" fmla="*/ 6349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 h="10000">
                  <a:moveTo>
                    <a:pt x="0" y="5076"/>
                  </a:moveTo>
                  <a:cubicBezTo>
                    <a:pt x="3609" y="7044"/>
                    <a:pt x="7470" y="5988"/>
                    <a:pt x="10016" y="0"/>
                  </a:cubicBezTo>
                  <a:lnTo>
                    <a:pt x="10016" y="10000"/>
                  </a:lnTo>
                  <a:lnTo>
                    <a:pt x="16" y="10000"/>
                  </a:lnTo>
                  <a:cubicBezTo>
                    <a:pt x="11" y="8359"/>
                    <a:pt x="5" y="6717"/>
                    <a:pt x="0" y="5076"/>
                  </a:cubicBezTo>
                  <a:close/>
                </a:path>
              </a:pathLst>
            </a:custGeom>
            <a:gradFill flip="none" rotWithShape="1">
              <a:gsLst>
                <a:gs pos="0">
                  <a:srgbClr val="52934B"/>
                </a:gs>
                <a:gs pos="100000">
                  <a:srgbClr val="9CC68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流程图: 手动输入 7"/>
            <p:cNvSpPr/>
            <p:nvPr/>
          </p:nvSpPr>
          <p:spPr>
            <a:xfrm>
              <a:off x="-14630" y="3572103"/>
              <a:ext cx="9195142" cy="215278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gradFill flip="none" rotWithShape="1">
              <a:gsLst>
                <a:gs pos="0">
                  <a:schemeClr val="bg1">
                    <a:lumMod val="65000"/>
                  </a:schemeClr>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流程图: 手动输入 7"/>
          <p:cNvSpPr/>
          <p:nvPr userDrawn="1"/>
        </p:nvSpPr>
        <p:spPr>
          <a:xfrm>
            <a:off x="-14288" y="5732463"/>
            <a:ext cx="9185276" cy="11239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158824" y="198497"/>
            <a:ext cx="8229600" cy="710223"/>
          </a:xfrm>
        </p:spPr>
        <p:txBody>
          <a:bodyPr anchor="t">
            <a:normAutofit/>
          </a:bodyPr>
          <a:lstStyle>
            <a:lvl1pPr algn="l">
              <a:defRPr sz="3600" b="1">
                <a:solidFill>
                  <a:schemeClr val="bg1"/>
                </a:solidFill>
              </a:defRPr>
            </a:lvl1pPr>
          </a:lstStyle>
          <a:p>
            <a:r>
              <a:rPr lang="zh-CN" altLang="en-US" dirty="0"/>
              <a:t>单击此处编辑母版标题样式</a:t>
            </a:r>
          </a:p>
        </p:txBody>
      </p:sp>
      <p:sp>
        <p:nvSpPr>
          <p:cNvPr id="8" name="日期占位符 2"/>
          <p:cNvSpPr>
            <a:spLocks noGrp="1"/>
          </p:cNvSpPr>
          <p:nvPr>
            <p:ph type="dt" sz="half" idx="10"/>
          </p:nvPr>
        </p:nvSpPr>
        <p:spPr/>
        <p:txBody>
          <a:bodyPr/>
          <a:lstStyle>
            <a:lvl1pPr>
              <a:defRPr/>
            </a:lvl1pPr>
          </a:lstStyle>
          <a:p>
            <a:pPr>
              <a:defRPr/>
            </a:pPr>
            <a:fld id="{31E22A38-C02C-4043-B086-5C3E1F1F9308}" type="datetime1">
              <a:rPr lang="zh-CN" altLang="en-US"/>
              <a:pPr>
                <a:defRPr/>
              </a:pPr>
              <a:t>2019/12/19</a:t>
            </a:fld>
            <a:endParaRPr lang="zh-CN" altLang="en-US"/>
          </a:p>
        </p:txBody>
      </p:sp>
      <p:sp>
        <p:nvSpPr>
          <p:cNvPr id="9"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0492914F-79FC-4833-B933-8D60BFA58F88}" type="slidenum">
              <a:rPr lang="zh-CN" altLang="en-US"/>
              <a:pPr>
                <a:defRPr/>
              </a:pPr>
              <a:t>‹#›</a:t>
            </a:fld>
            <a:endParaRPr lang="zh-CN" altLang="en-US"/>
          </a:p>
        </p:txBody>
      </p:sp>
    </p:spTree>
    <p:extLst>
      <p:ext uri="{BB962C8B-B14F-4D97-AF65-F5344CB8AC3E}">
        <p14:creationId xmlns:p14="http://schemas.microsoft.com/office/powerpoint/2010/main" val="39876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62E3879-8E83-4900-83A3-498899C7011C}" type="datetime1">
              <a:rPr lang="zh-CN" altLang="en-US"/>
              <a:pPr>
                <a:defRPr/>
              </a:pPr>
              <a:t>2019/12/19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E253E35-AAEF-498F-ACF4-30B4B6F0C4A9}" type="slidenum">
              <a:rPr lang="zh-CN" altLang="en-US"/>
              <a:pPr>
                <a:defRPr/>
              </a:pPr>
              <a:t>‹#›</a:t>
            </a:fld>
            <a:endParaRPr lang="zh-CN" altLang="en-US"/>
          </a:p>
        </p:txBody>
      </p:sp>
    </p:spTree>
    <p:extLst>
      <p:ext uri="{BB962C8B-B14F-4D97-AF65-F5344CB8AC3E}">
        <p14:creationId xmlns:p14="http://schemas.microsoft.com/office/powerpoint/2010/main" val="14356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D251E-2C30-4F87-9F5A-CB74B592FE09}" type="datetime1">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601B4F-06C1-4421-9498-93F887FCB092}" type="slidenum">
              <a:rPr lang="zh-CN" altLang="en-US"/>
              <a:pPr>
                <a:defRPr/>
              </a:pPr>
              <a:t>‹#›</a:t>
            </a:fld>
            <a:endParaRPr lang="zh-CN" altLang="en-US"/>
          </a:p>
        </p:txBody>
      </p:sp>
    </p:spTree>
    <p:extLst>
      <p:ext uri="{BB962C8B-B14F-4D97-AF65-F5344CB8AC3E}">
        <p14:creationId xmlns:p14="http://schemas.microsoft.com/office/powerpoint/2010/main" val="274196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A5151E-9530-45D0-B96A-B79D3196A3CB}" type="datetime1">
              <a:rPr lang="zh-CN" altLang="en-US"/>
              <a:pPr>
                <a:defRPr/>
              </a:pPr>
              <a:t>2019/12/19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22725C3-BAE8-4E48-A46C-92701675A4AC}" type="slidenum">
              <a:rPr lang="zh-CN" altLang="en-US"/>
              <a:pPr>
                <a:defRPr/>
              </a:pPr>
              <a:t>‹#›</a:t>
            </a:fld>
            <a:endParaRPr lang="zh-CN" altLang="en-US"/>
          </a:p>
        </p:txBody>
      </p:sp>
    </p:spTree>
    <p:extLst>
      <p:ext uri="{BB962C8B-B14F-4D97-AF65-F5344CB8AC3E}">
        <p14:creationId xmlns:p14="http://schemas.microsoft.com/office/powerpoint/2010/main" val="36318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r="-2000" b="-2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9C372DA-D520-4C39-81FB-3B013E085BD8}" type="datetime1">
              <a:rPr lang="zh-CN" altLang="en-US"/>
              <a:pPr>
                <a:defRPr/>
              </a:pPr>
              <a:t>2019/12/19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5D3B8278-1991-4DA8-BE73-5EC37CCA87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Franklin Gothic Medium" pitchFamily="34" charset="0"/>
          <a:ea typeface="微软雅黑" pitchFamily="34" charset="-122"/>
        </a:defRPr>
      </a:lvl2pPr>
      <a:lvl3pPr algn="ctr" rtl="0" fontAlgn="base">
        <a:spcBef>
          <a:spcPct val="0"/>
        </a:spcBef>
        <a:spcAft>
          <a:spcPct val="0"/>
        </a:spcAft>
        <a:defRPr sz="4400">
          <a:solidFill>
            <a:schemeClr val="tx1"/>
          </a:solidFill>
          <a:latin typeface="Franklin Gothic Medium" pitchFamily="34" charset="0"/>
          <a:ea typeface="微软雅黑" pitchFamily="34" charset="-122"/>
        </a:defRPr>
      </a:lvl3pPr>
      <a:lvl4pPr algn="ctr" rtl="0" fontAlgn="base">
        <a:spcBef>
          <a:spcPct val="0"/>
        </a:spcBef>
        <a:spcAft>
          <a:spcPct val="0"/>
        </a:spcAft>
        <a:defRPr sz="4400">
          <a:solidFill>
            <a:schemeClr val="tx1"/>
          </a:solidFill>
          <a:latin typeface="Franklin Gothic Medium" pitchFamily="34" charset="0"/>
          <a:ea typeface="微软雅黑" pitchFamily="34" charset="-122"/>
        </a:defRPr>
      </a:lvl4pPr>
      <a:lvl5pPr algn="ctr" rtl="0" fontAlgn="base">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4.em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96963"/>
            <a:ext cx="91440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 name="组合 10"/>
          <p:cNvGrpSpPr>
            <a:grpSpLocks/>
          </p:cNvGrpSpPr>
          <p:nvPr/>
        </p:nvGrpSpPr>
        <p:grpSpPr bwMode="auto">
          <a:xfrm>
            <a:off x="-14288" y="3571875"/>
            <a:ext cx="9194801" cy="3297238"/>
            <a:chOff x="-14630" y="3572103"/>
            <a:chExt cx="9195142" cy="3296626"/>
          </a:xfrm>
        </p:grpSpPr>
        <p:sp>
          <p:nvSpPr>
            <p:cNvPr id="10" name="流程图: 手动输入 9"/>
            <p:cNvSpPr/>
            <p:nvPr/>
          </p:nvSpPr>
          <p:spPr>
            <a:xfrm>
              <a:off x="-341" y="3932399"/>
              <a:ext cx="9126876" cy="276491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5381 w 10000"/>
                <a:gd name="connsiteY1" fmla="*/ 5564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6" h="10000">
                  <a:moveTo>
                    <a:pt x="0" y="5624"/>
                  </a:moveTo>
                  <a:cubicBezTo>
                    <a:pt x="1804" y="6672"/>
                    <a:pt x="3593" y="5934"/>
                    <a:pt x="5397" y="5564"/>
                  </a:cubicBezTo>
                  <a:cubicBezTo>
                    <a:pt x="6937" y="3709"/>
                    <a:pt x="8715" y="3063"/>
                    <a:pt x="10016" y="0"/>
                  </a:cubicBezTo>
                  <a:lnTo>
                    <a:pt x="10016" y="10000"/>
                  </a:lnTo>
                  <a:lnTo>
                    <a:pt x="16" y="10000"/>
                  </a:lnTo>
                  <a:cubicBezTo>
                    <a:pt x="11" y="8541"/>
                    <a:pt x="5" y="7083"/>
                    <a:pt x="0" y="562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手动输入 5"/>
            <p:cNvSpPr/>
            <p:nvPr/>
          </p:nvSpPr>
          <p:spPr>
            <a:xfrm>
              <a:off x="-14630" y="4132387"/>
              <a:ext cx="9158628" cy="273634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4811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4811 h 10000"/>
                <a:gd name="connsiteX0" fmla="*/ 0 w 10048"/>
                <a:gd name="connsiteY0" fmla="*/ 6349 h 10000"/>
                <a:gd name="connsiteX1" fmla="*/ 10048 w 10048"/>
                <a:gd name="connsiteY1" fmla="*/ 0 h 10000"/>
                <a:gd name="connsiteX2" fmla="*/ 10048 w 10048"/>
                <a:gd name="connsiteY2" fmla="*/ 10000 h 10000"/>
                <a:gd name="connsiteX3" fmla="*/ 48 w 10048"/>
                <a:gd name="connsiteY3" fmla="*/ 10000 h 10000"/>
                <a:gd name="connsiteX4" fmla="*/ 0 w 10048"/>
                <a:gd name="connsiteY4" fmla="*/ 6349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 h="10000">
                  <a:moveTo>
                    <a:pt x="0" y="5076"/>
                  </a:moveTo>
                  <a:cubicBezTo>
                    <a:pt x="3609" y="7044"/>
                    <a:pt x="7470" y="5988"/>
                    <a:pt x="10016" y="0"/>
                  </a:cubicBezTo>
                  <a:lnTo>
                    <a:pt x="10016" y="10000"/>
                  </a:lnTo>
                  <a:lnTo>
                    <a:pt x="16" y="10000"/>
                  </a:lnTo>
                  <a:cubicBezTo>
                    <a:pt x="11" y="8359"/>
                    <a:pt x="5" y="6717"/>
                    <a:pt x="0" y="5076"/>
                  </a:cubicBezTo>
                  <a:close/>
                </a:path>
              </a:pathLst>
            </a:custGeom>
            <a:gradFill flip="none" rotWithShape="1">
              <a:gsLst>
                <a:gs pos="0">
                  <a:srgbClr val="52934B"/>
                </a:gs>
                <a:gs pos="100000">
                  <a:srgbClr val="9CC68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流程图: 手动输入 7"/>
            <p:cNvSpPr/>
            <p:nvPr/>
          </p:nvSpPr>
          <p:spPr>
            <a:xfrm>
              <a:off x="-14630" y="3572103"/>
              <a:ext cx="9195142" cy="215278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gradFill flip="none" rotWithShape="1">
              <a:gsLst>
                <a:gs pos="0">
                  <a:schemeClr val="bg1">
                    <a:lumMod val="65000"/>
                  </a:schemeClr>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TextBox 13"/>
          <p:cNvSpPr txBox="1"/>
          <p:nvPr/>
        </p:nvSpPr>
        <p:spPr>
          <a:xfrm>
            <a:off x="2051721" y="5645219"/>
            <a:ext cx="6966868" cy="707886"/>
          </a:xfrm>
          <a:prstGeom prst="rect">
            <a:avLst/>
          </a:prstGeom>
          <a:noFill/>
        </p:spPr>
        <p:txBody>
          <a:bodyPr wrap="square" anchor="ctr">
            <a:spAutoFit/>
          </a:bodyPr>
          <a:lstStyle/>
          <a:p>
            <a:pPr algn="r" fontAlgn="auto">
              <a:spcBef>
                <a:spcPts val="0"/>
              </a:spcBef>
              <a:spcAft>
                <a:spcPts val="0"/>
              </a:spcAft>
              <a:defRPr/>
            </a:pPr>
            <a:r>
              <a:rPr lang="en-US" altLang="zh-CN" sz="4000" b="1" spc="600" dirty="0">
                <a:solidFill>
                  <a:schemeClr val="bg1"/>
                </a:solidFill>
                <a:latin typeface="+mn-lt"/>
                <a:ea typeface="+mn-ea"/>
              </a:rPr>
              <a:t>Python</a:t>
            </a:r>
            <a:r>
              <a:rPr lang="zh-CN" altLang="en-US" sz="4000" b="1" spc="600" dirty="0">
                <a:solidFill>
                  <a:schemeClr val="bg1"/>
                </a:solidFill>
                <a:latin typeface="+mn-lt"/>
                <a:ea typeface="+mn-ea"/>
              </a:rPr>
              <a:t>中高级定制培训</a:t>
            </a:r>
          </a:p>
        </p:txBody>
      </p:sp>
      <p:sp>
        <p:nvSpPr>
          <p:cNvPr id="3077" name="TextBox 14"/>
          <p:cNvSpPr txBox="1">
            <a:spLocks noChangeArrowheads="1"/>
          </p:cNvSpPr>
          <p:nvPr/>
        </p:nvSpPr>
        <p:spPr bwMode="auto">
          <a:xfrm>
            <a:off x="5076825" y="6340475"/>
            <a:ext cx="38163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algn="r"/>
            <a:r>
              <a:rPr lang="zh-CN" altLang="en-US" sz="2000" dirty="0"/>
              <a:t>讲师 郭剑峰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第一个</a:t>
            </a:r>
            <a:r>
              <a:rPr lang="en-US" altLang="zh-CN" dirty="0"/>
              <a:t>python</a:t>
            </a:r>
            <a:r>
              <a:rPr lang="zh-CN" altLang="zh-CN" dirty="0"/>
              <a:t>小程序</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10</a:t>
            </a:fld>
            <a:endParaRPr lang="zh-CN" altLang="en-US"/>
          </a:p>
        </p:txBody>
      </p:sp>
      <p:pic>
        <p:nvPicPr>
          <p:cNvPr id="5" name="图片 4">
            <a:extLst>
              <a:ext uri="{FF2B5EF4-FFF2-40B4-BE49-F238E27FC236}">
                <a16:creationId xmlns:a16="http://schemas.microsoft.com/office/drawing/2014/main" id="{F8885424-4827-42FC-A53D-80FC10758CB8}"/>
              </a:ext>
            </a:extLst>
          </p:cNvPr>
          <p:cNvPicPr/>
          <p:nvPr/>
        </p:nvPicPr>
        <p:blipFill rotWithShape="1">
          <a:blip r:embed="rId2">
            <a:extLst>
              <a:ext uri="{28A0092B-C50C-407E-A947-70E740481C1C}">
                <a14:useLocalDpi xmlns:a14="http://schemas.microsoft.com/office/drawing/2010/main" val="0"/>
              </a:ext>
            </a:extLst>
          </a:blip>
          <a:srcRect b="1493"/>
          <a:stretch/>
        </p:blipFill>
        <p:spPr bwMode="auto">
          <a:xfrm>
            <a:off x="0" y="1160748"/>
            <a:ext cx="9144000" cy="45365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012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第一个</a:t>
            </a:r>
            <a:r>
              <a:rPr lang="en-US" altLang="zh-CN" dirty="0"/>
              <a:t>python</a:t>
            </a:r>
            <a:r>
              <a:rPr lang="zh-CN" altLang="zh-CN" dirty="0"/>
              <a:t>小程序</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11</a:t>
            </a:fld>
            <a:endParaRPr lang="zh-CN" altLang="en-US"/>
          </a:p>
        </p:txBody>
      </p:sp>
      <p:pic>
        <p:nvPicPr>
          <p:cNvPr id="2" name="图片 1">
            <a:extLst>
              <a:ext uri="{FF2B5EF4-FFF2-40B4-BE49-F238E27FC236}">
                <a16:creationId xmlns:a16="http://schemas.microsoft.com/office/drawing/2014/main" id="{953DA553-41FC-44AE-BADF-1D5C3DA51C09}"/>
              </a:ext>
            </a:extLst>
          </p:cNvPr>
          <p:cNvPicPr>
            <a:picLocks noChangeAspect="1"/>
          </p:cNvPicPr>
          <p:nvPr/>
        </p:nvPicPr>
        <p:blipFill>
          <a:blip r:embed="rId2"/>
          <a:stretch>
            <a:fillRect/>
          </a:stretch>
        </p:blipFill>
        <p:spPr>
          <a:xfrm>
            <a:off x="0" y="1232756"/>
            <a:ext cx="9144000" cy="4392488"/>
          </a:xfrm>
          <a:prstGeom prst="rect">
            <a:avLst/>
          </a:prstGeom>
        </p:spPr>
      </p:pic>
    </p:spTree>
    <p:extLst>
      <p:ext uri="{BB962C8B-B14F-4D97-AF65-F5344CB8AC3E}">
        <p14:creationId xmlns:p14="http://schemas.microsoft.com/office/powerpoint/2010/main" val="353705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虚拟机</a:t>
            </a:r>
            <a:r>
              <a:rPr lang="en-US" altLang="zh-CN" dirty="0"/>
              <a:t>(PVM)</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12</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1727727"/>
            <a:ext cx="8730766" cy="1477328"/>
          </a:xfrm>
          <a:prstGeom prst="rect">
            <a:avLst/>
          </a:prstGeom>
        </p:spPr>
        <p:txBody>
          <a:bodyPr wrap="square">
            <a:spAutoFit/>
          </a:bodyPr>
          <a:lstStyle/>
          <a:p>
            <a:pPr algn="just">
              <a:spcAft>
                <a:spcPts val="0"/>
              </a:spcAft>
            </a:pPr>
            <a:r>
              <a:rPr lang="zh-CN" altLang="zh-CN" dirty="0">
                <a:ea typeface="微软雅黑" pitchFamily="34" charset="-122"/>
              </a:rPr>
              <a:t>一旦程序编译成字节码（或字节码从已经存在的</a:t>
            </a:r>
            <a:r>
              <a:rPr lang="en-US" altLang="zh-CN" dirty="0" err="1">
                <a:ea typeface="微软雅黑" pitchFamily="34" charset="-122"/>
              </a:rPr>
              <a:t>pyc</a:t>
            </a:r>
            <a:r>
              <a:rPr lang="zh-CN" altLang="zh-CN" dirty="0">
                <a:ea typeface="微软雅黑" pitchFamily="34" charset="-122"/>
              </a:rPr>
              <a:t>文件中载人）</a:t>
            </a:r>
            <a:r>
              <a:rPr lang="en-US" altLang="zh-CN" dirty="0">
                <a:ea typeface="微软雅黑" pitchFamily="34" charset="-122"/>
              </a:rPr>
              <a:t>,</a:t>
            </a:r>
            <a:r>
              <a:rPr lang="zh-CN" altLang="zh-CN" dirty="0">
                <a:ea typeface="微软雅黑" pitchFamily="34" charset="-122"/>
              </a:rPr>
              <a:t>之后的节码被发送到通常称为</a:t>
            </a:r>
            <a:r>
              <a:rPr lang="en-US" altLang="zh-CN" dirty="0">
                <a:ea typeface="微软雅黑" pitchFamily="34" charset="-122"/>
              </a:rPr>
              <a:t>Python</a:t>
            </a:r>
            <a:r>
              <a:rPr lang="zh-CN" altLang="zh-CN" dirty="0">
                <a:ea typeface="微软雅黑" pitchFamily="34" charset="-122"/>
              </a:rPr>
              <a:t>虚拟机</a:t>
            </a:r>
            <a:r>
              <a:rPr lang="en-US" altLang="zh-CN" dirty="0">
                <a:ea typeface="微软雅黑" pitchFamily="34" charset="-122"/>
              </a:rPr>
              <a:t>(Python Virtual Machine</a:t>
            </a:r>
            <a:r>
              <a:rPr lang="zh-CN" altLang="zh-CN" dirty="0">
                <a:ea typeface="微软雅黑" pitchFamily="34" charset="-122"/>
              </a:rPr>
              <a:t>，简写为</a:t>
            </a:r>
            <a:r>
              <a:rPr lang="en-US" altLang="zh-CN" dirty="0">
                <a:ea typeface="微软雅黑" pitchFamily="34" charset="-122"/>
              </a:rPr>
              <a:t>PVM)</a:t>
            </a:r>
            <a:r>
              <a:rPr lang="zh-CN" altLang="zh-CN" dirty="0">
                <a:ea typeface="微软雅黑" pitchFamily="34" charset="-122"/>
              </a:rPr>
              <a:t>上来执行。实际上它不是一个独立的程序，不需要安装。事实上，</a:t>
            </a:r>
            <a:r>
              <a:rPr lang="en-US" altLang="zh-CN" dirty="0">
                <a:ea typeface="微软雅黑" pitchFamily="34" charset="-122"/>
              </a:rPr>
              <a:t>PVM</a:t>
            </a:r>
            <a:r>
              <a:rPr lang="zh-CN" altLang="zh-CN" dirty="0">
                <a:ea typeface="微软雅黑" pitchFamily="34" charset="-122"/>
              </a:rPr>
              <a:t>就是迭代运行字节码指令的一个大循环，一个接一个地完成操作。</a:t>
            </a:r>
            <a:r>
              <a:rPr lang="en-US" altLang="zh-CN" dirty="0">
                <a:ea typeface="微软雅黑" pitchFamily="34" charset="-122"/>
              </a:rPr>
              <a:t>PVM</a:t>
            </a:r>
            <a:r>
              <a:rPr lang="zh-CN" altLang="zh-CN" dirty="0">
                <a:ea typeface="微软雅黑" pitchFamily="34" charset="-122"/>
              </a:rPr>
              <a:t>是</a:t>
            </a:r>
            <a:r>
              <a:rPr lang="en-US" altLang="zh-CN" dirty="0">
                <a:ea typeface="微软雅黑" pitchFamily="34" charset="-122"/>
              </a:rPr>
              <a:t>Python</a:t>
            </a:r>
            <a:r>
              <a:rPr lang="zh-CN" altLang="zh-CN" dirty="0">
                <a:ea typeface="微软雅黑" pitchFamily="34" charset="-122"/>
              </a:rPr>
              <a:t>的运行引擎，它时常表现为</a:t>
            </a:r>
            <a:r>
              <a:rPr lang="en-US" altLang="zh-CN" dirty="0">
                <a:ea typeface="微软雅黑" pitchFamily="34" charset="-122"/>
              </a:rPr>
              <a:t>Python</a:t>
            </a:r>
            <a:r>
              <a:rPr lang="zh-CN" altLang="zh-CN" dirty="0">
                <a:ea typeface="微软雅黑" pitchFamily="34" charset="-122"/>
              </a:rPr>
              <a:t>系统的一部分，并且它是实际运行脚本的组件。</a:t>
            </a:r>
            <a:endParaRPr lang="zh-CN" altLang="en-US" dirty="0">
              <a:ea typeface="微软雅黑" pitchFamily="34" charset="-122"/>
            </a:endParaRPr>
          </a:p>
        </p:txBody>
      </p:sp>
      <p:pic>
        <p:nvPicPr>
          <p:cNvPr id="5" name="图片 4">
            <a:extLst>
              <a:ext uri="{FF2B5EF4-FFF2-40B4-BE49-F238E27FC236}">
                <a16:creationId xmlns:a16="http://schemas.microsoft.com/office/drawing/2014/main" id="{395F84DD-DC72-4E9E-8579-3DCB22F2BB04}"/>
              </a:ext>
            </a:extLst>
          </p:cNvPr>
          <p:cNvPicPr>
            <a:picLocks noChangeAspect="1"/>
          </p:cNvPicPr>
          <p:nvPr/>
        </p:nvPicPr>
        <p:blipFill>
          <a:blip r:embed="rId2"/>
          <a:stretch>
            <a:fillRect/>
          </a:stretch>
        </p:blipFill>
        <p:spPr>
          <a:xfrm>
            <a:off x="3947" y="3432208"/>
            <a:ext cx="9144000" cy="2699136"/>
          </a:xfrm>
          <a:prstGeom prst="rect">
            <a:avLst/>
          </a:prstGeom>
        </p:spPr>
      </p:pic>
    </p:spTree>
    <p:extLst>
      <p:ext uri="{BB962C8B-B14F-4D97-AF65-F5344CB8AC3E}">
        <p14:creationId xmlns:p14="http://schemas.microsoft.com/office/powerpoint/2010/main" val="7703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13</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字符串操作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752373"/>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B1_String.py</a:t>
            </a: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14</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正则表达式操作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125724" y="2583136"/>
            <a:ext cx="5053153" cy="923330"/>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b="1" dirty="0">
                <a:solidFill>
                  <a:schemeClr val="tx1">
                    <a:lumMod val="75000"/>
                    <a:lumOff val="25000"/>
                  </a:schemeClr>
                </a:solidFill>
                <a:latin typeface="+mn-lt"/>
                <a:ea typeface="+mn-ea"/>
              </a:rPr>
              <a:t>B2_RegularExpression.py</a:t>
            </a:r>
          </a:p>
          <a:p>
            <a:pPr fontAlgn="auto">
              <a:spcBef>
                <a:spcPts val="0"/>
              </a:spcBef>
              <a:spcAft>
                <a:spcPts val="0"/>
              </a:spcAft>
              <a:defRPr/>
            </a:pPr>
            <a:r>
              <a:rPr lang="zh-CN" altLang="en-US" b="1" dirty="0">
                <a:solidFill>
                  <a:schemeClr val="tx1">
                    <a:lumMod val="75000"/>
                    <a:lumOff val="25000"/>
                  </a:schemeClr>
                </a:solidFill>
                <a:latin typeface="+mn-lt"/>
                <a:ea typeface="+mn-ea"/>
              </a:rPr>
              <a:t>分析</a:t>
            </a:r>
            <a:r>
              <a:rPr lang="en-US" altLang="zh-CN" b="1" dirty="0">
                <a:solidFill>
                  <a:schemeClr val="tx1">
                    <a:lumMod val="75000"/>
                    <a:lumOff val="25000"/>
                  </a:schemeClr>
                </a:solidFill>
                <a:latin typeface="+mn-lt"/>
                <a:ea typeface="+mn-ea"/>
              </a:rPr>
              <a:t>&amp;</a:t>
            </a:r>
            <a:r>
              <a:rPr lang="zh-CN" altLang="en-US" b="1" dirty="0">
                <a:solidFill>
                  <a:schemeClr val="tx1">
                    <a:lumMod val="75000"/>
                    <a:lumOff val="25000"/>
                  </a:schemeClr>
                </a:solidFill>
                <a:latin typeface="+mn-lt"/>
                <a:ea typeface="+mn-ea"/>
              </a:rPr>
              <a:t>演示</a:t>
            </a:r>
            <a:endParaRPr lang="en-US" altLang="zh-CN" b="1" dirty="0">
              <a:solidFill>
                <a:schemeClr val="tx1">
                  <a:lumMod val="75000"/>
                  <a:lumOff val="25000"/>
                </a:schemeClr>
              </a:solidFill>
              <a:latin typeface="+mn-lt"/>
              <a:ea typeface="+mn-ea"/>
            </a:endParaRPr>
          </a:p>
          <a:p>
            <a:pPr fontAlgn="auto">
              <a:spcBef>
                <a:spcPts val="0"/>
              </a:spcBef>
              <a:spcAft>
                <a:spcPts val="0"/>
              </a:spcAft>
              <a:defRPr/>
            </a:pPr>
            <a:r>
              <a:rPr lang="zh-CN" altLang="en-US" b="1" dirty="0">
                <a:solidFill>
                  <a:schemeClr val="tx1">
                    <a:lumMod val="75000"/>
                    <a:lumOff val="25000"/>
                  </a:schemeClr>
                </a:solidFill>
                <a:latin typeface="+mn-lt"/>
                <a:ea typeface="+mn-ea"/>
              </a:rPr>
              <a:t>课外阅读：</a:t>
            </a:r>
            <a:r>
              <a:rPr lang="zh-CN" altLang="zh-CN" b="1" dirty="0">
                <a:solidFill>
                  <a:schemeClr val="tx1">
                    <a:lumMod val="75000"/>
                    <a:lumOff val="25000"/>
                  </a:schemeClr>
                </a:solidFill>
                <a:latin typeface="+mn-lt"/>
                <a:ea typeface="+mn-ea"/>
              </a:rPr>
              <a:t>正则表达式</a:t>
            </a:r>
            <a:r>
              <a:rPr lang="en-US" altLang="zh-CN" b="1" dirty="0">
                <a:solidFill>
                  <a:schemeClr val="tx1">
                    <a:lumMod val="75000"/>
                    <a:lumOff val="25000"/>
                  </a:schemeClr>
                </a:solidFill>
                <a:latin typeface="+mn-lt"/>
                <a:ea typeface="+mn-ea"/>
              </a:rPr>
              <a:t>.pptx</a:t>
            </a:r>
            <a:endParaRPr lang="zh-CN" altLang="en-US" b="1"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179082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15</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序列操作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752373"/>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B3_List.py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45740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16</a:t>
            </a:fld>
            <a:endParaRPr lang="zh-CN" altLang="en-US"/>
          </a:p>
        </p:txBody>
      </p:sp>
      <p:pic>
        <p:nvPicPr>
          <p:cNvPr id="6" name="图片 5">
            <a:extLst>
              <a:ext uri="{FF2B5EF4-FFF2-40B4-BE49-F238E27FC236}">
                <a16:creationId xmlns:a16="http://schemas.microsoft.com/office/drawing/2014/main" id="{A0D88232-E07F-4545-8AA3-499B7DBB4907}"/>
              </a:ext>
            </a:extLst>
          </p:cNvPr>
          <p:cNvPicPr/>
          <p:nvPr/>
        </p:nvPicPr>
        <p:blipFill>
          <a:blip r:embed="rId2"/>
          <a:stretch>
            <a:fillRect/>
          </a:stretch>
        </p:blipFill>
        <p:spPr>
          <a:xfrm>
            <a:off x="-36512" y="951750"/>
            <a:ext cx="6752955" cy="2401788"/>
          </a:xfrm>
          <a:prstGeom prst="rect">
            <a:avLst/>
          </a:prstGeom>
        </p:spPr>
      </p:pic>
      <p:pic>
        <p:nvPicPr>
          <p:cNvPr id="7" name="图片 6">
            <a:extLst>
              <a:ext uri="{FF2B5EF4-FFF2-40B4-BE49-F238E27FC236}">
                <a16:creationId xmlns:a16="http://schemas.microsoft.com/office/drawing/2014/main" id="{F773AC96-A9C6-4733-91CE-F3EB38BBAEA4}"/>
              </a:ext>
            </a:extLst>
          </p:cNvPr>
          <p:cNvPicPr/>
          <p:nvPr/>
        </p:nvPicPr>
        <p:blipFill>
          <a:blip r:embed="rId3"/>
          <a:stretch>
            <a:fillRect/>
          </a:stretch>
        </p:blipFill>
        <p:spPr>
          <a:xfrm>
            <a:off x="2771799" y="3397238"/>
            <a:ext cx="6354445" cy="3460762"/>
          </a:xfrm>
          <a:prstGeom prst="rect">
            <a:avLst/>
          </a:prstGeom>
        </p:spPr>
      </p:pic>
    </p:spTree>
    <p:extLst>
      <p:ext uri="{BB962C8B-B14F-4D97-AF65-F5344CB8AC3E}">
        <p14:creationId xmlns:p14="http://schemas.microsoft.com/office/powerpoint/2010/main" val="327694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动态类型</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17</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204864"/>
            <a:ext cx="8730766" cy="2031325"/>
          </a:xfrm>
          <a:prstGeom prst="rect">
            <a:avLst/>
          </a:prstGeom>
        </p:spPr>
        <p:txBody>
          <a:bodyPr wrap="square">
            <a:spAutoFit/>
          </a:bodyPr>
          <a:lstStyle/>
          <a:p>
            <a:r>
              <a:rPr lang="zh-CN" altLang="zh-CN" dirty="0">
                <a:ea typeface="微软雅黑" pitchFamily="34" charset="-122"/>
              </a:rPr>
              <a:t>变量创建</a:t>
            </a:r>
          </a:p>
          <a:p>
            <a:r>
              <a:rPr lang="zh-CN" altLang="zh-CN" dirty="0">
                <a:ea typeface="微软雅黑" pitchFamily="34" charset="-122"/>
              </a:rPr>
              <a:t>一个变量（也就是变量名），当代码第一次给它赋值时它就被创建了。之后的赋值将会改变已创建的变量名的值。从技术上来讲，</a:t>
            </a:r>
            <a:r>
              <a:rPr lang="en-US" altLang="zh-CN" dirty="0">
                <a:ea typeface="微软雅黑" pitchFamily="34" charset="-122"/>
              </a:rPr>
              <a:t>Python</a:t>
            </a:r>
            <a:r>
              <a:rPr lang="zh-CN" altLang="zh-CN" dirty="0">
                <a:ea typeface="微软雅黑" pitchFamily="34" charset="-122"/>
              </a:rPr>
              <a:t>在代码运行之前先检测变量名，可以当成是最初的赋值创建变量。</a:t>
            </a:r>
          </a:p>
          <a:p>
            <a:r>
              <a:rPr lang="zh-CN" altLang="zh-CN" dirty="0">
                <a:ea typeface="微软雅黑" pitchFamily="34" charset="-122"/>
              </a:rPr>
              <a:t>变量名必须以下划线或字母开头，而后面接任意数目的字母、数字或下划线。</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变量不能使用保留关键字</a:t>
            </a:r>
            <a:endParaRPr lang="en-US" altLang="zh-CN" dirty="0">
              <a:ea typeface="微软雅黑" pitchFamily="34" charset="-122"/>
            </a:endParaRPr>
          </a:p>
        </p:txBody>
      </p:sp>
    </p:spTree>
    <p:extLst>
      <p:ext uri="{BB962C8B-B14F-4D97-AF65-F5344CB8AC3E}">
        <p14:creationId xmlns:p14="http://schemas.microsoft.com/office/powerpoint/2010/main" val="81593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动态类型</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18</a:t>
            </a:fld>
            <a:endParaRPr lang="zh-CN" altLang="en-US"/>
          </a:p>
        </p:txBody>
      </p:sp>
      <p:pic>
        <p:nvPicPr>
          <p:cNvPr id="5" name="图片 4">
            <a:extLst>
              <a:ext uri="{FF2B5EF4-FFF2-40B4-BE49-F238E27FC236}">
                <a16:creationId xmlns:a16="http://schemas.microsoft.com/office/drawing/2014/main" id="{DE85CBC4-9602-4990-97E4-684710C8EF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08051"/>
            <a:ext cx="9144000" cy="5949950"/>
          </a:xfrm>
          <a:prstGeom prst="rect">
            <a:avLst/>
          </a:prstGeom>
          <a:noFill/>
          <a:ln>
            <a:noFill/>
          </a:ln>
        </p:spPr>
      </p:pic>
    </p:spTree>
    <p:extLst>
      <p:ext uri="{BB962C8B-B14F-4D97-AF65-F5344CB8AC3E}">
        <p14:creationId xmlns:p14="http://schemas.microsoft.com/office/powerpoint/2010/main" val="232978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动态类型</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19</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1844824"/>
            <a:ext cx="8730766" cy="2308324"/>
          </a:xfrm>
          <a:prstGeom prst="rect">
            <a:avLst/>
          </a:prstGeom>
        </p:spPr>
        <p:txBody>
          <a:bodyPr wrap="square">
            <a:spAutoFit/>
          </a:bodyPr>
          <a:lstStyle/>
          <a:p>
            <a:r>
              <a:rPr lang="zh-CN" altLang="zh-CN" dirty="0">
                <a:ea typeface="微软雅黑" pitchFamily="34" charset="-122"/>
              </a:rPr>
              <a:t>变量类型</a:t>
            </a:r>
          </a:p>
          <a:p>
            <a:r>
              <a:rPr lang="zh-CN" altLang="zh-CN" dirty="0">
                <a:ea typeface="微软雅黑" pitchFamily="34" charset="-122"/>
              </a:rPr>
              <a:t>变量永远不会有任何的和它关联的类型信息或约束。类型的概念是存在于对象中而不是变量名中。变量原本是通用的，它只是在一个特定的时间点，简单地引用了一个特定的对象而已。</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变量使用</a:t>
            </a:r>
          </a:p>
          <a:p>
            <a:r>
              <a:rPr lang="zh-CN" altLang="zh-CN" dirty="0">
                <a:ea typeface="微软雅黑" pitchFamily="34" charset="-122"/>
              </a:rPr>
              <a:t>当变量出现在表达式中时，它会马上被当前引用的对象所代替，无论这个对象是什么类型。此外，所有的变量须在其使用前明确地赋值，使用未赋值的变量会产生错误。</a:t>
            </a:r>
            <a:endParaRPr lang="en-US" altLang="zh-CN" dirty="0">
              <a:ea typeface="微软雅黑" pitchFamily="34" charset="-122"/>
            </a:endParaRPr>
          </a:p>
        </p:txBody>
      </p:sp>
      <p:pic>
        <p:nvPicPr>
          <p:cNvPr id="2" name="图片 1">
            <a:extLst>
              <a:ext uri="{FF2B5EF4-FFF2-40B4-BE49-F238E27FC236}">
                <a16:creationId xmlns:a16="http://schemas.microsoft.com/office/drawing/2014/main" id="{299B723F-8298-4407-91DF-BC2492B0B511}"/>
              </a:ext>
            </a:extLst>
          </p:cNvPr>
          <p:cNvPicPr>
            <a:picLocks noChangeAspect="1"/>
          </p:cNvPicPr>
          <p:nvPr/>
        </p:nvPicPr>
        <p:blipFill>
          <a:blip r:embed="rId2"/>
          <a:stretch>
            <a:fillRect/>
          </a:stretch>
        </p:blipFill>
        <p:spPr>
          <a:xfrm>
            <a:off x="402807" y="4327181"/>
            <a:ext cx="6144482" cy="2505425"/>
          </a:xfrm>
          <a:prstGeom prst="rect">
            <a:avLst/>
          </a:prstGeom>
        </p:spPr>
      </p:pic>
    </p:spTree>
    <p:extLst>
      <p:ext uri="{BB962C8B-B14F-4D97-AF65-F5344CB8AC3E}">
        <p14:creationId xmlns:p14="http://schemas.microsoft.com/office/powerpoint/2010/main" val="413396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1484313"/>
            <a:ext cx="61563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755900"/>
            <a:ext cx="828040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16"/>
          <p:cNvSpPr txBox="1">
            <a:spLocks noChangeArrowheads="1"/>
          </p:cNvSpPr>
          <p:nvPr/>
        </p:nvSpPr>
        <p:spPr bwMode="auto">
          <a:xfrm>
            <a:off x="3041650" y="1516063"/>
            <a:ext cx="3313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en-US" sz="2400" b="1" dirty="0">
                <a:solidFill>
                  <a:schemeClr val="bg1"/>
                </a:solidFill>
              </a:rPr>
              <a:t>课程内容</a:t>
            </a:r>
          </a:p>
        </p:txBody>
      </p:sp>
      <p:sp>
        <p:nvSpPr>
          <p:cNvPr id="4102" name="TextBox 15"/>
          <p:cNvSpPr txBox="1">
            <a:spLocks noChangeArrowheads="1"/>
          </p:cNvSpPr>
          <p:nvPr/>
        </p:nvSpPr>
        <p:spPr bwMode="auto">
          <a:xfrm>
            <a:off x="3059113" y="2060575"/>
            <a:ext cx="2754312" cy="15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marL="342900" indent="-342900">
              <a:lnSpc>
                <a:spcPct val="150000"/>
              </a:lnSpc>
              <a:buAutoNum type="arabicPeriod"/>
            </a:pPr>
            <a:r>
              <a:rPr lang="en-US" altLang="zh-CN" sz="1600" dirty="0"/>
              <a:t>Python</a:t>
            </a:r>
            <a:r>
              <a:rPr lang="zh-CN" altLang="en-US" sz="1600" dirty="0"/>
              <a:t>程序设计基础</a:t>
            </a:r>
            <a:endParaRPr lang="en-US" altLang="zh-CN" sz="1600" dirty="0"/>
          </a:p>
          <a:p>
            <a:pPr marL="342900" indent="-342900">
              <a:lnSpc>
                <a:spcPct val="150000"/>
              </a:lnSpc>
              <a:buAutoNum type="arabicPeriod"/>
            </a:pPr>
            <a:r>
              <a:rPr lang="en-US" altLang="zh-CN" sz="1600" dirty="0"/>
              <a:t>Python</a:t>
            </a:r>
            <a:r>
              <a:rPr lang="zh-CN" altLang="en-US" sz="1600" dirty="0"/>
              <a:t>核心编程</a:t>
            </a:r>
            <a:endParaRPr lang="en-US" altLang="zh-CN" sz="1600" dirty="0"/>
          </a:p>
          <a:p>
            <a:pPr marL="342900" indent="-342900">
              <a:lnSpc>
                <a:spcPct val="150000"/>
              </a:lnSpc>
              <a:buAutoNum type="arabicPeriod"/>
            </a:pPr>
            <a:r>
              <a:rPr lang="en-US" altLang="zh-CN" sz="1600" dirty="0"/>
              <a:t>Python</a:t>
            </a:r>
            <a:r>
              <a:rPr lang="zh-CN" altLang="en-US" sz="1600" dirty="0"/>
              <a:t>框架开发</a:t>
            </a:r>
            <a:endParaRPr lang="en-US" altLang="zh-CN" sz="1600" dirty="0"/>
          </a:p>
          <a:p>
            <a:pPr marL="342900" indent="-342900">
              <a:lnSpc>
                <a:spcPct val="150000"/>
              </a:lnSpc>
              <a:buAutoNum type="arabicPeriod"/>
            </a:pPr>
            <a:r>
              <a:rPr lang="en-US" altLang="zh-CN" sz="1600" dirty="0"/>
              <a:t>Python</a:t>
            </a:r>
            <a:r>
              <a:rPr lang="zh-CN" altLang="en-US" sz="1600" dirty="0"/>
              <a:t>网络爬虫技术</a:t>
            </a:r>
          </a:p>
        </p:txBody>
      </p:sp>
      <p:sp>
        <p:nvSpPr>
          <p:cNvPr id="4103" name="TextBox 18"/>
          <p:cNvSpPr txBox="1">
            <a:spLocks noChangeArrowheads="1"/>
          </p:cNvSpPr>
          <p:nvPr/>
        </p:nvSpPr>
        <p:spPr bwMode="auto">
          <a:xfrm>
            <a:off x="6011863" y="2060575"/>
            <a:ext cx="2754312" cy="18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marL="342900" indent="-342900">
              <a:lnSpc>
                <a:spcPct val="150000"/>
              </a:lnSpc>
              <a:buAutoNum type="arabicPeriod" startAt="5"/>
            </a:pPr>
            <a:r>
              <a:rPr lang="en-US" altLang="zh-CN" sz="1600" dirty="0" err="1"/>
              <a:t>Scrapy</a:t>
            </a:r>
            <a:r>
              <a:rPr lang="zh-CN" altLang="en-US" sz="1600" dirty="0"/>
              <a:t>网络爬虫框架</a:t>
            </a:r>
            <a:endParaRPr lang="en-US" altLang="zh-CN" sz="1600" dirty="0"/>
          </a:p>
          <a:p>
            <a:pPr marL="342900" indent="-342900">
              <a:lnSpc>
                <a:spcPct val="150000"/>
              </a:lnSpc>
              <a:buAutoNum type="arabicPeriod" startAt="5"/>
            </a:pPr>
            <a:r>
              <a:rPr lang="en-US" altLang="zh-CN" sz="1600" dirty="0"/>
              <a:t>Python</a:t>
            </a:r>
            <a:r>
              <a:rPr lang="zh-CN" altLang="en-US" sz="1600" dirty="0"/>
              <a:t>数据预处理与分析</a:t>
            </a:r>
            <a:endParaRPr lang="en-US" altLang="zh-CN" sz="1600" dirty="0"/>
          </a:p>
          <a:p>
            <a:pPr marL="342900" indent="-342900">
              <a:lnSpc>
                <a:spcPct val="150000"/>
              </a:lnSpc>
              <a:buAutoNum type="arabicPeriod" startAt="5"/>
            </a:pPr>
            <a:r>
              <a:rPr lang="zh-CN" altLang="en-US" sz="1600" dirty="0"/>
              <a:t>数据挖掘算法</a:t>
            </a:r>
            <a:endParaRPr lang="en-US" altLang="zh-CN" sz="1600" dirty="0"/>
          </a:p>
          <a:p>
            <a:pPr marL="342900" indent="-342900">
              <a:lnSpc>
                <a:spcPct val="150000"/>
              </a:lnSpc>
              <a:buAutoNum type="arabicPeriod" startAt="5"/>
            </a:pPr>
            <a:r>
              <a:rPr lang="en-US" altLang="zh-CN" sz="1600" dirty="0"/>
              <a:t>Python</a:t>
            </a:r>
            <a:r>
              <a:rPr lang="zh-CN" altLang="en-US" sz="1600" dirty="0"/>
              <a:t>数据挖掘</a:t>
            </a:r>
            <a:endParaRPr lang="en-US" altLang="zh-CN" sz="1600" dirty="0"/>
          </a:p>
          <a:p>
            <a:pPr marL="342900" indent="-342900">
              <a:lnSpc>
                <a:spcPct val="150000"/>
              </a:lnSpc>
              <a:buAutoNum type="arabicPeriod" startAt="5"/>
            </a:pPr>
            <a:r>
              <a:rPr lang="zh-CN" altLang="en-US" sz="1600" dirty="0"/>
              <a:t>综合案例</a:t>
            </a:r>
          </a:p>
        </p:txBody>
      </p:sp>
      <p:sp>
        <p:nvSpPr>
          <p:cNvPr id="18" name="灯片编号占位符 17"/>
          <p:cNvSpPr>
            <a:spLocks noGrp="1"/>
          </p:cNvSpPr>
          <p:nvPr>
            <p:ph type="sldNum" sz="quarter" idx="12"/>
          </p:nvPr>
        </p:nvSpPr>
        <p:spPr/>
        <p:txBody>
          <a:bodyPr/>
          <a:lstStyle/>
          <a:p>
            <a:pPr>
              <a:defRPr/>
            </a:pPr>
            <a:fld id="{01BA46A2-376D-4F73-B0F1-B3609390A4A0}" type="slidenum">
              <a:rPr lang="zh-CN" altLang="en-US"/>
              <a:pPr>
                <a:defRPr/>
              </a:pPr>
              <a:t>2</a:t>
            </a:fld>
            <a:endParaRPr lang="zh-CN" altLang="en-US"/>
          </a:p>
        </p:txBody>
      </p:sp>
      <p:pic>
        <p:nvPicPr>
          <p:cNvPr id="3" name="图片 2">
            <a:extLst>
              <a:ext uri="{FF2B5EF4-FFF2-40B4-BE49-F238E27FC236}">
                <a16:creationId xmlns:a16="http://schemas.microsoft.com/office/drawing/2014/main" id="{46CF3467-AE19-41BF-AF9F-1AABF41EF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38022"/>
            <a:ext cx="3419996" cy="9467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对象垃圾收集</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20</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1772816"/>
            <a:ext cx="8730766" cy="3416320"/>
          </a:xfrm>
          <a:prstGeom prst="rect">
            <a:avLst/>
          </a:prstGeom>
        </p:spPr>
        <p:txBody>
          <a:bodyPr wrap="square">
            <a:spAutoFit/>
          </a:bodyPr>
          <a:lstStyle/>
          <a:p>
            <a:r>
              <a:rPr lang="en-US" altLang="zh-CN" dirty="0" err="1">
                <a:ea typeface="微软雅黑" pitchFamily="34" charset="-122"/>
              </a:rPr>
              <a:t>val</a:t>
            </a:r>
            <a:r>
              <a:rPr lang="en-US" altLang="zh-CN" dirty="0">
                <a:ea typeface="微软雅黑" pitchFamily="34" charset="-122"/>
              </a:rPr>
              <a:t>=3</a:t>
            </a:r>
            <a:endParaRPr lang="zh-CN" altLang="zh-CN" dirty="0">
              <a:ea typeface="微软雅黑" pitchFamily="34" charset="-122"/>
            </a:endParaRPr>
          </a:p>
          <a:p>
            <a:r>
              <a:rPr lang="en-US" altLang="zh-CN" dirty="0" err="1">
                <a:ea typeface="微软雅黑" pitchFamily="34" charset="-122"/>
              </a:rPr>
              <a:t>val</a:t>
            </a:r>
            <a:r>
              <a:rPr lang="en-US" altLang="zh-CN" dirty="0">
                <a:ea typeface="微软雅黑" pitchFamily="34" charset="-122"/>
              </a:rPr>
              <a:t>=”jack”</a:t>
            </a:r>
          </a:p>
          <a:p>
            <a:endParaRPr lang="zh-CN" altLang="zh-CN" dirty="0">
              <a:ea typeface="微软雅黑" pitchFamily="34" charset="-122"/>
            </a:endParaRPr>
          </a:p>
          <a:p>
            <a:r>
              <a:rPr lang="zh-CN" altLang="zh-CN" dirty="0">
                <a:ea typeface="微软雅黑" pitchFamily="34" charset="-122"/>
              </a:rPr>
              <a:t>每当一个变量名被赋与了一个新的对象，之前的那个对象占用的空间就会被回收（如果它没有被其他的变量名或对象所引用的话）。这种自动回收对象空间的技术称作垃圾收集。</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但</a:t>
            </a:r>
            <a:r>
              <a:rPr lang="en-US" altLang="zh-CN" dirty="0">
                <a:ea typeface="微软雅黑" pitchFamily="34" charset="-122"/>
              </a:rPr>
              <a:t>python</a:t>
            </a:r>
            <a:r>
              <a:rPr lang="zh-CN" altLang="zh-CN" dirty="0">
                <a:solidFill>
                  <a:srgbClr val="FF0000"/>
                </a:solidFill>
                <a:ea typeface="微软雅黑" pitchFamily="34" charset="-122"/>
              </a:rPr>
              <a:t>缓存</a:t>
            </a:r>
            <a:r>
              <a:rPr lang="zh-CN" altLang="zh-CN" dirty="0">
                <a:ea typeface="微软雅黑" pitchFamily="34" charset="-122"/>
              </a:rPr>
              <a:t>并复用了</a:t>
            </a:r>
            <a:r>
              <a:rPr lang="zh-CN" altLang="zh-CN" dirty="0">
                <a:solidFill>
                  <a:srgbClr val="FF0000"/>
                </a:solidFill>
                <a:ea typeface="微软雅黑" pitchFamily="34" charset="-122"/>
              </a:rPr>
              <a:t>小的整数和小的字符串</a:t>
            </a:r>
            <a:r>
              <a:rPr lang="zh-CN" altLang="zh-CN" dirty="0">
                <a:ea typeface="微软雅黑" pitchFamily="34" charset="-122"/>
              </a:rPr>
              <a:t>，</a:t>
            </a:r>
            <a:r>
              <a:rPr lang="en-US" altLang="zh-CN" dirty="0">
                <a:ea typeface="微软雅黑" pitchFamily="34" charset="-122"/>
              </a:rPr>
              <a:t>3</a:t>
            </a:r>
            <a:r>
              <a:rPr lang="zh-CN" altLang="zh-CN" dirty="0">
                <a:ea typeface="微软雅黑" pitchFamily="34" charset="-122"/>
              </a:rPr>
              <a:t>将可能仍被保存在一个系统表中，等待下一次代码生成另一个</a:t>
            </a:r>
            <a:r>
              <a:rPr lang="en-US" altLang="zh-CN" dirty="0">
                <a:ea typeface="微软雅黑" pitchFamily="34" charset="-122"/>
              </a:rPr>
              <a:t>3</a:t>
            </a:r>
            <a:r>
              <a:rPr lang="zh-CN" altLang="zh-CN" dirty="0">
                <a:ea typeface="微软雅黑" pitchFamily="34" charset="-122"/>
              </a:rPr>
              <a:t>时重复利用。尽管这样，大多数种类的对象都会在不再引用时马上回收。</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共享引用的对象内部发生修改则变量全部发生修改，因为它们都同时指向了这个对象</a:t>
            </a:r>
            <a:r>
              <a:rPr lang="zh-CN" altLang="en-US" dirty="0">
                <a:ea typeface="微软雅黑" pitchFamily="34" charset="-122"/>
              </a:rPr>
              <a:t>。</a:t>
            </a:r>
            <a:endParaRPr lang="en-US" altLang="zh-CN" dirty="0">
              <a:ea typeface="微软雅黑" pitchFamily="34" charset="-122"/>
            </a:endParaRPr>
          </a:p>
        </p:txBody>
      </p:sp>
    </p:spTree>
    <p:extLst>
      <p:ext uri="{BB962C8B-B14F-4D97-AF65-F5344CB8AC3E}">
        <p14:creationId xmlns:p14="http://schemas.microsoft.com/office/powerpoint/2010/main" val="39130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21</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567707"/>
            <a:ext cx="1944216" cy="1200329"/>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B4_DynamicType.py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5955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22</a:t>
            </a:fld>
            <a:endParaRPr lang="zh-CN" altLang="en-US"/>
          </a:p>
        </p:txBody>
      </p:sp>
      <p:pic>
        <p:nvPicPr>
          <p:cNvPr id="5" name="图片 4">
            <a:extLst>
              <a:ext uri="{FF2B5EF4-FFF2-40B4-BE49-F238E27FC236}">
                <a16:creationId xmlns:a16="http://schemas.microsoft.com/office/drawing/2014/main" id="{7BCEEB37-1DA7-4884-ABC2-ADEA6E79F45A}"/>
              </a:ext>
            </a:extLst>
          </p:cNvPr>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265379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23</a:t>
            </a:fld>
            <a:endParaRPr lang="zh-CN" altLang="en-US"/>
          </a:p>
        </p:txBody>
      </p:sp>
      <p:pic>
        <p:nvPicPr>
          <p:cNvPr id="6" name="图片 5">
            <a:extLst>
              <a:ext uri="{FF2B5EF4-FFF2-40B4-BE49-F238E27FC236}">
                <a16:creationId xmlns:a16="http://schemas.microsoft.com/office/drawing/2014/main" id="{968F0B06-6C8A-4290-8774-593496B59782}"/>
              </a:ext>
            </a:extLst>
          </p:cNvPr>
          <p:cNvPicPr/>
          <p:nvPr/>
        </p:nvPicPr>
        <p:blipFill>
          <a:blip r:embed="rId2"/>
          <a:stretch>
            <a:fillRect/>
          </a:stretch>
        </p:blipFill>
        <p:spPr>
          <a:xfrm>
            <a:off x="0" y="1484784"/>
            <a:ext cx="9115039" cy="2244893"/>
          </a:xfrm>
          <a:prstGeom prst="rect">
            <a:avLst/>
          </a:prstGeom>
        </p:spPr>
      </p:pic>
      <p:pic>
        <p:nvPicPr>
          <p:cNvPr id="7" name="图片 6">
            <a:extLst>
              <a:ext uri="{FF2B5EF4-FFF2-40B4-BE49-F238E27FC236}">
                <a16:creationId xmlns:a16="http://schemas.microsoft.com/office/drawing/2014/main" id="{F99219BF-35C7-40D5-BB14-F9A9DE9C8AE2}"/>
              </a:ext>
            </a:extLst>
          </p:cNvPr>
          <p:cNvPicPr/>
          <p:nvPr/>
        </p:nvPicPr>
        <p:blipFill>
          <a:blip r:embed="rId3"/>
          <a:stretch>
            <a:fillRect/>
          </a:stretch>
        </p:blipFill>
        <p:spPr>
          <a:xfrm>
            <a:off x="35496" y="3729677"/>
            <a:ext cx="9095686" cy="1567554"/>
          </a:xfrm>
          <a:prstGeom prst="rect">
            <a:avLst/>
          </a:prstGeom>
        </p:spPr>
      </p:pic>
    </p:spTree>
    <p:extLst>
      <p:ext uri="{BB962C8B-B14F-4D97-AF65-F5344CB8AC3E}">
        <p14:creationId xmlns:p14="http://schemas.microsoft.com/office/powerpoint/2010/main" val="301627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24</a:t>
            </a:fld>
            <a:endParaRPr lang="zh-CN" altLang="en-US"/>
          </a:p>
        </p:txBody>
      </p:sp>
      <p:pic>
        <p:nvPicPr>
          <p:cNvPr id="8" name="图片 7">
            <a:extLst>
              <a:ext uri="{FF2B5EF4-FFF2-40B4-BE49-F238E27FC236}">
                <a16:creationId xmlns:a16="http://schemas.microsoft.com/office/drawing/2014/main" id="{8A266B3D-B9F5-44D1-B58E-A450E2FF8FF3}"/>
              </a:ext>
            </a:extLst>
          </p:cNvPr>
          <p:cNvPicPr/>
          <p:nvPr/>
        </p:nvPicPr>
        <p:blipFill>
          <a:blip r:embed="rId2"/>
          <a:stretch>
            <a:fillRect/>
          </a:stretch>
        </p:blipFill>
        <p:spPr>
          <a:xfrm>
            <a:off x="-1971" y="1412776"/>
            <a:ext cx="9144000" cy="4554526"/>
          </a:xfrm>
          <a:prstGeom prst="rect">
            <a:avLst/>
          </a:prstGeom>
        </p:spPr>
      </p:pic>
    </p:spTree>
    <p:extLst>
      <p:ext uri="{BB962C8B-B14F-4D97-AF65-F5344CB8AC3E}">
        <p14:creationId xmlns:p14="http://schemas.microsoft.com/office/powerpoint/2010/main" val="61094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复数</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25</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2204864"/>
            <a:ext cx="8730766" cy="2031325"/>
          </a:xfrm>
          <a:prstGeom prst="rect">
            <a:avLst/>
          </a:prstGeom>
        </p:spPr>
        <p:txBody>
          <a:bodyPr wrap="square">
            <a:spAutoFit/>
          </a:bodyPr>
          <a:lstStyle/>
          <a:p>
            <a:r>
              <a:rPr lang="zh-CN" altLang="zh-CN" dirty="0">
                <a:ea typeface="微软雅黑" pitchFamily="34" charset="-122"/>
              </a:rPr>
              <a:t>在</a:t>
            </a:r>
            <a:r>
              <a:rPr lang="en-US" altLang="zh-CN" dirty="0">
                <a:ea typeface="微软雅黑" pitchFamily="34" charset="-122"/>
              </a:rPr>
              <a:t>Python</a:t>
            </a:r>
            <a:r>
              <a:rPr lang="zh-CN" altLang="zh-CN" dirty="0">
                <a:ea typeface="微软雅黑" pitchFamily="34" charset="-122"/>
              </a:rPr>
              <a:t>中，复数是个不同的核心对象类型。复数表示为两个浮点（实部和虚部）并接在虚部增加了</a:t>
            </a:r>
            <a:r>
              <a:rPr lang="en-US" altLang="zh-CN" dirty="0">
                <a:ea typeface="微软雅黑" pitchFamily="34" charset="-122"/>
              </a:rPr>
              <a:t>j</a:t>
            </a:r>
            <a:r>
              <a:rPr lang="zh-CN" altLang="zh-CN" dirty="0">
                <a:ea typeface="微软雅黑" pitchFamily="34" charset="-122"/>
              </a:rPr>
              <a:t>或</a:t>
            </a:r>
            <a:r>
              <a:rPr lang="en-US" altLang="zh-CN" dirty="0">
                <a:ea typeface="微软雅黑" pitchFamily="34" charset="-122"/>
              </a:rPr>
              <a:t>J</a:t>
            </a:r>
            <a:r>
              <a:rPr lang="zh-CN" altLang="zh-CN" dirty="0">
                <a:ea typeface="微软雅黑" pitchFamily="34" charset="-122"/>
              </a:rPr>
              <a:t>的后缀。把非零实部的复数写成由</a:t>
            </a:r>
            <a:r>
              <a:rPr lang="en-US" altLang="zh-CN" dirty="0">
                <a:ea typeface="微软雅黑" pitchFamily="34" charset="-122"/>
              </a:rPr>
              <a:t>+</a:t>
            </a:r>
            <a:r>
              <a:rPr lang="zh-CN" altLang="zh-CN" dirty="0">
                <a:ea typeface="微软雅黑" pitchFamily="34" charset="-122"/>
              </a:rPr>
              <a:t>连接起来的两部分。例如一个复数的实部为</a:t>
            </a:r>
            <a:r>
              <a:rPr lang="en-US" altLang="zh-CN" dirty="0">
                <a:ea typeface="微软雅黑" pitchFamily="34" charset="-122"/>
              </a:rPr>
              <a:t>2</a:t>
            </a:r>
            <a:r>
              <a:rPr lang="zh-CN" altLang="zh-CN" dirty="0">
                <a:ea typeface="微软雅黑" pitchFamily="34" charset="-122"/>
              </a:rPr>
              <a:t>并且虚部为</a:t>
            </a:r>
            <a:r>
              <a:rPr lang="en-US" altLang="zh-CN" dirty="0">
                <a:ea typeface="微软雅黑" pitchFamily="34" charset="-122"/>
              </a:rPr>
              <a:t>-3</a:t>
            </a:r>
            <a:r>
              <a:rPr lang="zh-CN" altLang="zh-CN" dirty="0">
                <a:ea typeface="微软雅黑" pitchFamily="34" charset="-122"/>
              </a:rPr>
              <a:t>可以写成</a:t>
            </a:r>
            <a:r>
              <a:rPr lang="en-US" altLang="zh-CN" dirty="0">
                <a:ea typeface="微软雅黑" pitchFamily="34" charset="-122"/>
              </a:rPr>
              <a:t>2+-3j</a:t>
            </a:r>
            <a:r>
              <a:rPr lang="zh-CN" altLang="zh-CN" dirty="0">
                <a:ea typeface="微软雅黑" pitchFamily="34" charset="-122"/>
              </a:rPr>
              <a:t>。</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复数允许分解出它的实部和虚部作为属性，并支持所有一般的数学表达式，以及可以通过标准的</a:t>
            </a:r>
            <a:r>
              <a:rPr lang="en-US" altLang="zh-CN" dirty="0" err="1">
                <a:ea typeface="微软雅黑" pitchFamily="34" charset="-122"/>
              </a:rPr>
              <a:t>cmath</a:t>
            </a:r>
            <a:r>
              <a:rPr lang="zh-CN" altLang="zh-CN" dirty="0">
                <a:ea typeface="微软雅黑" pitchFamily="34" charset="-122"/>
              </a:rPr>
              <a:t>模块（复数版的标准数学模块）中的工具进行处理。复数通常是在面向工程的程序中扮演了重要的角色。</a:t>
            </a:r>
            <a:endParaRPr lang="en-US" altLang="zh-CN" dirty="0">
              <a:ea typeface="微软雅黑" pitchFamily="34" charset="-122"/>
            </a:endParaRPr>
          </a:p>
        </p:txBody>
      </p:sp>
    </p:spTree>
    <p:extLst>
      <p:ext uri="{BB962C8B-B14F-4D97-AF65-F5344CB8AC3E}">
        <p14:creationId xmlns:p14="http://schemas.microsoft.com/office/powerpoint/2010/main" val="1663737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八进制和十六进制</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26</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2348880"/>
            <a:ext cx="8730766" cy="1477328"/>
          </a:xfrm>
          <a:prstGeom prst="rect">
            <a:avLst/>
          </a:prstGeom>
        </p:spPr>
        <p:txBody>
          <a:bodyPr wrap="square">
            <a:spAutoFit/>
          </a:bodyPr>
          <a:lstStyle/>
          <a:p>
            <a:r>
              <a:rPr lang="zh-CN" altLang="zh-CN" dirty="0">
                <a:ea typeface="微软雅黑" pitchFamily="34" charset="-122"/>
              </a:rPr>
              <a:t>八进制常量以</a:t>
            </a:r>
            <a:r>
              <a:rPr lang="en-US" altLang="zh-CN" dirty="0">
                <a:ea typeface="微软雅黑" pitchFamily="34" charset="-122"/>
              </a:rPr>
              <a:t>0o</a:t>
            </a:r>
            <a:r>
              <a:rPr lang="zh-CN" altLang="zh-CN" dirty="0">
                <a:ea typeface="微软雅黑" pitchFamily="34" charset="-122"/>
              </a:rPr>
              <a:t>开头</a:t>
            </a:r>
            <a:r>
              <a:rPr lang="en-US" altLang="zh-CN" dirty="0">
                <a:ea typeface="微软雅黑" pitchFamily="34" charset="-122"/>
              </a:rPr>
              <a:t>(python3)</a:t>
            </a:r>
            <a:r>
              <a:rPr lang="zh-CN" altLang="zh-CN" dirty="0">
                <a:ea typeface="微软雅黑" pitchFamily="34" charset="-122"/>
              </a:rPr>
              <a:t>，并紧跟着八进制数字</a:t>
            </a:r>
            <a:r>
              <a:rPr lang="en-US" altLang="zh-CN" dirty="0">
                <a:ea typeface="微软雅黑" pitchFamily="34" charset="-122"/>
              </a:rPr>
              <a:t>0-7</a:t>
            </a:r>
            <a:r>
              <a:rPr lang="zh-CN" altLang="zh-CN" dirty="0">
                <a:ea typeface="微软雅黑" pitchFamily="34" charset="-122"/>
              </a:rPr>
              <a:t>的字符串，每一个八进制数字都可由</a:t>
            </a:r>
            <a:r>
              <a:rPr lang="en-US" altLang="zh-CN" dirty="0">
                <a:ea typeface="微软雅黑" pitchFamily="34" charset="-122"/>
              </a:rPr>
              <a:t>3</a:t>
            </a:r>
            <a:r>
              <a:rPr lang="zh-CN" altLang="zh-CN" dirty="0">
                <a:ea typeface="微软雅黑" pitchFamily="34" charset="-122"/>
              </a:rPr>
              <a:t>个二进制位来表示。</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十六进制常量以</a:t>
            </a:r>
            <a:r>
              <a:rPr lang="en-US" altLang="zh-CN" dirty="0">
                <a:ea typeface="微软雅黑" pitchFamily="34" charset="-122"/>
              </a:rPr>
              <a:t>0x</a:t>
            </a:r>
            <a:r>
              <a:rPr lang="zh-CN" altLang="zh-CN" dirty="0">
                <a:ea typeface="微软雅黑" pitchFamily="34" charset="-122"/>
              </a:rPr>
              <a:t>或</a:t>
            </a:r>
            <a:r>
              <a:rPr lang="en-US" altLang="zh-CN" dirty="0">
                <a:ea typeface="微软雅黑" pitchFamily="34" charset="-122"/>
              </a:rPr>
              <a:t>0X</a:t>
            </a:r>
            <a:r>
              <a:rPr lang="zh-CN" altLang="zh-CN" dirty="0">
                <a:ea typeface="微软雅黑" pitchFamily="34" charset="-122"/>
              </a:rPr>
              <a:t>开头，并跟着由十六进制数字</a:t>
            </a:r>
            <a:r>
              <a:rPr lang="en-US" altLang="zh-CN" dirty="0">
                <a:ea typeface="微软雅黑" pitchFamily="34" charset="-122"/>
              </a:rPr>
              <a:t>0-9</a:t>
            </a:r>
            <a:r>
              <a:rPr lang="zh-CN" altLang="zh-CN" dirty="0">
                <a:ea typeface="微软雅黑" pitchFamily="34" charset="-122"/>
              </a:rPr>
              <a:t>和大写或小写的</a:t>
            </a:r>
            <a:r>
              <a:rPr lang="en-US" altLang="zh-CN" dirty="0">
                <a:ea typeface="微软雅黑" pitchFamily="34" charset="-122"/>
              </a:rPr>
              <a:t>A-F</a:t>
            </a:r>
            <a:r>
              <a:rPr lang="zh-CN" altLang="zh-CN" dirty="0">
                <a:ea typeface="微软雅黑" pitchFamily="34" charset="-122"/>
              </a:rPr>
              <a:t>构成的字符串，每个十六进制数字能够由</a:t>
            </a:r>
            <a:r>
              <a:rPr lang="en-US" altLang="zh-CN" dirty="0">
                <a:ea typeface="微软雅黑" pitchFamily="34" charset="-122"/>
              </a:rPr>
              <a:t>4</a:t>
            </a:r>
            <a:r>
              <a:rPr lang="zh-CN" altLang="zh-CN" dirty="0">
                <a:ea typeface="微软雅黑" pitchFamily="34" charset="-122"/>
              </a:rPr>
              <a:t>个二进制位来表示。</a:t>
            </a:r>
            <a:endParaRPr lang="en-US" altLang="zh-CN" dirty="0">
              <a:ea typeface="微软雅黑" pitchFamily="34" charset="-122"/>
            </a:endParaRPr>
          </a:p>
        </p:txBody>
      </p:sp>
    </p:spTree>
    <p:extLst>
      <p:ext uri="{BB962C8B-B14F-4D97-AF65-F5344CB8AC3E}">
        <p14:creationId xmlns:p14="http://schemas.microsoft.com/office/powerpoint/2010/main" val="318406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27</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13530" y="2241231"/>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B5_Other.py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
        <p:nvSpPr>
          <p:cNvPr id="3" name="矩形 2">
            <a:extLst>
              <a:ext uri="{FF2B5EF4-FFF2-40B4-BE49-F238E27FC236}">
                <a16:creationId xmlns:a16="http://schemas.microsoft.com/office/drawing/2014/main" id="{6FA7C1F1-B9D2-4205-BCFD-AF92DD25A257}"/>
              </a:ext>
            </a:extLst>
          </p:cNvPr>
          <p:cNvSpPr/>
          <p:nvPr/>
        </p:nvSpPr>
        <p:spPr>
          <a:xfrm rot="21350723">
            <a:off x="991275" y="3066581"/>
            <a:ext cx="4572000" cy="2677656"/>
          </a:xfrm>
          <a:prstGeom prst="rect">
            <a:avLst/>
          </a:prstGeom>
        </p:spPr>
        <p:txBody>
          <a:bodyPr>
            <a:spAutoFit/>
          </a:bodyPr>
          <a:lstStyle/>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内置</a:t>
            </a:r>
            <a:r>
              <a:rPr lang="en-US" altLang="zh-CN" sz="1200" b="1" kern="100" dirty="0">
                <a:latin typeface="等线" panose="02010600030101010101" pitchFamily="2" charset="-122"/>
                <a:ea typeface="等线" panose="02010600030101010101" pitchFamily="2" charset="-122"/>
                <a:cs typeface="Times New Roman" panose="02020603050405020304" pitchFamily="18" charset="0"/>
              </a:rPr>
              <a:t>set</a:t>
            </a: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函数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固定精度浮点数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布尔值</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空占位符</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判断变量类型</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混合类型自动升级</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保留小数位数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除法：真除法、</a:t>
            </a:r>
            <a:r>
              <a:rPr lang="en-US" altLang="zh-CN" sz="1200" b="1" kern="100" dirty="0">
                <a:latin typeface="等线" panose="02010600030101010101" pitchFamily="2" charset="-122"/>
                <a:ea typeface="等线" panose="02010600030101010101" pitchFamily="2" charset="-122"/>
                <a:cs typeface="Times New Roman" panose="02020603050405020304" pitchFamily="18" charset="0"/>
              </a:rPr>
              <a:t>Floor</a:t>
            </a: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除法</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位操作</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复数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八进制和十六进制</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其他内置数学工具</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小数精度处理</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200" b="1" dirty="0">
                <a:ea typeface="等线" panose="02010600030101010101" pitchFamily="2" charset="-122"/>
                <a:cs typeface="Times New Roman" panose="02020603050405020304" pitchFamily="18" charset="0"/>
              </a:rPr>
              <a:t>集合</a:t>
            </a:r>
            <a:endParaRPr lang="zh-CN" altLang="en-US" sz="1200" dirty="0"/>
          </a:p>
        </p:txBody>
      </p:sp>
    </p:spTree>
    <p:extLst>
      <p:ext uri="{BB962C8B-B14F-4D97-AF65-F5344CB8AC3E}">
        <p14:creationId xmlns:p14="http://schemas.microsoft.com/office/powerpoint/2010/main" val="194102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28</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字典操作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14131" y="2569247"/>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B6_Dictionary.py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379836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29</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元组操作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788284"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B7_Tuple.py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421945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选择</a:t>
            </a:r>
            <a:r>
              <a:rPr lang="en-US" altLang="zh-CN" dirty="0"/>
              <a:t>python</a:t>
            </a:r>
            <a:r>
              <a:rPr lang="zh-CN" altLang="zh-CN" dirty="0"/>
              <a:t>的主要因素</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a:t>
            </a:fld>
            <a:endParaRPr lang="zh-CN" altLang="en-US"/>
          </a:p>
        </p:txBody>
      </p:sp>
      <p:sp>
        <p:nvSpPr>
          <p:cNvPr id="6149" name="TextBox 7"/>
          <p:cNvSpPr txBox="1">
            <a:spLocks noChangeArrowheads="1"/>
          </p:cNvSpPr>
          <p:nvPr/>
        </p:nvSpPr>
        <p:spPr bwMode="auto">
          <a:xfrm>
            <a:off x="133127" y="1251644"/>
            <a:ext cx="887774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zh-CN" b="1" dirty="0"/>
              <a:t>软件质量</a:t>
            </a:r>
            <a:endParaRPr lang="zh-CN" altLang="zh-CN" dirty="0"/>
          </a:p>
          <a:p>
            <a:r>
              <a:rPr lang="zh-CN" altLang="zh-CN" dirty="0"/>
              <a:t>在很大程度上，</a:t>
            </a:r>
            <a:r>
              <a:rPr lang="en-US" altLang="zh-CN" dirty="0"/>
              <a:t>Python</a:t>
            </a:r>
            <a:r>
              <a:rPr lang="zh-CN" altLang="zh-CN" dirty="0"/>
              <a:t>更注重可读性、一致性和软件质量，从而与脚本语言世界中的其他工具区别开来。</a:t>
            </a:r>
            <a:r>
              <a:rPr lang="en-US" altLang="zh-CN" dirty="0"/>
              <a:t>Python</a:t>
            </a:r>
            <a:r>
              <a:rPr lang="zh-CN" altLang="zh-CN" dirty="0"/>
              <a:t>代码的设计致力于可读性，因此具备了比传统脚本语言更优秀的可重用性和可维护性。即使代码并不是亲手所写，</a:t>
            </a:r>
            <a:r>
              <a:rPr lang="en-US" altLang="zh-CN" dirty="0"/>
              <a:t>Python</a:t>
            </a:r>
            <a:r>
              <a:rPr lang="zh-CN" altLang="zh-CN" dirty="0"/>
              <a:t>的一致性也保证了其代码易于理解。此外，</a:t>
            </a:r>
            <a:r>
              <a:rPr lang="en-US" altLang="zh-CN" dirty="0"/>
              <a:t>Python</a:t>
            </a:r>
            <a:r>
              <a:rPr lang="zh-CN" altLang="zh-CN" dirty="0"/>
              <a:t>支持软件开发的高级重用机制。例如面向对象程序设计</a:t>
            </a:r>
            <a:r>
              <a:rPr lang="en-US" altLang="zh-CN" dirty="0"/>
              <a:t>(OOP)</a:t>
            </a:r>
            <a:r>
              <a:rPr lang="zh-CN" altLang="zh-CN" dirty="0"/>
              <a:t>。</a:t>
            </a:r>
            <a:endParaRPr lang="en-US" altLang="zh-CN" dirty="0"/>
          </a:p>
          <a:p>
            <a:endParaRPr lang="zh-CN" altLang="zh-CN" dirty="0"/>
          </a:p>
          <a:p>
            <a:r>
              <a:rPr lang="zh-CN" altLang="zh-CN" b="1" dirty="0"/>
              <a:t>开发者效率</a:t>
            </a:r>
            <a:endParaRPr lang="zh-CN" altLang="zh-CN" dirty="0"/>
          </a:p>
          <a:p>
            <a:r>
              <a:rPr lang="zh-CN" altLang="zh-CN" dirty="0"/>
              <a:t>相对于</a:t>
            </a:r>
            <a:r>
              <a:rPr lang="en-US" altLang="zh-CN" dirty="0"/>
              <a:t>c</a:t>
            </a:r>
            <a:r>
              <a:rPr lang="zh-CN" altLang="zh-CN" dirty="0"/>
              <a:t>、</a:t>
            </a:r>
            <a:r>
              <a:rPr lang="en-US" altLang="zh-CN" dirty="0" err="1"/>
              <a:t>c++</a:t>
            </a:r>
            <a:r>
              <a:rPr lang="zh-CN" altLang="zh-CN" dirty="0"/>
              <a:t>和</a:t>
            </a:r>
            <a:r>
              <a:rPr lang="en-US" altLang="zh-CN" dirty="0"/>
              <a:t>Java</a:t>
            </a:r>
            <a:r>
              <a:rPr lang="zh-CN" altLang="zh-CN" dirty="0"/>
              <a:t>等编译</a:t>
            </a:r>
            <a:r>
              <a:rPr lang="en-US" altLang="zh-CN" dirty="0"/>
              <a:t>/</a:t>
            </a:r>
            <a:r>
              <a:rPr lang="zh-CN" altLang="zh-CN" dirty="0"/>
              <a:t>静态类型语言，</a:t>
            </a:r>
            <a:r>
              <a:rPr lang="en-US" altLang="zh-CN" dirty="0"/>
              <a:t>python</a:t>
            </a:r>
            <a:r>
              <a:rPr lang="zh-CN" altLang="zh-CN" dirty="0"/>
              <a:t>的开发者效率提高了数倍。</a:t>
            </a:r>
            <a:r>
              <a:rPr lang="en-US" altLang="zh-CN" dirty="0"/>
              <a:t>Python</a:t>
            </a:r>
            <a:r>
              <a:rPr lang="zh-CN" altLang="zh-CN" dirty="0"/>
              <a:t>代码的大小往往只有</a:t>
            </a:r>
            <a:r>
              <a:rPr lang="en-US" altLang="zh-CN" dirty="0" err="1"/>
              <a:t>c++</a:t>
            </a:r>
            <a:r>
              <a:rPr lang="zh-CN" altLang="zh-CN" dirty="0"/>
              <a:t>或</a:t>
            </a:r>
            <a:r>
              <a:rPr lang="en-US" altLang="zh-CN" dirty="0"/>
              <a:t>Java</a:t>
            </a:r>
            <a:r>
              <a:rPr lang="zh-CN" altLang="zh-CN" dirty="0"/>
              <a:t>代码的五分之一到三分之一。这意味着可以录人更少的代码、调试更少的代码并在开发完成之维护更少的代码。并且</a:t>
            </a:r>
            <a:r>
              <a:rPr lang="en-US" altLang="zh-CN" dirty="0"/>
              <a:t>Python</a:t>
            </a:r>
            <a:r>
              <a:rPr lang="zh-CN" altLang="zh-CN" dirty="0"/>
              <a:t>程序可以立即运行，无需传统编译</a:t>
            </a:r>
            <a:r>
              <a:rPr lang="en-US" altLang="zh-CN" dirty="0"/>
              <a:t>/</a:t>
            </a:r>
            <a:r>
              <a:rPr lang="zh-CN" altLang="zh-CN" dirty="0"/>
              <a:t>静态语言所必须的编译及链接等步骤，进一步提高了程序员的效率。</a:t>
            </a:r>
            <a:endParaRPr lang="en-US" altLang="zh-CN" dirty="0"/>
          </a:p>
          <a:p>
            <a:endParaRPr lang="zh-CN" altLang="zh-CN" dirty="0"/>
          </a:p>
          <a:p>
            <a:r>
              <a:rPr lang="zh-CN" altLang="zh-CN" b="1" dirty="0"/>
              <a:t>程序的可移植性</a:t>
            </a:r>
            <a:endParaRPr lang="zh-CN" altLang="zh-CN" dirty="0"/>
          </a:p>
          <a:p>
            <a:r>
              <a:rPr lang="zh-CN" altLang="zh-CN" dirty="0"/>
              <a:t>绝大多数的</a:t>
            </a:r>
            <a:r>
              <a:rPr lang="en-US" altLang="zh-CN" dirty="0"/>
              <a:t>Python</a:t>
            </a:r>
            <a:r>
              <a:rPr lang="zh-CN" altLang="zh-CN" dirty="0"/>
              <a:t>程序不做任何改变即可在所有主流计算机平台上运行。例如，在</a:t>
            </a:r>
            <a:r>
              <a:rPr lang="en-US" altLang="zh-CN" dirty="0"/>
              <a:t>Linux</a:t>
            </a:r>
            <a:r>
              <a:rPr lang="zh-CN" altLang="zh-CN" dirty="0"/>
              <a:t>和</a:t>
            </a:r>
            <a:r>
              <a:rPr lang="en-US" altLang="zh-CN" dirty="0"/>
              <a:t>Windows</a:t>
            </a:r>
            <a:r>
              <a:rPr lang="zh-CN" altLang="zh-CN" dirty="0"/>
              <a:t>之间移植</a:t>
            </a:r>
            <a:r>
              <a:rPr lang="en-US" altLang="zh-CN" dirty="0"/>
              <a:t>Python</a:t>
            </a:r>
            <a:r>
              <a:rPr lang="zh-CN" altLang="zh-CN" dirty="0"/>
              <a:t>代码，只需简单地在机器间复制代码即可。此外，</a:t>
            </a:r>
            <a:r>
              <a:rPr lang="en-US" altLang="zh-CN" dirty="0"/>
              <a:t>Python</a:t>
            </a:r>
            <a:r>
              <a:rPr lang="zh-CN" altLang="zh-CN" dirty="0"/>
              <a:t>提供了多种可选的独立程序，包括用户图形界面、数据库接入、基于</a:t>
            </a:r>
            <a:r>
              <a:rPr lang="en-US" altLang="zh-CN" dirty="0"/>
              <a:t>web</a:t>
            </a:r>
            <a:r>
              <a:rPr lang="zh-CN" altLang="zh-CN" dirty="0"/>
              <a:t>系统等。甚至包括程序启动和文件夹处理等操作系统接口，</a:t>
            </a:r>
            <a:r>
              <a:rPr lang="en-US" altLang="zh-CN" dirty="0"/>
              <a:t>Python</a:t>
            </a:r>
            <a:r>
              <a:rPr lang="zh-CN" altLang="zh-CN" dirty="0"/>
              <a:t>尽可能地考虑了程序的可移植性。</a:t>
            </a:r>
            <a:endParaRPr lang="zh-CN" alt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30</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文件读写对象操作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33659"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B8_File.py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4138872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struct</a:t>
            </a:r>
            <a:r>
              <a:rPr lang="zh-CN" altLang="zh-CN" dirty="0"/>
              <a:t>模块读写对象操作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31</a:t>
            </a:fld>
            <a:endParaRPr lang="zh-CN" altLang="en-US"/>
          </a:p>
        </p:txBody>
      </p:sp>
      <p:pic>
        <p:nvPicPr>
          <p:cNvPr id="2" name="图片 1">
            <a:extLst>
              <a:ext uri="{FF2B5EF4-FFF2-40B4-BE49-F238E27FC236}">
                <a16:creationId xmlns:a16="http://schemas.microsoft.com/office/drawing/2014/main" id="{F728B028-971F-4881-B58B-AC2957AE0090}"/>
              </a:ext>
            </a:extLst>
          </p:cNvPr>
          <p:cNvPicPr>
            <a:picLocks noChangeAspect="1"/>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3833891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32</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struct</a:t>
            </a:r>
            <a:r>
              <a:rPr lang="zh-CN" altLang="zh-CN" dirty="0"/>
              <a:t>模块读写对象操作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33659"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B9_Struct.py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837155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33</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用户自定义类操作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10547" y="2526412"/>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B10_DefineClass.py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809438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34</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Python</a:t>
            </a:r>
            <a:r>
              <a:rPr lang="zh-CN" altLang="zh-CN" dirty="0"/>
              <a:t>语法介绍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554564" y="2526413"/>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B11_Grammar.py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859836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35</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1860554"/>
            <a:ext cx="8730766" cy="1200329"/>
          </a:xfrm>
          <a:prstGeom prst="rect">
            <a:avLst/>
          </a:prstGeom>
        </p:spPr>
        <p:txBody>
          <a:bodyPr wrap="square">
            <a:spAutoFit/>
          </a:bodyPr>
          <a:lstStyle/>
          <a:p>
            <a:r>
              <a:rPr lang="en-US" altLang="zh-CN" dirty="0" err="1">
                <a:ea typeface="微软雅黑" pitchFamily="34" charset="-122"/>
              </a:rPr>
              <a:t>pydoc</a:t>
            </a:r>
            <a:r>
              <a:rPr lang="zh-CN" altLang="zh-CN" dirty="0">
                <a:ea typeface="微软雅黑" pitchFamily="34" charset="-122"/>
              </a:rPr>
              <a:t>使用</a:t>
            </a:r>
          </a:p>
          <a:p>
            <a:pPr lvl="0"/>
            <a:r>
              <a:rPr lang="en-US" altLang="zh-CN" dirty="0">
                <a:ea typeface="微软雅黑" pitchFamily="34" charset="-122"/>
              </a:rPr>
              <a:t>cd C:\mypythonapp # </a:t>
            </a:r>
            <a:r>
              <a:rPr lang="zh-CN" altLang="zh-CN" dirty="0">
                <a:ea typeface="微软雅黑" pitchFamily="34" charset="-122"/>
              </a:rPr>
              <a:t>指向工程，否则只能查看</a:t>
            </a:r>
            <a:r>
              <a:rPr lang="en-US" altLang="zh-CN" dirty="0">
                <a:ea typeface="微软雅黑" pitchFamily="34" charset="-122"/>
              </a:rPr>
              <a:t>python</a:t>
            </a:r>
            <a:r>
              <a:rPr lang="zh-CN" altLang="zh-CN" dirty="0">
                <a:ea typeface="微软雅黑" pitchFamily="34" charset="-122"/>
              </a:rPr>
              <a:t>的帮助</a:t>
            </a:r>
          </a:p>
          <a:p>
            <a:pPr lvl="0"/>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-p 1234</a:t>
            </a:r>
            <a:endParaRPr lang="zh-CN" altLang="zh-CN" dirty="0">
              <a:ea typeface="微软雅黑" pitchFamily="34" charset="-122"/>
            </a:endParaRPr>
          </a:p>
          <a:p>
            <a:r>
              <a:rPr lang="zh-CN" altLang="zh-CN" dirty="0">
                <a:ea typeface="微软雅黑" pitchFamily="34" charset="-122"/>
              </a:rPr>
              <a:t>输入</a:t>
            </a:r>
            <a:r>
              <a:rPr lang="en-US" altLang="zh-CN" dirty="0">
                <a:ea typeface="微软雅黑" pitchFamily="34" charset="-122"/>
              </a:rPr>
              <a:t>b</a:t>
            </a:r>
            <a:r>
              <a:rPr lang="zh-CN" altLang="zh-CN" dirty="0">
                <a:ea typeface="微软雅黑" pitchFamily="34" charset="-122"/>
              </a:rPr>
              <a:t>浏览</a:t>
            </a:r>
            <a:r>
              <a:rPr lang="en-US" altLang="zh-CN" dirty="0">
                <a:ea typeface="微软雅黑" pitchFamily="34" charset="-122"/>
              </a:rPr>
              <a:t>html</a:t>
            </a:r>
          </a:p>
        </p:txBody>
      </p:sp>
      <p:pic>
        <p:nvPicPr>
          <p:cNvPr id="5" name="图片 4">
            <a:extLst>
              <a:ext uri="{FF2B5EF4-FFF2-40B4-BE49-F238E27FC236}">
                <a16:creationId xmlns:a16="http://schemas.microsoft.com/office/drawing/2014/main" id="{A3C3CFCF-B4AF-4B0D-ACFD-04DCA024B9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205" y="3216306"/>
            <a:ext cx="7596336" cy="3501473"/>
          </a:xfrm>
          <a:prstGeom prst="rect">
            <a:avLst/>
          </a:prstGeom>
          <a:noFill/>
          <a:ln>
            <a:noFill/>
          </a:ln>
        </p:spPr>
      </p:pic>
    </p:spTree>
    <p:extLst>
      <p:ext uri="{BB962C8B-B14F-4D97-AF65-F5344CB8AC3E}">
        <p14:creationId xmlns:p14="http://schemas.microsoft.com/office/powerpoint/2010/main" val="1736024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36</a:t>
            </a:fld>
            <a:endParaRPr lang="zh-CN" altLang="en-US"/>
          </a:p>
        </p:txBody>
      </p:sp>
      <p:pic>
        <p:nvPicPr>
          <p:cNvPr id="6" name="图片 5">
            <a:extLst>
              <a:ext uri="{FF2B5EF4-FFF2-40B4-BE49-F238E27FC236}">
                <a16:creationId xmlns:a16="http://schemas.microsoft.com/office/drawing/2014/main" id="{7D55CF1C-CF4C-4643-B9FE-8C48DDE040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9144000" cy="5927391"/>
          </a:xfrm>
          <a:prstGeom prst="rect">
            <a:avLst/>
          </a:prstGeom>
          <a:noFill/>
          <a:ln>
            <a:noFill/>
          </a:ln>
        </p:spPr>
      </p:pic>
    </p:spTree>
    <p:extLst>
      <p:ext uri="{BB962C8B-B14F-4D97-AF65-F5344CB8AC3E}">
        <p14:creationId xmlns:p14="http://schemas.microsoft.com/office/powerpoint/2010/main" val="3809283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37</a:t>
            </a:fld>
            <a:endParaRPr lang="zh-CN" altLang="en-US"/>
          </a:p>
        </p:txBody>
      </p:sp>
      <p:pic>
        <p:nvPicPr>
          <p:cNvPr id="5" name="图片 4">
            <a:extLst>
              <a:ext uri="{FF2B5EF4-FFF2-40B4-BE49-F238E27FC236}">
                <a16:creationId xmlns:a16="http://schemas.microsoft.com/office/drawing/2014/main" id="{3B8C25B4-40DF-4113-B358-A64E761F694B}"/>
              </a:ext>
            </a:extLst>
          </p:cNvPr>
          <p:cNvPicPr/>
          <p:nvPr/>
        </p:nvPicPr>
        <p:blipFill>
          <a:blip r:embed="rId2"/>
          <a:stretch>
            <a:fillRect/>
          </a:stretch>
        </p:blipFill>
        <p:spPr>
          <a:xfrm>
            <a:off x="2" y="1340768"/>
            <a:ext cx="9144000" cy="4392488"/>
          </a:xfrm>
          <a:prstGeom prst="rect">
            <a:avLst/>
          </a:prstGeom>
        </p:spPr>
      </p:pic>
    </p:spTree>
    <p:extLst>
      <p:ext uri="{BB962C8B-B14F-4D97-AF65-F5344CB8AC3E}">
        <p14:creationId xmlns:p14="http://schemas.microsoft.com/office/powerpoint/2010/main" val="29237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38</a:t>
            </a:fld>
            <a:endParaRPr lang="zh-CN" altLang="en-US"/>
          </a:p>
        </p:txBody>
      </p:sp>
      <p:pic>
        <p:nvPicPr>
          <p:cNvPr id="6" name="图片 5">
            <a:extLst>
              <a:ext uri="{FF2B5EF4-FFF2-40B4-BE49-F238E27FC236}">
                <a16:creationId xmlns:a16="http://schemas.microsoft.com/office/drawing/2014/main" id="{CC955F07-F56C-455D-8A7E-B80E168E7FCE}"/>
              </a:ext>
            </a:extLst>
          </p:cNvPr>
          <p:cNvPicPr/>
          <p:nvPr/>
        </p:nvPicPr>
        <p:blipFill>
          <a:blip r:embed="rId2"/>
          <a:stretch>
            <a:fillRect/>
          </a:stretch>
        </p:blipFill>
        <p:spPr>
          <a:xfrm>
            <a:off x="0" y="1008867"/>
            <a:ext cx="9144000" cy="5910305"/>
          </a:xfrm>
          <a:prstGeom prst="rect">
            <a:avLst/>
          </a:prstGeom>
        </p:spPr>
      </p:pic>
    </p:spTree>
    <p:extLst>
      <p:ext uri="{BB962C8B-B14F-4D97-AF65-F5344CB8AC3E}">
        <p14:creationId xmlns:p14="http://schemas.microsoft.com/office/powerpoint/2010/main" val="36394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39</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132856"/>
            <a:ext cx="8730766" cy="923330"/>
          </a:xfrm>
          <a:prstGeom prst="rect">
            <a:avLst/>
          </a:prstGeom>
        </p:spPr>
        <p:txBody>
          <a:bodyPr wrap="square">
            <a:spAutoFit/>
          </a:bodyPr>
          <a:lstStyle/>
          <a:p>
            <a:r>
              <a:rPr lang="zh-CN" altLang="zh-CN" dirty="0">
                <a:ea typeface="微软雅黑" pitchFamily="34" charset="-122"/>
              </a:rPr>
              <a:t>导出某一个</a:t>
            </a:r>
            <a:r>
              <a:rPr lang="en-US" altLang="zh-CN" dirty="0" err="1">
                <a:ea typeface="微软雅黑" pitchFamily="34" charset="-122"/>
              </a:rPr>
              <a:t>py</a:t>
            </a:r>
            <a:r>
              <a:rPr lang="zh-CN" altLang="zh-CN" dirty="0">
                <a:ea typeface="微软雅黑" pitchFamily="34" charset="-122"/>
              </a:rPr>
              <a:t>的注释文档</a:t>
            </a: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12_1_Testpydoc &gt; c:/12_1_Testpydoc.md</a:t>
            </a:r>
          </a:p>
        </p:txBody>
      </p:sp>
      <p:pic>
        <p:nvPicPr>
          <p:cNvPr id="5" name="图片 4">
            <a:extLst>
              <a:ext uri="{FF2B5EF4-FFF2-40B4-BE49-F238E27FC236}">
                <a16:creationId xmlns:a16="http://schemas.microsoft.com/office/drawing/2014/main" id="{890C9956-A680-4846-8332-9F24128E11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212976"/>
            <a:ext cx="9144000" cy="2592288"/>
          </a:xfrm>
          <a:prstGeom prst="rect">
            <a:avLst/>
          </a:prstGeom>
          <a:noFill/>
          <a:ln>
            <a:noFill/>
          </a:ln>
        </p:spPr>
      </p:pic>
    </p:spTree>
    <p:extLst>
      <p:ext uri="{BB962C8B-B14F-4D97-AF65-F5344CB8AC3E}">
        <p14:creationId xmlns:p14="http://schemas.microsoft.com/office/powerpoint/2010/main" val="95258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选择</a:t>
            </a:r>
            <a:r>
              <a:rPr lang="en-US" altLang="zh-CN" dirty="0"/>
              <a:t>python</a:t>
            </a:r>
            <a:r>
              <a:rPr lang="zh-CN" altLang="zh-CN" dirty="0"/>
              <a:t>的主要因素</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a:t>
            </a:fld>
            <a:endParaRPr lang="zh-CN" altLang="en-US"/>
          </a:p>
        </p:txBody>
      </p:sp>
      <p:sp>
        <p:nvSpPr>
          <p:cNvPr id="6149" name="TextBox 7"/>
          <p:cNvSpPr txBox="1">
            <a:spLocks noChangeArrowheads="1"/>
          </p:cNvSpPr>
          <p:nvPr/>
        </p:nvSpPr>
        <p:spPr bwMode="auto">
          <a:xfrm>
            <a:off x="158750" y="1924040"/>
            <a:ext cx="887774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zh-CN" b="1" dirty="0"/>
              <a:t>标准库的支持</a:t>
            </a:r>
            <a:endParaRPr lang="zh-CN" altLang="zh-CN" dirty="0"/>
          </a:p>
          <a:p>
            <a:r>
              <a:rPr lang="en-US" altLang="zh-CN" dirty="0"/>
              <a:t>Python</a:t>
            </a:r>
            <a:r>
              <a:rPr lang="zh-CN" altLang="zh-CN" dirty="0"/>
              <a:t>内置了众多预编译并可移植的功能模块，这些功能模块称作标准库</a:t>
            </a:r>
            <a:r>
              <a:rPr lang="en-US" altLang="zh-CN" dirty="0"/>
              <a:t>(standard library)</a:t>
            </a:r>
            <a:r>
              <a:rPr lang="zh-CN" altLang="zh-CN" dirty="0"/>
              <a:t>。标准库支持一系列应用级的编程任务，涵盖了从字符模式到网络脚本编程的匹配等的方面。此外，</a:t>
            </a:r>
            <a:r>
              <a:rPr lang="en-US" altLang="zh-CN" dirty="0"/>
              <a:t>Python</a:t>
            </a:r>
            <a:r>
              <a:rPr lang="zh-CN" altLang="zh-CN" dirty="0"/>
              <a:t>可通过自行开发的库或众多第三方的应用支持软件进行扩展。</a:t>
            </a:r>
            <a:r>
              <a:rPr lang="en-US" altLang="zh-CN" dirty="0"/>
              <a:t>Python</a:t>
            </a:r>
            <a:r>
              <a:rPr lang="zh-CN" altLang="zh-CN" dirty="0"/>
              <a:t>的第三方支持工具包括网站开发、数值计算、串口读写、游戏开发等各个方面。例如，</a:t>
            </a:r>
            <a:r>
              <a:rPr lang="en-US" altLang="zh-CN" dirty="0" err="1"/>
              <a:t>Numpy</a:t>
            </a:r>
            <a:r>
              <a:rPr lang="zh-CN" altLang="zh-CN" dirty="0"/>
              <a:t>被描述为一个免费的、如同</a:t>
            </a:r>
            <a:r>
              <a:rPr lang="en-US" altLang="zh-CN" dirty="0" err="1"/>
              <a:t>Matlab</a:t>
            </a:r>
            <a:r>
              <a:rPr lang="en-US" altLang="zh-CN" dirty="0"/>
              <a:t>—</a:t>
            </a:r>
            <a:r>
              <a:rPr lang="zh-CN" altLang="zh-CN" dirty="0"/>
              <a:t>样功能强大的数值计算开发平台。</a:t>
            </a:r>
            <a:endParaRPr lang="en-US" altLang="zh-CN" dirty="0"/>
          </a:p>
          <a:p>
            <a:endParaRPr lang="zh-CN" altLang="zh-CN" dirty="0"/>
          </a:p>
          <a:p>
            <a:r>
              <a:rPr lang="zh-CN" altLang="zh-CN" b="1" dirty="0"/>
              <a:t>组件集成</a:t>
            </a:r>
            <a:endParaRPr lang="zh-CN" altLang="zh-CN" dirty="0"/>
          </a:p>
          <a:p>
            <a:r>
              <a:rPr lang="en-US" altLang="zh-CN" dirty="0"/>
              <a:t>Python</a:t>
            </a:r>
            <a:r>
              <a:rPr lang="zh-CN" altLang="zh-CN" dirty="0"/>
              <a:t>脚本可通过灵活的集成机制轻松地与应用程序的其他部分进行通信。这种集成使</a:t>
            </a:r>
            <a:r>
              <a:rPr lang="en-US" altLang="zh-CN" dirty="0"/>
              <a:t>Python</a:t>
            </a:r>
            <a:r>
              <a:rPr lang="zh-CN" altLang="zh-CN" dirty="0"/>
              <a:t>成为产品定制和扩展的工具。如今</a:t>
            </a:r>
            <a:r>
              <a:rPr lang="en-US" altLang="zh-CN" dirty="0"/>
              <a:t>Python</a:t>
            </a:r>
            <a:r>
              <a:rPr lang="zh-CN" altLang="zh-CN" dirty="0"/>
              <a:t>可以使用</a:t>
            </a:r>
            <a:r>
              <a:rPr lang="en-US" altLang="zh-CN" dirty="0"/>
              <a:t>C</a:t>
            </a:r>
            <a:r>
              <a:rPr lang="zh-CN" altLang="zh-CN" dirty="0"/>
              <a:t>和</a:t>
            </a:r>
            <a:r>
              <a:rPr lang="en-US" altLang="zh-CN" dirty="0"/>
              <a:t>C++</a:t>
            </a:r>
            <a:r>
              <a:rPr lang="zh-CN" altLang="zh-CN" dirty="0"/>
              <a:t>的库，可以被</a:t>
            </a:r>
            <a:r>
              <a:rPr lang="en-US" altLang="zh-CN" dirty="0"/>
              <a:t>c</a:t>
            </a:r>
            <a:r>
              <a:rPr lang="zh-CN" altLang="zh-CN" dirty="0"/>
              <a:t>和</a:t>
            </a:r>
            <a:r>
              <a:rPr lang="en-US" altLang="zh-CN" dirty="0" err="1"/>
              <a:t>c++</a:t>
            </a:r>
            <a:r>
              <a:rPr lang="zh-CN" altLang="zh-CN" dirty="0"/>
              <a:t>的程序调用，可以与</a:t>
            </a:r>
            <a:r>
              <a:rPr lang="en-US" altLang="zh-CN" dirty="0"/>
              <a:t>Java</a:t>
            </a:r>
            <a:r>
              <a:rPr lang="zh-CN" altLang="zh-CN" dirty="0"/>
              <a:t>组件集成，可以与</a:t>
            </a:r>
            <a:r>
              <a:rPr lang="en-US" altLang="zh-CN" dirty="0"/>
              <a:t>COM</a:t>
            </a:r>
            <a:r>
              <a:rPr lang="zh-CN" altLang="zh-CN" dirty="0"/>
              <a:t>和</a:t>
            </a:r>
            <a:r>
              <a:rPr lang="en-US" altLang="zh-CN" dirty="0"/>
              <a:t>.NET</a:t>
            </a:r>
            <a:r>
              <a:rPr lang="zh-CN" altLang="zh-CN" dirty="0"/>
              <a:t>等框架进行通信，并且可以通过</a:t>
            </a:r>
            <a:r>
              <a:rPr lang="en-US" altLang="zh-CN" dirty="0"/>
              <a:t>SOAP</a:t>
            </a:r>
            <a:r>
              <a:rPr lang="zh-CN" altLang="zh-CN" dirty="0"/>
              <a:t>、</a:t>
            </a:r>
            <a:r>
              <a:rPr lang="en-US" altLang="zh-CN" dirty="0"/>
              <a:t>XML-RPC</a:t>
            </a:r>
            <a:r>
              <a:rPr lang="zh-CN" altLang="zh-CN" dirty="0"/>
              <a:t>和</a:t>
            </a:r>
            <a:r>
              <a:rPr lang="en-US" altLang="zh-CN" dirty="0"/>
              <a:t>CORBA</a:t>
            </a:r>
            <a:r>
              <a:rPr lang="zh-CN" altLang="zh-CN" dirty="0"/>
              <a:t>等接口与网络进行交互。</a:t>
            </a:r>
            <a:r>
              <a:rPr lang="en-US" altLang="zh-CN" dirty="0"/>
              <a:t>Python</a:t>
            </a:r>
            <a:r>
              <a:rPr lang="zh-CN" altLang="zh-CN" dirty="0"/>
              <a:t>绝不仅仅是一个独立的工具。</a:t>
            </a:r>
            <a:endParaRPr lang="zh-CN" altLang="en-US" sz="1600" dirty="0"/>
          </a:p>
        </p:txBody>
      </p:sp>
    </p:spTree>
    <p:extLst>
      <p:ext uri="{BB962C8B-B14F-4D97-AF65-F5344CB8AC3E}">
        <p14:creationId xmlns:p14="http://schemas.microsoft.com/office/powerpoint/2010/main" val="686773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40</a:t>
            </a:fld>
            <a:endParaRPr lang="zh-CN" altLang="en-US"/>
          </a:p>
        </p:txBody>
      </p:sp>
      <p:pic>
        <p:nvPicPr>
          <p:cNvPr id="6" name="图片 5">
            <a:extLst>
              <a:ext uri="{FF2B5EF4-FFF2-40B4-BE49-F238E27FC236}">
                <a16:creationId xmlns:a16="http://schemas.microsoft.com/office/drawing/2014/main" id="{C8E94F16-A65B-458B-B2C8-980E8FB04F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7" y="980729"/>
            <a:ext cx="9142023" cy="5877272"/>
          </a:xfrm>
          <a:prstGeom prst="rect">
            <a:avLst/>
          </a:prstGeom>
          <a:noFill/>
          <a:ln>
            <a:noFill/>
          </a:ln>
        </p:spPr>
      </p:pic>
    </p:spTree>
    <p:extLst>
      <p:ext uri="{BB962C8B-B14F-4D97-AF65-F5344CB8AC3E}">
        <p14:creationId xmlns:p14="http://schemas.microsoft.com/office/powerpoint/2010/main" val="3651606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41</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413234" y="2132856"/>
            <a:ext cx="8730766" cy="923330"/>
          </a:xfrm>
          <a:prstGeom prst="rect">
            <a:avLst/>
          </a:prstGeom>
        </p:spPr>
        <p:txBody>
          <a:bodyPr wrap="square">
            <a:spAutoFit/>
          </a:bodyPr>
          <a:lstStyle/>
          <a:p>
            <a:r>
              <a:rPr lang="zh-CN" altLang="zh-CN" dirty="0">
                <a:ea typeface="微软雅黑" pitchFamily="34" charset="-122"/>
              </a:rPr>
              <a:t>导出某一个</a:t>
            </a:r>
            <a:r>
              <a:rPr lang="en-US" altLang="zh-CN" dirty="0" err="1">
                <a:ea typeface="微软雅黑" pitchFamily="34" charset="-122"/>
              </a:rPr>
              <a:t>py</a:t>
            </a:r>
            <a:r>
              <a:rPr lang="zh-CN" altLang="zh-CN" dirty="0">
                <a:ea typeface="微软雅黑" pitchFamily="34" charset="-122"/>
              </a:rPr>
              <a:t>到</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12_1_Testpydoc</a:t>
            </a:r>
          </a:p>
        </p:txBody>
      </p:sp>
      <p:pic>
        <p:nvPicPr>
          <p:cNvPr id="6" name="图片 5">
            <a:extLst>
              <a:ext uri="{FF2B5EF4-FFF2-40B4-BE49-F238E27FC236}">
                <a16:creationId xmlns:a16="http://schemas.microsoft.com/office/drawing/2014/main" id="{214DA975-0228-4806-83C9-C36D6FE94F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891" y="3284983"/>
            <a:ext cx="7486485" cy="3195549"/>
          </a:xfrm>
          <a:prstGeom prst="rect">
            <a:avLst/>
          </a:prstGeom>
          <a:noFill/>
          <a:ln>
            <a:noFill/>
          </a:ln>
        </p:spPr>
      </p:pic>
    </p:spTree>
    <p:extLst>
      <p:ext uri="{BB962C8B-B14F-4D97-AF65-F5344CB8AC3E}">
        <p14:creationId xmlns:p14="http://schemas.microsoft.com/office/powerpoint/2010/main" val="3970154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42</a:t>
            </a:fld>
            <a:endParaRPr lang="zh-CN" altLang="en-US"/>
          </a:p>
        </p:txBody>
      </p:sp>
      <p:pic>
        <p:nvPicPr>
          <p:cNvPr id="7" name="图片 6">
            <a:extLst>
              <a:ext uri="{FF2B5EF4-FFF2-40B4-BE49-F238E27FC236}">
                <a16:creationId xmlns:a16="http://schemas.microsoft.com/office/drawing/2014/main" id="{000F99C3-C592-4DE0-9107-96B0457AACDC}"/>
              </a:ext>
            </a:extLst>
          </p:cNvPr>
          <p:cNvPicPr/>
          <p:nvPr/>
        </p:nvPicPr>
        <p:blipFill>
          <a:blip r:embed="rId2"/>
          <a:stretch>
            <a:fillRect/>
          </a:stretch>
        </p:blipFill>
        <p:spPr>
          <a:xfrm>
            <a:off x="2195736" y="1"/>
            <a:ext cx="6948264" cy="6845536"/>
          </a:xfrm>
          <a:prstGeom prst="rect">
            <a:avLst/>
          </a:prstGeom>
        </p:spPr>
      </p:pic>
    </p:spTree>
    <p:extLst>
      <p:ext uri="{BB962C8B-B14F-4D97-AF65-F5344CB8AC3E}">
        <p14:creationId xmlns:p14="http://schemas.microsoft.com/office/powerpoint/2010/main" val="1717087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43</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132856"/>
            <a:ext cx="8730766" cy="2031325"/>
          </a:xfrm>
          <a:prstGeom prst="rect">
            <a:avLst/>
          </a:prstGeom>
        </p:spPr>
        <p:txBody>
          <a:bodyPr wrap="square">
            <a:spAutoFit/>
          </a:bodyPr>
          <a:lstStyle/>
          <a:p>
            <a:r>
              <a:rPr lang="zh-CN" altLang="zh-CN" dirty="0">
                <a:ea typeface="微软雅黑" pitchFamily="34" charset="-122"/>
              </a:rPr>
              <a:t>导出多个</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10_DefineClass 12_1_Testpydoc</a:t>
            </a:r>
            <a:endParaRPr lang="zh-CN" altLang="zh-CN" dirty="0">
              <a:ea typeface="微软雅黑" pitchFamily="34" charset="-122"/>
            </a:endParaRPr>
          </a:p>
          <a:p>
            <a:r>
              <a:rPr lang="en-US" altLang="zh-CN" dirty="0">
                <a:ea typeface="微软雅黑" pitchFamily="34" charset="-122"/>
              </a:rPr>
              <a:t> </a:t>
            </a:r>
            <a:endParaRPr lang="zh-CN" altLang="zh-CN" dirty="0">
              <a:ea typeface="微软雅黑" pitchFamily="34" charset="-122"/>
            </a:endParaRPr>
          </a:p>
          <a:p>
            <a:r>
              <a:rPr lang="zh-CN" altLang="zh-CN" dirty="0">
                <a:ea typeface="微软雅黑" pitchFamily="34" charset="-122"/>
              </a:rPr>
              <a:t>导出目录中的所有</a:t>
            </a:r>
            <a:r>
              <a:rPr lang="en-US" altLang="zh-CN" dirty="0" err="1">
                <a:ea typeface="微软雅黑" pitchFamily="34" charset="-122"/>
              </a:rPr>
              <a:t>py</a:t>
            </a:r>
            <a:r>
              <a:rPr lang="zh-CN" altLang="zh-CN" dirty="0">
                <a:ea typeface="微软雅黑" pitchFamily="34" charset="-122"/>
              </a:rPr>
              <a:t>生成</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C:\mypythonapp\base</a:t>
            </a:r>
          </a:p>
        </p:txBody>
      </p:sp>
      <p:pic>
        <p:nvPicPr>
          <p:cNvPr id="7" name="图片 6">
            <a:extLst>
              <a:ext uri="{FF2B5EF4-FFF2-40B4-BE49-F238E27FC236}">
                <a16:creationId xmlns:a16="http://schemas.microsoft.com/office/drawing/2014/main" id="{8C32A551-7738-4DAC-A37D-9AC3FC4D0D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124744"/>
            <a:ext cx="3563888" cy="4797152"/>
          </a:xfrm>
          <a:prstGeom prst="rect">
            <a:avLst/>
          </a:prstGeom>
          <a:noFill/>
          <a:ln>
            <a:noFill/>
          </a:ln>
        </p:spPr>
      </p:pic>
    </p:spTree>
    <p:extLst>
      <p:ext uri="{BB962C8B-B14F-4D97-AF65-F5344CB8AC3E}">
        <p14:creationId xmlns:p14="http://schemas.microsoft.com/office/powerpoint/2010/main" val="563641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44</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1182024"/>
            <a:ext cx="8730766" cy="369332"/>
          </a:xfrm>
          <a:prstGeom prst="rect">
            <a:avLst/>
          </a:prstGeom>
        </p:spPr>
        <p:txBody>
          <a:bodyPr wrap="square">
            <a:spAutoFit/>
          </a:bodyPr>
          <a:lstStyle/>
          <a:p>
            <a:r>
              <a:rPr lang="zh-CN" altLang="zh-CN" dirty="0">
                <a:ea typeface="微软雅黑" pitchFamily="34" charset="-122"/>
              </a:rPr>
              <a:t>从</a:t>
            </a:r>
            <a:r>
              <a:rPr lang="en-US" altLang="zh-CN" dirty="0">
                <a:ea typeface="微软雅黑" pitchFamily="34" charset="-122"/>
              </a:rPr>
              <a:t>python</a:t>
            </a:r>
            <a:r>
              <a:rPr lang="zh-CN" altLang="zh-CN" dirty="0">
                <a:ea typeface="微软雅黑" pitchFamily="34" charset="-122"/>
              </a:rPr>
              <a:t>官网下载手册</a:t>
            </a:r>
            <a:endParaRPr lang="en-US" altLang="zh-CN" dirty="0">
              <a:ea typeface="微软雅黑" pitchFamily="34" charset="-122"/>
            </a:endParaRPr>
          </a:p>
        </p:txBody>
      </p:sp>
      <p:pic>
        <p:nvPicPr>
          <p:cNvPr id="6" name="图片 5">
            <a:extLst>
              <a:ext uri="{FF2B5EF4-FFF2-40B4-BE49-F238E27FC236}">
                <a16:creationId xmlns:a16="http://schemas.microsoft.com/office/drawing/2014/main" id="{C7780300-1389-4906-BDAD-067D3A17CF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825331"/>
            <a:ext cx="9143999" cy="4113662"/>
          </a:xfrm>
          <a:prstGeom prst="rect">
            <a:avLst/>
          </a:prstGeom>
          <a:noFill/>
          <a:ln>
            <a:noFill/>
          </a:ln>
        </p:spPr>
      </p:pic>
    </p:spTree>
    <p:extLst>
      <p:ext uri="{BB962C8B-B14F-4D97-AF65-F5344CB8AC3E}">
        <p14:creationId xmlns:p14="http://schemas.microsoft.com/office/powerpoint/2010/main" val="3371598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45</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941827"/>
            <a:ext cx="8730766" cy="369332"/>
          </a:xfrm>
          <a:prstGeom prst="rect">
            <a:avLst/>
          </a:prstGeom>
        </p:spPr>
        <p:txBody>
          <a:bodyPr wrap="square">
            <a:spAutoFit/>
          </a:bodyPr>
          <a:lstStyle/>
          <a:p>
            <a:r>
              <a:rPr lang="zh-CN" altLang="en-US" dirty="0">
                <a:ea typeface="微软雅黑" pitchFamily="34" charset="-122"/>
              </a:rPr>
              <a:t>解压缩</a:t>
            </a:r>
            <a:r>
              <a:rPr lang="en-US" altLang="zh-CN" dirty="0">
                <a:ea typeface="微软雅黑" pitchFamily="34" charset="-122"/>
              </a:rPr>
              <a:t>python-3.8.1rc1-docs-html.zip</a:t>
            </a:r>
            <a:r>
              <a:rPr lang="zh-CN" altLang="en-US" dirty="0">
                <a:ea typeface="微软雅黑" pitchFamily="34" charset="-122"/>
              </a:rPr>
              <a:t>并浏览</a:t>
            </a:r>
            <a:r>
              <a:rPr lang="en-US" altLang="zh-CN" dirty="0">
                <a:ea typeface="微软雅黑" pitchFamily="34" charset="-122"/>
              </a:rPr>
              <a:t>index.html</a:t>
            </a:r>
          </a:p>
        </p:txBody>
      </p:sp>
      <p:pic>
        <p:nvPicPr>
          <p:cNvPr id="7" name="图片 6">
            <a:extLst>
              <a:ext uri="{FF2B5EF4-FFF2-40B4-BE49-F238E27FC236}">
                <a16:creationId xmlns:a16="http://schemas.microsoft.com/office/drawing/2014/main" id="{2A111924-E486-4CD5-8368-3DB52240101C}"/>
              </a:ext>
            </a:extLst>
          </p:cNvPr>
          <p:cNvPicPr/>
          <p:nvPr/>
        </p:nvPicPr>
        <p:blipFill>
          <a:blip r:embed="rId2"/>
          <a:stretch>
            <a:fillRect/>
          </a:stretch>
        </p:blipFill>
        <p:spPr>
          <a:xfrm>
            <a:off x="0" y="1551357"/>
            <a:ext cx="9144000" cy="5281242"/>
          </a:xfrm>
          <a:prstGeom prst="rect">
            <a:avLst/>
          </a:prstGeom>
        </p:spPr>
      </p:pic>
    </p:spTree>
    <p:extLst>
      <p:ext uri="{BB962C8B-B14F-4D97-AF65-F5344CB8AC3E}">
        <p14:creationId xmlns:p14="http://schemas.microsoft.com/office/powerpoint/2010/main" val="4012414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46</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373694" y="2535394"/>
            <a:ext cx="3266627" cy="1015663"/>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B12_Documentation.py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a:p>
            <a:pPr fontAlgn="auto">
              <a:spcBef>
                <a:spcPts val="0"/>
              </a:spcBef>
              <a:spcAft>
                <a:spcPts val="0"/>
              </a:spcAft>
              <a:defRPr/>
            </a:pPr>
            <a:endParaRPr lang="zh-CN" altLang="en-US" sz="2000" dirty="0"/>
          </a:p>
        </p:txBody>
      </p:sp>
    </p:spTree>
    <p:extLst>
      <p:ext uri="{BB962C8B-B14F-4D97-AF65-F5344CB8AC3E}">
        <p14:creationId xmlns:p14="http://schemas.microsoft.com/office/powerpoint/2010/main" val="2123218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47</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函数介绍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66476" y="2491295"/>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B13_</a:t>
            </a:r>
            <a:r>
              <a:rPr lang="en-US" altLang="zh-CN" dirty="0"/>
              <a:t>Function.py</a:t>
            </a:r>
            <a:endParaRPr lang="en-US" altLang="zh-CN" sz="2400" b="1" dirty="0">
              <a:solidFill>
                <a:schemeClr val="tx1">
                  <a:lumMod val="75000"/>
                  <a:lumOff val="25000"/>
                </a:schemeClr>
              </a:solidFill>
              <a:latin typeface="+mn-lt"/>
              <a:ea typeface="+mn-ea"/>
            </a:endParaRP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3054010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作用域和参数</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48</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908050"/>
            <a:ext cx="8730766" cy="369332"/>
          </a:xfrm>
          <a:prstGeom prst="rect">
            <a:avLst/>
          </a:prstGeom>
        </p:spPr>
        <p:txBody>
          <a:bodyPr wrap="square">
            <a:spAutoFit/>
          </a:bodyPr>
          <a:lstStyle/>
          <a:p>
            <a:r>
              <a:rPr lang="zh-CN" altLang="zh-CN" dirty="0">
                <a:ea typeface="微软雅黑" pitchFamily="34" charset="-122"/>
              </a:rPr>
              <a:t>变量在作用域中的查找使用层次</a:t>
            </a:r>
            <a:endParaRPr lang="en-US" altLang="zh-CN" dirty="0">
              <a:ea typeface="微软雅黑" pitchFamily="34" charset="-122"/>
            </a:endParaRPr>
          </a:p>
        </p:txBody>
      </p:sp>
      <p:pic>
        <p:nvPicPr>
          <p:cNvPr id="7" name="图片 6">
            <a:extLst>
              <a:ext uri="{FF2B5EF4-FFF2-40B4-BE49-F238E27FC236}">
                <a16:creationId xmlns:a16="http://schemas.microsoft.com/office/drawing/2014/main" id="{7FBBB375-594C-4EEA-99F3-DFE7F548E891}"/>
              </a:ext>
            </a:extLst>
          </p:cNvPr>
          <p:cNvPicPr/>
          <p:nvPr/>
        </p:nvPicPr>
        <p:blipFill>
          <a:blip r:embed="rId2"/>
          <a:stretch>
            <a:fillRect/>
          </a:stretch>
        </p:blipFill>
        <p:spPr>
          <a:xfrm>
            <a:off x="1" y="1412776"/>
            <a:ext cx="9144000" cy="5422782"/>
          </a:xfrm>
          <a:prstGeom prst="rect">
            <a:avLst/>
          </a:prstGeom>
        </p:spPr>
      </p:pic>
    </p:spTree>
    <p:extLst>
      <p:ext uri="{BB962C8B-B14F-4D97-AF65-F5344CB8AC3E}">
        <p14:creationId xmlns:p14="http://schemas.microsoft.com/office/powerpoint/2010/main" val="2893284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49</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作用域和参数</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321385" y="2587030"/>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B14_FunctionDomain.py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3959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的三种角色担当</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5</a:t>
            </a:fld>
            <a:endParaRPr lang="zh-CN" altLang="en-US"/>
          </a:p>
        </p:txBody>
      </p:sp>
      <p:sp>
        <p:nvSpPr>
          <p:cNvPr id="6149" name="TextBox 7"/>
          <p:cNvSpPr txBox="1">
            <a:spLocks noChangeArrowheads="1"/>
          </p:cNvSpPr>
          <p:nvPr/>
        </p:nvSpPr>
        <p:spPr bwMode="auto">
          <a:xfrm>
            <a:off x="133127" y="886588"/>
            <a:ext cx="8877746"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b="1" dirty="0"/>
              <a:t>Shell</a:t>
            </a:r>
            <a:r>
              <a:rPr lang="zh-CN" altLang="zh-CN" b="1" dirty="0"/>
              <a:t>工具</a:t>
            </a:r>
            <a:endParaRPr lang="zh-CN" altLang="zh-CN" dirty="0"/>
          </a:p>
          <a:p>
            <a:r>
              <a:rPr lang="zh-CN" altLang="zh-CN" dirty="0"/>
              <a:t>当听到</a:t>
            </a:r>
            <a:r>
              <a:rPr lang="en-US" altLang="zh-CN" dirty="0"/>
              <a:t>phyton</a:t>
            </a:r>
            <a:r>
              <a:rPr lang="zh-CN" altLang="zh-CN" dirty="0"/>
              <a:t>被描述为脚本语言时，往往会想到</a:t>
            </a:r>
            <a:r>
              <a:rPr lang="en-US" altLang="zh-CN" dirty="0"/>
              <a:t>Python</a:t>
            </a:r>
            <a:r>
              <a:rPr lang="zh-CN" altLang="zh-CN" dirty="0"/>
              <a:t>是一个面向系统的脚本语言代码工具。这些程序往往从命令行运行，实现诸如文本文件的处理以及调用其他程序等任务。</a:t>
            </a:r>
            <a:r>
              <a:rPr lang="en-US" altLang="zh-CN" dirty="0"/>
              <a:t>Python</a:t>
            </a:r>
            <a:r>
              <a:rPr lang="zh-CN" altLang="zh-CN" dirty="0"/>
              <a:t>程序当然能够以这样的角色工作，但这仅仅是</a:t>
            </a:r>
            <a:r>
              <a:rPr lang="en-US" altLang="zh-CN" dirty="0"/>
              <a:t>Python</a:t>
            </a:r>
            <a:r>
              <a:rPr lang="zh-CN" altLang="zh-CN" dirty="0"/>
              <a:t>常规应用范围的很小一部分。</a:t>
            </a:r>
            <a:endParaRPr lang="en-US" altLang="zh-CN" dirty="0"/>
          </a:p>
          <a:p>
            <a:endParaRPr lang="zh-CN" altLang="zh-CN" dirty="0"/>
          </a:p>
          <a:p>
            <a:r>
              <a:rPr lang="zh-CN" altLang="zh-CN" b="1" dirty="0"/>
              <a:t>控制语言</a:t>
            </a:r>
            <a:endParaRPr lang="zh-CN" altLang="zh-CN" dirty="0"/>
          </a:p>
          <a:p>
            <a:r>
              <a:rPr lang="zh-CN" altLang="zh-CN" dirty="0"/>
              <a:t>脚本可定义为控制或重定向其他应用程序组件的“粘接</a:t>
            </a:r>
            <a:r>
              <a:rPr lang="en-US" altLang="zh-CN" dirty="0"/>
              <a:t>"</a:t>
            </a:r>
            <a:r>
              <a:rPr lang="zh-CN" altLang="zh-CN" dirty="0"/>
              <a:t>层。</a:t>
            </a:r>
            <a:r>
              <a:rPr lang="en-US" altLang="zh-CN" dirty="0"/>
              <a:t>Python</a:t>
            </a:r>
            <a:r>
              <a:rPr lang="zh-CN" altLang="zh-CN" dirty="0"/>
              <a:t>经常部署于大型应用的场合。例如，测试硬件器件时，</a:t>
            </a:r>
            <a:r>
              <a:rPr lang="en-US" altLang="zh-CN" dirty="0"/>
              <a:t>Python</a:t>
            </a:r>
            <a:r>
              <a:rPr lang="zh-CN" altLang="zh-CN" dirty="0"/>
              <a:t>程序可调用相关组件，通过组件在底层和器件之间进行交互。类似地，在终端用户产品定制的过程中，应用程序可以在策略点调用一些</a:t>
            </a:r>
            <a:r>
              <a:rPr lang="en-US" altLang="zh-CN" dirty="0"/>
              <a:t>python</a:t>
            </a:r>
            <a:r>
              <a:rPr lang="zh-CN" altLang="zh-CN" dirty="0"/>
              <a:t>代码，而无需分发或重新编译整个系统代码。</a:t>
            </a:r>
            <a:r>
              <a:rPr lang="en-US" altLang="zh-CN" dirty="0"/>
              <a:t>Python</a:t>
            </a:r>
            <a:r>
              <a:rPr lang="zh-CN" altLang="zh-CN" dirty="0"/>
              <a:t>的简洁使其从本质上能够成为一个灵活的控制工具。从技术上来讲，这基本上就是</a:t>
            </a:r>
            <a:r>
              <a:rPr lang="en-US" altLang="zh-CN" dirty="0"/>
              <a:t>python</a:t>
            </a:r>
            <a:r>
              <a:rPr lang="zh-CN" altLang="zh-CN" dirty="0"/>
              <a:t>的常规角色许多</a:t>
            </a:r>
            <a:r>
              <a:rPr lang="en-US" altLang="zh-CN" dirty="0"/>
              <a:t>Python</a:t>
            </a:r>
            <a:r>
              <a:rPr lang="zh-CN" altLang="zh-CN" dirty="0"/>
              <a:t>代码作为独立的脚本执行时无需调用或者了解其他的集成组件。然而</a:t>
            </a:r>
            <a:r>
              <a:rPr lang="en-US" altLang="zh-CN" dirty="0"/>
              <a:t>Python</a:t>
            </a:r>
            <a:r>
              <a:rPr lang="zh-CN" altLang="zh-CN" dirty="0"/>
              <a:t>不单单是一种控制语言而已。</a:t>
            </a:r>
            <a:endParaRPr lang="en-US" altLang="zh-CN" dirty="0"/>
          </a:p>
          <a:p>
            <a:endParaRPr lang="zh-CN" altLang="zh-CN" dirty="0"/>
          </a:p>
          <a:p>
            <a:r>
              <a:rPr lang="zh-CN" altLang="zh-CN" b="1" dirty="0"/>
              <a:t>使用快捷</a:t>
            </a:r>
            <a:endParaRPr lang="zh-CN" altLang="zh-CN" dirty="0"/>
          </a:p>
          <a:p>
            <a:r>
              <a:rPr lang="zh-CN" altLang="zh-CN" dirty="0"/>
              <a:t>对于“脚本语言</a:t>
            </a:r>
            <a:r>
              <a:rPr lang="en-US" altLang="zh-CN" dirty="0"/>
              <a:t>"</a:t>
            </a:r>
            <a:r>
              <a:rPr lang="zh-CN" altLang="zh-CN" dirty="0"/>
              <a:t>最好的解释也许就是应用于快速编程任务的一种简单语言。对于</a:t>
            </a:r>
            <a:r>
              <a:rPr lang="en-US" altLang="zh-CN" dirty="0"/>
              <a:t>Python</a:t>
            </a:r>
            <a:r>
              <a:rPr lang="zh-CN" altLang="zh-CN" dirty="0"/>
              <a:t>来说，这确实是实至名归，因为</a:t>
            </a:r>
            <a:r>
              <a:rPr lang="en-US" altLang="zh-CN" dirty="0"/>
              <a:t>Python</a:t>
            </a:r>
            <a:r>
              <a:rPr lang="zh-CN" altLang="zh-CN" dirty="0"/>
              <a:t>与</a:t>
            </a:r>
            <a:r>
              <a:rPr lang="en-US" altLang="zh-CN" dirty="0" err="1"/>
              <a:t>c++</a:t>
            </a:r>
            <a:r>
              <a:rPr lang="zh-CN" altLang="zh-CN" dirty="0"/>
              <a:t>等类似的编译语言相比，大大提高了程序开发速度。其快速开发周期促进了探索、递增的编程模式，而这些都是必须亲身体验之后才能体会得到的。用性和灵活性使编程任务变得简单。</a:t>
            </a:r>
            <a:r>
              <a:rPr lang="en-US" altLang="zh-CN" dirty="0"/>
              <a:t>Python</a:t>
            </a:r>
            <a:r>
              <a:rPr lang="zh-CN" altLang="zh-CN" dirty="0"/>
              <a:t>有着一些简洁的特性，但是它允许程序按照需求以尽可能优雅的方式扩展。也正是基于这一点，它通常应用于快速作业任务和长期战略开发。</a:t>
            </a:r>
          </a:p>
        </p:txBody>
      </p:sp>
    </p:spTree>
    <p:extLst>
      <p:ext uri="{BB962C8B-B14F-4D97-AF65-F5344CB8AC3E}">
        <p14:creationId xmlns:p14="http://schemas.microsoft.com/office/powerpoint/2010/main" val="3305298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50</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模块介绍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287789" y="2587030"/>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B15_AdvanceFunction.py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05777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51</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模块介绍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47828" y="2587029"/>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B16_Module.py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
        <p:nvSpPr>
          <p:cNvPr id="3" name="矩形 2">
            <a:extLst>
              <a:ext uri="{FF2B5EF4-FFF2-40B4-BE49-F238E27FC236}">
                <a16:creationId xmlns:a16="http://schemas.microsoft.com/office/drawing/2014/main" id="{EC8C67BF-54AB-4F61-BEA5-9CE972A6B290}"/>
              </a:ext>
            </a:extLst>
          </p:cNvPr>
          <p:cNvSpPr/>
          <p:nvPr/>
        </p:nvSpPr>
        <p:spPr>
          <a:xfrm rot="21351510">
            <a:off x="782498" y="3545109"/>
            <a:ext cx="2954655" cy="276999"/>
          </a:xfrm>
          <a:prstGeom prst="rect">
            <a:avLst/>
          </a:prstGeom>
        </p:spPr>
        <p:txBody>
          <a:bodyPr wrap="square">
            <a:spAutoFit/>
          </a:bodyPr>
          <a:lstStyle/>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模块是构造系统组件的工具</a:t>
            </a:r>
            <a:endParaRPr lang="zh-CN" altLang="en-US" sz="1200" b="1"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6639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52</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异常处理</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72784" y="2534559"/>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B17_Exception.py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异常处理分析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054479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53</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OOP</a:t>
            </a:r>
            <a:r>
              <a:rPr lang="zh-CN" altLang="en-US" dirty="0"/>
              <a:t>编程思想</a:t>
            </a:r>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72784" y="2688447"/>
            <a:ext cx="3417733" cy="400110"/>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OOP</a:t>
            </a:r>
            <a:r>
              <a:rPr lang="zh-CN" altLang="en-US" sz="2000" b="1" dirty="0">
                <a:solidFill>
                  <a:schemeClr val="tx1">
                    <a:lumMod val="75000"/>
                    <a:lumOff val="25000"/>
                  </a:schemeClr>
                </a:solidFill>
                <a:latin typeface="+mn-lt"/>
                <a:ea typeface="+mn-ea"/>
              </a:rPr>
              <a:t>案例分析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215577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05263"/>
            <a:ext cx="9180513" cy="2852737"/>
          </a:xfrm>
          <a:prstGeom prst="rect">
            <a:avLst/>
          </a:prstGeom>
          <a:gradFill flip="none" rotWithShape="1">
            <a:gsLst>
              <a:gs pos="0">
                <a:srgbClr val="52934B"/>
              </a:gs>
              <a:gs pos="100000">
                <a:schemeClr val="accent3">
                  <a:lumMod val="60000"/>
                  <a:lumOff val="4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a:xfrm>
            <a:off x="6588125" y="6381750"/>
            <a:ext cx="2133600" cy="365125"/>
          </a:xfrm>
        </p:spPr>
        <p:txBody>
          <a:bodyPr/>
          <a:lstStyle/>
          <a:p>
            <a:pPr>
              <a:defRPr/>
            </a:pPr>
            <a:fld id="{A13FCAF3-B3D8-4B09-97F3-665B799F74B3}" type="slidenum">
              <a:rPr lang="zh-CN" altLang="en-US"/>
              <a:pPr>
                <a:defRPr/>
              </a:pPr>
              <a:t>54</a:t>
            </a:fld>
            <a:endParaRPr lang="zh-CN" altLang="en-US"/>
          </a:p>
        </p:txBody>
      </p:sp>
      <p:pic>
        <p:nvPicPr>
          <p:cNvPr id="10245" name="图片 4"/>
          <p:cNvPicPr>
            <a:picLocks noChangeAspect="1"/>
          </p:cNvPicPr>
          <p:nvPr/>
        </p:nvPicPr>
        <p:blipFill rotWithShape="1">
          <a:blip r:embed="rId2">
            <a:extLst>
              <a:ext uri="{28A0092B-C50C-407E-A947-70E740481C1C}">
                <a14:useLocalDpi xmlns:a14="http://schemas.microsoft.com/office/drawing/2010/main" val="0"/>
              </a:ext>
            </a:extLst>
          </a:blip>
          <a:srcRect r="13336"/>
          <a:stretch/>
        </p:blipFill>
        <p:spPr bwMode="auto">
          <a:xfrm>
            <a:off x="620427" y="3051824"/>
            <a:ext cx="1872456"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764704"/>
            <a:ext cx="4968552" cy="1008112"/>
          </a:xfrm>
          <a:prstGeom prst="rect">
            <a:avLst/>
          </a:prstGeom>
          <a:scene3d>
            <a:camera prst="orthographicFront"/>
            <a:lightRig rig="threePt" dir="t"/>
          </a:scene3d>
          <a:sp3d>
            <a:bevelT/>
          </a:sp3d>
        </p:spPr>
      </p:pic>
      <p:sp>
        <p:nvSpPr>
          <p:cNvPr id="10252" name="TextBox 11"/>
          <p:cNvSpPr txBox="1">
            <a:spLocks noChangeArrowheads="1"/>
          </p:cNvSpPr>
          <p:nvPr/>
        </p:nvSpPr>
        <p:spPr bwMode="auto">
          <a:xfrm>
            <a:off x="4392042" y="920750"/>
            <a:ext cx="399638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algn="dist"/>
            <a:r>
              <a:rPr lang="zh-CN" altLang="en-US" sz="4000" b="1" dirty="0">
                <a:solidFill>
                  <a:schemeClr val="bg1"/>
                </a:solidFill>
              </a:rPr>
              <a:t>感谢您的聆听！</a:t>
            </a:r>
          </a:p>
        </p:txBody>
      </p:sp>
      <p:pic>
        <p:nvPicPr>
          <p:cNvPr id="13" name="图片 3">
            <a:extLst>
              <a:ext uri="{FF2B5EF4-FFF2-40B4-BE49-F238E27FC236}">
                <a16:creationId xmlns:a16="http://schemas.microsoft.com/office/drawing/2014/main" id="{9ACAFA26-AD62-4002-880B-38FD5592B3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72779" y="2474803"/>
            <a:ext cx="34385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
            <a:extLst>
              <a:ext uri="{FF2B5EF4-FFF2-40B4-BE49-F238E27FC236}">
                <a16:creationId xmlns:a16="http://schemas.microsoft.com/office/drawing/2014/main" id="{5EA8A16F-6170-4E26-A5AB-E8D0116C5D3A}"/>
              </a:ext>
            </a:extLst>
          </p:cNvPr>
          <p:cNvPicPr>
            <a:picLocks noChangeAspect="1"/>
          </p:cNvPicPr>
          <p:nvPr/>
        </p:nvPicPr>
        <p:blipFill>
          <a:blip r:embed="rId5">
            <a:extLst>
              <a:ext uri="{28A0092B-C50C-407E-A947-70E740481C1C}">
                <a14:useLocalDpi xmlns:a14="http://schemas.microsoft.com/office/drawing/2010/main" val="0"/>
              </a:ext>
            </a:extLst>
          </a:blip>
          <a:srcRect r="50000" b="23048"/>
          <a:stretch>
            <a:fillRect/>
          </a:stretch>
        </p:blipFill>
        <p:spPr bwMode="auto">
          <a:xfrm flipH="1">
            <a:off x="6296079" y="2245891"/>
            <a:ext cx="2717692"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0DA2418A-AC05-4AAF-8918-0AA58E1433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641" y="307957"/>
            <a:ext cx="2176803" cy="21768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的优点</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6</a:t>
            </a:fld>
            <a:endParaRPr lang="zh-CN" altLang="en-US"/>
          </a:p>
        </p:txBody>
      </p:sp>
      <p:sp>
        <p:nvSpPr>
          <p:cNvPr id="6149" name="TextBox 7"/>
          <p:cNvSpPr txBox="1">
            <a:spLocks noChangeArrowheads="1"/>
          </p:cNvSpPr>
          <p:nvPr/>
        </p:nvSpPr>
        <p:spPr bwMode="auto">
          <a:xfrm>
            <a:off x="158750" y="1113326"/>
            <a:ext cx="887774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dirty="0"/>
              <a:t>1.Python</a:t>
            </a:r>
            <a:r>
              <a:rPr lang="zh-CN" altLang="zh-CN" dirty="0"/>
              <a:t>的定位是</a:t>
            </a:r>
            <a:r>
              <a:rPr lang="en-US" altLang="zh-CN" dirty="0"/>
              <a:t>“</a:t>
            </a:r>
            <a:r>
              <a:rPr lang="zh-CN" altLang="zh-CN" dirty="0"/>
              <a:t>优雅</a:t>
            </a:r>
            <a:r>
              <a:rPr lang="en-US" altLang="zh-CN" dirty="0"/>
              <a:t>”</a:t>
            </a:r>
            <a:r>
              <a:rPr lang="zh-CN" altLang="zh-CN" dirty="0"/>
              <a:t>、</a:t>
            </a:r>
            <a:r>
              <a:rPr lang="en-US" altLang="zh-CN" dirty="0"/>
              <a:t>“</a:t>
            </a:r>
            <a:r>
              <a:rPr lang="zh-CN" altLang="zh-CN" dirty="0"/>
              <a:t>明确</a:t>
            </a:r>
            <a:r>
              <a:rPr lang="en-US" altLang="zh-CN" dirty="0"/>
              <a:t>”</a:t>
            </a:r>
            <a:r>
              <a:rPr lang="zh-CN" altLang="zh-CN" dirty="0"/>
              <a:t>、</a:t>
            </a:r>
            <a:r>
              <a:rPr lang="en-US" altLang="zh-CN" dirty="0"/>
              <a:t>“</a:t>
            </a:r>
            <a:r>
              <a:rPr lang="zh-CN" altLang="zh-CN" dirty="0"/>
              <a:t>简单</a:t>
            </a:r>
            <a:r>
              <a:rPr lang="en-US" altLang="zh-CN" dirty="0"/>
              <a:t>”</a:t>
            </a:r>
            <a:r>
              <a:rPr lang="zh-CN" altLang="zh-CN" dirty="0"/>
              <a:t>，所以</a:t>
            </a:r>
            <a:r>
              <a:rPr lang="en-US" altLang="zh-CN" dirty="0"/>
              <a:t>Python</a:t>
            </a:r>
            <a:r>
              <a:rPr lang="zh-CN" altLang="zh-CN" dirty="0"/>
              <a:t>程序看上去总是简单易懂，初学者学</a:t>
            </a:r>
            <a:r>
              <a:rPr lang="en-US" altLang="zh-CN" dirty="0"/>
              <a:t>Python</a:t>
            </a:r>
            <a:r>
              <a:rPr lang="zh-CN" altLang="zh-CN" dirty="0"/>
              <a:t>，不但入门容易，而且将来深入下去，可以编写那些非常非常复杂的程序。</a:t>
            </a:r>
            <a:endParaRPr lang="en-US" altLang="zh-CN" dirty="0"/>
          </a:p>
          <a:p>
            <a:endParaRPr lang="zh-CN" altLang="zh-CN" dirty="0"/>
          </a:p>
          <a:p>
            <a:r>
              <a:rPr lang="en-US" altLang="zh-CN" dirty="0"/>
              <a:t>2.</a:t>
            </a:r>
            <a:r>
              <a:rPr lang="zh-CN" altLang="zh-CN" dirty="0"/>
              <a:t>开发效率非常高，</a:t>
            </a:r>
            <a:r>
              <a:rPr lang="en-US" altLang="zh-CN" dirty="0"/>
              <a:t>Python</a:t>
            </a:r>
            <a:r>
              <a:rPr lang="zh-CN" altLang="zh-CN" dirty="0"/>
              <a:t>有非常强大的第三方库，基本上你想通过计算机实现任何功能，</a:t>
            </a:r>
            <a:r>
              <a:rPr lang="en-US" altLang="zh-CN" dirty="0"/>
              <a:t>Python</a:t>
            </a:r>
            <a:r>
              <a:rPr lang="zh-CN" altLang="zh-CN" dirty="0"/>
              <a:t>官方库里都有相应的模块进行支持，直接下载调用后，在基础库的基础上再进行开发，大大降低开发周期，避免重复造轮子。</a:t>
            </a:r>
            <a:endParaRPr lang="en-US" altLang="zh-CN" dirty="0"/>
          </a:p>
          <a:p>
            <a:endParaRPr lang="zh-CN" altLang="zh-CN" dirty="0"/>
          </a:p>
          <a:p>
            <a:r>
              <a:rPr lang="en-US" altLang="zh-CN" dirty="0"/>
              <a:t>3.</a:t>
            </a:r>
            <a:r>
              <a:rPr lang="zh-CN" altLang="zh-CN" dirty="0"/>
              <a:t>高级语言</a:t>
            </a:r>
            <a:r>
              <a:rPr lang="en-US" altLang="zh-CN" dirty="0"/>
              <a:t>——</a:t>
            </a:r>
            <a:r>
              <a:rPr lang="zh-CN" altLang="zh-CN" dirty="0"/>
              <a:t>当用</a:t>
            </a:r>
            <a:r>
              <a:rPr lang="en-US" altLang="zh-CN" dirty="0"/>
              <a:t>Python</a:t>
            </a:r>
            <a:r>
              <a:rPr lang="zh-CN" altLang="zh-CN" dirty="0"/>
              <a:t>语言编写程序的时候，无需考虑诸如如何管理程序使用的内存一类的底层细节。</a:t>
            </a:r>
            <a:endParaRPr lang="en-US" altLang="zh-CN" dirty="0"/>
          </a:p>
          <a:p>
            <a:endParaRPr lang="zh-CN" altLang="zh-CN" dirty="0"/>
          </a:p>
          <a:p>
            <a:r>
              <a:rPr lang="en-US" altLang="zh-CN" dirty="0"/>
              <a:t>4.</a:t>
            </a:r>
            <a:r>
              <a:rPr lang="zh-CN" altLang="zh-CN" dirty="0"/>
              <a:t>可移植性</a:t>
            </a:r>
            <a:r>
              <a:rPr lang="en-US" altLang="zh-CN" dirty="0"/>
              <a:t>——</a:t>
            </a:r>
            <a:r>
              <a:rPr lang="zh-CN" altLang="zh-CN" dirty="0"/>
              <a:t>由于它的开源本质，</a:t>
            </a:r>
            <a:r>
              <a:rPr lang="en-US" altLang="zh-CN" dirty="0"/>
              <a:t>Python</a:t>
            </a:r>
            <a:r>
              <a:rPr lang="zh-CN" altLang="zh-CN" dirty="0"/>
              <a:t>已经被移植在许多平台上（经过改动使它能够工作在不同平台上）。如果小心地避免使用依赖于系统的特性，那么所有</a:t>
            </a:r>
            <a:r>
              <a:rPr lang="en-US" altLang="zh-CN" dirty="0"/>
              <a:t>Python</a:t>
            </a:r>
            <a:r>
              <a:rPr lang="zh-CN" altLang="zh-CN" dirty="0"/>
              <a:t>程序无需修改就几乎可以在市场上所有的系统平台上运行。</a:t>
            </a:r>
            <a:endParaRPr lang="en-US" altLang="zh-CN" dirty="0"/>
          </a:p>
          <a:p>
            <a:endParaRPr lang="zh-CN" altLang="zh-CN" dirty="0"/>
          </a:p>
          <a:p>
            <a:r>
              <a:rPr lang="en-US" altLang="zh-CN" dirty="0"/>
              <a:t>5.</a:t>
            </a:r>
            <a:r>
              <a:rPr lang="zh-CN" altLang="zh-CN" dirty="0"/>
              <a:t>可扩展性</a:t>
            </a:r>
            <a:r>
              <a:rPr lang="en-US" altLang="zh-CN" dirty="0"/>
              <a:t>——</a:t>
            </a:r>
            <a:r>
              <a:rPr lang="zh-CN" altLang="zh-CN" dirty="0"/>
              <a:t>如果需要一段关键代码运行得更快或者希望某些算法不公开，可以把部分程序用</a:t>
            </a:r>
            <a:r>
              <a:rPr lang="en-US" altLang="zh-CN" dirty="0"/>
              <a:t>C</a:t>
            </a:r>
            <a:r>
              <a:rPr lang="zh-CN" altLang="zh-CN" dirty="0"/>
              <a:t>或</a:t>
            </a:r>
            <a:r>
              <a:rPr lang="en-US" altLang="zh-CN" dirty="0"/>
              <a:t>C++</a:t>
            </a:r>
            <a:r>
              <a:rPr lang="zh-CN" altLang="zh-CN" dirty="0"/>
              <a:t>编写，然后在</a:t>
            </a:r>
            <a:r>
              <a:rPr lang="en-US" altLang="zh-CN" dirty="0"/>
              <a:t>Python</a:t>
            </a:r>
            <a:r>
              <a:rPr lang="zh-CN" altLang="zh-CN" dirty="0"/>
              <a:t>程序中使用它们。</a:t>
            </a:r>
            <a:endParaRPr lang="en-US" altLang="zh-CN" dirty="0"/>
          </a:p>
          <a:p>
            <a:endParaRPr lang="zh-CN" altLang="zh-CN" dirty="0"/>
          </a:p>
          <a:p>
            <a:r>
              <a:rPr lang="en-US" altLang="zh-CN" dirty="0"/>
              <a:t>6.</a:t>
            </a:r>
            <a:r>
              <a:rPr lang="zh-CN" altLang="zh-CN" dirty="0"/>
              <a:t>可嵌入性</a:t>
            </a:r>
            <a:r>
              <a:rPr lang="en-US" altLang="zh-CN" dirty="0"/>
              <a:t>——</a:t>
            </a:r>
            <a:r>
              <a:rPr lang="zh-CN" altLang="zh-CN" dirty="0"/>
              <a:t>可以把</a:t>
            </a:r>
            <a:r>
              <a:rPr lang="en-US" altLang="zh-CN" dirty="0"/>
              <a:t>Python</a:t>
            </a:r>
            <a:r>
              <a:rPr lang="zh-CN" altLang="zh-CN" dirty="0"/>
              <a:t>嵌入</a:t>
            </a:r>
            <a:r>
              <a:rPr lang="en-US" altLang="zh-CN" dirty="0"/>
              <a:t>C/C++</a:t>
            </a:r>
            <a:r>
              <a:rPr lang="zh-CN" altLang="zh-CN" dirty="0"/>
              <a:t>程序，从而向程序用户提供脚本功能。</a:t>
            </a:r>
          </a:p>
        </p:txBody>
      </p:sp>
    </p:spTree>
    <p:extLst>
      <p:ext uri="{BB962C8B-B14F-4D97-AF65-F5344CB8AC3E}">
        <p14:creationId xmlns:p14="http://schemas.microsoft.com/office/powerpoint/2010/main" val="82539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a:t>
            </a:r>
            <a:r>
              <a:rPr lang="zh-CN" altLang="en-US" dirty="0"/>
              <a:t>缺</a:t>
            </a:r>
            <a:r>
              <a:rPr lang="zh-CN" altLang="zh-CN" dirty="0"/>
              <a:t>点</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7</a:t>
            </a:fld>
            <a:endParaRPr lang="zh-CN" altLang="en-US"/>
          </a:p>
        </p:txBody>
      </p:sp>
      <p:sp>
        <p:nvSpPr>
          <p:cNvPr id="6149" name="TextBox 7"/>
          <p:cNvSpPr txBox="1">
            <a:spLocks noChangeArrowheads="1"/>
          </p:cNvSpPr>
          <p:nvPr/>
        </p:nvSpPr>
        <p:spPr bwMode="auto">
          <a:xfrm>
            <a:off x="158750" y="1700808"/>
            <a:ext cx="887774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dirty="0"/>
              <a:t>1.</a:t>
            </a:r>
            <a:r>
              <a:rPr lang="zh-CN" altLang="zh-CN" b="1" dirty="0"/>
              <a:t>速度慢</a:t>
            </a:r>
            <a:r>
              <a:rPr lang="zh-CN" altLang="zh-CN" dirty="0"/>
              <a:t>，</a:t>
            </a:r>
            <a:r>
              <a:rPr lang="en-US" altLang="zh-CN" dirty="0"/>
              <a:t>Python </a:t>
            </a:r>
            <a:r>
              <a:rPr lang="zh-CN" altLang="zh-CN" dirty="0"/>
              <a:t>的运行速度相比</a:t>
            </a:r>
            <a:r>
              <a:rPr lang="en-US" altLang="zh-CN" dirty="0"/>
              <a:t>C</a:t>
            </a:r>
            <a:r>
              <a:rPr lang="zh-CN" altLang="zh-CN" dirty="0"/>
              <a:t>语言确实慢很多，跟</a:t>
            </a:r>
            <a:r>
              <a:rPr lang="en-US" altLang="zh-CN" dirty="0"/>
              <a:t>JAVA</a:t>
            </a:r>
            <a:r>
              <a:rPr lang="zh-CN" altLang="zh-CN" dirty="0"/>
              <a:t>相比也要慢一些，但其实这里所指的运行速度慢在大多数情况下用户是无法直接感知到的，必须借助测试工具才能体现出来，比如用</a:t>
            </a:r>
            <a:r>
              <a:rPr lang="en-US" altLang="zh-CN" dirty="0"/>
              <a:t>C</a:t>
            </a:r>
            <a:r>
              <a:rPr lang="zh-CN" altLang="zh-CN" dirty="0"/>
              <a:t>运一个程序花了</a:t>
            </a:r>
            <a:r>
              <a:rPr lang="en-US" altLang="zh-CN" dirty="0"/>
              <a:t>0.01s,</a:t>
            </a:r>
            <a:r>
              <a:rPr lang="zh-CN" altLang="zh-CN" dirty="0"/>
              <a:t>用</a:t>
            </a:r>
            <a:r>
              <a:rPr lang="en-US" altLang="zh-CN" dirty="0"/>
              <a:t>Python</a:t>
            </a:r>
            <a:r>
              <a:rPr lang="zh-CN" altLang="zh-CN" dirty="0"/>
              <a:t>是</a:t>
            </a:r>
            <a:r>
              <a:rPr lang="en-US" altLang="zh-CN" dirty="0"/>
              <a:t>0.1s,</a:t>
            </a:r>
            <a:r>
              <a:rPr lang="zh-CN" altLang="zh-CN" dirty="0"/>
              <a:t>但是无法直接通过肉眼感知的，因为一个正常人所能感知的时间最小单位是</a:t>
            </a:r>
            <a:r>
              <a:rPr lang="en-US" altLang="zh-CN" dirty="0"/>
              <a:t>0.15-0.4s</a:t>
            </a:r>
            <a:r>
              <a:rPr lang="zh-CN" altLang="zh-CN" dirty="0"/>
              <a:t>左右，其实在大多数情况下</a:t>
            </a:r>
            <a:r>
              <a:rPr lang="en-US" altLang="zh-CN" dirty="0"/>
              <a:t>Python</a:t>
            </a:r>
            <a:r>
              <a:rPr lang="zh-CN" altLang="zh-CN" dirty="0"/>
              <a:t>已经完全可以满足程序速度的要求，除非要写对速度要求极高的搜索引擎等，这种情况下当然还是建议用</a:t>
            </a:r>
            <a:r>
              <a:rPr lang="en-US" altLang="zh-CN" dirty="0"/>
              <a:t>C</a:t>
            </a:r>
            <a:r>
              <a:rPr lang="zh-CN" altLang="zh-CN" dirty="0"/>
              <a:t>去实现。</a:t>
            </a:r>
            <a:endParaRPr lang="en-US" altLang="zh-CN" dirty="0"/>
          </a:p>
          <a:p>
            <a:endParaRPr lang="zh-CN" altLang="zh-CN" dirty="0"/>
          </a:p>
          <a:p>
            <a:r>
              <a:rPr lang="en-US" altLang="zh-CN" dirty="0"/>
              <a:t>2.</a:t>
            </a:r>
            <a:r>
              <a:rPr lang="zh-CN" altLang="zh-CN" b="1" dirty="0"/>
              <a:t>代码不能加密</a:t>
            </a:r>
            <a:r>
              <a:rPr lang="zh-CN" altLang="zh-CN" dirty="0"/>
              <a:t>，因为</a:t>
            </a:r>
            <a:r>
              <a:rPr lang="en-US" altLang="zh-CN" dirty="0"/>
              <a:t>PYTHON</a:t>
            </a:r>
            <a:r>
              <a:rPr lang="zh-CN" altLang="zh-CN" dirty="0"/>
              <a:t>是解释性语言，它的源码都是以名文形式存放的，如果项目要求源代码必须是加密的，那你一开始就不应该用</a:t>
            </a:r>
            <a:r>
              <a:rPr lang="en-US" altLang="zh-CN" dirty="0"/>
              <a:t>Python</a:t>
            </a:r>
            <a:r>
              <a:rPr lang="zh-CN" altLang="zh-CN" dirty="0"/>
              <a:t>来去实现。</a:t>
            </a:r>
            <a:endParaRPr lang="en-US" altLang="zh-CN" dirty="0"/>
          </a:p>
          <a:p>
            <a:endParaRPr lang="zh-CN" altLang="zh-CN" dirty="0"/>
          </a:p>
          <a:p>
            <a:r>
              <a:rPr lang="en-US" altLang="zh-CN" dirty="0"/>
              <a:t>3.</a:t>
            </a:r>
            <a:r>
              <a:rPr lang="zh-CN" altLang="zh-CN" b="1" dirty="0"/>
              <a:t>线程不能利用多</a:t>
            </a:r>
            <a:r>
              <a:rPr lang="en-US" altLang="zh-CN" b="1" dirty="0"/>
              <a:t>CPU</a:t>
            </a:r>
            <a:r>
              <a:rPr lang="zh-CN" altLang="zh-CN" b="1" dirty="0"/>
              <a:t>问题</a:t>
            </a:r>
            <a:r>
              <a:rPr lang="zh-CN" altLang="zh-CN" dirty="0"/>
              <a:t>， </a:t>
            </a:r>
            <a:r>
              <a:rPr lang="en-US" altLang="zh-CN" dirty="0"/>
              <a:t>GIL</a:t>
            </a:r>
            <a:r>
              <a:rPr lang="zh-CN" altLang="zh-CN" dirty="0"/>
              <a:t>即全局解释器锁（</a:t>
            </a:r>
            <a:r>
              <a:rPr lang="en-US" altLang="zh-CN" dirty="0"/>
              <a:t>Global Interpreter Lock</a:t>
            </a:r>
            <a:r>
              <a:rPr lang="zh-CN" altLang="zh-CN" dirty="0"/>
              <a:t>），是计算机程序设计语言解释器用于同步线程的工具，使得任何时刻仅有一个线程在执行，</a:t>
            </a:r>
            <a:r>
              <a:rPr lang="en-US" altLang="zh-CN" dirty="0"/>
              <a:t>Python</a:t>
            </a:r>
            <a:r>
              <a:rPr lang="zh-CN" altLang="zh-CN" dirty="0"/>
              <a:t>的线程是操作系统的原生线程。在</a:t>
            </a:r>
            <a:r>
              <a:rPr lang="en-US" altLang="zh-CN" dirty="0"/>
              <a:t>Linux</a:t>
            </a:r>
            <a:r>
              <a:rPr lang="zh-CN" altLang="zh-CN" dirty="0"/>
              <a:t>上为</a:t>
            </a:r>
            <a:r>
              <a:rPr lang="en-US" altLang="zh-CN" dirty="0" err="1"/>
              <a:t>pthread</a:t>
            </a:r>
            <a:r>
              <a:rPr lang="zh-CN" altLang="zh-CN" dirty="0"/>
              <a:t>，在</a:t>
            </a:r>
            <a:r>
              <a:rPr lang="en-US" altLang="zh-CN" dirty="0"/>
              <a:t>Windows</a:t>
            </a:r>
            <a:r>
              <a:rPr lang="zh-CN" altLang="zh-CN" dirty="0"/>
              <a:t>上为</a:t>
            </a:r>
            <a:r>
              <a:rPr lang="en-US" altLang="zh-CN" dirty="0"/>
              <a:t>Win thread</a:t>
            </a:r>
            <a:r>
              <a:rPr lang="zh-CN" altLang="zh-CN" dirty="0"/>
              <a:t>，完全由操作系统调度线程的执行。一个</a:t>
            </a:r>
            <a:r>
              <a:rPr lang="en-US" altLang="zh-CN" dirty="0"/>
              <a:t>python</a:t>
            </a:r>
            <a:r>
              <a:rPr lang="zh-CN" altLang="zh-CN" dirty="0"/>
              <a:t>解释器进程内有一条主线程，以及多条用户程序的执行线程。即使在多核</a:t>
            </a:r>
            <a:r>
              <a:rPr lang="en-US" altLang="zh-CN" dirty="0"/>
              <a:t>CPU</a:t>
            </a:r>
            <a:r>
              <a:rPr lang="zh-CN" altLang="zh-CN" dirty="0"/>
              <a:t>平台上，由于</a:t>
            </a:r>
            <a:r>
              <a:rPr lang="en-US" altLang="zh-CN" dirty="0"/>
              <a:t>GIL</a:t>
            </a:r>
            <a:r>
              <a:rPr lang="zh-CN" altLang="zh-CN" dirty="0"/>
              <a:t>的存在，所以禁止多线程的并行执行。</a:t>
            </a:r>
          </a:p>
        </p:txBody>
      </p:sp>
    </p:spTree>
    <p:extLst>
      <p:ext uri="{BB962C8B-B14F-4D97-AF65-F5344CB8AC3E}">
        <p14:creationId xmlns:p14="http://schemas.microsoft.com/office/powerpoint/2010/main" val="396972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第一个</a:t>
            </a:r>
            <a:r>
              <a:rPr lang="en-US" altLang="zh-CN" dirty="0"/>
              <a:t>python</a:t>
            </a:r>
            <a:r>
              <a:rPr lang="zh-CN" altLang="zh-CN" dirty="0"/>
              <a:t>小程序</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8</a:t>
            </a:fld>
            <a:endParaRPr lang="zh-CN" altLang="en-US"/>
          </a:p>
        </p:txBody>
      </p:sp>
      <p:pic>
        <p:nvPicPr>
          <p:cNvPr id="5" name="图片 4">
            <a:extLst>
              <a:ext uri="{FF2B5EF4-FFF2-40B4-BE49-F238E27FC236}">
                <a16:creationId xmlns:a16="http://schemas.microsoft.com/office/drawing/2014/main" id="{8B1F5E1C-61F2-4FF7-B56F-31AFC7750FF9}"/>
              </a:ext>
            </a:extLst>
          </p:cNvPr>
          <p:cNvPicPr/>
          <p:nvPr/>
        </p:nvPicPr>
        <p:blipFill>
          <a:blip r:embed="rId2"/>
          <a:stretch>
            <a:fillRect/>
          </a:stretch>
        </p:blipFill>
        <p:spPr>
          <a:xfrm>
            <a:off x="0" y="883633"/>
            <a:ext cx="9144000" cy="5974367"/>
          </a:xfrm>
          <a:prstGeom prst="rect">
            <a:avLst/>
          </a:prstGeom>
        </p:spPr>
      </p:pic>
    </p:spTree>
    <p:extLst>
      <p:ext uri="{BB962C8B-B14F-4D97-AF65-F5344CB8AC3E}">
        <p14:creationId xmlns:p14="http://schemas.microsoft.com/office/powerpoint/2010/main" val="300262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第一个</a:t>
            </a:r>
            <a:r>
              <a:rPr lang="en-US" altLang="zh-CN" dirty="0"/>
              <a:t>python</a:t>
            </a:r>
            <a:r>
              <a:rPr lang="zh-CN" altLang="zh-CN" dirty="0"/>
              <a:t>小程序</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9</a:t>
            </a:fld>
            <a:endParaRPr lang="zh-CN" altLang="en-US"/>
          </a:p>
        </p:txBody>
      </p:sp>
      <p:pic>
        <p:nvPicPr>
          <p:cNvPr id="6" name="图片 5">
            <a:extLst>
              <a:ext uri="{FF2B5EF4-FFF2-40B4-BE49-F238E27FC236}">
                <a16:creationId xmlns:a16="http://schemas.microsoft.com/office/drawing/2014/main" id="{4E249026-7705-47AB-B420-17D4B94111B8}"/>
              </a:ext>
            </a:extLst>
          </p:cNvPr>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23113235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2569</Words>
  <Application>Microsoft Office PowerPoint</Application>
  <PresentationFormat>全屏显示(4:3)</PresentationFormat>
  <Paragraphs>249</Paragraphs>
  <Slides>54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Franklin Gothic Book</vt:lpstr>
      <vt:lpstr>Franklin Gothic Medium</vt:lpstr>
      <vt:lpstr>Arial</vt:lpstr>
      <vt:lpstr>等线</vt:lpstr>
      <vt:lpstr>Calibri</vt:lpstr>
      <vt:lpstr>Office 主题</vt:lpstr>
      <vt:lpstr>PowerPoint 演示文稿</vt:lpstr>
      <vt:lpstr>PowerPoint 演示文稿</vt:lpstr>
      <vt:lpstr>选择python的主要因素</vt:lpstr>
      <vt:lpstr>选择python的主要因素</vt:lpstr>
      <vt:lpstr>Python的三种角色担当</vt:lpstr>
      <vt:lpstr>Python的优点</vt:lpstr>
      <vt:lpstr>Python的缺点</vt:lpstr>
      <vt:lpstr>第一个python小程序</vt:lpstr>
      <vt:lpstr>第一个python小程序</vt:lpstr>
      <vt:lpstr>第一个python小程序</vt:lpstr>
      <vt:lpstr>第一个python小程序</vt:lpstr>
      <vt:lpstr>Python虚拟机(PVM)</vt:lpstr>
      <vt:lpstr>字符串操作</vt:lpstr>
      <vt:lpstr>正则表达式操作</vt:lpstr>
      <vt:lpstr>序列操作</vt:lpstr>
      <vt:lpstr>共享引用</vt:lpstr>
      <vt:lpstr>动态类型</vt:lpstr>
      <vt:lpstr>动态类型</vt:lpstr>
      <vt:lpstr>动态类型</vt:lpstr>
      <vt:lpstr>对象垃圾收集</vt:lpstr>
      <vt:lpstr>共享引用</vt:lpstr>
      <vt:lpstr>位操作</vt:lpstr>
      <vt:lpstr>位操作</vt:lpstr>
      <vt:lpstr>位操作</vt:lpstr>
      <vt:lpstr>复数</vt:lpstr>
      <vt:lpstr>八进制和十六进制</vt:lpstr>
      <vt:lpstr>共享引用</vt:lpstr>
      <vt:lpstr>字典操作</vt:lpstr>
      <vt:lpstr>元组操作</vt:lpstr>
      <vt:lpstr>文件读写对象操作</vt:lpstr>
      <vt:lpstr>struct模块读写对象操作</vt:lpstr>
      <vt:lpstr>struct模块读写对象操作</vt:lpstr>
      <vt:lpstr>用户自定义类操作</vt:lpstr>
      <vt:lpstr>Python语法介绍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函数介绍</vt:lpstr>
      <vt:lpstr>作用域和参数</vt:lpstr>
      <vt:lpstr>作用域和参数</vt:lpstr>
      <vt:lpstr>模块介绍</vt:lpstr>
      <vt:lpstr>模块介绍</vt:lpstr>
      <vt:lpstr>异常处理</vt:lpstr>
      <vt:lpstr>OOP编程思想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joyce</dc:creator>
  <cp:lastModifiedBy>Administrator</cp:lastModifiedBy>
  <cp:revision>24</cp:revision>
  <dcterms:created xsi:type="dcterms:W3CDTF">2011-05-23T07:04:37Z</dcterms:created>
  <dcterms:modified xsi:type="dcterms:W3CDTF">2019-12-19T03:50:53Z</dcterms:modified>
</cp:coreProperties>
</file>