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890"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6266336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6266336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266336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266336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62663362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62663362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62663362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62663362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62663362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62663362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626633626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6266336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62663362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62663362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62663362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62663362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744575"/>
            <a:ext cx="8520600" cy="116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9900FF"/>
                </a:solidFill>
                <a:latin typeface="Cambria"/>
                <a:ea typeface="Cambria"/>
                <a:cs typeface="Cambria"/>
                <a:sym typeface="Cambria"/>
              </a:rPr>
              <a:t>Final Project Proposal</a:t>
            </a:r>
            <a:endParaRPr sz="4800">
              <a:solidFill>
                <a:srgbClr val="9900FF"/>
              </a:solidFill>
              <a:latin typeface="Cambria"/>
              <a:ea typeface="Cambria"/>
              <a:cs typeface="Cambria"/>
              <a:sym typeface="Cambria"/>
            </a:endParaRPr>
          </a:p>
          <a:p>
            <a:pPr marL="0" lvl="0" indent="0" algn="ctr" rtl="0">
              <a:spcBef>
                <a:spcPts val="0"/>
              </a:spcBef>
              <a:spcAft>
                <a:spcPts val="0"/>
              </a:spcAft>
              <a:buNone/>
            </a:pPr>
            <a:r>
              <a:rPr lang="en" sz="4800">
                <a:solidFill>
                  <a:srgbClr val="9900FF"/>
                </a:solidFill>
                <a:latin typeface="Cambria"/>
                <a:ea typeface="Cambria"/>
                <a:cs typeface="Cambria"/>
                <a:sym typeface="Cambria"/>
              </a:rPr>
              <a:t>Project Manager for a Quarter</a:t>
            </a:r>
            <a:endParaRPr sz="4800">
              <a:solidFill>
                <a:srgbClr val="9900FF"/>
              </a:solidFill>
              <a:latin typeface="Cambria"/>
              <a:ea typeface="Cambria"/>
              <a:cs typeface="Cambria"/>
              <a:sym typeface="Cambria"/>
            </a:endParaRPr>
          </a:p>
        </p:txBody>
      </p:sp>
      <p:sp>
        <p:nvSpPr>
          <p:cNvPr id="100" name="Google Shape;100;p25"/>
          <p:cNvSpPr txBox="1">
            <a:spLocks noGrp="1"/>
          </p:cNvSpPr>
          <p:nvPr>
            <p:ph type="subTitle" idx="1"/>
          </p:nvPr>
        </p:nvSpPr>
        <p:spPr>
          <a:xfrm>
            <a:off x="311700" y="384132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Franklin Bueno</a:t>
            </a:r>
            <a:endParaRPr>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ctrTitle"/>
          </p:nvPr>
        </p:nvSpPr>
        <p:spPr>
          <a:xfrm>
            <a:off x="311700" y="744575"/>
            <a:ext cx="8520600" cy="116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9900FF"/>
                </a:solidFill>
                <a:latin typeface="Cambria"/>
                <a:ea typeface="Cambria"/>
                <a:cs typeface="Cambria"/>
                <a:sym typeface="Cambria"/>
              </a:rPr>
              <a:t>Contents</a:t>
            </a:r>
            <a:endParaRPr>
              <a:solidFill>
                <a:srgbClr val="9900FF"/>
              </a:solidFill>
              <a:latin typeface="Cambria"/>
              <a:ea typeface="Cambria"/>
              <a:cs typeface="Cambria"/>
              <a:sym typeface="Cambria"/>
            </a:endParaRPr>
          </a:p>
        </p:txBody>
      </p:sp>
      <p:sp>
        <p:nvSpPr>
          <p:cNvPr id="106" name="Google Shape;106;p26"/>
          <p:cNvSpPr txBox="1">
            <a:spLocks noGrp="1"/>
          </p:cNvSpPr>
          <p:nvPr>
            <p:ph type="subTitle" idx="1"/>
          </p:nvPr>
        </p:nvSpPr>
        <p:spPr>
          <a:xfrm>
            <a:off x="311700" y="2148725"/>
            <a:ext cx="8520600" cy="24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I Purpose</a:t>
            </a: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II Challenge and Solution</a:t>
            </a: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III General Approach</a:t>
            </a:r>
            <a:endParaRPr>
              <a:latin typeface="Cambria"/>
              <a:ea typeface="Cambria"/>
              <a:cs typeface="Cambria"/>
              <a:sym typeface="Cambria"/>
            </a:endParaRPr>
          </a:p>
          <a:p>
            <a:pPr marL="0" lvl="0" indent="0" algn="l" rtl="0">
              <a:spcBef>
                <a:spcPts val="0"/>
              </a:spcBef>
              <a:spcAft>
                <a:spcPts val="0"/>
              </a:spcAft>
              <a:buNone/>
            </a:pPr>
            <a:r>
              <a:rPr lang="en">
                <a:latin typeface="Cambria"/>
                <a:ea typeface="Cambria"/>
                <a:cs typeface="Cambria"/>
                <a:sym typeface="Cambria"/>
              </a:rPr>
              <a:t>IV Action Steps for Final Class - Template</a:t>
            </a: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7"/>
          <p:cNvSpPr txBox="1">
            <a:spLocks noGrp="1"/>
          </p:cNvSpPr>
          <p:nvPr>
            <p:ph type="ctrTitle"/>
          </p:nvPr>
        </p:nvSpPr>
        <p:spPr>
          <a:xfrm>
            <a:off x="311700" y="744575"/>
            <a:ext cx="8520600" cy="116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9900FF"/>
                </a:solidFill>
                <a:latin typeface="Cambria"/>
                <a:ea typeface="Cambria"/>
                <a:cs typeface="Cambria"/>
                <a:sym typeface="Cambria"/>
              </a:rPr>
              <a:t>I Purpose</a:t>
            </a:r>
            <a:endParaRPr>
              <a:solidFill>
                <a:srgbClr val="9900FF"/>
              </a:solidFill>
              <a:latin typeface="Cambria"/>
              <a:ea typeface="Cambria"/>
              <a:cs typeface="Cambria"/>
              <a:sym typeface="Cambria"/>
            </a:endParaRPr>
          </a:p>
        </p:txBody>
      </p:sp>
      <p:sp>
        <p:nvSpPr>
          <p:cNvPr id="112" name="Google Shape;112;p27"/>
          <p:cNvSpPr txBox="1">
            <a:spLocks noGrp="1"/>
          </p:cNvSpPr>
          <p:nvPr>
            <p:ph type="subTitle" idx="1"/>
          </p:nvPr>
        </p:nvSpPr>
        <p:spPr>
          <a:xfrm>
            <a:off x="311700" y="2148725"/>
            <a:ext cx="8520600" cy="24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This document aims to provide an explanation, plan, and approach for the final project for the Academy Class. Like any other skill, skills in JavaScript and ReactJS must be maintained, cultivated, and grown. One may grow skills best by completing new projects.</a:t>
            </a:r>
            <a:endParaRPr>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8"/>
          <p:cNvSpPr txBox="1">
            <a:spLocks noGrp="1"/>
          </p:cNvSpPr>
          <p:nvPr>
            <p:ph type="ctrTitle"/>
          </p:nvPr>
        </p:nvSpPr>
        <p:spPr>
          <a:xfrm>
            <a:off x="311700" y="744575"/>
            <a:ext cx="8520600" cy="116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9900FF"/>
                </a:solidFill>
                <a:latin typeface="Cambria"/>
                <a:ea typeface="Cambria"/>
                <a:cs typeface="Cambria"/>
                <a:sym typeface="Cambria"/>
              </a:rPr>
              <a:t>II Challenge and Solution</a:t>
            </a:r>
            <a:endParaRPr>
              <a:solidFill>
                <a:srgbClr val="9900FF"/>
              </a:solidFill>
              <a:latin typeface="Cambria"/>
              <a:ea typeface="Cambria"/>
              <a:cs typeface="Cambria"/>
              <a:sym typeface="Cambria"/>
            </a:endParaRPr>
          </a:p>
        </p:txBody>
      </p:sp>
      <p:sp>
        <p:nvSpPr>
          <p:cNvPr id="118" name="Google Shape;118;p28"/>
          <p:cNvSpPr txBox="1">
            <a:spLocks noGrp="1"/>
          </p:cNvSpPr>
          <p:nvPr>
            <p:ph type="subTitle" idx="1"/>
          </p:nvPr>
        </p:nvSpPr>
        <p:spPr>
          <a:xfrm>
            <a:off x="311700" y="2148725"/>
            <a:ext cx="8520600" cy="24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mbria"/>
                <a:ea typeface="Cambria"/>
                <a:cs typeface="Cambria"/>
                <a:sym typeface="Cambria"/>
              </a:rPr>
              <a:t>The challenge has been identified as the need to maintain skills in JavaScript and ReactJS. One may overcome this challenge by continuing projects. Specifically, a continuous team effort with rotating projects, managers, and developer roles.</a:t>
            </a:r>
            <a:endParaRPr>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p:cNvSpPr txBox="1">
            <a:spLocks noGrp="1"/>
          </p:cNvSpPr>
          <p:nvPr>
            <p:ph type="ctrTitle"/>
          </p:nvPr>
        </p:nvSpPr>
        <p:spPr>
          <a:xfrm>
            <a:off x="311700" y="744575"/>
            <a:ext cx="8520600" cy="116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9900FF"/>
                </a:solidFill>
                <a:latin typeface="Cambria"/>
                <a:ea typeface="Cambria"/>
                <a:cs typeface="Cambria"/>
                <a:sym typeface="Cambria"/>
              </a:rPr>
              <a:t>III General Approach (1/3)</a:t>
            </a:r>
            <a:endParaRPr>
              <a:solidFill>
                <a:srgbClr val="9900FF"/>
              </a:solidFill>
              <a:latin typeface="Cambria"/>
              <a:ea typeface="Cambria"/>
              <a:cs typeface="Cambria"/>
              <a:sym typeface="Cambria"/>
            </a:endParaRPr>
          </a:p>
        </p:txBody>
      </p:sp>
      <p:sp>
        <p:nvSpPr>
          <p:cNvPr id="124" name="Google Shape;124;p29"/>
          <p:cNvSpPr txBox="1">
            <a:spLocks noGrp="1"/>
          </p:cNvSpPr>
          <p:nvPr>
            <p:ph type="subTitle" idx="1"/>
          </p:nvPr>
        </p:nvSpPr>
        <p:spPr>
          <a:xfrm>
            <a:off x="311700" y="2148725"/>
            <a:ext cx="8520600" cy="24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ambria"/>
                <a:ea typeface="Cambria"/>
                <a:cs typeface="Cambria"/>
                <a:sym typeface="Cambria"/>
              </a:rPr>
              <a:t>Every Three Months, Several Factors Change:</a:t>
            </a:r>
            <a:endParaRPr sz="2400">
              <a:latin typeface="Cambria"/>
              <a:ea typeface="Cambria"/>
              <a:cs typeface="Cambria"/>
              <a:sym typeface="Cambria"/>
            </a:endParaRPr>
          </a:p>
          <a:p>
            <a:pPr marL="457200" lvl="0" indent="-381000" algn="l" rtl="0">
              <a:spcBef>
                <a:spcPts val="0"/>
              </a:spcBef>
              <a:spcAft>
                <a:spcPts val="0"/>
              </a:spcAft>
              <a:buSzPts val="2400"/>
              <a:buFont typeface="Cambria"/>
              <a:buChar char="-"/>
            </a:pPr>
            <a:r>
              <a:rPr lang="en" sz="2400">
                <a:latin typeface="Cambria"/>
                <a:ea typeface="Cambria"/>
                <a:cs typeface="Cambria"/>
                <a:sym typeface="Cambria"/>
              </a:rPr>
              <a:t>Topic </a:t>
            </a:r>
            <a:endParaRPr sz="2400">
              <a:latin typeface="Cambria"/>
              <a:ea typeface="Cambria"/>
              <a:cs typeface="Cambria"/>
              <a:sym typeface="Cambria"/>
            </a:endParaRPr>
          </a:p>
          <a:p>
            <a:pPr marL="457200" lvl="0" indent="-381000" algn="l" rtl="0">
              <a:spcBef>
                <a:spcPts val="0"/>
              </a:spcBef>
              <a:spcAft>
                <a:spcPts val="0"/>
              </a:spcAft>
              <a:buSzPts val="2400"/>
              <a:buFont typeface="Cambria"/>
              <a:buChar char="-"/>
            </a:pPr>
            <a:r>
              <a:rPr lang="en" sz="2400">
                <a:latin typeface="Cambria"/>
                <a:ea typeface="Cambria"/>
                <a:cs typeface="Cambria"/>
                <a:sym typeface="Cambria"/>
              </a:rPr>
              <a:t>Faculty Adviser/Advisers</a:t>
            </a:r>
            <a:endParaRPr sz="2400">
              <a:latin typeface="Cambria"/>
              <a:ea typeface="Cambria"/>
              <a:cs typeface="Cambria"/>
              <a:sym typeface="Cambria"/>
            </a:endParaRPr>
          </a:p>
          <a:p>
            <a:pPr marL="457200" lvl="0" indent="-381000" algn="l" rtl="0">
              <a:spcBef>
                <a:spcPts val="0"/>
              </a:spcBef>
              <a:spcAft>
                <a:spcPts val="0"/>
              </a:spcAft>
              <a:buSzPts val="2400"/>
              <a:buFont typeface="Cambria"/>
              <a:buChar char="-"/>
            </a:pPr>
            <a:r>
              <a:rPr lang="en" sz="2400">
                <a:latin typeface="Cambria"/>
                <a:ea typeface="Cambria"/>
                <a:cs typeface="Cambria"/>
                <a:sym typeface="Cambria"/>
              </a:rPr>
              <a:t>Project Manager</a:t>
            </a:r>
            <a:endParaRPr sz="2400">
              <a:latin typeface="Cambria"/>
              <a:ea typeface="Cambria"/>
              <a:cs typeface="Cambria"/>
              <a:sym typeface="Cambria"/>
            </a:endParaRPr>
          </a:p>
          <a:p>
            <a:pPr marL="457200" lvl="0" indent="-381000" algn="l" rtl="0">
              <a:spcBef>
                <a:spcPts val="0"/>
              </a:spcBef>
              <a:spcAft>
                <a:spcPts val="0"/>
              </a:spcAft>
              <a:buSzPts val="2400"/>
              <a:buFont typeface="Cambria"/>
              <a:buChar char="-"/>
            </a:pPr>
            <a:r>
              <a:rPr lang="en" sz="2400">
                <a:latin typeface="Cambria"/>
                <a:ea typeface="Cambria"/>
                <a:cs typeface="Cambria"/>
                <a:sym typeface="Cambria"/>
              </a:rPr>
              <a:t>Roles for Rest of Team (e.g., editor, HTML manager, CSS manager, etc.)</a:t>
            </a:r>
            <a:endParaRPr sz="24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ctrTitle"/>
          </p:nvPr>
        </p:nvSpPr>
        <p:spPr>
          <a:xfrm>
            <a:off x="311700" y="744575"/>
            <a:ext cx="8520600" cy="116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9900FF"/>
                </a:solidFill>
                <a:latin typeface="Cambria"/>
                <a:ea typeface="Cambria"/>
                <a:cs typeface="Cambria"/>
                <a:sym typeface="Cambria"/>
              </a:rPr>
              <a:t>III General Approach (2/3)</a:t>
            </a:r>
            <a:endParaRPr>
              <a:solidFill>
                <a:srgbClr val="9900FF"/>
              </a:solidFill>
              <a:latin typeface="Cambria"/>
              <a:ea typeface="Cambria"/>
              <a:cs typeface="Cambria"/>
              <a:sym typeface="Cambria"/>
            </a:endParaRPr>
          </a:p>
        </p:txBody>
      </p:sp>
      <p:sp>
        <p:nvSpPr>
          <p:cNvPr id="130" name="Google Shape;130;p30"/>
          <p:cNvSpPr txBox="1">
            <a:spLocks noGrp="1"/>
          </p:cNvSpPr>
          <p:nvPr>
            <p:ph type="subTitle" idx="1"/>
          </p:nvPr>
        </p:nvSpPr>
        <p:spPr>
          <a:xfrm>
            <a:off x="311700" y="2148725"/>
            <a:ext cx="8520600" cy="24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ambria"/>
                <a:ea typeface="Cambria"/>
                <a:cs typeface="Cambria"/>
                <a:sym typeface="Cambria"/>
              </a:rPr>
              <a:t>Throughout, One Thing Remains: Rules of Communication</a:t>
            </a:r>
            <a:endParaRPr sz="2400">
              <a:latin typeface="Cambria"/>
              <a:ea typeface="Cambria"/>
              <a:cs typeface="Cambria"/>
              <a:sym typeface="Cambria"/>
            </a:endParaRPr>
          </a:p>
          <a:p>
            <a:pPr marL="0" lvl="0" indent="0" algn="l" rtl="0">
              <a:spcBef>
                <a:spcPts val="0"/>
              </a:spcBef>
              <a:spcAft>
                <a:spcPts val="0"/>
              </a:spcAft>
              <a:buNone/>
            </a:pPr>
            <a:endParaRPr sz="2400">
              <a:latin typeface="Cambria"/>
              <a:ea typeface="Cambria"/>
              <a:cs typeface="Cambria"/>
              <a:sym typeface="Cambria"/>
            </a:endParaRPr>
          </a:p>
          <a:p>
            <a:pPr marL="0" lvl="0" indent="0" algn="l" rtl="0">
              <a:spcBef>
                <a:spcPts val="0"/>
              </a:spcBef>
              <a:spcAft>
                <a:spcPts val="0"/>
              </a:spcAft>
              <a:buNone/>
            </a:pPr>
            <a:r>
              <a:rPr lang="en" sz="2400">
                <a:latin typeface="Cambria"/>
                <a:ea typeface="Cambria"/>
                <a:cs typeface="Cambria"/>
                <a:sym typeface="Cambria"/>
              </a:rPr>
              <a:t>In other words, the project must be managed with minimal time and energy spent on communication.</a:t>
            </a:r>
            <a:endParaRPr sz="2400">
              <a:latin typeface="Cambria"/>
              <a:ea typeface="Cambria"/>
              <a:cs typeface="Cambria"/>
              <a:sym typeface="Cambria"/>
            </a:endParaRPr>
          </a:p>
          <a:p>
            <a:pPr marL="0" lvl="0" indent="0" algn="l" rtl="0">
              <a:spcBef>
                <a:spcPts val="0"/>
              </a:spcBef>
              <a:spcAft>
                <a:spcPts val="0"/>
              </a:spcAft>
              <a:buNone/>
            </a:pPr>
            <a:endParaRPr sz="2400">
              <a:latin typeface="Cambria"/>
              <a:ea typeface="Cambria"/>
              <a:cs typeface="Cambria"/>
              <a:sym typeface="Cambria"/>
            </a:endParaRPr>
          </a:p>
          <a:p>
            <a:pPr marL="0" lvl="0" indent="0" algn="l" rtl="0">
              <a:spcBef>
                <a:spcPts val="0"/>
              </a:spcBef>
              <a:spcAft>
                <a:spcPts val="0"/>
              </a:spcAft>
              <a:buNone/>
            </a:pPr>
            <a:r>
              <a:rPr lang="en" sz="2400">
                <a:latin typeface="Cambria"/>
                <a:ea typeface="Cambria"/>
                <a:cs typeface="Cambria"/>
                <a:sym typeface="Cambria"/>
              </a:rPr>
              <a:t>Minimize teleconferences, keep most management to google hangouts and slack.</a:t>
            </a:r>
            <a:endParaRPr sz="24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1"/>
          <p:cNvSpPr txBox="1">
            <a:spLocks noGrp="1"/>
          </p:cNvSpPr>
          <p:nvPr>
            <p:ph type="ctrTitle"/>
          </p:nvPr>
        </p:nvSpPr>
        <p:spPr>
          <a:xfrm>
            <a:off x="311700" y="744575"/>
            <a:ext cx="8520600" cy="116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9900FF"/>
                </a:solidFill>
                <a:latin typeface="Cambria"/>
                <a:ea typeface="Cambria"/>
                <a:cs typeface="Cambria"/>
                <a:sym typeface="Cambria"/>
              </a:rPr>
              <a:t>III General Approach (2/3)</a:t>
            </a:r>
            <a:endParaRPr>
              <a:solidFill>
                <a:srgbClr val="9900FF"/>
              </a:solidFill>
              <a:latin typeface="Cambria"/>
              <a:ea typeface="Cambria"/>
              <a:cs typeface="Cambria"/>
              <a:sym typeface="Cambria"/>
            </a:endParaRPr>
          </a:p>
        </p:txBody>
      </p:sp>
      <p:sp>
        <p:nvSpPr>
          <p:cNvPr id="136" name="Google Shape;136;p31"/>
          <p:cNvSpPr txBox="1">
            <a:spLocks noGrp="1"/>
          </p:cNvSpPr>
          <p:nvPr>
            <p:ph type="subTitle" idx="1"/>
          </p:nvPr>
        </p:nvSpPr>
        <p:spPr>
          <a:xfrm>
            <a:off x="311700" y="2148725"/>
            <a:ext cx="8520600" cy="24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ambria"/>
                <a:ea typeface="Cambria"/>
                <a:cs typeface="Cambria"/>
                <a:sym typeface="Cambria"/>
              </a:rPr>
              <a:t>Example - </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Student XYZ matches with Adviser ABC (each may be chosen at random). </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Student and Adviser choose a topic (e.g. change in cost of living in Arlington County, Commonwealth of Virginia after Amazon HQ2 announcement).</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Student and Adviser agree on a project, schedule, contingency plans, and roles for the rest of the team.</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Month 1: research and planning</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Month 2: execution</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Month 3: loose ends</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At the end of these three months, a new Student and Adviser are chosen.</a:t>
            </a:r>
            <a:endParaRPr sz="1400">
              <a:latin typeface="Cambria"/>
              <a:ea typeface="Cambria"/>
              <a:cs typeface="Cambria"/>
              <a:sym typeface="Cambria"/>
            </a:endParaRPr>
          </a:p>
          <a:p>
            <a:pPr marL="457200" lvl="0" indent="0" algn="l" rtl="0">
              <a:spcBef>
                <a:spcPts val="0"/>
              </a:spcBef>
              <a:spcAft>
                <a:spcPts val="0"/>
              </a:spcAft>
              <a:buNone/>
            </a:pPr>
            <a:endParaRPr sz="14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2"/>
          <p:cNvSpPr txBox="1">
            <a:spLocks noGrp="1"/>
          </p:cNvSpPr>
          <p:nvPr>
            <p:ph type="ctrTitle"/>
          </p:nvPr>
        </p:nvSpPr>
        <p:spPr>
          <a:xfrm>
            <a:off x="311700" y="744575"/>
            <a:ext cx="8520600" cy="116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9900FF"/>
                </a:solidFill>
                <a:latin typeface="Cambria"/>
                <a:ea typeface="Cambria"/>
                <a:cs typeface="Cambria"/>
                <a:sym typeface="Cambria"/>
              </a:rPr>
              <a:t>IV Action Steps for Final Class - Template</a:t>
            </a:r>
            <a:endParaRPr sz="3600">
              <a:solidFill>
                <a:srgbClr val="9900FF"/>
              </a:solidFill>
              <a:latin typeface="Cambria"/>
              <a:ea typeface="Cambria"/>
              <a:cs typeface="Cambria"/>
              <a:sym typeface="Cambria"/>
            </a:endParaRPr>
          </a:p>
        </p:txBody>
      </p:sp>
      <p:sp>
        <p:nvSpPr>
          <p:cNvPr id="142" name="Google Shape;142;p32"/>
          <p:cNvSpPr txBox="1">
            <a:spLocks noGrp="1"/>
          </p:cNvSpPr>
          <p:nvPr>
            <p:ph type="subTitle" idx="1"/>
          </p:nvPr>
        </p:nvSpPr>
        <p:spPr>
          <a:xfrm>
            <a:off x="311700" y="2148725"/>
            <a:ext cx="8520600" cy="24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ambria"/>
                <a:ea typeface="Cambria"/>
                <a:cs typeface="Cambria"/>
                <a:sym typeface="Cambria"/>
              </a:rPr>
              <a:t>Final Class could be extended discussion of project…</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Consensus on participation and schedule</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Workflows</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May need initial month zero to set workflows, software, and communication</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Establish needed roles</a:t>
            </a:r>
            <a:endParaRPr sz="1400">
              <a:latin typeface="Cambria"/>
              <a:ea typeface="Cambria"/>
              <a:cs typeface="Cambria"/>
              <a:sym typeface="Cambria"/>
            </a:endParaRPr>
          </a:p>
          <a:p>
            <a:pPr marL="457200" lvl="0" indent="-317500" algn="l" rtl="0">
              <a:spcBef>
                <a:spcPts val="0"/>
              </a:spcBef>
              <a:spcAft>
                <a:spcPts val="0"/>
              </a:spcAft>
              <a:buSzPts val="1400"/>
              <a:buFont typeface="Cambria"/>
              <a:buChar char="-"/>
            </a:pPr>
            <a:r>
              <a:rPr lang="en" sz="1400">
                <a:latin typeface="Cambria"/>
                <a:ea typeface="Cambria"/>
                <a:cs typeface="Cambria"/>
                <a:sym typeface="Cambria"/>
              </a:rPr>
              <a:t>Perhaps set first Adviser and Student Project Manager?</a:t>
            </a:r>
            <a:endParaRPr sz="1400">
              <a:latin typeface="Cambria"/>
              <a:ea typeface="Cambria"/>
              <a:cs typeface="Cambria"/>
              <a:sym typeface="Cambria"/>
            </a:endParaRPr>
          </a:p>
          <a:p>
            <a:pPr marL="457200" lvl="0" indent="0" algn="l" rtl="0">
              <a:spcBef>
                <a:spcPts val="0"/>
              </a:spcBef>
              <a:spcAft>
                <a:spcPts val="0"/>
              </a:spcAft>
              <a:buNone/>
            </a:pPr>
            <a:endParaRPr sz="14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On-screen Show (16:9)</PresentationFormat>
  <Paragraphs>40</Paragraphs>
  <Slides>8</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Cambria</vt:lpstr>
      <vt:lpstr>Simple Light</vt:lpstr>
      <vt:lpstr>Simple Dark</vt:lpstr>
      <vt:lpstr>Final Project Proposal Project Manager for a Quarter</vt:lpstr>
      <vt:lpstr>Contents</vt:lpstr>
      <vt:lpstr>I Purpose</vt:lpstr>
      <vt:lpstr>II Challenge and Solution</vt:lpstr>
      <vt:lpstr>III General Approach (1/3)</vt:lpstr>
      <vt:lpstr>III General Approach (2/3)</vt:lpstr>
      <vt:lpstr>III General Approach (2/3)</vt:lpstr>
      <vt:lpstr>IV Action Steps for Final Class -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 Project Manager for a Quarter</dc:title>
  <dc:creator>Bueno, Franklin</dc:creator>
  <cp:lastModifiedBy>Bueno, Franklin</cp:lastModifiedBy>
  <cp:revision>1</cp:revision>
  <dcterms:modified xsi:type="dcterms:W3CDTF">2018-12-05T23:51:34Z</dcterms:modified>
</cp:coreProperties>
</file>