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1"/>
  </p:notesMasterIdLst>
  <p:sldIdLst>
    <p:sldId id="256" r:id="rId2"/>
    <p:sldId id="257" r:id="rId3"/>
    <p:sldId id="357" r:id="rId4"/>
    <p:sldId id="404" r:id="rId5"/>
    <p:sldId id="405" r:id="rId6"/>
    <p:sldId id="406" r:id="rId7"/>
    <p:sldId id="407" r:id="rId8"/>
    <p:sldId id="408" r:id="rId9"/>
    <p:sldId id="409" r:id="rId10"/>
    <p:sldId id="410" r:id="rId11"/>
    <p:sldId id="411" r:id="rId12"/>
    <p:sldId id="412" r:id="rId13"/>
    <p:sldId id="413" r:id="rId14"/>
    <p:sldId id="414" r:id="rId15"/>
    <p:sldId id="415" r:id="rId16"/>
    <p:sldId id="417" r:id="rId17"/>
    <p:sldId id="416" r:id="rId18"/>
    <p:sldId id="373" r:id="rId19"/>
    <p:sldId id="317" r:id="rId20"/>
    <p:sldId id="418" r:id="rId21"/>
    <p:sldId id="420" r:id="rId22"/>
    <p:sldId id="421" r:id="rId23"/>
    <p:sldId id="422" r:id="rId24"/>
    <p:sldId id="423" r:id="rId25"/>
    <p:sldId id="424" r:id="rId26"/>
    <p:sldId id="425" r:id="rId27"/>
    <p:sldId id="426" r:id="rId28"/>
    <p:sldId id="419" r:id="rId29"/>
    <p:sldId id="279"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1" autoAdjust="0"/>
    <p:restoredTop sz="94660"/>
  </p:normalViewPr>
  <p:slideViewPr>
    <p:cSldViewPr snapToGrid="0">
      <p:cViewPr>
        <p:scale>
          <a:sx n="50" d="100"/>
          <a:sy n="50" d="100"/>
        </p:scale>
        <p:origin x="240" y="9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55882-9638-471D-A22B-C89E82B0ABBE}" type="datetimeFigureOut">
              <a:rPr lang="ru-RU" smtClean="0"/>
              <a:t>15.10.2024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0D75D-1CB6-4035-BE45-D96835FCE6ED}" type="slidenum">
              <a:rPr lang="ru-RU" smtClean="0"/>
              <a:t>‹#›</a:t>
            </a:fld>
            <a:endParaRPr lang="ru-RU"/>
          </a:p>
        </p:txBody>
      </p:sp>
    </p:spTree>
    <p:extLst>
      <p:ext uri="{BB962C8B-B14F-4D97-AF65-F5344CB8AC3E}">
        <p14:creationId xmlns:p14="http://schemas.microsoft.com/office/powerpoint/2010/main" val="91938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720012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93874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5EB20E-9D58-4F5A-9BA9-D53BB86A1244}"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603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1600569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5EB20E-9D58-4F5A-9BA9-D53BB86A1244}"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2196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56156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23080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31007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62764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08EF262-C08A-4BE5-B3C6-7EDABA83AFF0}" type="datetimeFigureOut">
              <a:rPr lang="ru-RU" smtClean="0"/>
              <a:t>15.10.2024</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2161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91531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08EF262-C08A-4BE5-B3C6-7EDABA83AFF0}" type="datetimeFigureOut">
              <a:rPr lang="ru-RU" smtClean="0"/>
              <a:t>15.10.2024</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289388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08EF262-C08A-4BE5-B3C6-7EDABA83AFF0}" type="datetimeFigureOut">
              <a:rPr lang="ru-RU" smtClean="0"/>
              <a:t>15.10.2024</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224602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EF262-C08A-4BE5-B3C6-7EDABA83AFF0}" type="datetimeFigureOut">
              <a:rPr lang="ru-RU" smtClean="0"/>
              <a:t>15.10.2024</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95539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84520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08EF262-C08A-4BE5-B3C6-7EDABA83AFF0}" type="datetimeFigureOut">
              <a:rPr lang="ru-RU" smtClean="0"/>
              <a:t>15.10.2024</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5EB20E-9D58-4F5A-9BA9-D53BB86A1244}" type="slidenum">
              <a:rPr lang="ru-RU" smtClean="0"/>
              <a:t>‹#›</a:t>
            </a:fld>
            <a:endParaRPr lang="ru-RU"/>
          </a:p>
        </p:txBody>
      </p:sp>
    </p:spTree>
    <p:extLst>
      <p:ext uri="{BB962C8B-B14F-4D97-AF65-F5344CB8AC3E}">
        <p14:creationId xmlns:p14="http://schemas.microsoft.com/office/powerpoint/2010/main" val="3319075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8EF262-C08A-4BE5-B3C6-7EDABA83AFF0}" type="datetimeFigureOut">
              <a:rPr lang="ru-RU" smtClean="0"/>
              <a:t>15.10.2024</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5EB20E-9D58-4F5A-9BA9-D53BB86A1244}" type="slidenum">
              <a:rPr lang="ru-RU" smtClean="0"/>
              <a:t>‹#›</a:t>
            </a:fld>
            <a:endParaRPr lang="ru-RU"/>
          </a:p>
        </p:txBody>
      </p:sp>
    </p:spTree>
    <p:extLst>
      <p:ext uri="{BB962C8B-B14F-4D97-AF65-F5344CB8AC3E}">
        <p14:creationId xmlns:p14="http://schemas.microsoft.com/office/powerpoint/2010/main" val="210055825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2.docx"/><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3.docx"/><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688343" y="2879093"/>
            <a:ext cx="8963136" cy="1054263"/>
          </a:xfrm>
          <a:prstGeom prst="rect">
            <a:avLst/>
          </a:prstGeom>
        </p:spPr>
        <p:txBody>
          <a:bodyPr wrap="square">
            <a:spAutoFit/>
          </a:bodyPr>
          <a:lstStyle/>
          <a:p>
            <a:pPr algn="ctr">
              <a:lnSpc>
                <a:spcPct val="115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Baratov Jasur Rustam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oʻgʻli</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1827962" y="1629921"/>
            <a:ext cx="10024186" cy="523220"/>
          </a:xfrm>
          <a:prstGeom prst="rect">
            <a:avLst/>
          </a:prstGeom>
        </p:spPr>
        <p:txBody>
          <a:bodyPr wrap="square">
            <a:spAutoFit/>
          </a:bodyPr>
          <a:lstStyle/>
          <a:p>
            <a:pPr algn="ctr"/>
            <a:r>
              <a:rPr lang="uz-Latn-UZ" sz="2800" b="1" kern="1400" dirty="0">
                <a:latin typeface="Times New Roman" panose="02020603050405020304" pitchFamily="18" charset="0"/>
                <a:ea typeface="Calibri" panose="020F0502020204030204" pitchFamily="34" charset="0"/>
              </a:rPr>
              <a:t>MAVZU: </a:t>
            </a:r>
            <a:r>
              <a:rPr lang="en-US" sz="2800" b="1" kern="1400" dirty="0">
                <a:latin typeface="Times New Roman" panose="02020603050405020304" pitchFamily="18" charset="0"/>
                <a:ea typeface="Calibri" panose="020F0502020204030204" pitchFamily="34" charset="0"/>
              </a:rPr>
              <a:t>CAST </a:t>
            </a:r>
            <a:r>
              <a:rPr lang="en-US" sz="2800" b="1" kern="1400" dirty="0" err="1">
                <a:latin typeface="Times New Roman" panose="02020603050405020304" pitchFamily="18" charset="0"/>
                <a:ea typeface="Calibri" panose="020F0502020204030204" pitchFamily="34" charset="0"/>
              </a:rPr>
              <a:t>simmetrik</a:t>
            </a:r>
            <a:r>
              <a:rPr lang="en-US" sz="2800" b="1" kern="1400" dirty="0">
                <a:latin typeface="Times New Roman" panose="02020603050405020304" pitchFamily="18" charset="0"/>
                <a:ea typeface="Calibri" panose="020F0502020204030204" pitchFamily="34" charset="0"/>
              </a:rPr>
              <a:t> </a:t>
            </a:r>
            <a:r>
              <a:rPr lang="en-US" sz="2800" b="1" kern="1400" dirty="0" err="1">
                <a:latin typeface="Times New Roman" panose="02020603050405020304" pitchFamily="18" charset="0"/>
                <a:ea typeface="Calibri" panose="020F0502020204030204" pitchFamily="34" charset="0"/>
              </a:rPr>
              <a:t>blokli</a:t>
            </a:r>
            <a:r>
              <a:rPr lang="en-US" sz="2800" b="1" kern="1400" dirty="0">
                <a:latin typeface="Times New Roman" panose="02020603050405020304" pitchFamily="18" charset="0"/>
                <a:ea typeface="Calibri" panose="020F0502020204030204" pitchFamily="34" charset="0"/>
              </a:rPr>
              <a:t> </a:t>
            </a:r>
            <a:r>
              <a:rPr lang="en-US" sz="2800" b="1" kern="1400" dirty="0" err="1">
                <a:latin typeface="Times New Roman" panose="02020603050405020304" pitchFamily="18" charset="0"/>
                <a:ea typeface="Calibri" panose="020F0502020204030204" pitchFamily="34" charset="0"/>
              </a:rPr>
              <a:t>shifrlash</a:t>
            </a:r>
            <a:r>
              <a:rPr lang="en-US" sz="2800" b="1" kern="1400" dirty="0">
                <a:latin typeface="Times New Roman" panose="02020603050405020304" pitchFamily="18" charset="0"/>
                <a:ea typeface="Calibri" panose="020F0502020204030204" pitchFamily="34" charset="0"/>
              </a:rPr>
              <a:t> </a:t>
            </a:r>
            <a:r>
              <a:rPr lang="en-US" sz="2800" b="1" kern="1400" dirty="0" err="1">
                <a:latin typeface="Times New Roman" panose="02020603050405020304" pitchFamily="18" charset="0"/>
                <a:ea typeface="Calibri" panose="020F0502020204030204" pitchFamily="34" charset="0"/>
              </a:rPr>
              <a:t>algoritmi</a:t>
            </a:r>
            <a:endParaRPr lang="ru-RU" sz="4399" dirty="0"/>
          </a:p>
        </p:txBody>
      </p:sp>
      <p:sp>
        <p:nvSpPr>
          <p:cNvPr id="3" name="TextBox 2">
            <a:extLst>
              <a:ext uri="{FF2B5EF4-FFF2-40B4-BE49-F238E27FC236}">
                <a16:creationId xmlns:a16="http://schemas.microsoft.com/office/drawing/2014/main" id="{21BAB7E0-457C-ECC3-5A47-94C9BB03DD3E}"/>
              </a:ext>
            </a:extLst>
          </p:cNvPr>
          <p:cNvSpPr txBox="1"/>
          <p:nvPr/>
        </p:nvSpPr>
        <p:spPr>
          <a:xfrm>
            <a:off x="3402956" y="4747481"/>
            <a:ext cx="8650310" cy="1664879"/>
          </a:xfrm>
          <a:prstGeom prst="rect">
            <a:avLst/>
          </a:prstGeom>
          <a:noFill/>
        </p:spPr>
        <p:txBody>
          <a:bodyPr wrap="square">
            <a:spAutoFit/>
          </a:bodyPr>
          <a:lstStyle/>
          <a:p>
            <a:pPr algn="just">
              <a:lnSpc>
                <a:spcPct val="115000"/>
              </a:lnSpc>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soʻzlar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kern="0" dirty="0">
                <a:effectLst/>
                <a:latin typeface="Times New Roman" panose="02020603050405020304" pitchFamily="18" charset="0"/>
                <a:ea typeface="Calibri" panose="020F0502020204030204" pitchFamily="34" charset="0"/>
              </a:rPr>
              <a:t>Simmetrik </a:t>
            </a:r>
            <a:r>
              <a:rPr lang="ru-RU" sz="1800" kern="0" dirty="0" err="1">
                <a:effectLst/>
                <a:latin typeface="Times New Roman" panose="02020603050405020304" pitchFamily="18" charset="0"/>
                <a:ea typeface="Calibri" panose="020F0502020204030204" pitchFamily="34" charset="0"/>
              </a:rPr>
              <a:t>shifrlash</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Blokli</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shifrlash</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Fiestel</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tarmog‘i</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Kalit</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uzunligi</a:t>
            </a:r>
            <a:r>
              <a:rPr lang="ru-RU"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Siklik</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chapga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surish</a:t>
            </a:r>
            <a:r>
              <a:rPr lang="en-US" sz="1800" kern="0" dirty="0">
                <a:effectLst/>
                <a:latin typeface="Times New Roman" panose="02020603050405020304" pitchFamily="18" charset="0"/>
                <a:ea typeface="Calibri" panose="020F0502020204030204" pitchFamily="34" charset="0"/>
              </a:rPr>
              <a:t>, XOR </a:t>
            </a:r>
            <a:r>
              <a:rPr lang="en-US" sz="1800" kern="0" dirty="0" err="1">
                <a:effectLst/>
                <a:latin typeface="Times New Roman" panose="02020603050405020304" pitchFamily="18" charset="0"/>
                <a:ea typeface="Calibri" panose="020F0502020204030204" pitchFamily="34" charset="0"/>
              </a:rPr>
              <a:t>amali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Qo‘shish</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amali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Almashtirish</a:t>
            </a:r>
            <a:r>
              <a:rPr lang="en-US" sz="1800" kern="0" dirty="0">
                <a:effectLst/>
                <a:latin typeface="Times New Roman" panose="02020603050405020304" pitchFamily="18" charset="0"/>
                <a:ea typeface="Calibri" panose="020F0502020204030204" pitchFamily="34" charset="0"/>
              </a:rPr>
              <a:t> (S-box), </a:t>
            </a:r>
            <a:r>
              <a:rPr lang="en-US" sz="1800" kern="0" dirty="0" err="1">
                <a:effectLst/>
                <a:latin typeface="Times New Roman" panose="02020603050405020304" pitchFamily="18" charset="0"/>
                <a:ea typeface="Calibri" panose="020F0502020204030204" pitchFamily="34" charset="0"/>
              </a:rPr>
              <a:t>O‘rin</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almashtirish</a:t>
            </a:r>
            <a:r>
              <a:rPr lang="en-US" sz="1800" kern="0" dirty="0">
                <a:effectLst/>
                <a:latin typeface="Times New Roman" panose="02020603050405020304" pitchFamily="18" charset="0"/>
                <a:ea typeface="Calibri" panose="020F0502020204030204" pitchFamily="34" charset="0"/>
              </a:rPr>
              <a:t> (permutation), </a:t>
            </a:r>
            <a:r>
              <a:rPr lang="ru-RU" sz="1800" kern="0" dirty="0" err="1">
                <a:effectLst/>
                <a:latin typeface="Times New Roman" panose="02020603050405020304" pitchFamily="18" charset="0"/>
                <a:ea typeface="Calibri" panose="020F0502020204030204" pitchFamily="34" charset="0"/>
              </a:rPr>
              <a:t>Kalit</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kengaytirish</a:t>
            </a:r>
            <a:r>
              <a:rPr lang="ru-RU" sz="1800" kern="0" dirty="0">
                <a:effectLst/>
                <a:latin typeface="Times New Roman" panose="02020603050405020304" pitchFamily="18" charset="0"/>
                <a:ea typeface="Calibri" panose="020F0502020204030204" pitchFamily="34" charset="0"/>
              </a:rPr>
              <a:t>, F-</a:t>
            </a:r>
            <a:r>
              <a:rPr lang="ru-RU" sz="1800" kern="0" dirty="0" err="1">
                <a:effectLst/>
                <a:latin typeface="Times New Roman" panose="02020603050405020304" pitchFamily="18" charset="0"/>
                <a:ea typeface="Calibri" panose="020F0502020204030204" pitchFamily="34" charset="0"/>
              </a:rPr>
              <a:t>funksiyasi</a:t>
            </a:r>
            <a:r>
              <a:rPr lang="ru-RU" sz="1800" kern="0" dirty="0">
                <a:effectLst/>
                <a:latin typeface="Times New Roman" panose="02020603050405020304" pitchFamily="18" charset="0"/>
                <a:ea typeface="Calibri" panose="020F0502020204030204" pitchFamily="34" charset="0"/>
              </a:rPr>
              <a:t>, 32-bit </a:t>
            </a:r>
            <a:r>
              <a:rPr lang="ru-RU" sz="1800" kern="0" dirty="0" err="1">
                <a:effectLst/>
                <a:latin typeface="Times New Roman" panose="02020603050405020304" pitchFamily="18" charset="0"/>
                <a:ea typeface="Calibri" panose="020F0502020204030204" pitchFamily="34" charset="0"/>
              </a:rPr>
              <a:t>bloklar</a:t>
            </a:r>
            <a:r>
              <a:rPr lang="ru-RU" sz="1800" kern="0" dirty="0">
                <a:effectLst/>
                <a:latin typeface="Times New Roman" panose="02020603050405020304" pitchFamily="18" charset="0"/>
                <a:ea typeface="Calibri" panose="020F0502020204030204" pitchFamily="34" charset="0"/>
              </a:rPr>
              <a:t>, 40-bit </a:t>
            </a:r>
            <a:r>
              <a:rPr lang="ru-RU" sz="1800" kern="0" dirty="0" err="1">
                <a:effectLst/>
                <a:latin typeface="Times New Roman" panose="02020603050405020304" pitchFamily="18" charset="0"/>
                <a:ea typeface="Calibri" panose="020F0502020204030204" pitchFamily="34" charset="0"/>
              </a:rPr>
              <a:t>kalit</a:t>
            </a:r>
            <a:r>
              <a:rPr lang="ru-RU" sz="1800" kern="0" dirty="0">
                <a:effectLst/>
                <a:latin typeface="Times New Roman" panose="02020603050405020304" pitchFamily="18" charset="0"/>
                <a:ea typeface="Calibri" panose="020F0502020204030204" pitchFamily="34" charset="0"/>
              </a:rPr>
              <a:t>, 128-bit </a:t>
            </a:r>
            <a:r>
              <a:rPr lang="ru-RU" sz="1800" kern="0" dirty="0" err="1">
                <a:effectLst/>
                <a:latin typeface="Times New Roman" panose="02020603050405020304" pitchFamily="18" charset="0"/>
                <a:ea typeface="Calibri" panose="020F0502020204030204" pitchFamily="34" charset="0"/>
              </a:rPr>
              <a:t>kalit</a:t>
            </a:r>
            <a:r>
              <a:rPr lang="ru-RU" sz="1800" kern="0" dirty="0">
                <a:effectLst/>
                <a:latin typeface="Times New Roman" panose="02020603050405020304" pitchFamily="18" charset="0"/>
                <a:ea typeface="Calibri" panose="020F0502020204030204" pitchFamily="34" charset="0"/>
              </a:rPr>
              <a:t>, DES (Data </a:t>
            </a:r>
            <a:r>
              <a:rPr lang="ru-RU" sz="1800" kern="0" dirty="0" err="1">
                <a:effectLst/>
                <a:latin typeface="Times New Roman" panose="02020603050405020304" pitchFamily="18" charset="0"/>
                <a:ea typeface="Calibri" panose="020F0502020204030204" pitchFamily="34" charset="0"/>
              </a:rPr>
              <a:t>Encryption</a:t>
            </a:r>
            <a:r>
              <a:rPr lang="ru-RU" sz="1800" kern="0" dirty="0">
                <a:effectLst/>
                <a:latin typeface="Times New Roman" panose="02020603050405020304" pitchFamily="18" charset="0"/>
                <a:ea typeface="Calibri" panose="020F0502020204030204" pitchFamily="34" charset="0"/>
              </a:rPr>
              <a:t> Standard), </a:t>
            </a:r>
            <a:r>
              <a:rPr lang="en-US" sz="1800" kern="0" dirty="0" err="1">
                <a:effectLst/>
                <a:latin typeface="Times New Roman" panose="02020603050405020304" pitchFamily="18" charset="0"/>
                <a:ea typeface="Calibri" panose="020F0502020204030204" pitchFamily="34" charset="0"/>
              </a:rPr>
              <a:t>Kalit</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taqsimlash</a:t>
            </a:r>
            <a:r>
              <a:rPr lang="en-US" sz="1800" kern="0" dirty="0">
                <a:effectLst/>
                <a:latin typeface="Times New Roman" panose="02020603050405020304" pitchFamily="18" charset="0"/>
                <a:ea typeface="Calibri" panose="020F0502020204030204" pitchFamily="34" charset="0"/>
              </a:rPr>
              <a:t> (key scheduling), Rounds (</a:t>
            </a:r>
            <a:r>
              <a:rPr lang="en-US" sz="1800" kern="0" dirty="0" err="1">
                <a:effectLst/>
                <a:latin typeface="Times New Roman" panose="02020603050405020304" pitchFamily="18" charset="0"/>
                <a:ea typeface="Calibri" panose="020F0502020204030204" pitchFamily="34" charset="0"/>
              </a:rPr>
              <a:t>turlar</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soni</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Shifrlash</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va</a:t>
            </a:r>
            <a:r>
              <a:rPr lang="en-US" sz="1800" kern="0" dirty="0">
                <a:effectLst/>
                <a:latin typeface="Times New Roman" panose="02020603050405020304" pitchFamily="18" charset="0"/>
                <a:ea typeface="Calibri" panose="020F0502020204030204" pitchFamily="34" charset="0"/>
              </a:rPr>
              <a:t> </a:t>
            </a:r>
            <a:r>
              <a:rPr lang="en-US" sz="1800" kern="0" dirty="0" err="1">
                <a:effectLst/>
                <a:latin typeface="Times New Roman" panose="02020603050405020304" pitchFamily="18" charset="0"/>
                <a:ea typeface="Calibri" panose="020F0502020204030204" pitchFamily="34" charset="0"/>
              </a:rPr>
              <a:t>deshifrlash</a:t>
            </a:r>
            <a:r>
              <a:rPr lang="en-US" sz="1800" kern="0" dirty="0">
                <a:effectLst/>
                <a:latin typeface="Times New Roman" panose="02020603050405020304" pitchFamily="18" charset="0"/>
                <a:ea typeface="Calibri" panose="020F0502020204030204" pitchFamily="34" charset="0"/>
              </a:rPr>
              <a:t>, Padding (</a:t>
            </a:r>
            <a:r>
              <a:rPr lang="en-US" sz="1800" kern="0" dirty="0" err="1">
                <a:effectLst/>
                <a:latin typeface="Times New Roman" panose="02020603050405020304" pitchFamily="18" charset="0"/>
                <a:ea typeface="Calibri" panose="020F0502020204030204" pitchFamily="34" charset="0"/>
              </a:rPr>
              <a:t>to‘ldirish</a:t>
            </a:r>
            <a:r>
              <a:rPr lang="en-US"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Kalit</a:t>
            </a:r>
            <a:r>
              <a:rPr lang="ru-RU" sz="1800" kern="0" dirty="0">
                <a:effectLst/>
                <a:latin typeface="Times New Roman" panose="02020603050405020304" pitchFamily="18" charset="0"/>
                <a:ea typeface="Calibri" panose="020F0502020204030204" pitchFamily="34" charset="0"/>
              </a:rPr>
              <a:t> </a:t>
            </a:r>
            <a:r>
              <a:rPr lang="ru-RU" sz="1800" kern="0" dirty="0" err="1">
                <a:effectLst/>
                <a:latin typeface="Times New Roman" panose="02020603050405020304" pitchFamily="18" charset="0"/>
                <a:ea typeface="Calibri" panose="020F0502020204030204" pitchFamily="34" charset="0"/>
              </a:rPr>
              <a:t>segmentlari</a:t>
            </a:r>
            <a:r>
              <a:rPr lang="en-US" sz="1800" kern="0" dirty="0">
                <a:effectLst/>
                <a:latin typeface="Times New Roman" panose="02020603050405020304" pitchFamily="18" charset="0"/>
                <a:ea typeface="Calibri" panose="020F0502020204030204" pitchFamily="34" charset="0"/>
              </a:rPr>
              <a:t>.</a:t>
            </a:r>
            <a:endParaRPr lang="ru-RU"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8BC08E4-58C3-19A1-5349-8DA2E9B8B616}"/>
              </a:ext>
            </a:extLst>
          </p:cNvPr>
          <p:cNvSpPr txBox="1"/>
          <p:nvPr/>
        </p:nvSpPr>
        <p:spPr>
          <a:xfrm>
            <a:off x="1851814" y="256186"/>
            <a:ext cx="8636194" cy="954107"/>
          </a:xfrm>
          <a:prstGeom prst="rect">
            <a:avLst/>
          </a:prstGeom>
          <a:noFill/>
        </p:spPr>
        <p:txBody>
          <a:bodyPr wrap="square">
            <a:spAutoFit/>
          </a:bodyPr>
          <a:lstStyle/>
          <a:p>
            <a:pPr algn="ctr"/>
            <a:r>
              <a:rPr lang="uz-Latn-UZ" sz="2800" b="1" dirty="0">
                <a:effectLst/>
                <a:latin typeface="Times New Roman" panose="02020603050405020304" pitchFamily="18" charset="0"/>
                <a:ea typeface="Calibri" panose="020F0502020204030204" pitchFamily="34" charset="0"/>
              </a:rPr>
              <a:t>Mirzo Ulugʻbek nomidagi Oʻzbekiston Milliy universiteti Jizzax filiali </a:t>
            </a:r>
            <a:endParaRPr lang="ru-RU" sz="2800" b="1" dirty="0"/>
          </a:p>
        </p:txBody>
      </p:sp>
    </p:spTree>
    <p:extLst>
      <p:ext uri="{BB962C8B-B14F-4D97-AF65-F5344CB8AC3E}">
        <p14:creationId xmlns:p14="http://schemas.microsoft.com/office/powerpoint/2010/main" val="8701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B3752-2B58-71AE-6250-40782756EDE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151B80-3D4A-5D53-04DF-787D11A94A58}"/>
              </a:ext>
            </a:extLst>
          </p:cNvPr>
          <p:cNvSpPr txBox="1"/>
          <p:nvPr/>
        </p:nvSpPr>
        <p:spPr>
          <a:xfrm>
            <a:off x="1410136" y="229289"/>
            <a:ext cx="9710261" cy="661207"/>
          </a:xfrm>
          <a:prstGeom prst="rect">
            <a:avLst/>
          </a:prstGeom>
          <a:noFill/>
        </p:spPr>
        <p:txBody>
          <a:bodyPr wrap="square">
            <a:spAutoFit/>
          </a:bodyPr>
          <a:lstStyle/>
          <a:p>
            <a:pPr indent="450215" algn="ctr">
              <a:lnSpc>
                <a:spcPct val="150000"/>
              </a:lnSpc>
            </a:pPr>
            <a:r>
              <a:rPr lang="ru-RU" sz="2800" b="1">
                <a:effectLst/>
                <a:latin typeface="Times New Roman" panose="02020603050405020304" pitchFamily="18" charset="0"/>
                <a:ea typeface="Calibri" panose="020F0502020204030204" pitchFamily="34" charset="0"/>
                <a:cs typeface="Times New Roman" panose="02020603050405020304" pitchFamily="18" charset="0"/>
              </a:rPr>
              <a:t>CAST algoritmining xususiyatlari</a:t>
            </a:r>
            <a:endParaRPr lang="ru-RU" sz="28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B1EE9977-F281-0580-43EE-09FBE844AF05}"/>
              </a:ext>
            </a:extLst>
          </p:cNvPr>
          <p:cNvGraphicFramePr>
            <a:graphicFrameLocks noGrp="1"/>
          </p:cNvGraphicFramePr>
          <p:nvPr>
            <p:extLst>
              <p:ext uri="{D42A27DB-BD31-4B8C-83A1-F6EECF244321}">
                <p14:modId xmlns:p14="http://schemas.microsoft.com/office/powerpoint/2010/main" val="1308091477"/>
              </p:ext>
            </p:extLst>
          </p:nvPr>
        </p:nvGraphicFramePr>
        <p:xfrm>
          <a:off x="937260" y="1499043"/>
          <a:ext cx="11087100" cy="4735021"/>
        </p:xfrm>
        <a:graphic>
          <a:graphicData uri="http://schemas.openxmlformats.org/drawingml/2006/table">
            <a:tbl>
              <a:tblPr firstRow="1" firstCol="1" bandRow="1">
                <a:tableStyleId>{21E4AEA4-8DFA-4A89-87EB-49C32662AFE0}</a:tableStyleId>
              </a:tblPr>
              <a:tblGrid>
                <a:gridCol w="5543550">
                  <a:extLst>
                    <a:ext uri="{9D8B030D-6E8A-4147-A177-3AD203B41FA5}">
                      <a16:colId xmlns:a16="http://schemas.microsoft.com/office/drawing/2014/main" val="886893452"/>
                    </a:ext>
                  </a:extLst>
                </a:gridCol>
                <a:gridCol w="5543550">
                  <a:extLst>
                    <a:ext uri="{9D8B030D-6E8A-4147-A177-3AD203B41FA5}">
                      <a16:colId xmlns:a16="http://schemas.microsoft.com/office/drawing/2014/main" val="3237699871"/>
                    </a:ext>
                  </a:extLst>
                </a:gridCol>
              </a:tblGrid>
              <a:tr h="474857">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Xususiyatlar</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Ma'lumot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56680951"/>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Blok</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64 </a:t>
                      </a:r>
                      <a:r>
                        <a:rPr lang="ru-RU" sz="2800" kern="100" dirty="0" err="1">
                          <a:solidFill>
                            <a:schemeClr val="tx1"/>
                          </a:solidFill>
                          <a:effectLst/>
                          <a:latin typeface="Times New Roman" panose="02020603050405020304" pitchFamily="18" charset="0"/>
                          <a:cs typeface="Times New Roman" panose="02020603050405020304" pitchFamily="18" charset="0"/>
                        </a:rPr>
                        <a:t>bit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2623265"/>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40 </a:t>
                      </a:r>
                      <a:r>
                        <a:rPr lang="ru-RU" sz="2800" kern="100" dirty="0" err="1">
                          <a:solidFill>
                            <a:schemeClr val="tx1"/>
                          </a:solidFill>
                          <a:effectLst/>
                          <a:latin typeface="Times New Roman" panose="02020603050405020304" pitchFamily="18" charset="0"/>
                          <a:cs typeface="Times New Roman" panose="02020603050405020304" pitchFamily="18" charset="0"/>
                        </a:rPr>
                        <a:t>bitdan</a:t>
                      </a:r>
                      <a:r>
                        <a:rPr lang="ru-RU" sz="2800" kern="100" dirty="0">
                          <a:solidFill>
                            <a:schemeClr val="tx1"/>
                          </a:solidFill>
                          <a:effectLst/>
                          <a:latin typeface="Times New Roman" panose="02020603050405020304" pitchFamily="18" charset="0"/>
                          <a:cs typeface="Times New Roman" panose="02020603050405020304" pitchFamily="18" charset="0"/>
                        </a:rPr>
                        <a:t> 128 </a:t>
                      </a:r>
                      <a:r>
                        <a:rPr lang="ru-RU" sz="2800" kern="100" dirty="0" err="1">
                          <a:solidFill>
                            <a:schemeClr val="tx1"/>
                          </a:solidFill>
                          <a:effectLst/>
                          <a:latin typeface="Times New Roman" panose="02020603050405020304" pitchFamily="18" charset="0"/>
                          <a:cs typeface="Times New Roman" panose="02020603050405020304" pitchFamily="18" charset="0"/>
                        </a:rPr>
                        <a:t>bitgacha</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79659482"/>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Fiestel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tarmog‘i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Fiestel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tarmog‘idan</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foydalaniladi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15512910"/>
                  </a:ext>
                </a:extLst>
              </a:tr>
              <a:tr h="981250">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aylanishlari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12 </a:t>
                      </a:r>
                      <a:r>
                        <a:rPr lang="ru-RU" sz="2800" kern="100" dirty="0" err="1">
                          <a:solidFill>
                            <a:schemeClr val="tx1"/>
                          </a:solidFill>
                          <a:effectLst/>
                          <a:latin typeface="Times New Roman" panose="02020603050405020304" pitchFamily="18" charset="0"/>
                          <a:cs typeface="Times New Roman" panose="02020603050405020304" pitchFamily="18" charset="0"/>
                        </a:rPr>
                        <a:t>yoki</a:t>
                      </a:r>
                      <a:r>
                        <a:rPr lang="ru-RU" sz="2800" kern="100" dirty="0">
                          <a:solidFill>
                            <a:schemeClr val="tx1"/>
                          </a:solidFill>
                          <a:effectLst/>
                          <a:latin typeface="Times New Roman" panose="02020603050405020304" pitchFamily="18" charset="0"/>
                          <a:cs typeface="Times New Roman" panose="02020603050405020304" pitchFamily="18" charset="0"/>
                        </a:rPr>
                        <a:t> 16 </a:t>
                      </a:r>
                      <a:r>
                        <a:rPr lang="ru-RU" sz="2800" kern="100" dirty="0" err="1">
                          <a:solidFill>
                            <a:schemeClr val="tx1"/>
                          </a:solidFill>
                          <a:effectLst/>
                          <a:latin typeface="Times New Roman" panose="02020603050405020304" pitchFamily="18" charset="0"/>
                          <a:cs typeface="Times New Roman" panose="02020603050405020304" pitchFamily="18" charset="0"/>
                        </a:rPr>
                        <a:t>turli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aylanishlar</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uzunligiga</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qarab</a:t>
                      </a:r>
                      <a:r>
                        <a:rPr lang="ru-RU" sz="2800" kern="100" dirty="0">
                          <a:solidFill>
                            <a:schemeClr val="tx1"/>
                          </a:solidFill>
                          <a:effectLst/>
                          <a:latin typeface="Times New Roman" panose="02020603050405020304" pitchFamily="18" charset="0"/>
                          <a:cs typeface="Times New Roman" panose="02020603050405020304" pitchFamily="18" charset="0"/>
                        </a:rPr>
                        <a: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1228083"/>
                  </a:ext>
                </a:extLst>
              </a:tr>
              <a:tr h="475058">
                <a:tc>
                  <a:txBody>
                    <a:bodyPr/>
                    <a:lstStyle/>
                    <a:p>
                      <a:pPr marL="52070" indent="450215" algn="ctr">
                        <a:lnSpc>
                          <a:spcPct val="100000"/>
                        </a:lnSpc>
                      </a:pPr>
                      <a:r>
                        <a:rPr lang="ru-RU" sz="2800" kern="100">
                          <a:solidFill>
                            <a:schemeClr val="tx1"/>
                          </a:solidFill>
                          <a:effectLst/>
                          <a:latin typeface="Times New Roman" panose="02020603050405020304" pitchFamily="18" charset="0"/>
                          <a:cs typeface="Times New Roman" panose="02020603050405020304" pitchFamily="18" charset="0"/>
                        </a:rPr>
                        <a:t>Tezlik</a:t>
                      </a:r>
                      <a:endParaRPr lang="ru-RU" sz="2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Yuqori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tezlikda</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ishlov</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berish</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imkoniyati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45622492"/>
                  </a:ext>
                </a:extLst>
              </a:tr>
              <a:tr h="981250">
                <a:tc>
                  <a:txBody>
                    <a:bodyPr/>
                    <a:lstStyle/>
                    <a:p>
                      <a:pPr marL="52070" indent="450215" algn="ctr">
                        <a:lnSpc>
                          <a:spcPct val="100000"/>
                        </a:lnSpc>
                      </a:pPr>
                      <a:r>
                        <a:rPr lang="ru-RU" sz="2800" kern="100">
                          <a:solidFill>
                            <a:schemeClr val="tx1"/>
                          </a:solidFill>
                          <a:effectLst/>
                          <a:latin typeface="Times New Roman" panose="02020603050405020304" pitchFamily="18" charset="0"/>
                          <a:cs typeface="Times New Roman" panose="02020603050405020304" pitchFamily="18" charset="0"/>
                        </a:rPr>
                        <a:t>Qo‘llanilishi</a:t>
                      </a:r>
                      <a:endParaRPr lang="ru-RU" sz="2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Tarmoq</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xavfsizligi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fayl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shifrlash</a:t>
                      </a:r>
                      <a:r>
                        <a:rPr lang="ru-RU" sz="2800" kern="100" dirty="0">
                          <a:solidFill>
                            <a:schemeClr val="tx1"/>
                          </a:solidFill>
                          <a:effectLst/>
                          <a:latin typeface="Times New Roman" panose="02020603050405020304" pitchFamily="18" charset="0"/>
                          <a:cs typeface="Times New Roman" panose="02020603050405020304" pitchFamily="18" charset="0"/>
                        </a:rPr>
                        <a:t>, VPN </a:t>
                      </a:r>
                      <a:r>
                        <a:rPr lang="ru-RU" sz="2800" kern="100" dirty="0" err="1">
                          <a:solidFill>
                            <a:schemeClr val="tx1"/>
                          </a:solidFill>
                          <a:effectLst/>
                          <a:latin typeface="Times New Roman" panose="02020603050405020304" pitchFamily="18" charset="0"/>
                          <a:cs typeface="Times New Roman" panose="02020603050405020304" pitchFamily="18" charset="0"/>
                        </a:rPr>
                        <a:t>texnologiyalari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8679676"/>
                  </a:ext>
                </a:extLst>
              </a:tr>
            </a:tbl>
          </a:graphicData>
        </a:graphic>
      </p:graphicFrame>
    </p:spTree>
    <p:extLst>
      <p:ext uri="{BB962C8B-B14F-4D97-AF65-F5344CB8AC3E}">
        <p14:creationId xmlns:p14="http://schemas.microsoft.com/office/powerpoint/2010/main" val="315386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570E1-0472-DA6F-22DC-A0459C95499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55E1B7-7E6D-19FA-CBCF-7370310636A7}"/>
              </a:ext>
            </a:extLst>
          </p:cNvPr>
          <p:cNvSpPr txBox="1"/>
          <p:nvPr/>
        </p:nvSpPr>
        <p:spPr>
          <a:xfrm>
            <a:off x="1410136" y="229289"/>
            <a:ext cx="9710261" cy="661207"/>
          </a:xfrm>
          <a:prstGeom prst="rect">
            <a:avLst/>
          </a:prstGeom>
          <a:noFill/>
        </p:spPr>
        <p:txBody>
          <a:bodyPr wrap="square">
            <a:spAutoFit/>
          </a:bodyPr>
          <a:lstStyle/>
          <a:p>
            <a:pPr indent="450215" algn="ctr">
              <a:lnSpc>
                <a:spcPct val="150000"/>
              </a:lnSpc>
            </a:pPr>
            <a:r>
              <a:rPr lang="ru-RU" sz="2800" b="1">
                <a:effectLst/>
                <a:latin typeface="Times New Roman" panose="02020603050405020304" pitchFamily="18" charset="0"/>
                <a:ea typeface="Calibri" panose="020F0502020204030204" pitchFamily="34" charset="0"/>
                <a:cs typeface="Times New Roman" panose="02020603050405020304" pitchFamily="18" charset="0"/>
              </a:rPr>
              <a:t>CAST algoritmining xususiyatlari</a:t>
            </a:r>
            <a:endParaRPr lang="ru-RU" sz="28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E58BBCFE-4A39-7EA3-7AB7-6763BF852D6B}"/>
              </a:ext>
            </a:extLst>
          </p:cNvPr>
          <p:cNvGraphicFramePr>
            <a:graphicFrameLocks noGrp="1"/>
          </p:cNvGraphicFramePr>
          <p:nvPr/>
        </p:nvGraphicFramePr>
        <p:xfrm>
          <a:off x="937260" y="1499043"/>
          <a:ext cx="11087100" cy="4735021"/>
        </p:xfrm>
        <a:graphic>
          <a:graphicData uri="http://schemas.openxmlformats.org/drawingml/2006/table">
            <a:tbl>
              <a:tblPr firstRow="1" firstCol="1" bandRow="1">
                <a:tableStyleId>{21E4AEA4-8DFA-4A89-87EB-49C32662AFE0}</a:tableStyleId>
              </a:tblPr>
              <a:tblGrid>
                <a:gridCol w="5543550">
                  <a:extLst>
                    <a:ext uri="{9D8B030D-6E8A-4147-A177-3AD203B41FA5}">
                      <a16:colId xmlns:a16="http://schemas.microsoft.com/office/drawing/2014/main" val="886893452"/>
                    </a:ext>
                  </a:extLst>
                </a:gridCol>
                <a:gridCol w="5543550">
                  <a:extLst>
                    <a:ext uri="{9D8B030D-6E8A-4147-A177-3AD203B41FA5}">
                      <a16:colId xmlns:a16="http://schemas.microsoft.com/office/drawing/2014/main" val="3237699871"/>
                    </a:ext>
                  </a:extLst>
                </a:gridCol>
              </a:tblGrid>
              <a:tr h="474857">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Xususiyatlar</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Ma'lumot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56680951"/>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Blok</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64 </a:t>
                      </a:r>
                      <a:r>
                        <a:rPr lang="ru-RU" sz="2800" kern="100" dirty="0" err="1">
                          <a:solidFill>
                            <a:schemeClr val="tx1"/>
                          </a:solidFill>
                          <a:effectLst/>
                          <a:latin typeface="Times New Roman" panose="02020603050405020304" pitchFamily="18" charset="0"/>
                          <a:cs typeface="Times New Roman" panose="02020603050405020304" pitchFamily="18" charset="0"/>
                        </a:rPr>
                        <a:t>bit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2623265"/>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40 </a:t>
                      </a:r>
                      <a:r>
                        <a:rPr lang="ru-RU" sz="2800" kern="100" dirty="0" err="1">
                          <a:solidFill>
                            <a:schemeClr val="tx1"/>
                          </a:solidFill>
                          <a:effectLst/>
                          <a:latin typeface="Times New Roman" panose="02020603050405020304" pitchFamily="18" charset="0"/>
                          <a:cs typeface="Times New Roman" panose="02020603050405020304" pitchFamily="18" charset="0"/>
                        </a:rPr>
                        <a:t>bitdan</a:t>
                      </a:r>
                      <a:r>
                        <a:rPr lang="ru-RU" sz="2800" kern="100" dirty="0">
                          <a:solidFill>
                            <a:schemeClr val="tx1"/>
                          </a:solidFill>
                          <a:effectLst/>
                          <a:latin typeface="Times New Roman" panose="02020603050405020304" pitchFamily="18" charset="0"/>
                          <a:cs typeface="Times New Roman" panose="02020603050405020304" pitchFamily="18" charset="0"/>
                        </a:rPr>
                        <a:t> 128 </a:t>
                      </a:r>
                      <a:r>
                        <a:rPr lang="ru-RU" sz="2800" kern="100" dirty="0" err="1">
                          <a:solidFill>
                            <a:schemeClr val="tx1"/>
                          </a:solidFill>
                          <a:effectLst/>
                          <a:latin typeface="Times New Roman" panose="02020603050405020304" pitchFamily="18" charset="0"/>
                          <a:cs typeface="Times New Roman" panose="02020603050405020304" pitchFamily="18" charset="0"/>
                        </a:rPr>
                        <a:t>bitgacha</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79659482"/>
                  </a:ext>
                </a:extLst>
              </a:tr>
              <a:tr h="475058">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Fiestel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tarmog‘i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Fiestel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tarmog‘idan</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foydalaniladi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15512910"/>
                  </a:ext>
                </a:extLst>
              </a:tr>
              <a:tr h="981250">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aylanishlari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a:solidFill>
                            <a:schemeClr val="tx1"/>
                          </a:solidFill>
                          <a:effectLst/>
                          <a:latin typeface="Times New Roman" panose="02020603050405020304" pitchFamily="18" charset="0"/>
                          <a:cs typeface="Times New Roman" panose="02020603050405020304" pitchFamily="18" charset="0"/>
                        </a:rPr>
                        <a:t>12 </a:t>
                      </a:r>
                      <a:r>
                        <a:rPr lang="ru-RU" sz="2800" kern="100" dirty="0" err="1">
                          <a:solidFill>
                            <a:schemeClr val="tx1"/>
                          </a:solidFill>
                          <a:effectLst/>
                          <a:latin typeface="Times New Roman" panose="02020603050405020304" pitchFamily="18" charset="0"/>
                          <a:cs typeface="Times New Roman" panose="02020603050405020304" pitchFamily="18" charset="0"/>
                        </a:rPr>
                        <a:t>yoki</a:t>
                      </a:r>
                      <a:r>
                        <a:rPr lang="ru-RU" sz="2800" kern="100" dirty="0">
                          <a:solidFill>
                            <a:schemeClr val="tx1"/>
                          </a:solidFill>
                          <a:effectLst/>
                          <a:latin typeface="Times New Roman" panose="02020603050405020304" pitchFamily="18" charset="0"/>
                          <a:cs typeface="Times New Roman" panose="02020603050405020304" pitchFamily="18" charset="0"/>
                        </a:rPr>
                        <a:t> 16 </a:t>
                      </a:r>
                      <a:r>
                        <a:rPr lang="ru-RU" sz="2800" kern="100" dirty="0" err="1">
                          <a:solidFill>
                            <a:schemeClr val="tx1"/>
                          </a:solidFill>
                          <a:effectLst/>
                          <a:latin typeface="Times New Roman" panose="02020603050405020304" pitchFamily="18" charset="0"/>
                          <a:cs typeface="Times New Roman" panose="02020603050405020304" pitchFamily="18" charset="0"/>
                        </a:rPr>
                        <a:t>turli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aylanishlar</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kalit</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uzunligiga</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qarab</a:t>
                      </a:r>
                      <a:r>
                        <a:rPr lang="ru-RU" sz="2800" kern="100" dirty="0">
                          <a:solidFill>
                            <a:schemeClr val="tx1"/>
                          </a:solidFill>
                          <a:effectLst/>
                          <a:latin typeface="Times New Roman" panose="02020603050405020304" pitchFamily="18" charset="0"/>
                          <a:cs typeface="Times New Roman" panose="02020603050405020304" pitchFamily="18" charset="0"/>
                        </a:rPr>
                        <a:t>)</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1228083"/>
                  </a:ext>
                </a:extLst>
              </a:tr>
              <a:tr h="475058">
                <a:tc>
                  <a:txBody>
                    <a:bodyPr/>
                    <a:lstStyle/>
                    <a:p>
                      <a:pPr marL="52070" indent="450215" algn="ctr">
                        <a:lnSpc>
                          <a:spcPct val="100000"/>
                        </a:lnSpc>
                      </a:pPr>
                      <a:r>
                        <a:rPr lang="ru-RU" sz="2800" kern="100">
                          <a:solidFill>
                            <a:schemeClr val="tx1"/>
                          </a:solidFill>
                          <a:effectLst/>
                          <a:latin typeface="Times New Roman" panose="02020603050405020304" pitchFamily="18" charset="0"/>
                          <a:cs typeface="Times New Roman" panose="02020603050405020304" pitchFamily="18" charset="0"/>
                        </a:rPr>
                        <a:t>Tezlik</a:t>
                      </a:r>
                      <a:endParaRPr lang="ru-RU" sz="2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Yuqori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tezlikda</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ishlov</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berish</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imkoniyati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45622492"/>
                  </a:ext>
                </a:extLst>
              </a:tr>
              <a:tr h="981250">
                <a:tc>
                  <a:txBody>
                    <a:bodyPr/>
                    <a:lstStyle/>
                    <a:p>
                      <a:pPr marL="52070" indent="450215" algn="ctr">
                        <a:lnSpc>
                          <a:spcPct val="100000"/>
                        </a:lnSpc>
                      </a:pPr>
                      <a:r>
                        <a:rPr lang="ru-RU" sz="2800" kern="100">
                          <a:solidFill>
                            <a:schemeClr val="tx1"/>
                          </a:solidFill>
                          <a:effectLst/>
                          <a:latin typeface="Times New Roman" panose="02020603050405020304" pitchFamily="18" charset="0"/>
                          <a:cs typeface="Times New Roman" panose="02020603050405020304" pitchFamily="18" charset="0"/>
                        </a:rPr>
                        <a:t>Qo‘llanilishi</a:t>
                      </a:r>
                      <a:endParaRPr lang="ru-RU" sz="28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52070" indent="450215" algn="ctr">
                        <a:lnSpc>
                          <a:spcPct val="100000"/>
                        </a:lnSpc>
                      </a:pPr>
                      <a:r>
                        <a:rPr lang="ru-RU" sz="2800" kern="100" dirty="0" err="1">
                          <a:solidFill>
                            <a:schemeClr val="tx1"/>
                          </a:solidFill>
                          <a:effectLst/>
                          <a:latin typeface="Times New Roman" panose="02020603050405020304" pitchFamily="18" charset="0"/>
                          <a:cs typeface="Times New Roman" panose="02020603050405020304" pitchFamily="18" charset="0"/>
                        </a:rPr>
                        <a:t>Tarmoq</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xavfsizligi</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fayl</a:t>
                      </a:r>
                      <a:r>
                        <a:rPr lang="ru-RU" sz="2800" kern="100" dirty="0">
                          <a:solidFill>
                            <a:schemeClr val="tx1"/>
                          </a:solidFill>
                          <a:effectLst/>
                          <a:latin typeface="Times New Roman" panose="02020603050405020304" pitchFamily="18" charset="0"/>
                          <a:cs typeface="Times New Roman" panose="02020603050405020304" pitchFamily="18" charset="0"/>
                        </a:rPr>
                        <a:t> </a:t>
                      </a:r>
                      <a:r>
                        <a:rPr lang="ru-RU" sz="2800" kern="100" dirty="0" err="1">
                          <a:solidFill>
                            <a:schemeClr val="tx1"/>
                          </a:solidFill>
                          <a:effectLst/>
                          <a:latin typeface="Times New Roman" panose="02020603050405020304" pitchFamily="18" charset="0"/>
                          <a:cs typeface="Times New Roman" panose="02020603050405020304" pitchFamily="18" charset="0"/>
                        </a:rPr>
                        <a:t>shifrlash</a:t>
                      </a:r>
                      <a:r>
                        <a:rPr lang="ru-RU" sz="2800" kern="100" dirty="0">
                          <a:solidFill>
                            <a:schemeClr val="tx1"/>
                          </a:solidFill>
                          <a:effectLst/>
                          <a:latin typeface="Times New Roman" panose="02020603050405020304" pitchFamily="18" charset="0"/>
                          <a:cs typeface="Times New Roman" panose="02020603050405020304" pitchFamily="18" charset="0"/>
                        </a:rPr>
                        <a:t>, VPN </a:t>
                      </a:r>
                      <a:r>
                        <a:rPr lang="ru-RU" sz="2800" kern="100" dirty="0" err="1">
                          <a:solidFill>
                            <a:schemeClr val="tx1"/>
                          </a:solidFill>
                          <a:effectLst/>
                          <a:latin typeface="Times New Roman" panose="02020603050405020304" pitchFamily="18" charset="0"/>
                          <a:cs typeface="Times New Roman" panose="02020603050405020304" pitchFamily="18" charset="0"/>
                        </a:rPr>
                        <a:t>texnologiyalari</a:t>
                      </a:r>
                      <a:endParaRPr lang="ru-RU"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8679676"/>
                  </a:ext>
                </a:extLst>
              </a:tr>
            </a:tbl>
          </a:graphicData>
        </a:graphic>
      </p:graphicFrame>
    </p:spTree>
    <p:extLst>
      <p:ext uri="{BB962C8B-B14F-4D97-AF65-F5344CB8AC3E}">
        <p14:creationId xmlns:p14="http://schemas.microsoft.com/office/powerpoint/2010/main" val="44837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AE83-1E31-CDC5-E01C-2E4DA41E8E5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9DA1008-65F7-5720-0DB8-DDF9B201D1CB}"/>
              </a:ext>
            </a:extLst>
          </p:cNvPr>
          <p:cNvSpPr txBox="1"/>
          <p:nvPr/>
        </p:nvSpPr>
        <p:spPr>
          <a:xfrm>
            <a:off x="1410136" y="229289"/>
            <a:ext cx="9710261" cy="661207"/>
          </a:xfrm>
          <a:prstGeom prst="rect">
            <a:avLst/>
          </a:prstGeom>
          <a:noFill/>
        </p:spPr>
        <p:txBody>
          <a:bodyPr wrap="square">
            <a:spAutoFit/>
          </a:bodyPr>
          <a:lstStyle/>
          <a:p>
            <a:pPr indent="450215" algn="ctr">
              <a:lnSpc>
                <a:spcPct val="150000"/>
              </a:lnSpc>
            </a:pP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algoritmining</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qo’llanilishi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1FE61D03-71DE-EA25-83B7-D4E989FD6358}"/>
              </a:ext>
            </a:extLst>
          </p:cNvPr>
          <p:cNvGraphicFramePr>
            <a:graphicFrameLocks noGrp="1"/>
          </p:cNvGraphicFramePr>
          <p:nvPr>
            <p:extLst>
              <p:ext uri="{D42A27DB-BD31-4B8C-83A1-F6EECF244321}">
                <p14:modId xmlns:p14="http://schemas.microsoft.com/office/powerpoint/2010/main" val="4236426075"/>
              </p:ext>
            </p:extLst>
          </p:nvPr>
        </p:nvGraphicFramePr>
        <p:xfrm>
          <a:off x="843992" y="1727393"/>
          <a:ext cx="10765416" cy="4360889"/>
        </p:xfrm>
        <a:graphic>
          <a:graphicData uri="http://schemas.openxmlformats.org/drawingml/2006/table">
            <a:tbl>
              <a:tblPr firstRow="1" firstCol="1" bandRow="1"/>
              <a:tblGrid>
                <a:gridCol w="5382708">
                  <a:extLst>
                    <a:ext uri="{9D8B030D-6E8A-4147-A177-3AD203B41FA5}">
                      <a16:colId xmlns:a16="http://schemas.microsoft.com/office/drawing/2014/main" val="382437537"/>
                    </a:ext>
                  </a:extLst>
                </a:gridCol>
                <a:gridCol w="5382708">
                  <a:extLst>
                    <a:ext uri="{9D8B030D-6E8A-4147-A177-3AD203B41FA5}">
                      <a16:colId xmlns:a16="http://schemas.microsoft.com/office/drawing/2014/main" val="3207559882"/>
                    </a:ext>
                  </a:extLst>
                </a:gridCol>
              </a:tblGrid>
              <a:tr h="493925">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Qo‘llanilish sohalari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Tavsif</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6612670"/>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VPN texnologiyalari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Virtual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ta’minlaydi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7822974"/>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Fayl shifrlash</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saqlashda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3037665"/>
                  </a:ext>
                </a:extLst>
              </a:tr>
              <a:tr h="966741">
                <a:tc>
                  <a:txBody>
                    <a:bodyPr/>
                    <a:lstStyle/>
                    <a:p>
                      <a:pPr marL="58420" indent="450215" algn="just">
                        <a:lnSpc>
                          <a:spcPct val="100000"/>
                        </a:lnSpc>
                      </a:pP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xavfsizligi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57150"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almashinuvida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xavfsizlik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ta’minoti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4370026"/>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Elektron pochta xavfsizligi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xabarlarni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qilishda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9833014"/>
                  </a:ext>
                </a:extLst>
              </a:tr>
            </a:tbl>
          </a:graphicData>
        </a:graphic>
      </p:graphicFrame>
    </p:spTree>
    <p:extLst>
      <p:ext uri="{BB962C8B-B14F-4D97-AF65-F5344CB8AC3E}">
        <p14:creationId xmlns:p14="http://schemas.microsoft.com/office/powerpoint/2010/main" val="249789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4AFFB-FA1B-70A3-9C5F-427E5E7E5F6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94C47C-6840-C1F5-69D9-0ADBCCB21A68}"/>
              </a:ext>
            </a:extLst>
          </p:cNvPr>
          <p:cNvSpPr txBox="1"/>
          <p:nvPr/>
        </p:nvSpPr>
        <p:spPr>
          <a:xfrm>
            <a:off x="1410136" y="229289"/>
            <a:ext cx="9710261" cy="661207"/>
          </a:xfrm>
          <a:prstGeom prst="rect">
            <a:avLst/>
          </a:prstGeom>
          <a:noFill/>
        </p:spPr>
        <p:txBody>
          <a:bodyPr wrap="square">
            <a:spAutoFit/>
          </a:bodyPr>
          <a:lstStyle/>
          <a:p>
            <a:pPr indent="450215" algn="ctr">
              <a:lnSpc>
                <a:spcPct val="150000"/>
              </a:lnSpc>
            </a:pP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algoritmining</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qo’llanilishi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456BED38-94AE-E10E-BDE4-972569490D16}"/>
              </a:ext>
            </a:extLst>
          </p:cNvPr>
          <p:cNvGraphicFramePr>
            <a:graphicFrameLocks noGrp="1"/>
          </p:cNvGraphicFramePr>
          <p:nvPr/>
        </p:nvGraphicFramePr>
        <p:xfrm>
          <a:off x="843992" y="1727393"/>
          <a:ext cx="10765416" cy="4360889"/>
        </p:xfrm>
        <a:graphic>
          <a:graphicData uri="http://schemas.openxmlformats.org/drawingml/2006/table">
            <a:tbl>
              <a:tblPr firstRow="1" firstCol="1" bandRow="1"/>
              <a:tblGrid>
                <a:gridCol w="5382708">
                  <a:extLst>
                    <a:ext uri="{9D8B030D-6E8A-4147-A177-3AD203B41FA5}">
                      <a16:colId xmlns:a16="http://schemas.microsoft.com/office/drawing/2014/main" val="382437537"/>
                    </a:ext>
                  </a:extLst>
                </a:gridCol>
                <a:gridCol w="5382708">
                  <a:extLst>
                    <a:ext uri="{9D8B030D-6E8A-4147-A177-3AD203B41FA5}">
                      <a16:colId xmlns:a16="http://schemas.microsoft.com/office/drawing/2014/main" val="3207559882"/>
                    </a:ext>
                  </a:extLst>
                </a:gridCol>
              </a:tblGrid>
              <a:tr h="493925">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Qo‘llanilish sohalari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Tavsif</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6612670"/>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VPN texnologiyalari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Virtual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ta’minlaydi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7822974"/>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Fayl shifrlash</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saqlashda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3037665"/>
                  </a:ext>
                </a:extLst>
              </a:tr>
              <a:tr h="966741">
                <a:tc>
                  <a:txBody>
                    <a:bodyPr/>
                    <a:lstStyle/>
                    <a:p>
                      <a:pPr marL="58420" indent="450215" algn="just">
                        <a:lnSpc>
                          <a:spcPct val="100000"/>
                        </a:lnSpc>
                      </a:pP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xavfsizligi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57150"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almashinuvida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xavfsizlik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ta’minoti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4370026"/>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Elektron pochta xavfsizligi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xabarlarni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qilishda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9833014"/>
                  </a:ext>
                </a:extLst>
              </a:tr>
            </a:tbl>
          </a:graphicData>
        </a:graphic>
      </p:graphicFrame>
    </p:spTree>
    <p:extLst>
      <p:ext uri="{BB962C8B-B14F-4D97-AF65-F5344CB8AC3E}">
        <p14:creationId xmlns:p14="http://schemas.microsoft.com/office/powerpoint/2010/main" val="41404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AA6EA-7631-FB6B-1874-2AB110831EE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0BC49F-99FA-8696-E3F9-50F4A6931F7E}"/>
              </a:ext>
            </a:extLst>
          </p:cNvPr>
          <p:cNvSpPr txBox="1"/>
          <p:nvPr/>
        </p:nvSpPr>
        <p:spPr>
          <a:xfrm>
            <a:off x="1410136" y="229289"/>
            <a:ext cx="9710261" cy="661207"/>
          </a:xfrm>
          <a:prstGeom prst="rect">
            <a:avLst/>
          </a:prstGeom>
          <a:noFill/>
        </p:spPr>
        <p:txBody>
          <a:bodyPr wrap="square">
            <a:spAutoFit/>
          </a:bodyPr>
          <a:lstStyle/>
          <a:p>
            <a:pPr indent="450215" algn="ctr">
              <a:lnSpc>
                <a:spcPct val="150000"/>
              </a:lnSpc>
            </a:pP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algoritmining</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qo’llanilishi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Таблица 2">
            <a:extLst>
              <a:ext uri="{FF2B5EF4-FFF2-40B4-BE49-F238E27FC236}">
                <a16:creationId xmlns:a16="http://schemas.microsoft.com/office/drawing/2014/main" id="{79ECA669-A381-D7AA-E139-FC7FBADADF4C}"/>
              </a:ext>
            </a:extLst>
          </p:cNvPr>
          <p:cNvGraphicFramePr>
            <a:graphicFrameLocks noGrp="1"/>
          </p:cNvGraphicFramePr>
          <p:nvPr/>
        </p:nvGraphicFramePr>
        <p:xfrm>
          <a:off x="843992" y="1727393"/>
          <a:ext cx="10765416" cy="4360889"/>
        </p:xfrm>
        <a:graphic>
          <a:graphicData uri="http://schemas.openxmlformats.org/drawingml/2006/table">
            <a:tbl>
              <a:tblPr firstRow="1" firstCol="1" bandRow="1"/>
              <a:tblGrid>
                <a:gridCol w="5382708">
                  <a:extLst>
                    <a:ext uri="{9D8B030D-6E8A-4147-A177-3AD203B41FA5}">
                      <a16:colId xmlns:a16="http://schemas.microsoft.com/office/drawing/2014/main" val="382437537"/>
                    </a:ext>
                  </a:extLst>
                </a:gridCol>
                <a:gridCol w="5382708">
                  <a:extLst>
                    <a:ext uri="{9D8B030D-6E8A-4147-A177-3AD203B41FA5}">
                      <a16:colId xmlns:a16="http://schemas.microsoft.com/office/drawing/2014/main" val="3207559882"/>
                    </a:ext>
                  </a:extLst>
                </a:gridCol>
              </a:tblGrid>
              <a:tr h="493925">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Qo‘llanilish sohalari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8420" indent="450215" algn="ctr">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Tavsif</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6612670"/>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VPN texnologiyalari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Virtual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ta’minlaydi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7822974"/>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Fayl shifrlash</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saqlashda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3037665"/>
                  </a:ext>
                </a:extLst>
              </a:tr>
              <a:tr h="966741">
                <a:tc>
                  <a:txBody>
                    <a:bodyPr/>
                    <a:lstStyle/>
                    <a:p>
                      <a:pPr marL="58420" indent="450215" algn="just">
                        <a:lnSpc>
                          <a:spcPct val="100000"/>
                        </a:lnSpc>
                      </a:pP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kern="100" dirty="0" err="1">
                          <a:effectLst/>
                          <a:latin typeface="Times New Roman" panose="02020603050405020304" pitchFamily="18" charset="0"/>
                          <a:ea typeface="Calibri" panose="020F0502020204030204" pitchFamily="34" charset="0"/>
                          <a:cs typeface="Times New Roman" panose="02020603050405020304" pitchFamily="18" charset="0"/>
                        </a:rPr>
                        <a:t>xavfsizligi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57150"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almashinuvida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xavfsizlik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ta’minoti</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4370026"/>
                  </a:ext>
                </a:extLst>
              </a:tr>
              <a:tr h="966741">
                <a:tc>
                  <a:txBody>
                    <a:bodyPr/>
                    <a:lstStyle/>
                    <a:p>
                      <a:pPr marL="58420" indent="450215" algn="just">
                        <a:lnSpc>
                          <a:spcPct val="100000"/>
                        </a:lnSpc>
                      </a:pPr>
                      <a:r>
                        <a:rPr lang="ru-RU" sz="2800" b="1" kern="100">
                          <a:effectLst/>
                          <a:latin typeface="Times New Roman" panose="02020603050405020304" pitchFamily="18" charset="0"/>
                          <a:ea typeface="Calibri" panose="020F0502020204030204" pitchFamily="34" charset="0"/>
                          <a:cs typeface="Times New Roman" panose="02020603050405020304" pitchFamily="18" charset="0"/>
                        </a:rPr>
                        <a:t>Elektron pochta xavfsizligi</a:t>
                      </a:r>
                      <a:endParaRPr lang="ru-RU"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57150" indent="34925" algn="just">
                        <a:lnSpc>
                          <a:spcPct val="100000"/>
                        </a:lnSpc>
                      </a:pP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Maxfiy</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xabarlarni</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himoya</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qilishda</a:t>
                      </a: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9833014"/>
                  </a:ext>
                </a:extLst>
              </a:tr>
            </a:tbl>
          </a:graphicData>
        </a:graphic>
      </p:graphicFrame>
    </p:spTree>
    <p:extLst>
      <p:ext uri="{BB962C8B-B14F-4D97-AF65-F5344CB8AC3E}">
        <p14:creationId xmlns:p14="http://schemas.microsoft.com/office/powerpoint/2010/main" val="77113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BA91D-9A8F-34BF-917A-AAD04D8943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2618D37-C2F8-8E22-81F3-D365FF9C7F53}"/>
              </a:ext>
            </a:extLst>
          </p:cNvPr>
          <p:cNvSpPr txBox="1"/>
          <p:nvPr/>
        </p:nvSpPr>
        <p:spPr>
          <a:xfrm>
            <a:off x="1410136" y="229289"/>
            <a:ext cx="9710261" cy="954107"/>
          </a:xfrm>
          <a:prstGeom prst="rect">
            <a:avLst/>
          </a:prstGeom>
          <a:noFill/>
        </p:spPr>
        <p:txBody>
          <a:bodyPr wrap="square">
            <a:spAutoFit/>
          </a:bodyPr>
          <a:lstStyle/>
          <a:p>
            <a:pPr algn="ctr">
              <a:spcAft>
                <a:spcPts val="800"/>
              </a:spcAft>
            </a:pPr>
            <a:r>
              <a:rPr lang="en-US" sz="2800" b="1" i="1">
                <a:effectLst/>
                <a:latin typeface="Times New Roman" panose="02020603050405020304" pitchFamily="18" charset="0"/>
                <a:ea typeface="Calibri" panose="020F0502020204030204" pitchFamily="34" charset="0"/>
                <a:cs typeface="Arial" panose="020B0604020202020204" pitchFamily="34" charset="0"/>
              </a:rPr>
              <a:t>CAST-128 Feistel tarmog'iga asoslangan. To'liq shifrlash algoritmi quyidagi to'rt bosqichda tasvirlangan:</a:t>
            </a:r>
            <a:endParaRPr lang="ru-RU" sz="2800" b="1" dirty="0">
              <a:effectLst/>
              <a:latin typeface="Times New Roman" panose="02020603050405020304" pitchFamily="18"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BEF50A2-D01C-64AB-9147-A294D98F997B}"/>
                  </a:ext>
                </a:extLst>
              </p:cNvPr>
              <p:cNvSpPr txBox="1"/>
              <p:nvPr/>
            </p:nvSpPr>
            <p:spPr>
              <a:xfrm>
                <a:off x="1410136" y="1858979"/>
                <a:ext cx="10673741" cy="3895105"/>
              </a:xfrm>
              <a:prstGeom prst="rect">
                <a:avLst/>
              </a:prstGeom>
              <a:noFill/>
            </p:spPr>
            <p:txBody>
              <a:bodyPr wrap="square">
                <a:spAutoFit/>
              </a:bodyPr>
              <a:lstStyle/>
              <a:p>
                <a:pPr algn="just">
                  <a:spcAft>
                    <a:spcPts val="800"/>
                  </a:spcAft>
                </a:pPr>
                <a:r>
                  <a:rPr lang="en-US"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b="1" dirty="0" err="1">
                    <a:effectLst/>
                    <a:latin typeface="Times New Roman" panose="02020603050405020304" pitchFamily="18" charset="0"/>
                    <a:ea typeface="Calibri" panose="020F0502020204030204" pitchFamily="34" charset="0"/>
                    <a:cs typeface="Arial" panose="020B0604020202020204" pitchFamily="34" charset="0"/>
                  </a:rPr>
                  <a:t>Kirish</a:t>
                </a:r>
                <a:r>
                  <a:rPr lang="ru-RU" sz="3200" b="1"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matn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𝑚</m:t>
                        </m:r>
                      </m:e>
                      <m:sub>
                        <m:r>
                          <a:rPr lang="ru-RU" sz="3200" i="1">
                            <a:effectLst/>
                            <a:latin typeface="Cambria Math" panose="02040503050406030204" pitchFamily="18" charset="0"/>
                            <a:ea typeface="Calibri" panose="020F0502020204030204" pitchFamily="34" charset="0"/>
                            <a:cs typeface="Arial" panose="020B0604020202020204" pitchFamily="34" charset="0"/>
                          </a:rPr>
                          <m:t>1 </m:t>
                        </m:r>
                      </m:sub>
                    </m:sSub>
                    <m:r>
                      <a:rPr lang="ru-RU" sz="3200" i="1">
                        <a:effectLst/>
                        <a:latin typeface="Cambria Math" panose="02040503050406030204" pitchFamily="18" charset="0"/>
                        <a:ea typeface="Calibri" panose="020F0502020204030204" pitchFamily="34" charset="0"/>
                        <a:cs typeface="Arial" panose="020B0604020202020204" pitchFamily="34" charset="0"/>
                      </a:rPr>
                      <m:t>, …,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𝑚</m:t>
                        </m:r>
                      </m:e>
                      <m:sub>
                        <m:r>
                          <a:rPr lang="ru-RU" sz="3200" i="1">
                            <a:effectLst/>
                            <a:latin typeface="Cambria Math" panose="02040503050406030204" pitchFamily="18" charset="0"/>
                            <a:ea typeface="Calibri" panose="020F0502020204030204" pitchFamily="34" charset="0"/>
                            <a:cs typeface="Arial" panose="020B0604020202020204" pitchFamily="34" charset="0"/>
                          </a:rPr>
                          <m:t>64</m:t>
                        </m:r>
                      </m:sub>
                    </m:sSub>
                  </m:oMath>
                </a14:m>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kalit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𝐾</m:t>
                        </m:r>
                        <m:r>
                          <a:rPr lang="ru-RU" sz="3200" i="1">
                            <a:effectLst/>
                            <a:latin typeface="Cambria Math" panose="02040503050406030204" pitchFamily="18" charset="0"/>
                            <a:ea typeface="Calibri" panose="020F0502020204030204" pitchFamily="34" charset="0"/>
                            <a:cs typeface="Arial" panose="020B0604020202020204" pitchFamily="34" charset="0"/>
                          </a:rPr>
                          <m:t>=</m:t>
                        </m:r>
                        <m:r>
                          <a:rPr lang="en-US" sz="3200" i="1">
                            <a:effectLst/>
                            <a:latin typeface="Cambria Math" panose="02040503050406030204" pitchFamily="18" charset="0"/>
                            <a:ea typeface="Calibri" panose="020F0502020204030204" pitchFamily="34" charset="0"/>
                            <a:cs typeface="Arial" panose="020B0604020202020204" pitchFamily="34" charset="0"/>
                          </a:rPr>
                          <m:t>𝑘</m:t>
                        </m:r>
                      </m:e>
                      <m:sub>
                        <m:r>
                          <a:rPr lang="ru-RU" sz="3200" i="1">
                            <a:effectLst/>
                            <a:latin typeface="Cambria Math" panose="02040503050406030204" pitchFamily="18" charset="0"/>
                            <a:ea typeface="Calibri" panose="020F0502020204030204" pitchFamily="34" charset="0"/>
                            <a:cs typeface="Arial" panose="020B0604020202020204" pitchFamily="34" charset="0"/>
                          </a:rPr>
                          <m:t>1 </m:t>
                        </m:r>
                      </m:sub>
                    </m:sSub>
                    <m:r>
                      <a:rPr lang="ru-RU" sz="3200" i="1">
                        <a:effectLst/>
                        <a:latin typeface="Cambria Math" panose="02040503050406030204" pitchFamily="18" charset="0"/>
                        <a:ea typeface="Calibri" panose="020F0502020204030204" pitchFamily="34" charset="0"/>
                        <a:cs typeface="Arial" panose="020B0604020202020204" pitchFamily="34" charset="0"/>
                      </a:rPr>
                      <m:t>, …,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𝑘</m:t>
                        </m:r>
                      </m:e>
                      <m:sub>
                        <m:r>
                          <a:rPr lang="ru-RU" sz="3200" i="1">
                            <a:effectLst/>
                            <a:latin typeface="Cambria Math" panose="02040503050406030204" pitchFamily="18" charset="0"/>
                            <a:ea typeface="Calibri" panose="020F0502020204030204" pitchFamily="34" charset="0"/>
                            <a:cs typeface="Arial" panose="020B0604020202020204" pitchFamily="34" charset="0"/>
                          </a:rPr>
                          <m:t>128</m:t>
                        </m:r>
                      </m:sub>
                    </m:sSub>
                  </m:oMath>
                </a14:m>
                <a:r>
                  <a:rPr lang="ru-RU" sz="3200" dirty="0">
                    <a:effectLst/>
                    <a:latin typeface="Times New Roman" panose="02020603050405020304" pitchFamily="18" charset="0"/>
                    <a:ea typeface="Calibri" panose="020F0502020204030204" pitchFamily="34" charset="0"/>
                    <a:cs typeface="Arial" panose="020B0604020202020204" pitchFamily="34" charset="0"/>
                  </a:rPr>
                  <a:t>. </a:t>
                </a:r>
              </a:p>
              <a:p>
                <a:pPr algn="just">
                  <a:spcAft>
                    <a:spcPts val="800"/>
                  </a:spcAft>
                </a:pPr>
                <a:r>
                  <a:rPr lang="ru-RU" sz="3200" b="1" dirty="0" err="1">
                    <a:effectLst/>
                    <a:latin typeface="Times New Roman" panose="02020603050405020304" pitchFamily="18" charset="0"/>
                    <a:ea typeface="Calibri" panose="020F0502020204030204" pitchFamily="34" charset="0"/>
                    <a:cs typeface="Arial" panose="020B0604020202020204" pitchFamily="34" charset="0"/>
                  </a:rPr>
                  <a:t>Chiqish</a:t>
                </a:r>
                <a:r>
                  <a:rPr lang="ru-RU" sz="3200" b="1"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shifrlangan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matn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𝑐</m:t>
                        </m:r>
                      </m:e>
                      <m:sub>
                        <m:r>
                          <a:rPr lang="ru-RU" sz="3200" i="1">
                            <a:effectLst/>
                            <a:latin typeface="Cambria Math" panose="02040503050406030204" pitchFamily="18" charset="0"/>
                            <a:ea typeface="Calibri" panose="020F0502020204030204" pitchFamily="34" charset="0"/>
                            <a:cs typeface="Arial" panose="020B0604020202020204" pitchFamily="34" charset="0"/>
                          </a:rPr>
                          <m:t>1 </m:t>
                        </m:r>
                      </m:sub>
                    </m:sSub>
                    <m:r>
                      <a:rPr lang="ru-RU" sz="3200" i="1">
                        <a:effectLst/>
                        <a:latin typeface="Cambria Math" panose="02040503050406030204" pitchFamily="18" charset="0"/>
                        <a:ea typeface="Calibri" panose="020F0502020204030204" pitchFamily="34" charset="0"/>
                        <a:cs typeface="Arial" panose="020B0604020202020204" pitchFamily="34" charset="0"/>
                      </a:rPr>
                      <m:t>, …,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𝑐</m:t>
                        </m:r>
                      </m:e>
                      <m:sub>
                        <m:r>
                          <a:rPr lang="ru-RU" sz="3200" i="1">
                            <a:effectLst/>
                            <a:latin typeface="Cambria Math" panose="02040503050406030204" pitchFamily="18" charset="0"/>
                            <a:ea typeface="Calibri" panose="020F0502020204030204" pitchFamily="34" charset="0"/>
                            <a:cs typeface="Arial" panose="020B0604020202020204" pitchFamily="34" charset="0"/>
                          </a:rPr>
                          <m:t>64</m:t>
                        </m:r>
                      </m:sub>
                    </m:sSub>
                  </m:oMath>
                </a14:m>
                <a:r>
                  <a:rPr lang="ru-RU" sz="3200" dirty="0">
                    <a:effectLst/>
                    <a:latin typeface="Times New Roman" panose="02020603050405020304" pitchFamily="18" charset="0"/>
                    <a:ea typeface="Calibri" panose="020F0502020204030204" pitchFamily="34" charset="0"/>
                    <a:cs typeface="Arial" panose="020B0604020202020204" pitchFamily="34" charset="0"/>
                  </a:rPr>
                  <a:t>.</a:t>
                </a:r>
              </a:p>
              <a:p>
                <a:pPr algn="just">
                  <a:spcAft>
                    <a:spcPts val="800"/>
                  </a:spcAft>
                </a:pPr>
                <a:r>
                  <a:rPr lang="ru-RU" sz="3200" dirty="0">
                    <a:effectLst/>
                    <a:latin typeface="Times New Roman" panose="02020603050405020304" pitchFamily="18" charset="0"/>
                    <a:ea typeface="Calibri" panose="020F0502020204030204" pitchFamily="34" charset="0"/>
                    <a:cs typeface="Arial" panose="020B0604020202020204" pitchFamily="34" charset="0"/>
                  </a:rPr>
                  <a:t>1.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kalitlarni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kengaytirish</a:t>
                </a:r>
                <a:r>
                  <a:rPr lang="ru-RU" sz="3200" dirty="0">
                    <a:effectLst/>
                    <a:latin typeface="Times New Roman" panose="02020603050405020304" pitchFamily="18" charset="0"/>
                    <a:ea typeface="Calibri" panose="020F0502020204030204" pitchFamily="34" charset="0"/>
                    <a:cs typeface="Arial" panose="020B0604020202020204" pitchFamily="34" charset="0"/>
                  </a:rPr>
                  <a:t>) K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dan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olingan</a:t>
                </a:r>
                <a:r>
                  <a:rPr lang="ru-RU" sz="3200" dirty="0">
                    <a:effectLst/>
                    <a:latin typeface="Times New Roman" panose="02020603050405020304" pitchFamily="18" charset="0"/>
                    <a:ea typeface="Calibri" panose="020F0502020204030204" pitchFamily="34" charset="0"/>
                    <a:cs typeface="Arial" panose="020B0604020202020204" pitchFamily="34" charset="0"/>
                  </a:rPr>
                  <a:t> 16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juft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qism</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kalitlardan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iborat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r>
                      <a:rPr lang="ru-RU" sz="3200" i="1">
                        <a:effectLst/>
                        <a:latin typeface="Cambria Math" panose="02040503050406030204" pitchFamily="18" charset="0"/>
                        <a:ea typeface="Calibri" panose="020F0502020204030204" pitchFamily="34" charset="0"/>
                        <a:cs typeface="Arial" panose="020B0604020202020204" pitchFamily="34" charset="0"/>
                      </a:rPr>
                      <m:t>{</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𝐾</m:t>
                        </m:r>
                      </m:e>
                      <m:sub>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𝑚</m:t>
                            </m:r>
                          </m:e>
                          <m:sub>
                            <m:r>
                              <a:rPr lang="en-US" sz="3200" i="1">
                                <a:effectLst/>
                                <a:latin typeface="Cambria Math" panose="02040503050406030204" pitchFamily="18" charset="0"/>
                                <a:ea typeface="Calibri" panose="020F0502020204030204" pitchFamily="34" charset="0"/>
                                <a:cs typeface="Arial" panose="020B0604020202020204" pitchFamily="34" charset="0"/>
                              </a:rPr>
                              <m:t>𝑖</m:t>
                            </m:r>
                          </m:sub>
                        </m:sSub>
                      </m:sub>
                    </m:sSub>
                    <m:r>
                      <a:rPr lang="ru-RU" sz="3200" i="1">
                        <a:effectLst/>
                        <a:latin typeface="Cambria Math" panose="02040503050406030204" pitchFamily="18" charset="0"/>
                        <a:ea typeface="Calibri" panose="020F0502020204030204" pitchFamily="34" charset="0"/>
                        <a:cs typeface="Arial" panose="020B0604020202020204" pitchFamily="34" charset="0"/>
                      </a:rPr>
                      <m:t>,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𝐾</m:t>
                        </m:r>
                      </m:e>
                      <m:sub>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𝑟</m:t>
                            </m:r>
                          </m:e>
                          <m:sub>
                            <m:r>
                              <a:rPr lang="en-US" sz="3200" i="1">
                                <a:effectLst/>
                                <a:latin typeface="Cambria Math" panose="02040503050406030204" pitchFamily="18" charset="0"/>
                                <a:ea typeface="Calibri" panose="020F0502020204030204" pitchFamily="34" charset="0"/>
                                <a:cs typeface="Arial" panose="020B0604020202020204" pitchFamily="34" charset="0"/>
                              </a:rPr>
                              <m:t>𝑖</m:t>
                            </m:r>
                          </m:sub>
                        </m:sSub>
                      </m:sub>
                    </m:sSub>
                    <m:r>
                      <a:rPr lang="ru-RU" sz="3200" i="1">
                        <a:effectLst/>
                        <a:latin typeface="Cambria Math" panose="02040503050406030204" pitchFamily="18" charset="0"/>
                        <a:ea typeface="Calibri" panose="020F0502020204030204" pitchFamily="34" charset="0"/>
                        <a:cs typeface="Arial" panose="020B0604020202020204" pitchFamily="34" charset="0"/>
                      </a:rPr>
                      <m:t>}</m:t>
                    </m:r>
                  </m:oMath>
                </a14:m>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Round</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kalit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juftliklari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va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bir</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xil</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bo’lmagan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turlar</a:t>
                </a:r>
                <a:r>
                  <a:rPr lang="ru-RU" sz="3200" dirty="0">
                    <a:effectLst/>
                    <a:latin typeface="Times New Roman" panose="02020603050405020304" pitchFamily="18" charset="0"/>
                    <a:ea typeface="Calibri" panose="020F0502020204030204" pitchFamily="34" charset="0"/>
                    <a:cs typeface="Arial" panose="020B0604020202020204" pitchFamily="34" charset="0"/>
                  </a:rPr>
                  <a:t>).</a:t>
                </a:r>
              </a:p>
              <a:p>
                <a:pPr algn="just">
                  <a:spcAft>
                    <a:spcPts val="800"/>
                  </a:spcAft>
                </a:pPr>
                <a:r>
                  <a:rPr lang="en-US" sz="3200" dirty="0">
                    <a:effectLst/>
                    <a:latin typeface="Times New Roman" panose="02020603050405020304" pitchFamily="18" charset="0"/>
                    <a:ea typeface="Calibri" panose="020F0502020204030204" pitchFamily="34" charset="0"/>
                    <a:cs typeface="Arial" panose="020B0604020202020204" pitchFamily="34" charset="0"/>
                  </a:rPr>
                  <a:t>2.</a:t>
                </a:r>
                <a14:m>
                  <m:oMath xmlns:m="http://schemas.openxmlformats.org/officeDocument/2006/math">
                    <m:r>
                      <a:rPr lang="en-US" sz="3200" i="1">
                        <a:effectLst/>
                        <a:latin typeface="Cambria Math" panose="02040503050406030204" pitchFamily="18" charset="0"/>
                        <a:ea typeface="Calibri" panose="020F0502020204030204" pitchFamily="34" charset="0"/>
                        <a:cs typeface="Arial" panose="020B0604020202020204" pitchFamily="34" charset="0"/>
                      </a:rPr>
                      <m:t>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𝑅</m:t>
                        </m:r>
                      </m:e>
                      <m:sub>
                        <m:r>
                          <a:rPr lang="en-US" sz="3200" i="1">
                            <a:effectLst/>
                            <a:latin typeface="Cambria Math" panose="02040503050406030204" pitchFamily="18" charset="0"/>
                            <a:ea typeface="Calibri" panose="020F0502020204030204" pitchFamily="34" charset="0"/>
                            <a:cs typeface="Arial" panose="020B0604020202020204" pitchFamily="34" charset="0"/>
                          </a:rPr>
                          <m:t>0</m:t>
                        </m:r>
                      </m:sub>
                    </m:sSub>
                    <m:r>
                      <a:rPr lang="en-US" sz="3200" i="1">
                        <a:effectLst/>
                        <a:latin typeface="Cambria Math" panose="02040503050406030204" pitchFamily="18" charset="0"/>
                        <a:ea typeface="Calibri" panose="020F0502020204030204" pitchFamily="34" charset="0"/>
                        <a:cs typeface="Arial" panose="020B0604020202020204" pitchFamily="34" charset="0"/>
                      </a:rPr>
                      <m:t>,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𝐿</m:t>
                        </m:r>
                      </m:e>
                      <m:sub>
                        <m:r>
                          <a:rPr lang="en-US" sz="3200" i="1">
                            <a:effectLst/>
                            <a:latin typeface="Cambria Math" panose="02040503050406030204" pitchFamily="18" charset="0"/>
                            <a:ea typeface="Calibri" panose="020F0502020204030204" pitchFamily="34" charset="0"/>
                            <a:cs typeface="Arial" panose="020B0604020202020204" pitchFamily="34" charset="0"/>
                          </a:rPr>
                          <m:t>0</m:t>
                        </m:r>
                      </m:sub>
                    </m:sSub>
                    <m:r>
                      <a:rPr lang="en-US" sz="32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3200" i="1" dirty="0">
                    <a:effectLst/>
                    <a:latin typeface="Times New Roman" panose="02020603050405020304" pitchFamily="18" charset="0"/>
                    <a:ea typeface="Calibri" panose="020F0502020204030204" pitchFamily="34" charset="0"/>
                    <a:cs typeface="Arial" panose="020B0604020202020204" pitchFamily="34" charset="0"/>
                  </a:rPr>
                  <a:t>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i="1" dirty="0">
                    <a:effectLst/>
                    <a:latin typeface="Times New Roman" panose="02020603050405020304" pitchFamily="18" charset="0"/>
                    <a:ea typeface="Calibri" panose="020F0502020204030204" pitchFamily="34" charset="0"/>
                    <a:cs typeface="Arial" panose="020B0604020202020204" pitchFamily="34" charset="0"/>
                  </a:rPr>
                  <a:t> (m</a:t>
                </a:r>
                <a:r>
                  <a:rPr lang="en-US" sz="3200" i="1" baseline="-25000" dirty="0">
                    <a:effectLst/>
                    <a:latin typeface="Times New Roman" panose="02020603050405020304" pitchFamily="18" charset="0"/>
                    <a:ea typeface="Calibri" panose="020F0502020204030204" pitchFamily="34" charset="0"/>
                    <a:cs typeface="Arial" panose="020B0604020202020204" pitchFamily="34" charset="0"/>
                  </a:rPr>
                  <a:t>1</a:t>
                </a:r>
                <a:r>
                  <a:rPr lang="en-US" sz="3200" i="1" dirty="0">
                    <a:effectLst/>
                    <a:latin typeface="Times New Roman" panose="02020603050405020304" pitchFamily="18" charset="0"/>
                    <a:ea typeface="Calibri" panose="020F0502020204030204" pitchFamily="34" charset="0"/>
                    <a:cs typeface="Arial" panose="020B0604020202020204" pitchFamily="34" charset="0"/>
                  </a:rPr>
                  <a:t>... m</a:t>
                </a:r>
                <a:r>
                  <a:rPr lang="en-US" sz="3200" i="1" baseline="-25000" dirty="0">
                    <a:effectLst/>
                    <a:latin typeface="Times New Roman" panose="02020603050405020304" pitchFamily="18" charset="0"/>
                    <a:ea typeface="Calibri" panose="020F0502020204030204" pitchFamily="34" charset="0"/>
                    <a:cs typeface="Arial" panose="020B0604020202020204" pitchFamily="34" charset="0"/>
                  </a:rPr>
                  <a:t>64</a:t>
                </a:r>
                <a:r>
                  <a:rPr lang="en-US" sz="3200" i="1" dirty="0">
                    <a:effectLst/>
                    <a:latin typeface="Times New Roman" panose="02020603050405020304" pitchFamily="18" charset="0"/>
                    <a:ea typeface="Calibri" panose="020F0502020204030204" pitchFamily="34" charset="0"/>
                    <a:cs typeface="Arial" panose="020B0604020202020204" pitchFamily="34" charset="0"/>
                  </a:rPr>
                  <a:t>)</a:t>
                </a:r>
                <a:r>
                  <a:rPr lang="en-US"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err="1">
                    <a:effectLst/>
                    <a:latin typeface="Times New Roman" panose="02020603050405020304" pitchFamily="18" charset="0"/>
                    <a:ea typeface="Calibri" panose="020F0502020204030204" pitchFamily="34" charset="0"/>
                    <a:cs typeface="Arial" panose="020B0604020202020204" pitchFamily="34" charset="0"/>
                  </a:rPr>
                  <a:t>Matnni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chap</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va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o'ng</a:t>
                </a:r>
                <a:r>
                  <a:rPr lang="ru-RU" sz="3200" dirty="0">
                    <a:effectLst/>
                    <a:latin typeface="Times New Roman" panose="02020603050405020304" pitchFamily="18" charset="0"/>
                    <a:ea typeface="Calibri" panose="020F0502020204030204" pitchFamily="34" charset="0"/>
                    <a:cs typeface="Arial" panose="020B0604020202020204" pitchFamily="34" charset="0"/>
                  </a:rPr>
                  <a:t> 32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bitli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yarmiga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ajratadi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a:effectLst/>
                    <a:latin typeface="Times New Roman" panose="02020603050405020304" pitchFamily="18" charset="0"/>
                    <a:ea typeface="Calibri" panose="020F0502020204030204" pitchFamily="34" charset="0"/>
                    <a:cs typeface="Arial" panose="020B0604020202020204" pitchFamily="34" charset="0"/>
                  </a:rPr>
                  <a:t>L</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0</a:t>
                </a:r>
                <a:r>
                  <a:rPr lang="ru-RU" sz="3200" i="1" dirty="0">
                    <a:effectLst/>
                    <a:latin typeface="Times New Roman" panose="02020603050405020304" pitchFamily="18" charset="0"/>
                    <a:ea typeface="Calibri" panose="020F0502020204030204" pitchFamily="34" charset="0"/>
                    <a:cs typeface="Arial" panose="020B0604020202020204" pitchFamily="34" charset="0"/>
                  </a:rPr>
                  <a:t>= m</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a:t>
                </a:r>
                <a:r>
                  <a:rPr lang="ru-RU" sz="3200" i="1" dirty="0">
                    <a:effectLst/>
                    <a:latin typeface="Times New Roman" panose="02020603050405020304" pitchFamily="18" charset="0"/>
                    <a:ea typeface="Calibri" panose="020F0502020204030204" pitchFamily="34" charset="0"/>
                    <a:cs typeface="Arial" panose="020B0604020202020204" pitchFamily="34" charset="0"/>
                  </a:rPr>
                  <a:t>... m</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32</a:t>
                </a:r>
                <a:r>
                  <a:rPr lang="ru-RU" sz="3200" i="1"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va</a:t>
                </a:r>
                <a:r>
                  <a:rPr lang="ru-RU" sz="3200" i="1" dirty="0">
                    <a:effectLst/>
                    <a:latin typeface="Times New Roman" panose="02020603050405020304" pitchFamily="18" charset="0"/>
                    <a:ea typeface="Calibri" panose="020F0502020204030204" pitchFamily="34" charset="0"/>
                    <a:cs typeface="Arial" panose="020B0604020202020204" pitchFamily="34" charset="0"/>
                  </a:rPr>
                  <a:t> R</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0</a:t>
                </a:r>
                <a:r>
                  <a:rPr lang="ru-RU" sz="3200" i="1" dirty="0">
                    <a:effectLst/>
                    <a:latin typeface="Times New Roman" panose="02020603050405020304" pitchFamily="18" charset="0"/>
                    <a:ea typeface="Calibri" panose="020F0502020204030204" pitchFamily="34" charset="0"/>
                    <a:cs typeface="Arial" panose="020B0604020202020204" pitchFamily="34" charset="0"/>
                  </a:rPr>
                  <a:t>= m</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33</a:t>
                </a:r>
                <a:r>
                  <a:rPr lang="ru-RU" sz="3200" i="1" dirty="0">
                    <a:effectLst/>
                    <a:latin typeface="Times New Roman" panose="02020603050405020304" pitchFamily="18" charset="0"/>
                    <a:ea typeface="Calibri" panose="020F0502020204030204" pitchFamily="34" charset="0"/>
                    <a:cs typeface="Arial" panose="020B0604020202020204" pitchFamily="34" charset="0"/>
                  </a:rPr>
                  <a:t>... m</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64</a:t>
                </a:r>
                <a:r>
                  <a:rPr lang="ru-RU" sz="3200" i="1"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a:effectLst/>
                    <a:latin typeface="Times New Roman" panose="02020603050405020304" pitchFamily="18" charset="0"/>
                    <a:ea typeface="Calibri" panose="020F0502020204030204" pitchFamily="34" charset="0"/>
                    <a:cs typeface="Arial" panose="020B0604020202020204" pitchFamily="34" charset="0"/>
                  </a:rPr>
                  <a:t>.</a:t>
                </a:r>
              </a:p>
            </p:txBody>
          </p:sp>
        </mc:Choice>
        <mc:Fallback>
          <p:sp>
            <p:nvSpPr>
              <p:cNvPr id="5" name="TextBox 4">
                <a:extLst>
                  <a:ext uri="{FF2B5EF4-FFF2-40B4-BE49-F238E27FC236}">
                    <a16:creationId xmlns:a16="http://schemas.microsoft.com/office/drawing/2014/main" id="{3BEF50A2-D01C-64AB-9147-A294D98F997B}"/>
                  </a:ext>
                </a:extLst>
              </p:cNvPr>
              <p:cNvSpPr txBox="1">
                <a:spLocks noRot="1" noChangeAspect="1" noMove="1" noResize="1" noEditPoints="1" noAdjustHandles="1" noChangeArrowheads="1" noChangeShapeType="1" noTextEdit="1"/>
              </p:cNvSpPr>
              <p:nvPr/>
            </p:nvSpPr>
            <p:spPr>
              <a:xfrm>
                <a:off x="1410136" y="1858979"/>
                <a:ext cx="10673741" cy="3895105"/>
              </a:xfrm>
              <a:prstGeom prst="rect">
                <a:avLst/>
              </a:prstGeom>
              <a:blipFill>
                <a:blip r:embed="rId2"/>
                <a:stretch>
                  <a:fillRect l="-1428" t="-2191" r="-1485" b="-4069"/>
                </a:stretch>
              </a:blipFill>
            </p:spPr>
            <p:txBody>
              <a:bodyPr/>
              <a:lstStyle/>
              <a:p>
                <a:r>
                  <a:rPr lang="ru-RU">
                    <a:noFill/>
                  </a:rPr>
                  <a:t> </a:t>
                </a:r>
              </a:p>
            </p:txBody>
          </p:sp>
        </mc:Fallback>
      </mc:AlternateContent>
    </p:spTree>
    <p:extLst>
      <p:ext uri="{BB962C8B-B14F-4D97-AF65-F5344CB8AC3E}">
        <p14:creationId xmlns:p14="http://schemas.microsoft.com/office/powerpoint/2010/main" val="21962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A947F-5B80-9FEE-0219-FE3EB5E8D88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26F613-3A9F-FA2B-246E-8B5DD1117222}"/>
              </a:ext>
            </a:extLst>
          </p:cNvPr>
          <p:cNvSpPr txBox="1"/>
          <p:nvPr/>
        </p:nvSpPr>
        <p:spPr>
          <a:xfrm>
            <a:off x="1410136" y="229289"/>
            <a:ext cx="9710261" cy="954107"/>
          </a:xfrm>
          <a:prstGeom prst="rect">
            <a:avLst/>
          </a:prstGeom>
          <a:noFill/>
        </p:spPr>
        <p:txBody>
          <a:bodyPr wrap="square">
            <a:spAutoFit/>
          </a:bodyPr>
          <a:lstStyle/>
          <a:p>
            <a:pPr algn="ctr">
              <a:spcAft>
                <a:spcPts val="800"/>
              </a:spcAft>
            </a:pPr>
            <a:r>
              <a:rPr lang="en-US" sz="2800" b="1" i="1">
                <a:effectLst/>
                <a:latin typeface="Times New Roman" panose="02020603050405020304" pitchFamily="18" charset="0"/>
                <a:ea typeface="Calibri" panose="020F0502020204030204" pitchFamily="34" charset="0"/>
                <a:cs typeface="Arial" panose="020B0604020202020204" pitchFamily="34" charset="0"/>
              </a:rPr>
              <a:t>CAST-128 Feistel tarmog'iga asoslangan. To'liq shifrlash algoritmi quyidagi to'rt bosqichda tasvirlangan:</a:t>
            </a:r>
            <a:endParaRPr lang="ru-RU" sz="2800" b="1" dirty="0">
              <a:effectLst/>
              <a:latin typeface="Times New Roman" panose="02020603050405020304" pitchFamily="18"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29C85C4-F78C-AC8E-D720-573E2E25CABE}"/>
                  </a:ext>
                </a:extLst>
              </p:cNvPr>
              <p:cNvSpPr txBox="1"/>
              <p:nvPr/>
            </p:nvSpPr>
            <p:spPr>
              <a:xfrm>
                <a:off x="1284789" y="1406769"/>
                <a:ext cx="10673741" cy="5221942"/>
              </a:xfrm>
              <a:prstGeom prst="rect">
                <a:avLst/>
              </a:prstGeom>
              <a:noFill/>
            </p:spPr>
            <p:txBody>
              <a:bodyPr wrap="square">
                <a:spAutoFit/>
              </a:bodyPr>
              <a:lstStyle/>
              <a:p>
                <a:pPr algn="just">
                  <a:spcAft>
                    <a:spcPts val="800"/>
                  </a:spcAft>
                </a:pPr>
                <a:r>
                  <a:rPr lang="en-US"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a:effectLst/>
                    <a:latin typeface="Times New Roman" panose="02020603050405020304" pitchFamily="18" charset="0"/>
                    <a:ea typeface="Calibri" panose="020F0502020204030204" pitchFamily="34" charset="0"/>
                    <a:cs typeface="Arial" panose="020B0604020202020204" pitchFamily="34" charset="0"/>
                  </a:rPr>
                  <a:t>3. (16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tur</a:t>
                </a:r>
                <a:r>
                  <a:rPr lang="ru-RU" sz="3200" dirty="0">
                    <a:effectLst/>
                    <a:latin typeface="Times New Roman" panose="02020603050405020304" pitchFamily="18" charset="0"/>
                    <a:ea typeface="Calibri" panose="020F0502020204030204" pitchFamily="34" charset="0"/>
                    <a:cs typeface="Arial" panose="020B0604020202020204" pitchFamily="34" charset="0"/>
                  </a:rPr>
                  <a:t>) 1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dan</a:t>
                </a:r>
                <a:r>
                  <a:rPr lang="ru-RU" sz="3200" dirty="0">
                    <a:effectLst/>
                    <a:latin typeface="Times New Roman" panose="02020603050405020304" pitchFamily="18" charset="0"/>
                    <a:ea typeface="Calibri" panose="020F0502020204030204" pitchFamily="34" charset="0"/>
                    <a:cs typeface="Arial" panose="020B0604020202020204" pitchFamily="34" charset="0"/>
                  </a:rPr>
                  <a:t> 16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gacha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bo'lgan</a:t>
                </a:r>
                <a:r>
                  <a:rPr lang="ru-RU" sz="3200" dirty="0">
                    <a:effectLst/>
                    <a:latin typeface="Times New Roman" panose="02020603050405020304" pitchFamily="18" charset="0"/>
                    <a:ea typeface="Calibri" panose="020F0502020204030204" pitchFamily="34" charset="0"/>
                    <a:cs typeface="Arial" panose="020B0604020202020204" pitchFamily="34" charset="0"/>
                  </a:rPr>
                  <a:t> i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uchun</a:t>
                </a:r>
                <a:r>
                  <a:rPr lang="ru-RU" sz="3200" dirty="0">
                    <a:effectLst/>
                    <a:latin typeface="Times New Roman" panose="02020603050405020304" pitchFamily="18" charset="0"/>
                    <a:ea typeface="Calibri" panose="020F0502020204030204" pitchFamily="34" charset="0"/>
                    <a:cs typeface="Arial" panose="020B0604020202020204" pitchFamily="34" charset="0"/>
                  </a:rPr>
                  <a:t> L</a:t>
                </a:r>
                <a:r>
                  <a:rPr lang="ru-RU" sz="3200" baseline="-25000" dirty="0">
                    <a:effectLst/>
                    <a:latin typeface="Times New Roman" panose="02020603050405020304" pitchFamily="18" charset="0"/>
                    <a:ea typeface="Calibri" panose="020F0502020204030204" pitchFamily="34" charset="0"/>
                    <a:cs typeface="Arial" panose="020B0604020202020204" pitchFamily="34" charset="0"/>
                  </a:rPr>
                  <a:t>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va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R</a:t>
                </a:r>
                <a:r>
                  <a:rPr lang="ru-RU" sz="3200" baseline="-25000" dirty="0" err="1">
                    <a:effectLst/>
                    <a:latin typeface="Times New Roman" panose="02020603050405020304" pitchFamily="18" charset="0"/>
                    <a:ea typeface="Calibri" panose="020F0502020204030204" pitchFamily="34" charset="0"/>
                    <a:cs typeface="Arial" panose="020B0604020202020204" pitchFamily="34" charset="0"/>
                  </a:rPr>
                  <a:t>i</a:t>
                </a:r>
                <a:r>
                  <a:rPr lang="ru-RU" sz="3200" baseline="-250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quyidagicha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hisoblang</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a:effectLst/>
                    <a:latin typeface="Times New Roman" panose="02020603050405020304" pitchFamily="18" charset="0"/>
                    <a:ea typeface="Calibri" panose="020F0502020204030204" pitchFamily="34" charset="0"/>
                    <a:cs typeface="Arial" panose="020B0604020202020204" pitchFamily="34" charset="0"/>
                  </a:rPr>
                  <a:t>L</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i</a:t>
                </a:r>
                <a:r>
                  <a:rPr lang="ru-RU" sz="3200" i="1" dirty="0">
                    <a:effectLst/>
                    <a:latin typeface="Times New Roman" panose="02020603050405020304" pitchFamily="18" charset="0"/>
                    <a:ea typeface="Calibri" panose="020F0502020204030204" pitchFamily="34" charset="0"/>
                    <a:cs typeface="Arial" panose="020B0604020202020204" pitchFamily="34" charset="0"/>
                  </a:rPr>
                  <a:t>= R</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i-1</a:t>
                </a:r>
                <a:r>
                  <a:rPr lang="ru-RU" sz="3200" i="1"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err="1">
                    <a:effectLst/>
                    <a:latin typeface="Times New Roman" panose="02020603050405020304" pitchFamily="18" charset="0"/>
                    <a:ea typeface="Calibri" panose="020F0502020204030204" pitchFamily="34" charset="0"/>
                    <a:cs typeface="Arial" panose="020B0604020202020204" pitchFamily="34" charset="0"/>
                  </a:rPr>
                  <a:t>R</a:t>
                </a:r>
                <a:r>
                  <a:rPr lang="ru-RU" sz="3200" i="1" baseline="-25000" dirty="0" err="1">
                    <a:effectLst/>
                    <a:latin typeface="Times New Roman" panose="02020603050405020304" pitchFamily="18" charset="0"/>
                    <a:ea typeface="Calibri" panose="020F0502020204030204" pitchFamily="34" charset="0"/>
                    <a:cs typeface="Arial" panose="020B0604020202020204" pitchFamily="34" charset="0"/>
                  </a:rPr>
                  <a:t>i</a:t>
                </a:r>
                <a:r>
                  <a:rPr lang="ru-RU" sz="3200" i="1" dirty="0">
                    <a:effectLst/>
                    <a:latin typeface="Times New Roman" panose="02020603050405020304" pitchFamily="18" charset="0"/>
                    <a:ea typeface="Calibri" panose="020F0502020204030204" pitchFamily="34" charset="0"/>
                    <a:cs typeface="Arial" panose="020B0604020202020204" pitchFamily="34" charset="0"/>
                  </a:rPr>
                  <a:t>= L</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i-1</a:t>
                </a:r>
                <a:r>
                  <a:rPr lang="ru-RU" sz="3200" i="1" dirty="0">
                    <a:effectLst/>
                    <a:latin typeface="Times New Roman" panose="02020603050405020304" pitchFamily="18" charset="0"/>
                    <a:ea typeface="Calibri" panose="020F0502020204030204" pitchFamily="34" charset="0"/>
                    <a:cs typeface="Arial" panose="020B0604020202020204" pitchFamily="34" charset="0"/>
                  </a:rPr>
                  <a:t>^F(R</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i-1</a:t>
                </a:r>
                <a:r>
                  <a:rPr lang="ru-RU" sz="3200" i="1"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err="1">
                    <a:effectLst/>
                    <a:latin typeface="Times New Roman" panose="02020603050405020304" pitchFamily="18" charset="0"/>
                    <a:ea typeface="Calibri" panose="020F0502020204030204" pitchFamily="34" charset="0"/>
                    <a:cs typeface="Arial" panose="020B0604020202020204" pitchFamily="34" charset="0"/>
                  </a:rPr>
                  <a:t>Km</a:t>
                </a:r>
                <a:r>
                  <a:rPr lang="ru-RU" sz="3200" i="1" baseline="-25000" dirty="0" err="1">
                    <a:effectLst/>
                    <a:latin typeface="Times New Roman" panose="02020603050405020304" pitchFamily="18" charset="0"/>
                    <a:ea typeface="Calibri" panose="020F0502020204030204" pitchFamily="34" charset="0"/>
                    <a:cs typeface="Arial" panose="020B0604020202020204" pitchFamily="34" charset="0"/>
                  </a:rPr>
                  <a:t>i</a:t>
                </a:r>
                <a:r>
                  <a:rPr lang="ru-RU" sz="3200" i="1"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err="1">
                    <a:effectLst/>
                    <a:latin typeface="Times New Roman" panose="02020603050405020304" pitchFamily="18" charset="0"/>
                    <a:ea typeface="Calibri" panose="020F0502020204030204" pitchFamily="34" charset="0"/>
                    <a:cs typeface="Arial" panose="020B0604020202020204" pitchFamily="34" charset="0"/>
                  </a:rPr>
                  <a:t>Kr</a:t>
                </a:r>
                <a:r>
                  <a:rPr lang="ru-RU" sz="3200" i="1" baseline="-25000" dirty="0" err="1">
                    <a:effectLst/>
                    <a:latin typeface="Times New Roman" panose="02020603050405020304" pitchFamily="18" charset="0"/>
                    <a:ea typeface="Calibri" panose="020F0502020204030204" pitchFamily="34" charset="0"/>
                    <a:cs typeface="Arial" panose="020B0604020202020204" pitchFamily="34" charset="0"/>
                  </a:rPr>
                  <a:t>i</a:t>
                </a:r>
                <a:r>
                  <a:rPr lang="ru-RU" sz="3200" i="1"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bu</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erda</a:t>
                </a:r>
                <a:r>
                  <a:rPr lang="ru-RU" sz="3200" dirty="0">
                    <a:effectLst/>
                    <a:latin typeface="Times New Roman" panose="02020603050405020304" pitchFamily="18" charset="0"/>
                    <a:ea typeface="Calibri" panose="020F0502020204030204" pitchFamily="34" charset="0"/>
                    <a:cs typeface="Arial" panose="020B0604020202020204" pitchFamily="34" charset="0"/>
                  </a:rPr>
                  <a:t> F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round</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kalit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juftlarida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aniqlanadi</a:t>
                </a:r>
                <a:r>
                  <a:rPr lang="ru-RU" sz="3200" dirty="0">
                    <a:effectLst/>
                    <a:latin typeface="Times New Roman" panose="02020603050405020304" pitchFamily="18" charset="0"/>
                    <a:ea typeface="Calibri" panose="020F0502020204030204" pitchFamily="34" charset="0"/>
                    <a:cs typeface="Arial" panose="020B0604020202020204" pitchFamily="34" charset="0"/>
                  </a:rPr>
                  <a:t> (F 1-tur, 2-tur, 3-tur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yoki</a:t>
                </a:r>
                <a:r>
                  <a:rPr lang="ru-RU" sz="3200" dirty="0">
                    <a:effectLst/>
                    <a:latin typeface="Times New Roman" panose="02020603050405020304" pitchFamily="18" charset="0"/>
                    <a:ea typeface="Calibri" panose="020F0502020204030204" pitchFamily="34" charset="0"/>
                    <a:cs typeface="Arial" panose="020B0604020202020204" pitchFamily="34" charset="0"/>
                  </a:rPr>
                  <a:t> i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ga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qarab</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o’zgaradi</a:t>
                </a:r>
                <a:r>
                  <a:rPr lang="en-US" sz="3200" i="1" dirty="0">
                    <a:effectLst/>
                    <a:latin typeface="Times New Roman" panose="02020603050405020304" pitchFamily="18" charset="0"/>
                    <a:ea typeface="Calibri" panose="020F0502020204030204" pitchFamily="34" charset="0"/>
                    <a:cs typeface="Arial" panose="020B0604020202020204" pitchFamily="34" charset="0"/>
                  </a:rPr>
                  <a:t>CAST-128 </a:t>
                </a:r>
              </a:p>
              <a:p>
                <a:pPr algn="just">
                  <a:spcAft>
                    <a:spcPts val="800"/>
                  </a:spcAft>
                </a:pPr>
                <a:r>
                  <a:rPr lang="ru-RU" sz="3200" dirty="0">
                    <a:effectLst/>
                    <a:latin typeface="Times New Roman" panose="02020603050405020304" pitchFamily="18" charset="0"/>
                    <a:ea typeface="Calibri" panose="020F0502020204030204" pitchFamily="34" charset="0"/>
                    <a:cs typeface="Arial" panose="020B0604020202020204" pitchFamily="34" charset="0"/>
                  </a:rPr>
                  <a:t>4. </a:t>
                </a:r>
                <a:r>
                  <a:rPr lang="ru-RU" sz="3200" i="1" dirty="0">
                    <a:effectLst/>
                    <a:latin typeface="Times New Roman" panose="02020603050405020304" pitchFamily="18" charset="0"/>
                    <a:ea typeface="Calibri" panose="020F0502020204030204" pitchFamily="34" charset="0"/>
                    <a:cs typeface="Arial" panose="020B0604020202020204" pitchFamily="34" charset="0"/>
                  </a:rPr>
                  <a:t>c</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a:t>
                </a:r>
                <a:r>
                  <a:rPr lang="ru-RU" sz="3200" i="1" dirty="0">
                    <a:effectLst/>
                    <a:latin typeface="Times New Roman" panose="02020603050405020304" pitchFamily="18" charset="0"/>
                    <a:ea typeface="Calibri" panose="020F0502020204030204" pitchFamily="34" charset="0"/>
                    <a:cs typeface="Arial" panose="020B0604020202020204" pitchFamily="34" charset="0"/>
                  </a:rPr>
                  <a:t>... c</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64 </a:t>
                </a:r>
                <a:r>
                  <a:rPr lang="ru-RU" sz="3200" i="1"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3200" i="1" dirty="0">
                    <a:effectLst/>
                    <a:latin typeface="Times New Roman" panose="02020603050405020304" pitchFamily="18" charset="0"/>
                    <a:ea typeface="Calibri" panose="020F0502020204030204" pitchFamily="34" charset="0"/>
                    <a:cs typeface="Arial" panose="020B0604020202020204" pitchFamily="34" charset="0"/>
                  </a:rPr>
                  <a:t> (R</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16</a:t>
                </a:r>
                <a:r>
                  <a:rPr lang="ru-RU" sz="3200" i="1" dirty="0">
                    <a:effectLst/>
                    <a:latin typeface="Times New Roman" panose="02020603050405020304" pitchFamily="18" charset="0"/>
                    <a:ea typeface="Calibri" panose="020F0502020204030204" pitchFamily="34" charset="0"/>
                    <a:cs typeface="Arial" panose="020B0604020202020204" pitchFamily="34" charset="0"/>
                  </a:rPr>
                  <a:t>, L</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16</a:t>
                </a:r>
                <a:r>
                  <a:rPr lang="ru-RU" sz="3200" i="1" dirty="0">
                    <a:effectLst/>
                    <a:latin typeface="Times New Roman" panose="02020603050405020304" pitchFamily="18" charset="0"/>
                    <a:ea typeface="Calibri" panose="020F0502020204030204" pitchFamily="34" charset="0"/>
                    <a:cs typeface="Arial" panose="020B0604020202020204" pitchFamily="34" charset="0"/>
                  </a:rPr>
                  <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Biz</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i="1" dirty="0">
                    <a:effectLst/>
                    <a:latin typeface="Times New Roman" panose="02020603050405020304" pitchFamily="18" charset="0"/>
                    <a:ea typeface="Calibri" panose="020F0502020204030204" pitchFamily="34" charset="0"/>
                    <a:cs typeface="Arial" panose="020B0604020202020204" pitchFamily="34" charset="0"/>
                  </a:rPr>
                  <a:t>L</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16</a:t>
                </a:r>
                <a:r>
                  <a:rPr lang="ru-RU" sz="3200" i="1" dirty="0">
                    <a:effectLst/>
                    <a:latin typeface="Times New Roman" panose="02020603050405020304" pitchFamily="18" charset="0"/>
                    <a:ea typeface="Calibri" panose="020F0502020204030204" pitchFamily="34" charset="0"/>
                    <a:cs typeface="Arial" panose="020B0604020202020204" pitchFamily="34" charset="0"/>
                  </a:rPr>
                  <a:t>, R</a:t>
                </a:r>
                <a:r>
                  <a:rPr lang="ru-RU" sz="3200" i="1" baseline="-25000" dirty="0">
                    <a:effectLst/>
                    <a:latin typeface="Times New Roman" panose="02020603050405020304" pitchFamily="18" charset="0"/>
                    <a:ea typeface="Calibri" panose="020F0502020204030204" pitchFamily="34" charset="0"/>
                    <a:cs typeface="Arial" panose="020B0604020202020204" pitchFamily="34" charset="0"/>
                  </a:rPr>
                  <a:t>16</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oxirgi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bloklarini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almashtiramiz</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va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shifrlangan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matnni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hosil</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qilish</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uchun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birlashtiramiz</a:t>
                </a:r>
                <a:r>
                  <a:rPr lang="ru-RU" sz="3200" dirty="0">
                    <a:effectLst/>
                    <a:latin typeface="Times New Roman" panose="02020603050405020304" pitchFamily="18" charset="0"/>
                    <a:ea typeface="Calibri" panose="020F0502020204030204" pitchFamily="34" charset="0"/>
                    <a:cs typeface="Arial" panose="020B0604020202020204" pitchFamily="34" charset="0"/>
                  </a:rPr>
                  <a:t>.)</a:t>
                </a:r>
              </a:p>
              <a:p>
                <a:pPr algn="just">
                  <a:spcAft>
                    <a:spcPts val="800"/>
                  </a:spcAft>
                </a:pPr>
                <a:r>
                  <a:rPr lang="ru-RU" sz="3200" dirty="0" err="1">
                    <a:effectLst/>
                    <a:latin typeface="Times New Roman" panose="02020603050405020304" pitchFamily="18" charset="0"/>
                    <a:ea typeface="Calibri" panose="020F0502020204030204" pitchFamily="34" charset="0"/>
                    <a:cs typeface="Arial" panose="020B0604020202020204" pitchFamily="34" charset="0"/>
                  </a:rPr>
                  <a:t>Shifrni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ochish</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yuqoridagi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shifrlash</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algoritmi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bilan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bir</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xil</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faqat</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roundlar</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uchun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r>
                      <a:rPr lang="ru-RU" sz="3200" i="1">
                        <a:effectLst/>
                        <a:latin typeface="Cambria Math" panose="02040503050406030204" pitchFamily="18" charset="0"/>
                        <a:ea typeface="Calibri" panose="020F0502020204030204" pitchFamily="34" charset="0"/>
                        <a:cs typeface="Arial" panose="020B0604020202020204" pitchFamily="34" charset="0"/>
                      </a:rPr>
                      <m:t>(</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𝑅</m:t>
                        </m:r>
                      </m:e>
                      <m:sub>
                        <m:r>
                          <a:rPr lang="ru-RU" sz="3200" i="1">
                            <a:effectLst/>
                            <a:latin typeface="Cambria Math" panose="02040503050406030204" pitchFamily="18" charset="0"/>
                            <a:ea typeface="Calibri" panose="020F0502020204030204" pitchFamily="34" charset="0"/>
                            <a:cs typeface="Arial" panose="020B0604020202020204" pitchFamily="34" charset="0"/>
                          </a:rPr>
                          <m:t>16</m:t>
                        </m:r>
                      </m:sub>
                    </m:sSub>
                    <m:r>
                      <a:rPr lang="ru-RU" sz="3200" i="1">
                        <a:effectLst/>
                        <a:latin typeface="Cambria Math" panose="02040503050406030204" pitchFamily="18" charset="0"/>
                        <a:ea typeface="Calibri" panose="020F0502020204030204" pitchFamily="34" charset="0"/>
                        <a:cs typeface="Arial" panose="020B0604020202020204" pitchFamily="34" charset="0"/>
                      </a:rPr>
                      <m:t>,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𝐿</m:t>
                        </m:r>
                      </m:e>
                      <m:sub>
                        <m:r>
                          <a:rPr lang="ru-RU" sz="3200" i="1">
                            <a:effectLst/>
                            <a:latin typeface="Cambria Math" panose="02040503050406030204" pitchFamily="18" charset="0"/>
                            <a:ea typeface="Calibri" panose="020F0502020204030204" pitchFamily="34" charset="0"/>
                            <a:cs typeface="Arial" panose="020B0604020202020204" pitchFamily="34" charset="0"/>
                          </a:rPr>
                          <m:t>16</m:t>
                        </m:r>
                      </m:sub>
                    </m:sSub>
                    <m:r>
                      <a:rPr lang="ru-RU" sz="3200" i="1">
                        <a:effectLst/>
                        <a:latin typeface="Cambria Math" panose="02040503050406030204" pitchFamily="18" charset="0"/>
                        <a:ea typeface="Times New Roman" panose="02020603050405020304" pitchFamily="18" charset="0"/>
                        <a:cs typeface="Arial" panose="020B0604020202020204" pitchFamily="34" charset="0"/>
                      </a:rPr>
                      <m:t>)</m:t>
                    </m:r>
                  </m:oMath>
                </a14:m>
                <a:r>
                  <a:rPr lang="ru-RU" sz="3200" dirty="0" err="1">
                    <a:effectLst/>
                    <a:latin typeface="Times New Roman" panose="02020603050405020304" pitchFamily="18" charset="0"/>
                    <a:ea typeface="Calibri" panose="020F0502020204030204" pitchFamily="34" charset="0"/>
                    <a:cs typeface="Arial" panose="020B0604020202020204" pitchFamily="34" charset="0"/>
                  </a:rPr>
                  <a:t>dan</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boshlab</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r>
                      <a:rPr lang="ru-RU" sz="3200" i="1">
                        <a:effectLst/>
                        <a:latin typeface="Cambria Math" panose="02040503050406030204" pitchFamily="18" charset="0"/>
                        <a:ea typeface="Calibri" panose="020F0502020204030204" pitchFamily="34" charset="0"/>
                        <a:cs typeface="Arial" panose="020B0604020202020204" pitchFamily="34" charset="0"/>
                      </a:rPr>
                      <m:t>(</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𝑅</m:t>
                        </m:r>
                      </m:e>
                      <m:sub>
                        <m:r>
                          <a:rPr lang="ru-RU" sz="3200" i="1">
                            <a:effectLst/>
                            <a:latin typeface="Cambria Math" panose="02040503050406030204" pitchFamily="18" charset="0"/>
                            <a:ea typeface="Calibri" panose="020F0502020204030204" pitchFamily="34" charset="0"/>
                            <a:cs typeface="Arial" panose="020B0604020202020204" pitchFamily="34" charset="0"/>
                          </a:rPr>
                          <m:t>0</m:t>
                        </m:r>
                      </m:sub>
                    </m:sSub>
                    <m:r>
                      <a:rPr lang="ru-RU" sz="3200" i="1">
                        <a:effectLst/>
                        <a:latin typeface="Cambria Math" panose="02040503050406030204" pitchFamily="18" charset="0"/>
                        <a:ea typeface="Calibri" panose="020F0502020204030204" pitchFamily="34" charset="0"/>
                        <a:cs typeface="Arial" panose="020B0604020202020204" pitchFamily="34" charset="0"/>
                      </a:rPr>
                      <m:t>, </m:t>
                    </m:r>
                    <m:sSub>
                      <m:sSubPr>
                        <m:ctrlPr>
                          <a:rPr lang="ru-RU" sz="3200" i="1">
                            <a:effectLst/>
                            <a:latin typeface="Cambria Math" panose="02040503050406030204" pitchFamily="18" charset="0"/>
                            <a:ea typeface="Calibri" panose="020F0502020204030204" pitchFamily="34" charset="0"/>
                            <a:cs typeface="Arial" panose="020B0604020202020204" pitchFamily="34" charset="0"/>
                          </a:rPr>
                        </m:ctrlPr>
                      </m:sSubPr>
                      <m:e>
                        <m:r>
                          <a:rPr lang="en-US" sz="3200" i="1">
                            <a:effectLst/>
                            <a:latin typeface="Cambria Math" panose="02040503050406030204" pitchFamily="18" charset="0"/>
                            <a:ea typeface="Calibri" panose="020F0502020204030204" pitchFamily="34" charset="0"/>
                            <a:cs typeface="Arial" panose="020B0604020202020204" pitchFamily="34" charset="0"/>
                          </a:rPr>
                          <m:t>𝐿</m:t>
                        </m:r>
                      </m:e>
                      <m:sub>
                        <m:r>
                          <a:rPr lang="ru-RU" sz="3200" i="1">
                            <a:effectLst/>
                            <a:latin typeface="Cambria Math" panose="02040503050406030204" pitchFamily="18" charset="0"/>
                            <a:ea typeface="Calibri" panose="020F0502020204030204" pitchFamily="34" charset="0"/>
                            <a:cs typeface="Arial" panose="020B0604020202020204" pitchFamily="34" charset="0"/>
                          </a:rPr>
                          <m:t>0</m:t>
                        </m:r>
                      </m:sub>
                    </m:sSub>
                    <m:r>
                      <a:rPr lang="ru-RU" sz="3200" i="1">
                        <a:effectLst/>
                        <a:latin typeface="Cambria Math" panose="02040503050406030204" pitchFamily="18" charset="0"/>
                        <a:ea typeface="Times New Roman" panose="02020603050405020304" pitchFamily="18" charset="0"/>
                        <a:cs typeface="Arial" panose="020B0604020202020204" pitchFamily="34" charset="0"/>
                      </a:rPr>
                      <m:t>)</m:t>
                    </m:r>
                  </m:oMath>
                </a14:m>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teskari</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tartibda</a:t>
                </a:r>
                <a:r>
                  <a:rPr lang="ru-RU" sz="3200" dirty="0">
                    <a:effectLst/>
                    <a:latin typeface="Times New Roman" panose="02020603050405020304" pitchFamily="18" charset="0"/>
                    <a:ea typeface="Calibri" panose="020F0502020204030204" pitchFamily="34" charset="0"/>
                    <a:cs typeface="Arial" panose="020B0604020202020204" pitchFamily="34" charset="0"/>
                  </a:rPr>
                  <a:t> </a:t>
                </a:r>
                <a:r>
                  <a:rPr lang="ru-RU" sz="3200" dirty="0" err="1">
                    <a:effectLst/>
                    <a:latin typeface="Times New Roman" panose="02020603050405020304" pitchFamily="18" charset="0"/>
                    <a:ea typeface="Calibri" panose="020F0502020204030204" pitchFamily="34" charset="0"/>
                    <a:cs typeface="Arial" panose="020B0604020202020204" pitchFamily="34" charset="0"/>
                  </a:rPr>
                  <a:t>ishlatiladi</a:t>
                </a:r>
                <a:r>
                  <a:rPr lang="ru-RU" sz="3200" dirty="0">
                    <a:effectLst/>
                    <a:latin typeface="Times New Roman" panose="02020603050405020304" pitchFamily="18" charset="0"/>
                    <a:ea typeface="Calibri" panose="020F0502020204030204" pitchFamily="34" charset="0"/>
                    <a:cs typeface="Arial" panose="020B0604020202020204" pitchFamily="34" charset="0"/>
                  </a:rPr>
                  <a:t>.</a:t>
                </a:r>
              </a:p>
            </p:txBody>
          </p:sp>
        </mc:Choice>
        <mc:Fallback>
          <p:sp>
            <p:nvSpPr>
              <p:cNvPr id="5" name="TextBox 4">
                <a:extLst>
                  <a:ext uri="{FF2B5EF4-FFF2-40B4-BE49-F238E27FC236}">
                    <a16:creationId xmlns:a16="http://schemas.microsoft.com/office/drawing/2014/main" id="{529C85C4-F78C-AC8E-D720-573E2E25CABE}"/>
                  </a:ext>
                </a:extLst>
              </p:cNvPr>
              <p:cNvSpPr txBox="1">
                <a:spLocks noRot="1" noChangeAspect="1" noMove="1" noResize="1" noEditPoints="1" noAdjustHandles="1" noChangeArrowheads="1" noChangeShapeType="1" noTextEdit="1"/>
              </p:cNvSpPr>
              <p:nvPr/>
            </p:nvSpPr>
            <p:spPr>
              <a:xfrm>
                <a:off x="1284789" y="1406769"/>
                <a:ext cx="10673741" cy="5221942"/>
              </a:xfrm>
              <a:prstGeom prst="rect">
                <a:avLst/>
              </a:prstGeom>
              <a:blipFill>
                <a:blip r:embed="rId2"/>
                <a:stretch>
                  <a:fillRect l="-1485" t="-1636" r="-1428" b="-2921"/>
                </a:stretch>
              </a:blipFill>
            </p:spPr>
            <p:txBody>
              <a:bodyPr/>
              <a:lstStyle/>
              <a:p>
                <a:r>
                  <a:rPr lang="ru-RU">
                    <a:noFill/>
                  </a:rPr>
                  <a:t> </a:t>
                </a:r>
              </a:p>
            </p:txBody>
          </p:sp>
        </mc:Fallback>
      </mc:AlternateContent>
    </p:spTree>
    <p:extLst>
      <p:ext uri="{BB962C8B-B14F-4D97-AF65-F5344CB8AC3E}">
        <p14:creationId xmlns:p14="http://schemas.microsoft.com/office/powerpoint/2010/main" val="278950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518D9-D1F4-6416-4A2B-F8EA9CF53F2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0047636-F591-D9F9-B208-DCF520DA01E5}"/>
                  </a:ext>
                </a:extLst>
              </p:cNvPr>
              <p:cNvSpPr txBox="1"/>
              <p:nvPr/>
            </p:nvSpPr>
            <p:spPr>
              <a:xfrm>
                <a:off x="1386986" y="859065"/>
                <a:ext cx="10571544" cy="5139869"/>
              </a:xfrm>
              <a:prstGeom prst="rect">
                <a:avLst/>
              </a:prstGeom>
              <a:noFill/>
            </p:spPr>
            <p:txBody>
              <a:bodyPr wrap="square">
                <a:spAutoFit/>
              </a:bodyPr>
              <a:lstStyle/>
              <a:p>
                <a:pPr algn="ctr">
                  <a:spcAft>
                    <a:spcPts val="800"/>
                  </a:spcAft>
                </a:pPr>
                <a:r>
                  <a:rPr lang="ru-RU" sz="2800" b="1" dirty="0" err="1">
                    <a:latin typeface="Times New Roman" panose="02020603050405020304" pitchFamily="18" charset="0"/>
                    <a:ea typeface="Calibri" panose="020F0502020204030204" pitchFamily="34" charset="0"/>
                    <a:cs typeface="Arial" panose="020B0604020202020204" pitchFamily="34" charset="0"/>
                  </a:rPr>
                  <a:t>Roundlar</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uchun</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kalit</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juftligi</a:t>
                </a:r>
                <a:endParaRPr lang="ru-RU" sz="2800" dirty="0">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ru-RU" sz="2800" dirty="0">
                    <a:latin typeface="Times New Roman" panose="02020603050405020304" pitchFamily="18" charset="0"/>
                    <a:ea typeface="Calibri" panose="020F0502020204030204" pitchFamily="34" charset="0"/>
                    <a:cs typeface="Arial" panose="020B0604020202020204" pitchFamily="34" charset="0"/>
                  </a:rPr>
                  <a:t>CAST-128 </a:t>
                </a:r>
                <a:r>
                  <a:rPr lang="ru-RU" sz="2800" dirty="0" err="1">
                    <a:latin typeface="Times New Roman" panose="02020603050405020304" pitchFamily="18" charset="0"/>
                    <a:ea typeface="Calibri" panose="020F0502020204030204" pitchFamily="34" charset="0"/>
                    <a:cs typeface="Arial" panose="020B0604020202020204" pitchFamily="34" charset="0"/>
                  </a:rPr>
                  <a:t>har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bir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turda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bir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juft</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qism</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kalitlardan</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foydalanadi</a:t>
                </a:r>
                <a:r>
                  <a:rPr lang="ru-RU" sz="2800" dirty="0">
                    <a:latin typeface="Times New Roman" panose="02020603050405020304" pitchFamily="18" charset="0"/>
                    <a:ea typeface="Calibri" panose="020F0502020204030204" pitchFamily="34" charset="0"/>
                    <a:cs typeface="Arial" panose="020B0604020202020204" pitchFamily="34" charset="0"/>
                  </a:rPr>
                  <a:t>: 32-bitli </a:t>
                </a:r>
                <a14:m>
                  <m:oMath xmlns:m="http://schemas.openxmlformats.org/officeDocument/2006/math">
                    <m:sSub>
                      <m:sSubPr>
                        <m:ctrlPr>
                          <a:rPr lang="ru-RU" sz="2800" i="1">
                            <a:latin typeface="Cambria Math" panose="02040503050406030204" pitchFamily="18" charset="0"/>
                            <a:ea typeface="Calibri" panose="020F0502020204030204" pitchFamily="34" charset="0"/>
                            <a:cs typeface="Arial" panose="020B0604020202020204" pitchFamily="34" charset="0"/>
                          </a:rPr>
                        </m:ctrlPr>
                      </m:sSubPr>
                      <m:e>
                        <m:r>
                          <a:rPr lang="en-US" sz="2800" i="1">
                            <a:latin typeface="Cambria Math" panose="02040503050406030204" pitchFamily="18" charset="0"/>
                            <a:ea typeface="Calibri" panose="020F0502020204030204" pitchFamily="34" charset="0"/>
                            <a:cs typeface="Arial" panose="020B0604020202020204" pitchFamily="34" charset="0"/>
                          </a:rPr>
                          <m:t>𝐾</m:t>
                        </m:r>
                      </m:e>
                      <m:sub>
                        <m:r>
                          <a:rPr lang="en-US" sz="2800" i="1">
                            <a:latin typeface="Cambria Math" panose="02040503050406030204" pitchFamily="18" charset="0"/>
                            <a:ea typeface="Calibri" panose="020F0502020204030204" pitchFamily="34" charset="0"/>
                            <a:cs typeface="Arial" panose="020B0604020202020204" pitchFamily="34" charset="0"/>
                          </a:rPr>
                          <m:t>𝑚</m:t>
                        </m:r>
                      </m:sub>
                    </m:sSub>
                  </m:oMath>
                </a14:m>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qiymatlari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kalit</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niqoblash</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sifatida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ishlatiladi</a:t>
                </a:r>
                <a:r>
                  <a:rPr lang="ru-RU" sz="2800" dirty="0">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i="1">
                            <a:latin typeface="Cambria Math" panose="02040503050406030204" pitchFamily="18" charset="0"/>
                            <a:ea typeface="Calibri" panose="020F0502020204030204" pitchFamily="34" charset="0"/>
                            <a:cs typeface="Arial" panose="020B0604020202020204" pitchFamily="34" charset="0"/>
                          </a:rPr>
                        </m:ctrlPr>
                      </m:sSubPr>
                      <m:e>
                        <m:r>
                          <a:rPr lang="en-US" sz="2800" i="1">
                            <a:latin typeface="Cambria Math" panose="02040503050406030204" pitchFamily="18" charset="0"/>
                            <a:ea typeface="Calibri" panose="020F0502020204030204" pitchFamily="34" charset="0"/>
                            <a:cs typeface="Arial" panose="020B0604020202020204" pitchFamily="34" charset="0"/>
                          </a:rPr>
                          <m:t>𝐾</m:t>
                        </m:r>
                      </m:e>
                      <m:sub>
                        <m:r>
                          <a:rPr lang="en-US" sz="2800" i="1">
                            <a:latin typeface="Cambria Math" panose="02040503050406030204" pitchFamily="18" charset="0"/>
                            <a:ea typeface="Calibri" panose="020F0502020204030204" pitchFamily="34" charset="0"/>
                            <a:cs typeface="Arial" panose="020B0604020202020204" pitchFamily="34" charset="0"/>
                          </a:rPr>
                          <m:t>𝑟</m:t>
                        </m:r>
                      </m:sub>
                    </m:sSub>
                  </m:oMath>
                </a14:m>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kalit</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almashtirish</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sifatida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faqat</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dastlabki</a:t>
                </a:r>
                <a:r>
                  <a:rPr lang="ru-RU" sz="2800" dirty="0">
                    <a:latin typeface="Times New Roman" panose="02020603050405020304" pitchFamily="18" charset="0"/>
                    <a:ea typeface="Calibri" panose="020F0502020204030204" pitchFamily="34" charset="0"/>
                    <a:cs typeface="Arial" panose="020B0604020202020204" pitchFamily="34" charset="0"/>
                  </a:rPr>
                  <a:t> 5-biti </a:t>
                </a:r>
                <a:r>
                  <a:rPr lang="ru-RU" sz="2800" dirty="0" err="1">
                    <a:latin typeface="Times New Roman" panose="02020603050405020304" pitchFamily="18" charset="0"/>
                    <a:ea typeface="Calibri" panose="020F0502020204030204" pitchFamily="34" charset="0"/>
                    <a:cs typeface="Arial" panose="020B0604020202020204" pitchFamily="34" charset="0"/>
                  </a:rPr>
                  <a:t>ishlatiladi</a:t>
                </a:r>
                <a:r>
                  <a:rPr lang="ru-RU" sz="2800" dirty="0">
                    <a:latin typeface="Times New Roman" panose="02020603050405020304" pitchFamily="18" charset="0"/>
                    <a:ea typeface="Calibri" panose="020F0502020204030204" pitchFamily="34" charset="0"/>
                    <a:cs typeface="Arial" panose="020B0604020202020204" pitchFamily="34" charset="0"/>
                  </a:rPr>
                  <a:t>.</a:t>
                </a:r>
              </a:p>
              <a:p>
                <a:pPr algn="ctr">
                  <a:spcAft>
                    <a:spcPts val="800"/>
                  </a:spcAft>
                </a:pPr>
                <a:r>
                  <a:rPr lang="ru-RU" sz="2800" b="1" dirty="0" err="1">
                    <a:latin typeface="Times New Roman" panose="02020603050405020304" pitchFamily="18" charset="0"/>
                    <a:ea typeface="Calibri" panose="020F0502020204030204" pitchFamily="34" charset="0"/>
                    <a:cs typeface="Arial" panose="020B0604020202020204" pitchFamily="34" charset="0"/>
                  </a:rPr>
                  <a:t>Roundlar</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uchun</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alohida</a:t>
                </a:r>
                <a:r>
                  <a:rPr lang="ru-RU" sz="2800" b="1" dirty="0">
                    <a:latin typeface="Times New Roman" panose="02020603050405020304" pitchFamily="18" charset="0"/>
                    <a:ea typeface="Calibri" panose="020F0502020204030204" pitchFamily="34" charset="0"/>
                    <a:cs typeface="Arial" panose="020B0604020202020204" pitchFamily="34" charset="0"/>
                  </a:rPr>
                  <a:t> </a:t>
                </a:r>
                <a:r>
                  <a:rPr lang="ru-RU" sz="2800" b="1" dirty="0" err="1">
                    <a:latin typeface="Times New Roman" panose="02020603050405020304" pitchFamily="18" charset="0"/>
                    <a:ea typeface="Calibri" panose="020F0502020204030204" pitchFamily="34" charset="0"/>
                    <a:cs typeface="Arial" panose="020B0604020202020204" pitchFamily="34" charset="0"/>
                  </a:rPr>
                  <a:t>turlar</a:t>
                </a:r>
                <a:endParaRPr lang="ru-RU" sz="2800" dirty="0">
                  <a:latin typeface="Times New Roman" panose="02020603050405020304" pitchFamily="18" charset="0"/>
                  <a:ea typeface="Calibri" panose="020F0502020204030204" pitchFamily="34" charset="0"/>
                  <a:cs typeface="Arial" panose="020B0604020202020204" pitchFamily="34" charset="0"/>
                </a:endParaRPr>
              </a:p>
              <a:p>
                <a:pPr algn="just">
                  <a:spcAft>
                    <a:spcPts val="800"/>
                  </a:spcAft>
                </a:pPr>
                <a:r>
                  <a:rPr lang="ru-RU" sz="2800" dirty="0">
                    <a:latin typeface="Times New Roman" panose="02020603050405020304" pitchFamily="18" charset="0"/>
                    <a:ea typeface="Calibri" panose="020F0502020204030204" pitchFamily="34" charset="0"/>
                    <a:cs typeface="Arial" panose="020B0604020202020204" pitchFamily="34" charset="0"/>
                  </a:rPr>
                  <a:t>CAST-128 </a:t>
                </a:r>
                <a:r>
                  <a:rPr lang="ru-RU" sz="2800" dirty="0" err="1">
                    <a:latin typeface="Times New Roman" panose="02020603050405020304" pitchFamily="18" charset="0"/>
                    <a:ea typeface="Calibri" panose="020F0502020204030204" pitchFamily="34" charset="0"/>
                    <a:cs typeface="Arial" panose="020B0604020202020204" pitchFamily="34" charset="0"/>
                  </a:rPr>
                  <a:t>da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uch</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xil</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turdagi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funksiyalar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qo'llaniladi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Turlar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quyidagicha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ko’rinishga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ega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bu</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erda</a:t>
                </a:r>
                <a:r>
                  <a:rPr lang="ru-RU" sz="2800" dirty="0">
                    <a:latin typeface="Times New Roman" panose="02020603050405020304" pitchFamily="18" charset="0"/>
                    <a:ea typeface="Calibri" panose="020F0502020204030204" pitchFamily="34" charset="0"/>
                    <a:cs typeface="Arial" panose="020B0604020202020204" pitchFamily="34" charset="0"/>
                  </a:rPr>
                  <a:t> "D" F </a:t>
                </a:r>
                <a:r>
                  <a:rPr lang="ru-RU" sz="2800" dirty="0" err="1">
                    <a:latin typeface="Times New Roman" panose="02020603050405020304" pitchFamily="18" charset="0"/>
                    <a:ea typeface="Calibri" panose="020F0502020204030204" pitchFamily="34" charset="0"/>
                    <a:cs typeface="Arial" panose="020B0604020202020204" pitchFamily="34" charset="0"/>
                  </a:rPr>
                  <a:t>funktsiyasiga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kirish</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va</a:t>
                </a:r>
                <a:r>
                  <a:rPr lang="ru-RU" sz="2800" dirty="0">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i="1">
                            <a:latin typeface="Cambria Math" panose="02040503050406030204" pitchFamily="18" charset="0"/>
                            <a:ea typeface="Times New Roman" panose="02020603050405020304" pitchFamily="18" charset="0"/>
                            <a:cs typeface="Arial" panose="020B0604020202020204" pitchFamily="34" charset="0"/>
                          </a:rPr>
                        </m:ctrlPr>
                      </m:sSubPr>
                      <m:e>
                        <m:r>
                          <a:rPr lang="en-US" sz="2800" i="1">
                            <a:latin typeface="Cambria Math" panose="02040503050406030204" pitchFamily="18" charset="0"/>
                            <a:ea typeface="Times New Roman" panose="02020603050405020304" pitchFamily="18" charset="0"/>
                            <a:cs typeface="Arial" panose="020B0604020202020204" pitchFamily="34" charset="0"/>
                          </a:rPr>
                          <m:t>𝐼</m:t>
                        </m:r>
                      </m:e>
                      <m:sub>
                        <m:r>
                          <a:rPr lang="en-US" sz="2800" i="1">
                            <a:latin typeface="Cambria Math" panose="02040503050406030204" pitchFamily="18" charset="0"/>
                            <a:ea typeface="Times New Roman" panose="02020603050405020304" pitchFamily="18" charset="0"/>
                            <a:cs typeface="Arial" panose="020B0604020202020204" pitchFamily="34" charset="0"/>
                          </a:rPr>
                          <m:t>𝑎</m:t>
                        </m:r>
                      </m:sub>
                    </m:sSub>
                  </m:oMath>
                </a14:m>
                <a:r>
                  <a:rPr lang="ru-RU" sz="2800" dirty="0">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ru-RU" sz="2800" i="1">
                            <a:latin typeface="Cambria Math" panose="02040503050406030204" pitchFamily="18" charset="0"/>
                            <a:ea typeface="Times New Roman" panose="02020603050405020304" pitchFamily="18" charset="0"/>
                            <a:cs typeface="Arial" panose="020B0604020202020204" pitchFamily="34" charset="0"/>
                          </a:rPr>
                        </m:ctrlPr>
                      </m:sSubPr>
                      <m:e>
                        <m:r>
                          <a:rPr lang="en-US" sz="2800" i="1">
                            <a:latin typeface="Cambria Math" panose="02040503050406030204" pitchFamily="18" charset="0"/>
                            <a:ea typeface="Times New Roman" panose="02020603050405020304" pitchFamily="18" charset="0"/>
                            <a:cs typeface="Arial" panose="020B0604020202020204" pitchFamily="34" charset="0"/>
                          </a:rPr>
                          <m:t>𝐼</m:t>
                        </m:r>
                      </m:e>
                      <m:sub>
                        <m:r>
                          <a:rPr lang="en-US" sz="2800" i="1">
                            <a:latin typeface="Cambria Math" panose="02040503050406030204" pitchFamily="18" charset="0"/>
                            <a:ea typeface="Times New Roman" panose="02020603050405020304" pitchFamily="18" charset="0"/>
                            <a:cs typeface="Arial" panose="020B0604020202020204" pitchFamily="34" charset="0"/>
                          </a:rPr>
                          <m:t>𝑑</m:t>
                        </m:r>
                      </m:sub>
                    </m:sSub>
                  </m:oMath>
                </a14:m>
                <a:r>
                  <a:rPr lang="ru-RU" sz="2800" dirty="0">
                    <a:latin typeface="Times New Roman" panose="02020603050405020304" pitchFamily="18" charset="0"/>
                    <a:ea typeface="Calibri" panose="020F0502020204030204" pitchFamily="34" charset="0"/>
                    <a:cs typeface="Arial" panose="020B0604020202020204" pitchFamily="34" charset="0"/>
                  </a:rPr>
                  <a:t>" eng </a:t>
                </a:r>
                <a:r>
                  <a:rPr lang="ru-RU" sz="2800" dirty="0" err="1">
                    <a:latin typeface="Times New Roman" panose="02020603050405020304" pitchFamily="18" charset="0"/>
                    <a:ea typeface="Calibri" panose="020F0502020204030204" pitchFamily="34" charset="0"/>
                    <a:cs typeface="Arial" panose="020B0604020202020204" pitchFamily="34" charset="0"/>
                  </a:rPr>
                  <a:t>muhim</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bayt</a:t>
                </a:r>
                <a:r>
                  <a:rPr lang="ru-RU" sz="2800" dirty="0">
                    <a:latin typeface="Times New Roman" panose="02020603050405020304" pitchFamily="18" charset="0"/>
                    <a:ea typeface="Calibri" panose="020F0502020204030204" pitchFamily="34" charset="0"/>
                    <a:cs typeface="Arial" panose="020B0604020202020204" pitchFamily="34" charset="0"/>
                  </a:rPr>
                  <a:t> - </a:t>
                </a:r>
                <a:r>
                  <a:rPr lang="ru-RU" sz="2800" dirty="0" err="1">
                    <a:latin typeface="Times New Roman" panose="02020603050405020304" pitchFamily="18" charset="0"/>
                    <a:ea typeface="Calibri" panose="020F0502020204030204" pitchFamily="34" charset="0"/>
                    <a:cs typeface="Arial" panose="020B0604020202020204" pitchFamily="34" charset="0"/>
                  </a:rPr>
                  <a:t>mos</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ravishda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i="1" dirty="0">
                    <a:latin typeface="Times New Roman" panose="02020603050405020304" pitchFamily="18" charset="0"/>
                    <a:ea typeface="Calibri" panose="020F0502020204030204" pitchFamily="34" charset="0"/>
                    <a:cs typeface="Arial" panose="020B0604020202020204" pitchFamily="34" charset="0"/>
                  </a:rPr>
                  <a:t>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ning</a:t>
                </a:r>
                <a:r>
                  <a:rPr lang="ru-RU" sz="2800" dirty="0">
                    <a:latin typeface="Times New Roman" panose="02020603050405020304" pitchFamily="18" charset="0"/>
                    <a:ea typeface="Calibri" panose="020F0502020204030204" pitchFamily="34" charset="0"/>
                    <a:cs typeface="Arial" panose="020B0604020202020204" pitchFamily="34" charset="0"/>
                  </a:rPr>
                  <a:t> eng </a:t>
                </a:r>
                <a:r>
                  <a:rPr lang="ru-RU" sz="2800" dirty="0" err="1">
                    <a:latin typeface="Times New Roman" panose="02020603050405020304" pitchFamily="18" charset="0"/>
                    <a:ea typeface="Calibri" panose="020F0502020204030204" pitchFamily="34" charset="0"/>
                    <a:cs typeface="Arial" panose="020B0604020202020204" pitchFamily="34" charset="0"/>
                  </a:rPr>
                  <a:t>kam</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ahamiyatli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bayti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E'tibor</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bering</a:t>
                </a:r>
                <a:r>
                  <a:rPr lang="ru-RU" sz="2800" dirty="0">
                    <a:latin typeface="Times New Roman" panose="02020603050405020304" pitchFamily="18" charset="0"/>
                    <a:ea typeface="Calibri" panose="020F0502020204030204" pitchFamily="34" charset="0"/>
                    <a:cs typeface="Arial" panose="020B0604020202020204" pitchFamily="34" charset="0"/>
                  </a:rPr>
                  <a:t>, "+" </a:t>
                </a:r>
                <a:r>
                  <a:rPr lang="ru-RU" sz="2800" dirty="0" err="1">
                    <a:latin typeface="Times New Roman" panose="02020603050405020304" pitchFamily="18" charset="0"/>
                    <a:ea typeface="Calibri" panose="020F0502020204030204" pitchFamily="34" charset="0"/>
                    <a:cs typeface="Arial" panose="020B0604020202020204" pitchFamily="34" charset="0"/>
                  </a:rPr>
                  <a:t>va</a:t>
                </a:r>
                <a:r>
                  <a:rPr lang="ru-RU" sz="2800" dirty="0">
                    <a:latin typeface="Times New Roman" panose="02020603050405020304" pitchFamily="18" charset="0"/>
                    <a:ea typeface="Calibri" panose="020F0502020204030204" pitchFamily="34" charset="0"/>
                    <a:cs typeface="Arial" panose="020B0604020202020204" pitchFamily="34" charset="0"/>
                  </a:rPr>
                  <a:t> "-" </a:t>
                </a:r>
                <a:r>
                  <a:rPr lang="ru-RU" sz="2800" dirty="0" err="1">
                    <a:latin typeface="Times New Roman" panose="02020603050405020304" pitchFamily="18" charset="0"/>
                    <a:ea typeface="Calibri" panose="020F0502020204030204" pitchFamily="34" charset="0"/>
                    <a:cs typeface="Arial" panose="020B0604020202020204" pitchFamily="34" charset="0"/>
                  </a:rPr>
                  <a:t>amallarida</a:t>
                </a:r>
                <a:r>
                  <a:rPr lang="ru-RU" sz="2800" dirty="0">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r>
                      <a:rPr lang="en-US" sz="2800" i="1">
                        <a:latin typeface="Cambria Math" panose="02040503050406030204" pitchFamily="18" charset="0"/>
                        <a:ea typeface="Calibri" panose="020F0502020204030204" pitchFamily="34" charset="0"/>
                        <a:cs typeface="Arial" panose="020B0604020202020204" pitchFamily="34" charset="0"/>
                      </a:rPr>
                      <m:t>𝑚𝑜𝑑</m:t>
                    </m:r>
                    <m:r>
                      <a:rPr lang="en-US" sz="2800" i="1">
                        <a:latin typeface="Cambria Math" panose="02040503050406030204" pitchFamily="18" charset="0"/>
                        <a:ea typeface="Calibri" panose="020F0502020204030204" pitchFamily="34" charset="0"/>
                        <a:cs typeface="Arial" panose="020B0604020202020204" pitchFamily="34" charset="0"/>
                      </a:rPr>
                      <m:t> </m:t>
                    </m:r>
                    <m:sSup>
                      <m:sSupPr>
                        <m:ctrlPr>
                          <a:rPr lang="ru-RU" sz="2800" i="1">
                            <a:latin typeface="Cambria Math" panose="02040503050406030204" pitchFamily="18" charset="0"/>
                            <a:ea typeface="Calibri" panose="020F0502020204030204" pitchFamily="34" charset="0"/>
                            <a:cs typeface="Arial" panose="020B0604020202020204" pitchFamily="34" charset="0"/>
                          </a:rPr>
                        </m:ctrlPr>
                      </m:sSupPr>
                      <m:e>
                        <m:r>
                          <a:rPr lang="ru-RU" sz="2800" i="1">
                            <a:latin typeface="Cambria Math" panose="02040503050406030204" pitchFamily="18" charset="0"/>
                            <a:ea typeface="Calibri" panose="020F0502020204030204" pitchFamily="34" charset="0"/>
                            <a:cs typeface="Arial" panose="020B0604020202020204" pitchFamily="34" charset="0"/>
                          </a:rPr>
                          <m:t>2</m:t>
                        </m:r>
                      </m:e>
                      <m:sup>
                        <m:r>
                          <a:rPr lang="ru-RU" sz="2800" i="1">
                            <a:latin typeface="Cambria Math" panose="02040503050406030204" pitchFamily="18" charset="0"/>
                            <a:ea typeface="Calibri" panose="020F0502020204030204" pitchFamily="34" charset="0"/>
                            <a:cs typeface="Arial" panose="020B0604020202020204" pitchFamily="34" charset="0"/>
                          </a:rPr>
                          <m:t>32</m:t>
                        </m:r>
                      </m:sup>
                    </m:sSup>
                  </m:oMath>
                </a14:m>
                <a:r>
                  <a:rPr lang="ru-RU" sz="2800" dirty="0" err="1">
                    <a:latin typeface="Times New Roman" panose="02020603050405020304" pitchFamily="18" charset="0"/>
                    <a:ea typeface="Calibri" panose="020F0502020204030204" pitchFamily="34" charset="0"/>
                    <a:cs typeface="Arial" panose="020B0604020202020204" pitchFamily="34" charset="0"/>
                  </a:rPr>
                  <a:t>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qoldiqli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bo’linadi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va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natija</a:t>
                </a:r>
                <a:r>
                  <a:rPr lang="ru-RU" sz="2800" dirty="0">
                    <a:latin typeface="Times New Roman" panose="02020603050405020304" pitchFamily="18" charset="0"/>
                    <a:ea typeface="Calibri" panose="020F0502020204030204" pitchFamily="34" charset="0"/>
                    <a:cs typeface="Arial" panose="020B0604020202020204" pitchFamily="34" charset="0"/>
                  </a:rPr>
                  <a:t> 32 </a:t>
                </a:r>
                <a:r>
                  <a:rPr lang="ru-RU" sz="2800" dirty="0" err="1">
                    <a:latin typeface="Times New Roman" panose="02020603050405020304" pitchFamily="18" charset="0"/>
                    <a:ea typeface="Calibri" panose="020F0502020204030204" pitchFamily="34" charset="0"/>
                    <a:cs typeface="Arial" panose="020B0604020202020204" pitchFamily="34" charset="0"/>
                  </a:rPr>
                  <a:t>bitga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keltiriladi</a:t>
                </a:r>
                <a:r>
                  <a:rPr lang="ru-RU" sz="2800" dirty="0">
                    <a:latin typeface="Times New Roman" panose="02020603050405020304" pitchFamily="18" charset="0"/>
                    <a:ea typeface="Calibri" panose="020F0502020204030204" pitchFamily="34" charset="0"/>
                    <a:cs typeface="Arial" panose="020B0604020202020204" pitchFamily="34" charset="0"/>
                  </a:rPr>
                  <a:t>. "^" </a:t>
                </a:r>
                <a:r>
                  <a:rPr lang="ru-RU" sz="2800" dirty="0" err="1">
                    <a:latin typeface="Times New Roman" panose="02020603050405020304" pitchFamily="18" charset="0"/>
                    <a:ea typeface="Calibri" panose="020F0502020204030204" pitchFamily="34" charset="0"/>
                    <a:cs typeface="Arial" panose="020B0604020202020204" pitchFamily="34" charset="0"/>
                  </a:rPr>
                  <a:t>belgi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bitli</a:t>
                </a:r>
                <a:r>
                  <a:rPr lang="ru-RU" sz="2800" dirty="0">
                    <a:latin typeface="Times New Roman" panose="02020603050405020304" pitchFamily="18" charset="0"/>
                    <a:ea typeface="Calibri" panose="020F0502020204030204" pitchFamily="34" charset="0"/>
                    <a:cs typeface="Arial" panose="020B0604020202020204" pitchFamily="34" charset="0"/>
                  </a:rPr>
                  <a:t> XOR </a:t>
                </a:r>
                <a:r>
                  <a:rPr lang="ru-RU" sz="2800" dirty="0" err="1">
                    <a:latin typeface="Times New Roman" panose="02020603050405020304" pitchFamily="18" charset="0"/>
                    <a:ea typeface="Calibri" panose="020F0502020204030204" pitchFamily="34" charset="0"/>
                    <a:cs typeface="Arial" panose="020B0604020202020204" pitchFamily="34" charset="0"/>
                  </a:rPr>
                  <a:t>amali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va</a:t>
                </a:r>
                <a:r>
                  <a:rPr lang="ru-RU" sz="2800" dirty="0">
                    <a:latin typeface="Times New Roman" panose="02020603050405020304" pitchFamily="18" charset="0"/>
                    <a:ea typeface="Calibri" panose="020F0502020204030204" pitchFamily="34" charset="0"/>
                    <a:cs typeface="Arial" panose="020B0604020202020204" pitchFamily="34" charset="0"/>
                  </a:rPr>
                  <a:t> "&lt;&lt;&lt;" – </a:t>
                </a:r>
                <a:r>
                  <a:rPr lang="ru-RU" sz="2800" dirty="0" err="1">
                    <a:latin typeface="Times New Roman" panose="02020603050405020304" pitchFamily="18" charset="0"/>
                    <a:ea typeface="Calibri" panose="020F0502020204030204" pitchFamily="34" charset="0"/>
                    <a:cs typeface="Arial" panose="020B0604020202020204" pitchFamily="34" charset="0"/>
                  </a:rPr>
                  <a:t>belgi</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esa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siklik</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chapga</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ru-RU" sz="2800" dirty="0" err="1">
                    <a:latin typeface="Times New Roman" panose="02020603050405020304" pitchFamily="18" charset="0"/>
                    <a:ea typeface="Calibri" panose="020F0502020204030204" pitchFamily="34" charset="0"/>
                    <a:cs typeface="Arial" panose="020B0604020202020204" pitchFamily="34" charset="0"/>
                  </a:rPr>
                  <a:t>siljish</a:t>
                </a:r>
                <a:r>
                  <a:rPr lang="ru-RU" sz="2800" dirty="0">
                    <a:latin typeface="Times New Roman" panose="02020603050405020304" pitchFamily="18" charset="0"/>
                    <a:ea typeface="Calibri" panose="020F0502020204030204" pitchFamily="34" charset="0"/>
                    <a:cs typeface="Arial" panose="020B0604020202020204" pitchFamily="34" charset="0"/>
                  </a:rPr>
                  <a:t>. </a:t>
                </a:r>
                <a:r>
                  <a:rPr lang="en-US" sz="2800" dirty="0" err="1">
                    <a:latin typeface="Times New Roman" panose="02020603050405020304" pitchFamily="18" charset="0"/>
                    <a:ea typeface="Calibri" panose="020F0502020204030204" pitchFamily="34" charset="0"/>
                    <a:cs typeface="Arial" panose="020B0604020202020204" pitchFamily="34" charset="0"/>
                  </a:rPr>
                  <a:t>Siklik</a:t>
                </a:r>
                <a:r>
                  <a:rPr lang="en-US" sz="2800" dirty="0">
                    <a:latin typeface="Times New Roman" panose="02020603050405020304" pitchFamily="18" charset="0"/>
                    <a:ea typeface="Calibri" panose="020F0502020204030204" pitchFamily="34" charset="0"/>
                    <a:cs typeface="Arial" panose="020B0604020202020204" pitchFamily="34" charset="0"/>
                  </a:rPr>
                  <a:t> </a:t>
                </a:r>
                <a:r>
                  <a:rPr lang="en-US" sz="2800" dirty="0" err="1">
                    <a:latin typeface="Times New Roman" panose="02020603050405020304" pitchFamily="18" charset="0"/>
                    <a:ea typeface="Calibri" panose="020F0502020204030204" pitchFamily="34" charset="0"/>
                    <a:cs typeface="Arial" panose="020B0604020202020204" pitchFamily="34" charset="0"/>
                  </a:rPr>
                  <a:t>chapga</a:t>
                </a:r>
                <a:r>
                  <a:rPr lang="en-US" sz="2800" dirty="0">
                    <a:latin typeface="Times New Roman" panose="02020603050405020304" pitchFamily="18" charset="0"/>
                    <a:ea typeface="Calibri" panose="020F0502020204030204" pitchFamily="34" charset="0"/>
                    <a:cs typeface="Arial" panose="020B0604020202020204" pitchFamily="34" charset="0"/>
                  </a:rPr>
                  <a:t> </a:t>
                </a:r>
                <a:r>
                  <a:rPr lang="en-US" sz="2800" dirty="0" err="1">
                    <a:latin typeface="Times New Roman" panose="02020603050405020304" pitchFamily="18" charset="0"/>
                    <a:ea typeface="Calibri" panose="020F0502020204030204" pitchFamily="34" charset="0"/>
                    <a:cs typeface="Arial" panose="020B0604020202020204" pitchFamily="34" charset="0"/>
                  </a:rPr>
                  <a:t>siljishda</a:t>
                </a:r>
                <a:r>
                  <a:rPr lang="en-US" sz="2800" dirty="0">
                    <a:latin typeface="Times New Roman" panose="02020603050405020304" pitchFamily="18" charset="0"/>
                    <a:ea typeface="Calibri" panose="020F0502020204030204" pitchFamily="34" charset="0"/>
                    <a:cs typeface="Arial" panose="020B0604020202020204" pitchFamily="34" charset="0"/>
                  </a:rPr>
                  <a:t> </a:t>
                </a:r>
                <a:endParaRPr lang="ru-RU" sz="2800" dirty="0">
                  <a:latin typeface="Times New Roman" panose="02020603050405020304" pitchFamily="18"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70047636-F591-D9F9-B208-DCF520DA01E5}"/>
                  </a:ext>
                </a:extLst>
              </p:cNvPr>
              <p:cNvSpPr txBox="1">
                <a:spLocks noRot="1" noChangeAspect="1" noMove="1" noResize="1" noEditPoints="1" noAdjustHandles="1" noChangeArrowheads="1" noChangeShapeType="1" noTextEdit="1"/>
              </p:cNvSpPr>
              <p:nvPr/>
            </p:nvSpPr>
            <p:spPr>
              <a:xfrm>
                <a:off x="1386986" y="859065"/>
                <a:ext cx="10571544" cy="5139869"/>
              </a:xfrm>
              <a:prstGeom prst="rect">
                <a:avLst/>
              </a:prstGeom>
              <a:blipFill>
                <a:blip r:embed="rId2"/>
                <a:stretch>
                  <a:fillRect l="-1211" t="-1305" r="-1153" b="-2372"/>
                </a:stretch>
              </a:blipFill>
            </p:spPr>
            <p:txBody>
              <a:bodyPr/>
              <a:lstStyle/>
              <a:p>
                <a:r>
                  <a:rPr lang="ru-RU">
                    <a:noFill/>
                  </a:rPr>
                  <a:t> </a:t>
                </a:r>
              </a:p>
            </p:txBody>
          </p:sp>
        </mc:Fallback>
      </mc:AlternateContent>
    </p:spTree>
    <p:extLst>
      <p:ext uri="{BB962C8B-B14F-4D97-AF65-F5344CB8AC3E}">
        <p14:creationId xmlns:p14="http://schemas.microsoft.com/office/powerpoint/2010/main" val="33681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7954A14F-B939-6F82-9440-076B2A8578EB}"/>
              </a:ext>
            </a:extLst>
          </p:cNvPr>
          <p:cNvGrpSpPr/>
          <p:nvPr/>
        </p:nvGrpSpPr>
        <p:grpSpPr>
          <a:xfrm>
            <a:off x="2534857" y="150472"/>
            <a:ext cx="7882358" cy="6594618"/>
            <a:chOff x="0" y="0"/>
            <a:chExt cx="6065123" cy="5114925"/>
          </a:xfrm>
        </p:grpSpPr>
        <p:pic>
          <p:nvPicPr>
            <p:cNvPr id="5" name="Рисунок 4" descr="CAST | SpringerLink">
              <a:extLst>
                <a:ext uri="{FF2B5EF4-FFF2-40B4-BE49-F238E27FC236}">
                  <a16:creationId xmlns:a16="http://schemas.microsoft.com/office/drawing/2014/main" id="{22C087A2-D7AD-4B03-3FCA-D8CA3D4A0D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2888" y="4890"/>
              <a:ext cx="2642235" cy="4866005"/>
            </a:xfrm>
            <a:prstGeom prst="rect">
              <a:avLst/>
            </a:prstGeom>
            <a:noFill/>
            <a:ln>
              <a:noFill/>
            </a:ln>
          </p:spPr>
        </p:pic>
        <p:pic>
          <p:nvPicPr>
            <p:cNvPr id="6" name="Рисунок 5">
              <a:extLst>
                <a:ext uri="{FF2B5EF4-FFF2-40B4-BE49-F238E27FC236}">
                  <a16:creationId xmlns:a16="http://schemas.microsoft.com/office/drawing/2014/main" id="{2477901B-F7F0-402A-96E4-9B2972B9C0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43860" cy="5114925"/>
            </a:xfrm>
            <a:prstGeom prst="rect">
              <a:avLst/>
            </a:prstGeom>
            <a:noFill/>
            <a:ln>
              <a:noFill/>
            </a:ln>
          </p:spPr>
        </p:pic>
      </p:grpSp>
    </p:spTree>
    <p:extLst>
      <p:ext uri="{BB962C8B-B14F-4D97-AF65-F5344CB8AC3E}">
        <p14:creationId xmlns:p14="http://schemas.microsoft.com/office/powerpoint/2010/main" val="3993556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0" name="Таблица 9">
                <a:extLst>
                  <a:ext uri="{FF2B5EF4-FFF2-40B4-BE49-F238E27FC236}">
                    <a16:creationId xmlns:a16="http://schemas.microsoft.com/office/drawing/2014/main" id="{3F77AE7E-15CB-2AC6-51EE-4A3D38E362EB}"/>
                  </a:ext>
                </a:extLst>
              </p:cNvPr>
              <p:cNvGraphicFramePr>
                <a:graphicFrameLocks noGrp="1"/>
              </p:cNvGraphicFramePr>
              <p:nvPr>
                <p:extLst>
                  <p:ext uri="{D42A27DB-BD31-4B8C-83A1-F6EECF244321}">
                    <p14:modId xmlns:p14="http://schemas.microsoft.com/office/powerpoint/2010/main" val="2193600403"/>
                  </p:ext>
                </p:extLst>
              </p:nvPr>
            </p:nvGraphicFramePr>
            <p:xfrm>
              <a:off x="1041722" y="1678329"/>
              <a:ext cx="10903352" cy="4273615"/>
            </p:xfrm>
            <a:graphic>
              <a:graphicData uri="http://schemas.openxmlformats.org/drawingml/2006/table">
                <a:tbl>
                  <a:tblPr firstRow="1" firstCol="1" bandRow="1">
                    <a:tableStyleId>{2D5ABB26-0587-4C30-8999-92F81FD0307C}</a:tableStyleId>
                  </a:tblPr>
                  <a:tblGrid>
                    <a:gridCol w="5451676">
                      <a:extLst>
                        <a:ext uri="{9D8B030D-6E8A-4147-A177-3AD203B41FA5}">
                          <a16:colId xmlns:a16="http://schemas.microsoft.com/office/drawing/2014/main" val="1824131281"/>
                        </a:ext>
                      </a:extLst>
                    </a:gridCol>
                    <a:gridCol w="5451676">
                      <a:extLst>
                        <a:ext uri="{9D8B030D-6E8A-4147-A177-3AD203B41FA5}">
                          <a16:colId xmlns:a16="http://schemas.microsoft.com/office/drawing/2014/main" val="3475481364"/>
                        </a:ext>
                      </a:extLst>
                    </a:gridCol>
                  </a:tblGrid>
                  <a:tr h="1358788">
                    <a:tc>
                      <a:txBody>
                        <a:bodyPr/>
                        <a:lstStyle/>
                        <a:p>
                          <a:pPr algn="just">
                            <a:lnSpc>
                              <a:spcPct val="150000"/>
                            </a:lnSpc>
                            <a:spcAft>
                              <a:spcPts val="800"/>
                            </a:spcAft>
                          </a:pPr>
                          <a:r>
                            <a:rPr lang="ru-RU" sz="2400" b="1">
                              <a:effectLst/>
                              <a:latin typeface="Times New Roman" panose="02020603050405020304" pitchFamily="18" charset="0"/>
                              <a:cs typeface="Times New Roman" panose="02020603050405020304" pitchFamily="18" charset="0"/>
                            </a:rPr>
                            <a:t>1,4,7,10,13,16 -tur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r>
                                  <a:rPr lang="en-US" sz="2400" b="1">
                                    <a:effectLst/>
                                  </a:rPr>
                                  <m:t>[</m:t>
                                </m:r>
                                <m:sSub>
                                  <m:sSubPr>
                                    <m:ctrlPr>
                                      <a:rPr lang="ru-RU" sz="2400" b="1">
                                        <a:effectLst/>
                                      </a:rPr>
                                    </m:ctrlPr>
                                  </m:sSubPr>
                                  <m:e>
                                    <m:r>
                                      <a:rPr lang="en-US" sz="2400" b="1" i="1">
                                        <a:effectLst/>
                                      </a:rPr>
                                      <m:t>𝐈</m:t>
                                    </m:r>
                                  </m:e>
                                  <m:sub>
                                    <m:r>
                                      <a:rPr lang="en-US" sz="2400" b="1" i="1">
                                        <a:effectLst/>
                                      </a:rPr>
                                      <m:t>𝐛</m:t>
                                    </m:r>
                                  </m:sub>
                                </m:sSub>
                                <m:r>
                                  <a:rPr lang="en-US" sz="2400" b="1">
                                    <a:effectLst/>
                                  </a:rPr>
                                  <m:t>]−</m:t>
                                </m:r>
                                <m:sSub>
                                  <m:sSubPr>
                                    <m:ctrlPr>
                                      <a:rPr lang="ru-RU" sz="2400" b="1">
                                        <a:effectLst/>
                                      </a:rPr>
                                    </m:ctrlPr>
                                  </m:sSubPr>
                                  <m:e>
                                    <m:r>
                                      <a:rPr lang="en-US" sz="2400" b="1" i="1">
                                        <a:effectLst/>
                                      </a:rPr>
                                      <m:t>𝐒</m:t>
                                    </m:r>
                                  </m:e>
                                  <m:sub>
                                    <m:r>
                                      <a:rPr lang="en-US" sz="2400" b="1" i="1">
                                        <a:effectLst/>
                                      </a:rPr>
                                      <m:t>𝟑</m:t>
                                    </m:r>
                                  </m:sub>
                                </m:sSub>
                                <m:r>
                                  <a:rPr lang="en-US" sz="2400" b="1">
                                    <a:effectLst/>
                                  </a:rPr>
                                  <m:t>[</m:t>
                                </m:r>
                                <m:sSub>
                                  <m:sSubPr>
                                    <m:ctrlPr>
                                      <a:rPr lang="ru-RU" sz="2400" b="1">
                                        <a:effectLst/>
                                      </a:rPr>
                                    </m:ctrlPr>
                                  </m:sSubPr>
                                  <m:e>
                                    <m:r>
                                      <a:rPr lang="en-US" sz="2400" b="1" i="1">
                                        <a:effectLst/>
                                      </a:rPr>
                                      <m:t>𝐈</m:t>
                                    </m:r>
                                  </m:e>
                                  <m:sub>
                                    <m:r>
                                      <a:rPr lang="en-US" sz="2400" b="1" i="1">
                                        <a:effectLst/>
                                      </a:rPr>
                                      <m:t>𝐜</m:t>
                                    </m:r>
                                  </m:sub>
                                </m:sSub>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543229"/>
                      </a:ext>
                    </a:extLst>
                  </a:tr>
                  <a:tr h="1358788">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2,5,8,11,14 -tur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𝐛</m:t>
                                        </m:r>
                                      </m:sub>
                                    </m:sSub>
                                  </m:e>
                                </m:d>
                                <m:r>
                                  <a:rPr lang="en-US" sz="2400" b="1">
                                    <a:effectLst/>
                                  </a:rPr>
                                  <m:t>+</m:t>
                                </m:r>
                                <m:sSub>
                                  <m:sSubPr>
                                    <m:ctrlPr>
                                      <a:rPr lang="ru-RU" sz="2400" b="1">
                                        <a:effectLst/>
                                      </a:rPr>
                                    </m:ctrlPr>
                                  </m:sSubPr>
                                  <m:e>
                                    <m:r>
                                      <a:rPr lang="en-US" sz="2400" b="1" i="1">
                                        <a:effectLst/>
                                      </a:rPr>
                                      <m:t>𝐒</m:t>
                                    </m:r>
                                  </m:e>
                                  <m:sub>
                                    <m:r>
                                      <a:rPr lang="en-US" sz="2400" b="1" i="1">
                                        <a:effectLst/>
                                      </a:rPr>
                                      <m:t>𝟑</m:t>
                                    </m:r>
                                  </m:sub>
                                </m:sSub>
                                <m:r>
                                  <a:rPr lang="en-US" sz="2400" b="1">
                                    <a:effectLst/>
                                  </a:rPr>
                                  <m:t>[</m:t>
                                </m:r>
                                <m:sSub>
                                  <m:sSubPr>
                                    <m:ctrlPr>
                                      <a:rPr lang="ru-RU" sz="2400" b="1">
                                        <a:effectLst/>
                                      </a:rPr>
                                    </m:ctrlPr>
                                  </m:sSubPr>
                                  <m:e>
                                    <m:r>
                                      <a:rPr lang="en-US" sz="2400" b="1" i="1">
                                        <a:effectLst/>
                                      </a:rPr>
                                      <m:t>𝐈</m:t>
                                    </m:r>
                                  </m:e>
                                  <m:sub>
                                    <m:r>
                                      <a:rPr lang="en-US" sz="2400" b="1" i="1">
                                        <a:effectLst/>
                                      </a:rPr>
                                      <m:t>𝐜</m:t>
                                    </m:r>
                                  </m:sub>
                                </m:sSub>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574080"/>
                      </a:ext>
                    </a:extLst>
                  </a:tr>
                  <a:tr h="1391437">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3,6,9,12,15 -tur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sSup>
                                  <m:sSupPr>
                                    <m:ctrlPr>
                                      <a:rPr lang="ru-RU" sz="2400" b="1">
                                        <a:effectLst/>
                                      </a:rPr>
                                    </m:ctrlPr>
                                  </m:sSupPr>
                                  <m:e>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𝐛</m:t>
                                            </m:r>
                                          </m:sub>
                                        </m:sSub>
                                      </m:e>
                                    </m:d>
                                  </m:e>
                                  <m:sup/>
                                </m:sSup>
                                <m:sSub>
                                  <m:sSubPr>
                                    <m:ctrlPr>
                                      <a:rPr lang="ru-RU" sz="2400" b="1" i="1" smtClean="0">
                                        <a:effectLst/>
                                        <a:latin typeface="Cambria Math" panose="02040503050406030204" pitchFamily="18" charset="0"/>
                                      </a:rPr>
                                    </m:ctrlPr>
                                  </m:sSubPr>
                                  <m:e>
                                    <m:r>
                                      <a:rPr lang="en-US" sz="2400" b="1" i="1">
                                        <a:effectLst/>
                                        <a:latin typeface="Cambria Math" panose="02040503050406030204" pitchFamily="18" charset="0"/>
                                      </a:rPr>
                                      <m:t>𝐒</m:t>
                                    </m:r>
                                  </m:e>
                                  <m:sub>
                                    <m:r>
                                      <a:rPr lang="en-US" sz="2400" b="1" i="1">
                                        <a:effectLst/>
                                        <a:latin typeface="Cambria Math" panose="02040503050406030204" pitchFamily="18" charset="0"/>
                                      </a:rPr>
                                      <m:t>𝟑</m:t>
                                    </m:r>
                                  </m:sub>
                                </m:sSub>
                                <m:r>
                                  <a:rPr lang="en-US" sz="2400" b="1">
                                    <a:effectLst/>
                                    <a:latin typeface="Cambria Math" panose="02040503050406030204" pitchFamily="18" charset="0"/>
                                  </a:rPr>
                                  <m:t>[</m:t>
                                </m:r>
                                <m:sSub>
                                  <m:sSubPr>
                                    <m:ctrlPr>
                                      <a:rPr lang="ru-RU" sz="2400" b="1" i="1">
                                        <a:effectLst/>
                                        <a:latin typeface="Cambria Math" panose="02040503050406030204" pitchFamily="18" charset="0"/>
                                      </a:rPr>
                                    </m:ctrlPr>
                                  </m:sSubPr>
                                  <m:e>
                                    <m:r>
                                      <a:rPr lang="en-US" sz="2400" b="1" i="1">
                                        <a:effectLst/>
                                        <a:latin typeface="Cambria Math" panose="02040503050406030204" pitchFamily="18" charset="0"/>
                                      </a:rPr>
                                      <m:t>𝐈</m:t>
                                    </m:r>
                                  </m:e>
                                  <m:sub>
                                    <m:r>
                                      <a:rPr lang="en-US" sz="2400" b="1" i="1">
                                        <a:effectLst/>
                                        <a:latin typeface="Cambria Math" panose="02040503050406030204" pitchFamily="18" charset="0"/>
                                      </a:rPr>
                                      <m:t>𝐜</m:t>
                                    </m:r>
                                  </m:sub>
                                </m:sSub>
                                <m:r>
                                  <a:rPr lang="en-US" sz="2400" b="1">
                                    <a:effectLst/>
                                    <a:latin typeface="Cambria Math" panose="02040503050406030204" pitchFamily="18" charset="0"/>
                                  </a:rPr>
                                  <m:t>]^</m:t>
                                </m:r>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397084"/>
                      </a:ext>
                    </a:extLst>
                  </a:tr>
                </a:tbl>
              </a:graphicData>
            </a:graphic>
          </p:graphicFrame>
        </mc:Choice>
        <mc:Fallback>
          <p:graphicFrame>
            <p:nvGraphicFramePr>
              <p:cNvPr id="10" name="Таблица 9">
                <a:extLst>
                  <a:ext uri="{FF2B5EF4-FFF2-40B4-BE49-F238E27FC236}">
                    <a16:creationId xmlns:a16="http://schemas.microsoft.com/office/drawing/2014/main" id="{3F77AE7E-15CB-2AC6-51EE-4A3D38E362EB}"/>
                  </a:ext>
                </a:extLst>
              </p:cNvPr>
              <p:cNvGraphicFramePr>
                <a:graphicFrameLocks noGrp="1"/>
              </p:cNvGraphicFramePr>
              <p:nvPr>
                <p:extLst>
                  <p:ext uri="{D42A27DB-BD31-4B8C-83A1-F6EECF244321}">
                    <p14:modId xmlns:p14="http://schemas.microsoft.com/office/powerpoint/2010/main" val="2193600403"/>
                  </p:ext>
                </p:extLst>
              </p:nvPr>
            </p:nvGraphicFramePr>
            <p:xfrm>
              <a:off x="1041722" y="1678329"/>
              <a:ext cx="10903352" cy="4273615"/>
            </p:xfrm>
            <a:graphic>
              <a:graphicData uri="http://schemas.openxmlformats.org/drawingml/2006/table">
                <a:tbl>
                  <a:tblPr firstRow="1" firstCol="1" bandRow="1">
                    <a:tableStyleId>{2D5ABB26-0587-4C30-8999-92F81FD0307C}</a:tableStyleId>
                  </a:tblPr>
                  <a:tblGrid>
                    <a:gridCol w="5451676">
                      <a:extLst>
                        <a:ext uri="{9D8B030D-6E8A-4147-A177-3AD203B41FA5}">
                          <a16:colId xmlns:a16="http://schemas.microsoft.com/office/drawing/2014/main" val="1824131281"/>
                        </a:ext>
                      </a:extLst>
                    </a:gridCol>
                    <a:gridCol w="5451676">
                      <a:extLst>
                        <a:ext uri="{9D8B030D-6E8A-4147-A177-3AD203B41FA5}">
                          <a16:colId xmlns:a16="http://schemas.microsoft.com/office/drawing/2014/main" val="3475481364"/>
                        </a:ext>
                      </a:extLst>
                    </a:gridCol>
                  </a:tblGrid>
                  <a:tr h="1408621">
                    <a:tc>
                      <a:txBody>
                        <a:bodyPr/>
                        <a:lstStyle/>
                        <a:p>
                          <a:pPr algn="just">
                            <a:lnSpc>
                              <a:spcPct val="150000"/>
                            </a:lnSpc>
                            <a:spcAft>
                              <a:spcPts val="800"/>
                            </a:spcAft>
                          </a:pPr>
                          <a:r>
                            <a:rPr lang="ru-RU" sz="2400" b="1">
                              <a:effectLst/>
                              <a:latin typeface="Times New Roman" panose="02020603050405020304" pitchFamily="18" charset="0"/>
                              <a:cs typeface="Times New Roman" panose="02020603050405020304" pitchFamily="18" charset="0"/>
                            </a:rPr>
                            <a:t>1,4,7,10,13,16 -tur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433" r="-223" b="-204762"/>
                          </a:stretch>
                        </a:blipFill>
                      </a:tcPr>
                    </a:tc>
                    <a:extLst>
                      <a:ext uri="{0D108BD9-81ED-4DB2-BD59-A6C34878D82A}">
                        <a16:rowId xmlns:a16="http://schemas.microsoft.com/office/drawing/2014/main" val="2016543229"/>
                      </a:ext>
                    </a:extLst>
                  </a:tr>
                  <a:tr h="1408621">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2,5,8,11,14 -tur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100000" r="-223" b="-103879"/>
                          </a:stretch>
                        </a:blipFill>
                      </a:tcPr>
                    </a:tc>
                    <a:extLst>
                      <a:ext uri="{0D108BD9-81ED-4DB2-BD59-A6C34878D82A}">
                        <a16:rowId xmlns:a16="http://schemas.microsoft.com/office/drawing/2014/main" val="3176574080"/>
                      </a:ext>
                    </a:extLst>
                  </a:tr>
                  <a:tr h="1456373">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3,6,9,12,15 -tur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194142" r="-223" b="-837"/>
                          </a:stretch>
                        </a:blipFill>
                      </a:tcPr>
                    </a:tc>
                    <a:extLst>
                      <a:ext uri="{0D108BD9-81ED-4DB2-BD59-A6C34878D82A}">
                        <a16:rowId xmlns:a16="http://schemas.microsoft.com/office/drawing/2014/main" val="559397084"/>
                      </a:ext>
                    </a:extLst>
                  </a:tr>
                </a:tbl>
              </a:graphicData>
            </a:graphic>
          </p:graphicFrame>
        </mc:Fallback>
      </mc:AlternateContent>
      <p:sp>
        <p:nvSpPr>
          <p:cNvPr id="12" name="TextBox 11">
            <a:extLst>
              <a:ext uri="{FF2B5EF4-FFF2-40B4-BE49-F238E27FC236}">
                <a16:creationId xmlns:a16="http://schemas.microsoft.com/office/drawing/2014/main" id="{C4E2C77F-A995-6CD5-AC3B-3D1BEAFA76C6}"/>
              </a:ext>
            </a:extLst>
          </p:cNvPr>
          <p:cNvSpPr txBox="1"/>
          <p:nvPr/>
        </p:nvSpPr>
        <p:spPr>
          <a:xfrm>
            <a:off x="1917058" y="247644"/>
            <a:ext cx="9152680" cy="661207"/>
          </a:xfrm>
          <a:prstGeom prst="rect">
            <a:avLst/>
          </a:prstGeom>
          <a:noFill/>
        </p:spPr>
        <p:txBody>
          <a:bodyPr wrap="square">
            <a:spAutoFit/>
          </a:bodyPr>
          <a:lstStyle/>
          <a:p>
            <a:pPr algn="just">
              <a:lnSpc>
                <a:spcPct val="150000"/>
              </a:lnSpc>
              <a:spcAft>
                <a:spcPts val="800"/>
              </a:spcAft>
            </a:pPr>
            <a:r>
              <a:rPr lang="en-US" sz="2800" b="1" dirty="0">
                <a:effectLst/>
                <a:latin typeface="Times New Roman" panose="02020603050405020304" pitchFamily="18" charset="0"/>
                <a:ea typeface="Calibri" panose="020F0502020204030204" pitchFamily="34" charset="0"/>
                <a:cs typeface="Arial" panose="020B0604020202020204" pitchFamily="34" charset="0"/>
              </a:rPr>
              <a:t>Bu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yerda</a:t>
            </a:r>
            <a:r>
              <a:rPr lang="en-US" sz="2800" b="1" dirty="0">
                <a:effectLst/>
                <a:latin typeface="Times New Roman" panose="02020603050405020304" pitchFamily="18" charset="0"/>
                <a:ea typeface="Calibri" panose="020F0502020204030204" pitchFamily="34" charset="0"/>
                <a:cs typeface="Arial" panose="020B0604020202020204" pitchFamily="34" charset="0"/>
              </a:rPr>
              <a:t> F</a:t>
            </a:r>
            <a:r>
              <a:rPr lang="en-US" sz="2800" b="1" baseline="-25000" dirty="0">
                <a:effectLst/>
                <a:latin typeface="Times New Roman" panose="02020603050405020304" pitchFamily="18" charset="0"/>
                <a:ea typeface="Calibri" panose="020F0502020204030204" pitchFamily="34" charset="0"/>
                <a:cs typeface="Arial" panose="020B0604020202020204" pitchFamily="34" charset="0"/>
              </a:rPr>
              <a:t>i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har</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bir</a:t>
            </a:r>
            <a:r>
              <a:rPr lang="en-US" sz="2800" b="1" dirty="0">
                <a:effectLst/>
                <a:latin typeface="Times New Roman" panose="02020603050405020304" pitchFamily="18" charset="0"/>
                <a:ea typeface="Calibri" panose="020F0502020204030204" pitchFamily="34" charset="0"/>
                <a:cs typeface="Arial" panose="020B0604020202020204" pitchFamily="34" charset="0"/>
              </a:rPr>
              <a:t> round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uchun</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quyidagicha</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ifodalanadi</a:t>
            </a:r>
            <a:r>
              <a:rPr lang="en-US" sz="2800" b="1" dirty="0">
                <a:effectLst/>
                <a:latin typeface="Times New Roman" panose="02020603050405020304" pitchFamily="18" charset="0"/>
                <a:ea typeface="Calibri" panose="020F0502020204030204" pitchFamily="34" charset="0"/>
                <a:cs typeface="Arial" panose="020B0604020202020204" pitchFamily="34" charset="0"/>
              </a:rPr>
              <a:t>:</a:t>
            </a:r>
            <a:endParaRPr lang="ru-RU" sz="2800" b="1"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191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89042" y="1173680"/>
            <a:ext cx="10894583" cy="4539191"/>
          </a:xfrm>
          <a:prstGeom prst="rect">
            <a:avLst/>
          </a:prstGeom>
        </p:spPr>
        <p:txBody>
          <a:bodyPr wrap="square">
            <a:spAutoFit/>
          </a:bodyPr>
          <a:lstStyle/>
          <a:p>
            <a:pPr indent="450215" algn="just">
              <a:lnSpc>
                <a:spcPct val="150000"/>
              </a:lnSpc>
            </a:pP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Axborotni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himoyalash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zamonaviy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davrda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o‘ta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muhim</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dolzarb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masalalardan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kriptografiya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axborotni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uchinchi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shaxslardan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himoya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qilishda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eng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samarali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vositalardan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hisoblanadi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kuni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internet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orqali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milliardlab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almashinadi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ichida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shaxsiy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moliyaviy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hisobotlar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davlat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sirlarini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o‘z</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ichiga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axborotlar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bo‘lishi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mumkin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ta’minlash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ishonchli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algoritmlari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talab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qilinadi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0585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5931-9A28-74E0-2789-5A9C1E3AC39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400F439-41AD-1559-281B-5503D2FC7AF9}"/>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89" name="Рисунок 88">
            <a:extLst>
              <a:ext uri="{FF2B5EF4-FFF2-40B4-BE49-F238E27FC236}">
                <a16:creationId xmlns:a16="http://schemas.microsoft.com/office/drawing/2014/main" id="{2E2E74E6-C3B6-F717-0132-0C9FE2FF7583}"/>
              </a:ext>
            </a:extLst>
          </p:cNvPr>
          <p:cNvPicPr>
            <a:picLocks noChangeAspect="1"/>
          </p:cNvPicPr>
          <p:nvPr/>
        </p:nvPicPr>
        <p:blipFill>
          <a:blip r:embed="rId2"/>
          <a:srcRect t="9274"/>
          <a:stretch/>
        </p:blipFill>
        <p:spPr>
          <a:xfrm>
            <a:off x="1108998" y="971549"/>
            <a:ext cx="10732651" cy="5497831"/>
          </a:xfrm>
          <a:prstGeom prst="rect">
            <a:avLst/>
          </a:prstGeom>
        </p:spPr>
      </p:pic>
    </p:spTree>
    <p:extLst>
      <p:ext uri="{BB962C8B-B14F-4D97-AF65-F5344CB8AC3E}">
        <p14:creationId xmlns:p14="http://schemas.microsoft.com/office/powerpoint/2010/main" val="2436537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34ED9-6A3A-FCE9-E202-22ED29F5FC4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B2B6495-BE2D-4C72-45EC-99C7A4A5319B}"/>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62200BED-8980-ECD2-BE71-C6852734CE0A}"/>
              </a:ext>
            </a:extLst>
          </p:cNvPr>
          <p:cNvPicPr>
            <a:picLocks noChangeAspect="1"/>
          </p:cNvPicPr>
          <p:nvPr/>
        </p:nvPicPr>
        <p:blipFill>
          <a:blip r:embed="rId2"/>
          <a:stretch>
            <a:fillRect/>
          </a:stretch>
        </p:blipFill>
        <p:spPr>
          <a:xfrm>
            <a:off x="558800" y="1165002"/>
            <a:ext cx="11633200" cy="4177968"/>
          </a:xfrm>
          <a:prstGeom prst="rect">
            <a:avLst/>
          </a:prstGeom>
        </p:spPr>
      </p:pic>
    </p:spTree>
    <p:extLst>
      <p:ext uri="{BB962C8B-B14F-4D97-AF65-F5344CB8AC3E}">
        <p14:creationId xmlns:p14="http://schemas.microsoft.com/office/powerpoint/2010/main" val="1271555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2ADE6-4FA6-3683-6AEF-772C7D0436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0E2B46A-3401-82F5-C26D-44793295583A}"/>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grpSp>
        <p:nvGrpSpPr>
          <p:cNvPr id="2" name="Группа 1">
            <a:extLst>
              <a:ext uri="{FF2B5EF4-FFF2-40B4-BE49-F238E27FC236}">
                <a16:creationId xmlns:a16="http://schemas.microsoft.com/office/drawing/2014/main" id="{F10001D8-4C58-C3B3-4F08-56698FA28DBC}"/>
              </a:ext>
            </a:extLst>
          </p:cNvPr>
          <p:cNvGrpSpPr/>
          <p:nvPr/>
        </p:nvGrpSpPr>
        <p:grpSpPr>
          <a:xfrm>
            <a:off x="2679700" y="1314450"/>
            <a:ext cx="5302884" cy="4616450"/>
            <a:chOff x="0" y="0"/>
            <a:chExt cx="2249787" cy="2095877"/>
          </a:xfrm>
        </p:grpSpPr>
        <p:grpSp>
          <p:nvGrpSpPr>
            <p:cNvPr id="4" name="Группа 3">
              <a:extLst>
                <a:ext uri="{FF2B5EF4-FFF2-40B4-BE49-F238E27FC236}">
                  <a16:creationId xmlns:a16="http://schemas.microsoft.com/office/drawing/2014/main" id="{207AA537-FCFC-8268-D704-A2C2F04822D9}"/>
                </a:ext>
              </a:extLst>
            </p:cNvPr>
            <p:cNvGrpSpPr/>
            <p:nvPr/>
          </p:nvGrpSpPr>
          <p:grpSpPr>
            <a:xfrm>
              <a:off x="104115" y="362139"/>
              <a:ext cx="2000552" cy="953889"/>
              <a:chOff x="0" y="0"/>
              <a:chExt cx="2000552" cy="953889"/>
            </a:xfrm>
          </p:grpSpPr>
          <p:sp>
            <p:nvSpPr>
              <p:cNvPr id="7" name="Десятиугольник 6">
                <a:extLst>
                  <a:ext uri="{FF2B5EF4-FFF2-40B4-BE49-F238E27FC236}">
                    <a16:creationId xmlns:a16="http://schemas.microsoft.com/office/drawing/2014/main" id="{30EC32B8-1C2F-AD51-7AD7-1C47C4DB339B}"/>
                  </a:ext>
                </a:extLst>
              </p:cNvPr>
              <p:cNvSpPr/>
              <p:nvPr/>
            </p:nvSpPr>
            <p:spPr>
              <a:xfrm>
                <a:off x="0" y="451422"/>
                <a:ext cx="511175" cy="488315"/>
              </a:xfrm>
              <a:prstGeom prst="decag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4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a:t>
                </a:r>
                <a:endParaRPr lang="ru-RU" sz="36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8" name="Десятиугольник 7">
                <a:extLst>
                  <a:ext uri="{FF2B5EF4-FFF2-40B4-BE49-F238E27FC236}">
                    <a16:creationId xmlns:a16="http://schemas.microsoft.com/office/drawing/2014/main" id="{C502B02B-5B85-B39D-8FBD-65A4B9ED09D4}"/>
                  </a:ext>
                </a:extLst>
              </p:cNvPr>
              <p:cNvSpPr/>
              <p:nvPr/>
            </p:nvSpPr>
            <p:spPr>
              <a:xfrm>
                <a:off x="1493822" y="465002"/>
                <a:ext cx="506730" cy="488315"/>
              </a:xfrm>
              <a:prstGeom prst="decag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4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10</a:t>
                </a:r>
                <a:endParaRPr lang="ru-RU" sz="36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9" name="Шестиугольник 8">
                <a:extLst>
                  <a:ext uri="{FF2B5EF4-FFF2-40B4-BE49-F238E27FC236}">
                    <a16:creationId xmlns:a16="http://schemas.microsoft.com/office/drawing/2014/main" id="{8A6B56CD-1875-E4BD-0791-E23FB259FB12}"/>
                  </a:ext>
                </a:extLst>
              </p:cNvPr>
              <p:cNvSpPr/>
              <p:nvPr/>
            </p:nvSpPr>
            <p:spPr>
              <a:xfrm>
                <a:off x="529628" y="478582"/>
                <a:ext cx="941560" cy="475307"/>
              </a:xfrm>
              <a:prstGeom prst="hexag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4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11001</a:t>
                </a:r>
                <a:endParaRPr lang="ru-RU" sz="36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Правая фигурная скобка 9">
                <a:extLst>
                  <a:ext uri="{FF2B5EF4-FFF2-40B4-BE49-F238E27FC236}">
                    <a16:creationId xmlns:a16="http://schemas.microsoft.com/office/drawing/2014/main" id="{0EF72EAC-842F-8A76-8F64-D0BDC5433124}"/>
                  </a:ext>
                </a:extLst>
              </p:cNvPr>
              <p:cNvSpPr/>
              <p:nvPr/>
            </p:nvSpPr>
            <p:spPr>
              <a:xfrm rot="16200000">
                <a:off x="769545" y="-526353"/>
                <a:ext cx="466090" cy="151879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4400"/>
              </a:p>
            </p:txBody>
          </p:sp>
        </p:grpSp>
        <p:sp>
          <p:nvSpPr>
            <p:cNvPr id="5" name="Скругленный прямоугольник 47">
              <a:extLst>
                <a:ext uri="{FF2B5EF4-FFF2-40B4-BE49-F238E27FC236}">
                  <a16:creationId xmlns:a16="http://schemas.microsoft.com/office/drawing/2014/main" id="{22627E46-6AEB-96B7-E6D0-59279121D1D4}"/>
                </a:ext>
              </a:extLst>
            </p:cNvPr>
            <p:cNvSpPr/>
            <p:nvPr/>
          </p:nvSpPr>
          <p:spPr>
            <a:xfrm>
              <a:off x="4527" y="0"/>
              <a:ext cx="2245260" cy="334978"/>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110</a:t>
              </a:r>
              <a:r>
                <a:rPr lang="en-US" sz="3600" baseline="-25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2</a:t>
              </a: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=5</a:t>
              </a:r>
              <a:r>
                <a:rPr lang="en-US" sz="3600" baseline="-25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10</a:t>
              </a: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 S-box ustuni</a:t>
              </a:r>
              <a:endParaRPr lang="ru-RU" sz="36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 name="Выноска со стрелкой вверх 48">
              <a:extLst>
                <a:ext uri="{FF2B5EF4-FFF2-40B4-BE49-F238E27FC236}">
                  <a16:creationId xmlns:a16="http://schemas.microsoft.com/office/drawing/2014/main" id="{FF55C5B3-7902-9811-8A79-B5EE52290098}"/>
                </a:ext>
              </a:extLst>
            </p:cNvPr>
            <p:cNvSpPr/>
            <p:nvPr/>
          </p:nvSpPr>
          <p:spPr>
            <a:xfrm>
              <a:off x="0" y="1339913"/>
              <a:ext cx="2190518" cy="755964"/>
            </a:xfrm>
            <a:prstGeom prst="upArrowCallou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11001</a:t>
              </a:r>
              <a:r>
                <a:rPr lang="en-US" sz="3600" baseline="-25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2</a:t>
              </a: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=25</a:t>
              </a:r>
              <a:r>
                <a:rPr lang="en-US" sz="3600" baseline="-250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10</a:t>
              </a:r>
              <a:r>
                <a:rPr lang="en-US" sz="36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Arial" panose="020B0604020202020204" pitchFamily="34" charset="0"/>
                </a:rPr>
                <a:t> S-box satri</a:t>
              </a:r>
              <a:endParaRPr lang="ru-RU" sz="3600">
                <a:effectLst/>
                <a:latin typeface="Times New Roman" panose="02020603050405020304" pitchFamily="18"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488679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B21B3-F9CE-E591-6414-D277595857A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D84E456-F7E8-3FAD-5933-F900B025950A}"/>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13" name="Объект 12">
            <a:extLst>
              <a:ext uri="{FF2B5EF4-FFF2-40B4-BE49-F238E27FC236}">
                <a16:creationId xmlns:a16="http://schemas.microsoft.com/office/drawing/2014/main" id="{53645EBC-6684-2D62-2E5D-545DDE5E284E}"/>
              </a:ext>
            </a:extLst>
          </p:cNvPr>
          <p:cNvGraphicFramePr>
            <a:graphicFrameLocks noChangeAspect="1"/>
          </p:cNvGraphicFramePr>
          <p:nvPr>
            <p:extLst>
              <p:ext uri="{D42A27DB-BD31-4B8C-83A1-F6EECF244321}">
                <p14:modId xmlns:p14="http://schemas.microsoft.com/office/powerpoint/2010/main" val="2403036475"/>
              </p:ext>
            </p:extLst>
          </p:nvPr>
        </p:nvGraphicFramePr>
        <p:xfrm>
          <a:off x="1121232" y="1384300"/>
          <a:ext cx="10977727" cy="4508500"/>
        </p:xfrm>
        <a:graphic>
          <a:graphicData uri="http://schemas.openxmlformats.org/presentationml/2006/ole">
            <mc:AlternateContent xmlns:mc="http://schemas.openxmlformats.org/markup-compatibility/2006">
              <mc:Choice xmlns:v="urn:schemas-microsoft-com:vml" Requires="v">
                <p:oleObj name="Document" r:id="rId2" imgW="5937090" imgH="2438194" progId="Word.Document.12">
                  <p:embed/>
                </p:oleObj>
              </mc:Choice>
              <mc:Fallback>
                <p:oleObj name="Document" r:id="rId2" imgW="5937090" imgH="2438194" progId="Word.Document.12">
                  <p:embed/>
                  <p:pic>
                    <p:nvPicPr>
                      <p:cNvPr id="0" name=""/>
                      <p:cNvPicPr/>
                      <p:nvPr/>
                    </p:nvPicPr>
                    <p:blipFill>
                      <a:blip r:embed="rId3"/>
                      <a:stretch>
                        <a:fillRect/>
                      </a:stretch>
                    </p:blipFill>
                    <p:spPr>
                      <a:xfrm>
                        <a:off x="1121232" y="1384300"/>
                        <a:ext cx="10977727" cy="4508500"/>
                      </a:xfrm>
                      <a:prstGeom prst="rect">
                        <a:avLst/>
                      </a:prstGeom>
                    </p:spPr>
                  </p:pic>
                </p:oleObj>
              </mc:Fallback>
            </mc:AlternateContent>
          </a:graphicData>
        </a:graphic>
      </p:graphicFrame>
    </p:spTree>
    <p:extLst>
      <p:ext uri="{BB962C8B-B14F-4D97-AF65-F5344CB8AC3E}">
        <p14:creationId xmlns:p14="http://schemas.microsoft.com/office/powerpoint/2010/main" val="266111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C7D2D-5535-794B-5526-6AF8F84D2DC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7F92DFD-A3E4-81C2-CD90-E055EFB78FED}"/>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3" name="Объект 2">
            <a:extLst>
              <a:ext uri="{FF2B5EF4-FFF2-40B4-BE49-F238E27FC236}">
                <a16:creationId xmlns:a16="http://schemas.microsoft.com/office/drawing/2014/main" id="{B22984E9-72B6-775B-89DB-C5AA5EE26F74}"/>
              </a:ext>
            </a:extLst>
          </p:cNvPr>
          <p:cNvGraphicFramePr>
            <a:graphicFrameLocks noChangeAspect="1"/>
          </p:cNvGraphicFramePr>
          <p:nvPr>
            <p:extLst>
              <p:ext uri="{D42A27DB-BD31-4B8C-83A1-F6EECF244321}">
                <p14:modId xmlns:p14="http://schemas.microsoft.com/office/powerpoint/2010/main" val="3212090302"/>
              </p:ext>
            </p:extLst>
          </p:nvPr>
        </p:nvGraphicFramePr>
        <p:xfrm>
          <a:off x="1121232" y="1384300"/>
          <a:ext cx="10854035" cy="4457700"/>
        </p:xfrm>
        <a:graphic>
          <a:graphicData uri="http://schemas.openxmlformats.org/presentationml/2006/ole">
            <mc:AlternateContent xmlns:mc="http://schemas.openxmlformats.org/markup-compatibility/2006">
              <mc:Choice xmlns:v="urn:schemas-microsoft-com:vml" Requires="v">
                <p:oleObj name="Document" r:id="rId2" imgW="5937090" imgH="2438194" progId="Word.Document.12">
                  <p:embed/>
                </p:oleObj>
              </mc:Choice>
              <mc:Fallback>
                <p:oleObj name="Document" r:id="rId2" imgW="5937090" imgH="2438194" progId="Word.Document.12">
                  <p:embed/>
                  <p:pic>
                    <p:nvPicPr>
                      <p:cNvPr id="0" name=""/>
                      <p:cNvPicPr/>
                      <p:nvPr/>
                    </p:nvPicPr>
                    <p:blipFill>
                      <a:blip r:embed="rId3"/>
                      <a:stretch>
                        <a:fillRect/>
                      </a:stretch>
                    </p:blipFill>
                    <p:spPr>
                      <a:xfrm>
                        <a:off x="1121232" y="1384300"/>
                        <a:ext cx="10854035" cy="4457700"/>
                      </a:xfrm>
                      <a:prstGeom prst="rect">
                        <a:avLst/>
                      </a:prstGeom>
                    </p:spPr>
                  </p:pic>
                </p:oleObj>
              </mc:Fallback>
            </mc:AlternateContent>
          </a:graphicData>
        </a:graphic>
      </p:graphicFrame>
    </p:spTree>
    <p:extLst>
      <p:ext uri="{BB962C8B-B14F-4D97-AF65-F5344CB8AC3E}">
        <p14:creationId xmlns:p14="http://schemas.microsoft.com/office/powerpoint/2010/main" val="3812997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93F3-C859-D90D-B1F7-FE5B99C6C2A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C894923-B8AC-8AF5-2835-3D23516B87E7}"/>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3" name="Объект 2">
            <a:extLst>
              <a:ext uri="{FF2B5EF4-FFF2-40B4-BE49-F238E27FC236}">
                <a16:creationId xmlns:a16="http://schemas.microsoft.com/office/drawing/2014/main" id="{5B0B4913-01B2-6460-74AD-D3C8A173275F}"/>
              </a:ext>
            </a:extLst>
          </p:cNvPr>
          <p:cNvGraphicFramePr>
            <a:graphicFrameLocks noChangeAspect="1"/>
          </p:cNvGraphicFramePr>
          <p:nvPr>
            <p:extLst>
              <p:ext uri="{D42A27DB-BD31-4B8C-83A1-F6EECF244321}">
                <p14:modId xmlns:p14="http://schemas.microsoft.com/office/powerpoint/2010/main" val="4230101636"/>
              </p:ext>
            </p:extLst>
          </p:nvPr>
        </p:nvGraphicFramePr>
        <p:xfrm>
          <a:off x="1106260" y="1636712"/>
          <a:ext cx="10610517" cy="4357688"/>
        </p:xfrm>
        <a:graphic>
          <a:graphicData uri="http://schemas.openxmlformats.org/presentationml/2006/ole">
            <mc:AlternateContent xmlns:mc="http://schemas.openxmlformats.org/markup-compatibility/2006">
              <mc:Choice xmlns:v="urn:schemas-microsoft-com:vml" Requires="v">
                <p:oleObj name="Document" r:id="rId2" imgW="5937090" imgH="2438194" progId="Word.Document.12">
                  <p:embed/>
                </p:oleObj>
              </mc:Choice>
              <mc:Fallback>
                <p:oleObj name="Document" r:id="rId2" imgW="5937090" imgH="2438194" progId="Word.Document.12">
                  <p:embed/>
                  <p:pic>
                    <p:nvPicPr>
                      <p:cNvPr id="0" name=""/>
                      <p:cNvPicPr/>
                      <p:nvPr/>
                    </p:nvPicPr>
                    <p:blipFill>
                      <a:blip r:embed="rId3"/>
                      <a:stretch>
                        <a:fillRect/>
                      </a:stretch>
                    </p:blipFill>
                    <p:spPr>
                      <a:xfrm>
                        <a:off x="1106260" y="1636712"/>
                        <a:ext cx="10610517" cy="4357688"/>
                      </a:xfrm>
                      <a:prstGeom prst="rect">
                        <a:avLst/>
                      </a:prstGeom>
                    </p:spPr>
                  </p:pic>
                </p:oleObj>
              </mc:Fallback>
            </mc:AlternateContent>
          </a:graphicData>
        </a:graphic>
      </p:graphicFrame>
    </p:spTree>
    <p:extLst>
      <p:ext uri="{BB962C8B-B14F-4D97-AF65-F5344CB8AC3E}">
        <p14:creationId xmlns:p14="http://schemas.microsoft.com/office/powerpoint/2010/main" val="368110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1E189-AE50-B9A6-276E-3A71A38EA9F0}"/>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FA9C8D2-CF45-B52C-427C-7D9581053E6E}"/>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3" name="Объект 2">
            <a:extLst>
              <a:ext uri="{FF2B5EF4-FFF2-40B4-BE49-F238E27FC236}">
                <a16:creationId xmlns:a16="http://schemas.microsoft.com/office/drawing/2014/main" id="{F3C9AE1D-E4BB-885C-1912-7F03ADE9C460}"/>
              </a:ext>
            </a:extLst>
          </p:cNvPr>
          <p:cNvGraphicFramePr>
            <a:graphicFrameLocks noChangeAspect="1"/>
          </p:cNvGraphicFramePr>
          <p:nvPr/>
        </p:nvGraphicFramePr>
        <p:xfrm>
          <a:off x="1106260" y="1636712"/>
          <a:ext cx="10610517" cy="4357688"/>
        </p:xfrm>
        <a:graphic>
          <a:graphicData uri="http://schemas.openxmlformats.org/presentationml/2006/ole">
            <mc:AlternateContent xmlns:mc="http://schemas.openxmlformats.org/markup-compatibility/2006">
              <mc:Choice xmlns:v="urn:schemas-microsoft-com:vml" Requires="v">
                <p:oleObj name="Document" r:id="rId2" imgW="5937090" imgH="2438194" progId="Word.Document.12">
                  <p:embed/>
                </p:oleObj>
              </mc:Choice>
              <mc:Fallback>
                <p:oleObj name="Document" r:id="rId2" imgW="5937090" imgH="2438194" progId="Word.Document.12">
                  <p:embed/>
                  <p:pic>
                    <p:nvPicPr>
                      <p:cNvPr id="3" name="Объект 2">
                        <a:extLst>
                          <a:ext uri="{FF2B5EF4-FFF2-40B4-BE49-F238E27FC236}">
                            <a16:creationId xmlns:a16="http://schemas.microsoft.com/office/drawing/2014/main" id="{5B0B4913-01B2-6460-74AD-D3C8A173275F}"/>
                          </a:ext>
                        </a:extLst>
                      </p:cNvPr>
                      <p:cNvPicPr/>
                      <p:nvPr/>
                    </p:nvPicPr>
                    <p:blipFill>
                      <a:blip r:embed="rId3"/>
                      <a:stretch>
                        <a:fillRect/>
                      </a:stretch>
                    </p:blipFill>
                    <p:spPr>
                      <a:xfrm>
                        <a:off x="1106260" y="1636712"/>
                        <a:ext cx="10610517" cy="4357688"/>
                      </a:xfrm>
                      <a:prstGeom prst="rect">
                        <a:avLst/>
                      </a:prstGeom>
                    </p:spPr>
                  </p:pic>
                </p:oleObj>
              </mc:Fallback>
            </mc:AlternateContent>
          </a:graphicData>
        </a:graphic>
      </p:graphicFrame>
    </p:spTree>
    <p:extLst>
      <p:ext uri="{BB962C8B-B14F-4D97-AF65-F5344CB8AC3E}">
        <p14:creationId xmlns:p14="http://schemas.microsoft.com/office/powerpoint/2010/main" val="275844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CFC2-58B9-DA13-6E14-E5603023E580}"/>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5BBDAB4-BD92-FCFB-2F7F-3E21D76051A7}"/>
              </a:ext>
            </a:extLst>
          </p:cNvPr>
          <p:cNvSpPr txBox="1"/>
          <p:nvPr/>
        </p:nvSpPr>
        <p:spPr>
          <a:xfrm>
            <a:off x="1917058" y="0"/>
            <a:ext cx="9152680" cy="742511"/>
          </a:xfrm>
          <a:prstGeom prst="rect">
            <a:avLst/>
          </a:prstGeom>
          <a:noFill/>
        </p:spPr>
        <p:txBody>
          <a:bodyPr wrap="square">
            <a:spAutoFit/>
          </a:bodyPr>
          <a:lstStyle/>
          <a:p>
            <a:pPr algn="ctr">
              <a:lnSpc>
                <a:spcPct val="150000"/>
              </a:lnSpc>
              <a:spcAft>
                <a:spcPts val="800"/>
              </a:spcAft>
            </a:pPr>
            <a:r>
              <a:rPr lang="en-US" sz="3200" b="1" dirty="0" err="1">
                <a:effectLst/>
                <a:latin typeface="Times New Roman" panose="02020603050405020304" pitchFamily="18" charset="0"/>
                <a:ea typeface="Calibri" panose="020F0502020204030204" pitchFamily="34" charset="0"/>
                <a:cs typeface="Arial" panose="020B0604020202020204" pitchFamily="34" charset="0"/>
              </a:rPr>
              <a:t>Kalitlarni</a:t>
            </a:r>
            <a:r>
              <a:rPr lang="en-US" sz="3200" b="1" dirty="0">
                <a:effectLst/>
                <a:latin typeface="Times New Roman" panose="02020603050405020304" pitchFamily="18" charset="0"/>
                <a:ea typeface="Calibri" panose="020F0502020204030204" pitchFamily="34" charset="0"/>
                <a:cs typeface="Arial" panose="020B0604020202020204" pitchFamily="34" charset="0"/>
              </a:rPr>
              <a:t> </a:t>
            </a:r>
            <a:r>
              <a:rPr lang="en-US" sz="3200" b="1" dirty="0" err="1">
                <a:effectLst/>
                <a:latin typeface="Times New Roman" panose="02020603050405020304" pitchFamily="18" charset="0"/>
                <a:ea typeface="Calibri" panose="020F0502020204030204" pitchFamily="34" charset="0"/>
                <a:cs typeface="Arial" panose="020B0604020202020204" pitchFamily="34" charset="0"/>
              </a:rPr>
              <a:t>tayyorlash</a:t>
            </a:r>
            <a:endParaRPr lang="ru-RU" sz="3200" dirty="0">
              <a:effectLst/>
              <a:latin typeface="Times New Roman" panose="02020603050405020304" pitchFamily="18"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930938F-692C-CA6A-985F-02BC95D6F408}"/>
                  </a:ext>
                </a:extLst>
              </p:cNvPr>
              <p:cNvSpPr txBox="1"/>
              <p:nvPr/>
            </p:nvSpPr>
            <p:spPr>
              <a:xfrm>
                <a:off x="1130300" y="1155701"/>
                <a:ext cx="10337800" cy="3654270"/>
              </a:xfrm>
              <a:prstGeom prst="rect">
                <a:avLst/>
              </a:prstGeom>
              <a:noFill/>
            </p:spPr>
            <p:txBody>
              <a:bodyPr wrap="square">
                <a:spAutoFit/>
              </a:bodyPr>
              <a:lstStyle/>
              <a:p>
                <a:pPr indent="450215" algn="just">
                  <a:lnSpc>
                    <a:spcPct val="150000"/>
                  </a:lnSpc>
                  <a:spcAft>
                    <a:spcPts val="800"/>
                  </a:spcAft>
                </a:pPr>
                <a:r>
                  <a:rPr lang="en-US" sz="2800" dirty="0" err="1">
                    <a:effectLst/>
                    <a:latin typeface="Times New Roman" panose="02020603050405020304" pitchFamily="18" charset="0"/>
                    <a:ea typeface="Calibri" panose="020F0502020204030204" pitchFamily="34" charset="0"/>
                    <a:cs typeface="Arial" panose="020B0604020202020204" pitchFamily="34" charset="0"/>
                  </a:rPr>
                  <a:t>Undan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so‘ng</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seans</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va</a:t>
                </a:r>
                <a:r>
                  <a:rPr lang="en-US" sz="2800" dirty="0">
                    <a:effectLst/>
                    <a:latin typeface="Times New Roman" panose="02020603050405020304" pitchFamily="18" charset="0"/>
                    <a:ea typeface="Calibri" panose="020F0502020204030204" pitchFamily="34" charset="0"/>
                    <a:cs typeface="Arial" panose="020B0604020202020204" pitchFamily="34" charset="0"/>
                  </a:rPr>
                  <a:t> round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kalitlarini</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hosil</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qilib</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olamiz</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Hosil</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qilish</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jarayonini</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quyidagi</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koddan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yaqqol</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tushunish</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mumkin</a:t>
                </a:r>
                <a:r>
                  <a:rPr lang="en-US" sz="2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𝐾</m:t>
                        </m:r>
                      </m:e>
                      <m:sub>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𝑟</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sub>
                    </m:sSub>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t>
                </a:r>
                <a:r>
                  <a:rPr lang="ru-RU" sz="2800" dirty="0" err="1">
                    <a:effectLst/>
                    <a:latin typeface="Times New Roman" panose="02020603050405020304" pitchFamily="18" charset="0"/>
                    <a:ea typeface="Times New Roman" panose="02020603050405020304" pitchFamily="18" charset="0"/>
                    <a:cs typeface="Arial" panose="020B0604020202020204" pitchFamily="34" charset="0"/>
                  </a:rPr>
                  <a:t>kalitda</a:t>
                </a:r>
                <a:r>
                  <a:rPr lang="ru-RU" sz="2800" dirty="0">
                    <a:effectLst/>
                    <a:latin typeface="Times New Roman" panose="02020603050405020304" pitchFamily="18" charset="0"/>
                    <a:ea typeface="Times New Roman" panose="02020603050405020304" pitchFamily="18" charset="0"/>
                    <a:cs typeface="Arial" panose="020B0604020202020204" pitchFamily="34" charset="0"/>
                  </a:rPr>
                  <a:t> </a:t>
                </a:r>
                <a:r>
                  <a:rPr lang="ru-RU" sz="2800" dirty="0" err="1">
                    <a:effectLst/>
                    <a:latin typeface="Times New Roman" panose="02020603050405020304" pitchFamily="18" charset="0"/>
                    <a:ea typeface="Times New Roman" panose="02020603050405020304" pitchFamily="18" charset="0"/>
                    <a:cs typeface="Arial" panose="020B0604020202020204" pitchFamily="34" charset="0"/>
                  </a:rPr>
                  <a:t>faqat</a:t>
                </a:r>
                <a:r>
                  <a:rPr lang="ru-RU" sz="2800" dirty="0">
                    <a:effectLst/>
                    <a:latin typeface="Times New Roman" panose="02020603050405020304" pitchFamily="18" charset="0"/>
                    <a:ea typeface="Times New Roman" panose="02020603050405020304" pitchFamily="18" charset="0"/>
                    <a:cs typeface="Arial" panose="020B0604020202020204" pitchFamily="34" charset="0"/>
                  </a:rPr>
                  <a:t> </a:t>
                </a:r>
                <a:r>
                  <a:rPr lang="ru-RU" sz="2800" dirty="0" err="1">
                    <a:effectLst/>
                    <a:latin typeface="Times New Roman" panose="02020603050405020304" pitchFamily="18" charset="0"/>
                    <a:ea typeface="Times New Roman" panose="02020603050405020304" pitchFamily="18" charset="0"/>
                    <a:cs typeface="Arial" panose="020B0604020202020204" pitchFamily="34" charset="0"/>
                  </a:rPr>
                  <a:t>oxirgi</a:t>
                </a:r>
                <a:r>
                  <a:rPr lang="ru-RU" sz="2800" dirty="0">
                    <a:effectLst/>
                    <a:latin typeface="Times New Roman" panose="02020603050405020304" pitchFamily="18" charset="0"/>
                    <a:ea typeface="Times New Roman" panose="02020603050405020304" pitchFamily="18" charset="0"/>
                    <a:cs typeface="Arial" panose="020B0604020202020204" pitchFamily="34" charset="0"/>
                  </a:rPr>
                  <a:t> 5 </a:t>
                </a:r>
                <a:r>
                  <a:rPr lang="ru-RU" sz="2800" dirty="0" err="1">
                    <a:effectLst/>
                    <a:latin typeface="Times New Roman" panose="02020603050405020304" pitchFamily="18" charset="0"/>
                    <a:ea typeface="Times New Roman" panose="02020603050405020304" pitchFamily="18" charset="0"/>
                    <a:cs typeface="Arial" panose="020B0604020202020204" pitchFamily="34" charset="0"/>
                  </a:rPr>
                  <a:t>biti</a:t>
                </a:r>
                <a:r>
                  <a:rPr lang="ru-RU" sz="2800" dirty="0">
                    <a:effectLst/>
                    <a:latin typeface="Times New Roman" panose="02020603050405020304" pitchFamily="18" charset="0"/>
                    <a:ea typeface="Times New Roman" panose="02020603050405020304" pitchFamily="18" charset="0"/>
                    <a:cs typeface="Arial" panose="020B0604020202020204" pitchFamily="34" charset="0"/>
                  </a:rPr>
                  <a:t> </a:t>
                </a:r>
                <a:r>
                  <a:rPr lang="ru-RU" sz="2800" dirty="0" err="1">
                    <a:effectLst/>
                    <a:latin typeface="Times New Roman" panose="02020603050405020304" pitchFamily="18" charset="0"/>
                    <a:ea typeface="Times New Roman" panose="02020603050405020304" pitchFamily="18" charset="0"/>
                    <a:cs typeface="Arial" panose="020B0604020202020204" pitchFamily="34" charset="0"/>
                  </a:rPr>
                  <a:t>ishlatiladi</a:t>
                </a:r>
                <a:r>
                  <a:rPr lang="ru-RU" sz="2800" dirty="0">
                    <a:effectLst/>
                    <a:latin typeface="Times New Roman" panose="02020603050405020304" pitchFamily="18" charset="0"/>
                    <a:ea typeface="Times New Roman" panose="02020603050405020304" pitchFamily="18" charset="0"/>
                    <a:cs typeface="Arial" panose="020B0604020202020204" pitchFamily="34" charset="0"/>
                  </a:rPr>
                  <a:t>.</a:t>
                </a:r>
                <a:endParaRPr lang="ru-RU" sz="2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r>
                  <a:rPr lang="ru-RU" sz="2800" dirty="0">
                    <a:effectLst/>
                    <a:latin typeface="Times New Roman" panose="02020603050405020304" pitchFamily="18" charset="0"/>
                    <a:ea typeface="Calibri" panose="020F0502020204030204" pitchFamily="34" charset="0"/>
                    <a:cs typeface="Arial" panose="020B0604020202020204" pitchFamily="34" charset="0"/>
                  </a:rPr>
                  <a:t>	</a:t>
                </a:r>
                <a:r>
                  <a:rPr lang="ru-RU" sz="2800" b="1" dirty="0" err="1">
                    <a:effectLst/>
                    <a:latin typeface="Times New Roman" panose="02020603050405020304" pitchFamily="18" charset="0"/>
                    <a:ea typeface="Calibri" panose="020F0502020204030204" pitchFamily="34" charset="0"/>
                    <a:cs typeface="Arial" panose="020B0604020202020204" pitchFamily="34" charset="0"/>
                  </a:rPr>
                  <a:t>for</a:t>
                </a:r>
                <a:r>
                  <a:rPr lang="ru-RU" sz="2800" b="1" dirty="0">
                    <a:effectLst/>
                    <a:latin typeface="Times New Roman" panose="02020603050405020304" pitchFamily="18" charset="0"/>
                    <a:ea typeface="Calibri" panose="020F0502020204030204" pitchFamily="34" charset="0"/>
                    <a:cs typeface="Arial" panose="020B0604020202020204" pitchFamily="34" charset="0"/>
                  </a:rPr>
                  <a:t> (i=1; i&lt;=16; i++) {</a:t>
                </a:r>
                <a14:m>
                  <m:oMath xmlns:m="http://schemas.openxmlformats.org/officeDocument/2006/math">
                    <m:sSub>
                      <m:sSubPr>
                        <m:ctrlPr>
                          <a:rPr lang="ru-RU" sz="2800" b="1" i="1">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effectLst/>
                            <a:latin typeface="Cambria Math" panose="02040503050406030204" pitchFamily="18" charset="0"/>
                            <a:ea typeface="Calibri" panose="020F0502020204030204" pitchFamily="34" charset="0"/>
                            <a:cs typeface="Arial" panose="020B0604020202020204" pitchFamily="34" charset="0"/>
                          </a:rPr>
                          <m:t>𝑲</m:t>
                        </m:r>
                      </m:e>
                      <m:sub>
                        <m:sSub>
                          <m:sSubPr>
                            <m:ctrlPr>
                              <a:rPr lang="ru-RU" sz="2800" b="1" i="1">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effectLst/>
                                <a:latin typeface="Cambria Math" panose="02040503050406030204" pitchFamily="18" charset="0"/>
                                <a:ea typeface="Calibri" panose="020F0502020204030204" pitchFamily="34" charset="0"/>
                                <a:cs typeface="Arial" panose="020B0604020202020204" pitchFamily="34" charset="0"/>
                              </a:rPr>
                              <m:t>𝒎</m:t>
                            </m:r>
                          </m:e>
                          <m:sub>
                            <m:r>
                              <a:rPr lang="en-US" sz="2800" b="1" i="1">
                                <a:effectLst/>
                                <a:latin typeface="Cambria Math" panose="02040503050406030204" pitchFamily="18" charset="0"/>
                                <a:ea typeface="Calibri" panose="020F0502020204030204" pitchFamily="34" charset="0"/>
                                <a:cs typeface="Arial" panose="020B0604020202020204" pitchFamily="34" charset="0"/>
                              </a:rPr>
                              <m:t>𝒊</m:t>
                            </m:r>
                          </m:sub>
                        </m:sSub>
                      </m:sub>
                    </m:sSub>
                    <m:r>
                      <a:rPr lang="ru-RU" sz="2800" b="1" i="1">
                        <a:effectLst/>
                        <a:latin typeface="Cambria Math" panose="02040503050406030204" pitchFamily="18" charset="0"/>
                        <a:ea typeface="Calibri" panose="020F0502020204030204" pitchFamily="34" charset="0"/>
                        <a:cs typeface="Arial" panose="020B0604020202020204" pitchFamily="34" charset="0"/>
                      </a:rPr>
                      <m:t>=</m:t>
                    </m:r>
                    <m:sSub>
                      <m:sSubPr>
                        <m:ctrlPr>
                          <a:rPr lang="ru-RU" sz="2800" b="1" i="1">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effectLst/>
                            <a:latin typeface="Cambria Math" panose="02040503050406030204" pitchFamily="18" charset="0"/>
                            <a:ea typeface="Calibri" panose="020F0502020204030204" pitchFamily="34" charset="0"/>
                            <a:cs typeface="Arial" panose="020B0604020202020204" pitchFamily="34" charset="0"/>
                          </a:rPr>
                          <m:t>𝑲</m:t>
                        </m:r>
                      </m:e>
                      <m:sub>
                        <m:r>
                          <a:rPr lang="en-US" sz="2800" b="1" i="1">
                            <a:effectLst/>
                            <a:latin typeface="Cambria Math" panose="02040503050406030204" pitchFamily="18" charset="0"/>
                            <a:ea typeface="Calibri" panose="020F0502020204030204" pitchFamily="34" charset="0"/>
                            <a:cs typeface="Arial" panose="020B0604020202020204" pitchFamily="34" charset="0"/>
                          </a:rPr>
                          <m:t>𝒊</m:t>
                        </m:r>
                      </m:sub>
                    </m:sSub>
                  </m:oMath>
                </a14:m>
                <a:r>
                  <a:rPr lang="ru-RU" sz="2800" b="1"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b="1" i="1">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effectLst/>
                            <a:latin typeface="Cambria Math" panose="02040503050406030204" pitchFamily="18" charset="0"/>
                            <a:ea typeface="Calibri" panose="020F0502020204030204" pitchFamily="34" charset="0"/>
                            <a:cs typeface="Arial" panose="020B0604020202020204" pitchFamily="34" charset="0"/>
                          </a:rPr>
                          <m:t>𝑲</m:t>
                        </m:r>
                      </m:e>
                      <m:sub>
                        <m:sSub>
                          <m:sSubPr>
                            <m:ctrlPr>
                              <a:rPr lang="ru-RU" sz="2800" b="1" i="1">
                                <a:effectLst/>
                                <a:latin typeface="Cambria Math" panose="02040503050406030204" pitchFamily="18" charset="0"/>
                                <a:ea typeface="Calibri" panose="020F0502020204030204" pitchFamily="34" charset="0"/>
                                <a:cs typeface="Arial" panose="020B0604020202020204" pitchFamily="34" charset="0"/>
                              </a:rPr>
                            </m:ctrlPr>
                          </m:sSubPr>
                          <m:e>
                            <m:r>
                              <a:rPr lang="en-US" sz="2800" b="1" i="1">
                                <a:effectLst/>
                                <a:latin typeface="Cambria Math" panose="02040503050406030204" pitchFamily="18" charset="0"/>
                                <a:ea typeface="Calibri" panose="020F0502020204030204" pitchFamily="34" charset="0"/>
                                <a:cs typeface="Arial" panose="020B0604020202020204" pitchFamily="34" charset="0"/>
                              </a:rPr>
                              <m:t>𝒓</m:t>
                            </m:r>
                          </m:e>
                          <m:sub>
                            <m:r>
                              <a:rPr lang="en-US" sz="2800" b="1" i="1">
                                <a:effectLst/>
                                <a:latin typeface="Cambria Math" panose="02040503050406030204" pitchFamily="18" charset="0"/>
                                <a:ea typeface="Calibri" panose="020F0502020204030204" pitchFamily="34" charset="0"/>
                                <a:cs typeface="Arial" panose="020B0604020202020204" pitchFamily="34" charset="0"/>
                              </a:rPr>
                              <m:t>𝒊</m:t>
                            </m:r>
                          </m:sub>
                        </m:sSub>
                      </m:sub>
                    </m:sSub>
                    <m:r>
                      <a:rPr lang="ru-RU" sz="2800" b="1" i="1">
                        <a:effectLst/>
                        <a:latin typeface="Cambria Math" panose="02040503050406030204" pitchFamily="18" charset="0"/>
                        <a:ea typeface="Calibri" panose="020F0502020204030204" pitchFamily="34" charset="0"/>
                        <a:cs typeface="Arial" panose="020B0604020202020204" pitchFamily="34" charset="0"/>
                      </a:rPr>
                      <m:t>=</m:t>
                    </m:r>
                    <m:r>
                      <a:rPr lang="en-US" sz="2800" b="1" i="1">
                        <a:effectLst/>
                        <a:latin typeface="Cambria Math" panose="02040503050406030204" pitchFamily="18" charset="0"/>
                        <a:ea typeface="Calibri" panose="020F0502020204030204" pitchFamily="34" charset="0"/>
                        <a:cs typeface="Arial" panose="020B0604020202020204" pitchFamily="34" charset="0"/>
                      </a:rPr>
                      <m:t>𝑲</m:t>
                    </m:r>
                    <m:d>
                      <m:dPr>
                        <m:ctrlPr>
                          <a:rPr lang="ru-RU" sz="2800" b="1" i="1">
                            <a:effectLst/>
                            <a:latin typeface="Cambria Math" panose="02040503050406030204" pitchFamily="18" charset="0"/>
                            <a:ea typeface="Calibri" panose="020F0502020204030204" pitchFamily="34" charset="0"/>
                            <a:cs typeface="Arial" panose="020B0604020202020204" pitchFamily="34" charset="0"/>
                          </a:rPr>
                        </m:ctrlPr>
                      </m:dPr>
                      <m:e>
                        <m:r>
                          <a:rPr lang="en-US" sz="2800" b="1" i="1">
                            <a:effectLst/>
                            <a:latin typeface="Cambria Math" panose="02040503050406030204" pitchFamily="18" charset="0"/>
                            <a:ea typeface="Calibri" panose="020F0502020204030204" pitchFamily="34" charset="0"/>
                            <a:cs typeface="Arial" panose="020B0604020202020204" pitchFamily="34" charset="0"/>
                          </a:rPr>
                          <m:t>𝟏𝟔</m:t>
                        </m:r>
                        <m:r>
                          <a:rPr lang="ru-RU" sz="2800" b="1" i="1">
                            <a:effectLst/>
                            <a:latin typeface="Cambria Math" panose="02040503050406030204" pitchFamily="18" charset="0"/>
                            <a:ea typeface="Calibri" panose="020F0502020204030204" pitchFamily="34" charset="0"/>
                            <a:cs typeface="Arial" panose="020B0604020202020204" pitchFamily="34" charset="0"/>
                          </a:rPr>
                          <m:t>+</m:t>
                        </m:r>
                        <m:r>
                          <a:rPr lang="en-US" sz="2800" b="1" i="1">
                            <a:effectLst/>
                            <a:latin typeface="Cambria Math" panose="02040503050406030204" pitchFamily="18" charset="0"/>
                            <a:ea typeface="Calibri" panose="020F0502020204030204" pitchFamily="34" charset="0"/>
                            <a:cs typeface="Arial" panose="020B0604020202020204" pitchFamily="34" charset="0"/>
                          </a:rPr>
                          <m:t>𝒊</m:t>
                        </m:r>
                      </m:e>
                    </m:d>
                    <m:r>
                      <a:rPr lang="ru-RU" sz="2800" b="1" i="1">
                        <a:effectLst/>
                        <a:latin typeface="Cambria Math" panose="02040503050406030204" pitchFamily="18" charset="0"/>
                        <a:ea typeface="Calibri" panose="020F0502020204030204" pitchFamily="34" charset="0"/>
                        <a:cs typeface="Arial" panose="020B0604020202020204" pitchFamily="34" charset="0"/>
                      </a:rPr>
                      <m:t>;</m:t>
                    </m:r>
                  </m:oMath>
                </a14:m>
                <a:r>
                  <a:rPr lang="ru-RU" sz="2800" b="1" dirty="0">
                    <a:effectLst/>
                    <a:latin typeface="Times New Roman" panose="02020603050405020304" pitchFamily="18" charset="0"/>
                    <a:ea typeface="Calibri" panose="020F0502020204030204" pitchFamily="34" charset="0"/>
                    <a:cs typeface="Arial" panose="020B0604020202020204" pitchFamily="34" charset="0"/>
                  </a:rPr>
                  <a:t> }</a:t>
                </a:r>
                <a:endParaRPr lang="ru-RU" sz="28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r>
                  <a:rPr lang="ru-RU" sz="2800" dirty="0">
                    <a:effectLst/>
                    <a:latin typeface="Times New Roman" panose="02020603050405020304" pitchFamily="18" charset="0"/>
                    <a:ea typeface="Calibri" panose="020F0502020204030204" pitchFamily="34" charset="0"/>
                    <a:cs typeface="Arial" panose="020B0604020202020204" pitchFamily="34" charset="0"/>
                  </a:rPr>
                  <a:t>	</a:t>
                </a:r>
                <a:r>
                  <a:rPr lang="ru-RU" sz="2800" dirty="0" err="1">
                    <a:effectLst/>
                    <a:latin typeface="Times New Roman" panose="02020603050405020304" pitchFamily="18" charset="0"/>
                    <a:ea typeface="Calibri" panose="020F0502020204030204" pitchFamily="34" charset="0"/>
                    <a:cs typeface="Arial" panose="020B0604020202020204" pitchFamily="34" charset="0"/>
                  </a:rPr>
                  <a:t>Bunda</a:t>
                </a:r>
                <a:r>
                  <a:rPr lang="ru-RU" sz="2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𝐾</m:t>
                        </m:r>
                      </m:e>
                      <m:sub>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𝑚</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sub>
                    </m:sSub>
                  </m:oMath>
                </a14:m>
                <a:r>
                  <a:rPr lang="ru-RU" sz="2800" dirty="0">
                    <a:effectLst/>
                    <a:latin typeface="Times New Roman" panose="02020603050405020304" pitchFamily="18" charset="0"/>
                    <a:ea typeface="Calibri" panose="020F0502020204030204" pitchFamily="34" charset="0"/>
                    <a:cs typeface="Arial" panose="020B0604020202020204" pitchFamily="34" charset="0"/>
                  </a:rPr>
                  <a:t>]=32-bit </a:t>
                </a:r>
                <a:r>
                  <a:rPr lang="ru-RU" sz="2800" dirty="0" err="1">
                    <a:effectLst/>
                    <a:latin typeface="Times New Roman" panose="02020603050405020304" pitchFamily="18" charset="0"/>
                    <a:ea typeface="Calibri" panose="020F0502020204030204" pitchFamily="34" charset="0"/>
                    <a:cs typeface="Arial" panose="020B0604020202020204" pitchFamily="34" charset="0"/>
                  </a:rPr>
                  <a:t>va</a:t>
                </a:r>
                <a:r>
                  <a:rPr lang="ru-RU" sz="2800" dirty="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𝐾</m:t>
                        </m:r>
                      </m:e>
                      <m:sub>
                        <m:sSub>
                          <m:sSubPr>
                            <m:ctrlPr>
                              <a:rPr lang="ru-RU"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𝑟</m:t>
                            </m:r>
                          </m:e>
                          <m:sub>
                            <m:r>
                              <a:rPr lang="en-US" sz="2800" i="1">
                                <a:effectLst/>
                                <a:latin typeface="Cambria Math" panose="02040503050406030204" pitchFamily="18" charset="0"/>
                                <a:ea typeface="Calibri" panose="020F0502020204030204" pitchFamily="34" charset="0"/>
                                <a:cs typeface="Arial" panose="020B0604020202020204" pitchFamily="34" charset="0"/>
                              </a:rPr>
                              <m:t>𝑖</m:t>
                            </m:r>
                          </m:sub>
                        </m:sSub>
                      </m:sub>
                    </m:sSub>
                  </m:oMath>
                </a14:m>
                <a:r>
                  <a:rPr lang="ru-RU" sz="2800" dirty="0">
                    <a:effectLst/>
                    <a:latin typeface="Times New Roman" panose="02020603050405020304" pitchFamily="18" charset="0"/>
                    <a:ea typeface="Calibri" panose="020F0502020204030204" pitchFamily="34" charset="0"/>
                    <a:cs typeface="Arial" panose="020B0604020202020204" pitchFamily="34" charset="0"/>
                  </a:rPr>
                  <a:t>]=5-bit.</a:t>
                </a:r>
              </a:p>
            </p:txBody>
          </p:sp>
        </mc:Choice>
        <mc:Fallback>
          <p:sp>
            <p:nvSpPr>
              <p:cNvPr id="6" name="TextBox 5">
                <a:extLst>
                  <a:ext uri="{FF2B5EF4-FFF2-40B4-BE49-F238E27FC236}">
                    <a16:creationId xmlns:a16="http://schemas.microsoft.com/office/drawing/2014/main" id="{8930938F-692C-CA6A-985F-02BC95D6F408}"/>
                  </a:ext>
                </a:extLst>
              </p:cNvPr>
              <p:cNvSpPr txBox="1">
                <a:spLocks noRot="1" noChangeAspect="1" noMove="1" noResize="1" noEditPoints="1" noAdjustHandles="1" noChangeArrowheads="1" noChangeShapeType="1" noTextEdit="1"/>
              </p:cNvSpPr>
              <p:nvPr/>
            </p:nvSpPr>
            <p:spPr>
              <a:xfrm>
                <a:off x="1130300" y="1155701"/>
                <a:ext cx="10337800" cy="3654270"/>
              </a:xfrm>
              <a:prstGeom prst="rect">
                <a:avLst/>
              </a:prstGeom>
              <a:blipFill>
                <a:blip r:embed="rId2"/>
                <a:stretch>
                  <a:fillRect l="-1179" r="-1238" b="-2671"/>
                </a:stretch>
              </a:blipFill>
            </p:spPr>
            <p:txBody>
              <a:bodyPr/>
              <a:lstStyle/>
              <a:p>
                <a:r>
                  <a:rPr lang="ru-RU">
                    <a:noFill/>
                  </a:rPr>
                  <a:t> </a:t>
                </a:r>
              </a:p>
            </p:txBody>
          </p:sp>
        </mc:Fallback>
      </mc:AlternateContent>
    </p:spTree>
    <p:extLst>
      <p:ext uri="{BB962C8B-B14F-4D97-AF65-F5344CB8AC3E}">
        <p14:creationId xmlns:p14="http://schemas.microsoft.com/office/powerpoint/2010/main" val="358815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50E39-DED7-10DC-86C5-85D8BE1FF9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0" name="Таблица 9">
                <a:extLst>
                  <a:ext uri="{FF2B5EF4-FFF2-40B4-BE49-F238E27FC236}">
                    <a16:creationId xmlns:a16="http://schemas.microsoft.com/office/drawing/2014/main" id="{71648CCF-24BC-0B8A-6B78-56C57D9586DD}"/>
                  </a:ext>
                </a:extLst>
              </p:cNvPr>
              <p:cNvGraphicFramePr>
                <a:graphicFrameLocks noGrp="1"/>
              </p:cNvGraphicFramePr>
              <p:nvPr/>
            </p:nvGraphicFramePr>
            <p:xfrm>
              <a:off x="1041722" y="1678329"/>
              <a:ext cx="10903352" cy="4273615"/>
            </p:xfrm>
            <a:graphic>
              <a:graphicData uri="http://schemas.openxmlformats.org/drawingml/2006/table">
                <a:tbl>
                  <a:tblPr firstRow="1" firstCol="1" bandRow="1">
                    <a:tableStyleId>{2D5ABB26-0587-4C30-8999-92F81FD0307C}</a:tableStyleId>
                  </a:tblPr>
                  <a:tblGrid>
                    <a:gridCol w="5451676">
                      <a:extLst>
                        <a:ext uri="{9D8B030D-6E8A-4147-A177-3AD203B41FA5}">
                          <a16:colId xmlns:a16="http://schemas.microsoft.com/office/drawing/2014/main" val="1824131281"/>
                        </a:ext>
                      </a:extLst>
                    </a:gridCol>
                    <a:gridCol w="5451676">
                      <a:extLst>
                        <a:ext uri="{9D8B030D-6E8A-4147-A177-3AD203B41FA5}">
                          <a16:colId xmlns:a16="http://schemas.microsoft.com/office/drawing/2014/main" val="3475481364"/>
                        </a:ext>
                      </a:extLst>
                    </a:gridCol>
                  </a:tblGrid>
                  <a:tr h="1358788">
                    <a:tc>
                      <a:txBody>
                        <a:bodyPr/>
                        <a:lstStyle/>
                        <a:p>
                          <a:pPr algn="just">
                            <a:lnSpc>
                              <a:spcPct val="150000"/>
                            </a:lnSpc>
                            <a:spcAft>
                              <a:spcPts val="800"/>
                            </a:spcAft>
                          </a:pPr>
                          <a:r>
                            <a:rPr lang="ru-RU" sz="2400" b="1">
                              <a:effectLst/>
                              <a:latin typeface="Times New Roman" panose="02020603050405020304" pitchFamily="18" charset="0"/>
                              <a:cs typeface="Times New Roman" panose="02020603050405020304" pitchFamily="18" charset="0"/>
                            </a:rPr>
                            <a:t>1,4,7,10,13,16 -tur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r>
                                  <a:rPr lang="en-US" sz="2400" b="1">
                                    <a:effectLst/>
                                  </a:rPr>
                                  <m:t>[</m:t>
                                </m:r>
                                <m:sSub>
                                  <m:sSubPr>
                                    <m:ctrlPr>
                                      <a:rPr lang="ru-RU" sz="2400" b="1">
                                        <a:effectLst/>
                                      </a:rPr>
                                    </m:ctrlPr>
                                  </m:sSubPr>
                                  <m:e>
                                    <m:r>
                                      <a:rPr lang="en-US" sz="2400" b="1" i="1">
                                        <a:effectLst/>
                                      </a:rPr>
                                      <m:t>𝐈</m:t>
                                    </m:r>
                                  </m:e>
                                  <m:sub>
                                    <m:r>
                                      <a:rPr lang="en-US" sz="2400" b="1" i="1">
                                        <a:effectLst/>
                                      </a:rPr>
                                      <m:t>𝐛</m:t>
                                    </m:r>
                                  </m:sub>
                                </m:sSub>
                                <m:r>
                                  <a:rPr lang="en-US" sz="2400" b="1">
                                    <a:effectLst/>
                                  </a:rPr>
                                  <m:t>]−</m:t>
                                </m:r>
                                <m:sSub>
                                  <m:sSubPr>
                                    <m:ctrlPr>
                                      <a:rPr lang="ru-RU" sz="2400" b="1">
                                        <a:effectLst/>
                                      </a:rPr>
                                    </m:ctrlPr>
                                  </m:sSubPr>
                                  <m:e>
                                    <m:r>
                                      <a:rPr lang="en-US" sz="2400" b="1" i="1">
                                        <a:effectLst/>
                                      </a:rPr>
                                      <m:t>𝐒</m:t>
                                    </m:r>
                                  </m:e>
                                  <m:sub>
                                    <m:r>
                                      <a:rPr lang="en-US" sz="2400" b="1" i="1">
                                        <a:effectLst/>
                                      </a:rPr>
                                      <m:t>𝟑</m:t>
                                    </m:r>
                                  </m:sub>
                                </m:sSub>
                                <m:r>
                                  <a:rPr lang="en-US" sz="2400" b="1">
                                    <a:effectLst/>
                                  </a:rPr>
                                  <m:t>[</m:t>
                                </m:r>
                                <m:sSub>
                                  <m:sSubPr>
                                    <m:ctrlPr>
                                      <a:rPr lang="ru-RU" sz="2400" b="1">
                                        <a:effectLst/>
                                      </a:rPr>
                                    </m:ctrlPr>
                                  </m:sSubPr>
                                  <m:e>
                                    <m:r>
                                      <a:rPr lang="en-US" sz="2400" b="1" i="1">
                                        <a:effectLst/>
                                      </a:rPr>
                                      <m:t>𝐈</m:t>
                                    </m:r>
                                  </m:e>
                                  <m:sub>
                                    <m:r>
                                      <a:rPr lang="en-US" sz="2400" b="1" i="1">
                                        <a:effectLst/>
                                      </a:rPr>
                                      <m:t>𝐜</m:t>
                                    </m:r>
                                  </m:sub>
                                </m:sSub>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543229"/>
                      </a:ext>
                    </a:extLst>
                  </a:tr>
                  <a:tr h="1358788">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2,5,8,11,14 -tur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𝐛</m:t>
                                        </m:r>
                                      </m:sub>
                                    </m:sSub>
                                  </m:e>
                                </m:d>
                                <m:r>
                                  <a:rPr lang="en-US" sz="2400" b="1">
                                    <a:effectLst/>
                                  </a:rPr>
                                  <m:t>+</m:t>
                                </m:r>
                                <m:sSub>
                                  <m:sSubPr>
                                    <m:ctrlPr>
                                      <a:rPr lang="ru-RU" sz="2400" b="1">
                                        <a:effectLst/>
                                      </a:rPr>
                                    </m:ctrlPr>
                                  </m:sSubPr>
                                  <m:e>
                                    <m:r>
                                      <a:rPr lang="en-US" sz="2400" b="1" i="1">
                                        <a:effectLst/>
                                      </a:rPr>
                                      <m:t>𝐒</m:t>
                                    </m:r>
                                  </m:e>
                                  <m:sub>
                                    <m:r>
                                      <a:rPr lang="en-US" sz="2400" b="1" i="1">
                                        <a:effectLst/>
                                      </a:rPr>
                                      <m:t>𝟑</m:t>
                                    </m:r>
                                  </m:sub>
                                </m:sSub>
                                <m:r>
                                  <a:rPr lang="en-US" sz="2400" b="1">
                                    <a:effectLst/>
                                  </a:rPr>
                                  <m:t>[</m:t>
                                </m:r>
                                <m:sSub>
                                  <m:sSubPr>
                                    <m:ctrlPr>
                                      <a:rPr lang="ru-RU" sz="2400" b="1">
                                        <a:effectLst/>
                                      </a:rPr>
                                    </m:ctrlPr>
                                  </m:sSubPr>
                                  <m:e>
                                    <m:r>
                                      <a:rPr lang="en-US" sz="2400" b="1" i="1">
                                        <a:effectLst/>
                                      </a:rPr>
                                      <m:t>𝐈</m:t>
                                    </m:r>
                                  </m:e>
                                  <m:sub>
                                    <m:r>
                                      <a:rPr lang="en-US" sz="2400" b="1" i="1">
                                        <a:effectLst/>
                                      </a:rPr>
                                      <m:t>𝐜</m:t>
                                    </m:r>
                                  </m:sub>
                                </m:sSub>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574080"/>
                      </a:ext>
                    </a:extLst>
                  </a:tr>
                  <a:tr h="1391437">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3,6,9,12,15 -tur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14:m>
                            <m:oMath xmlns:m="http://schemas.openxmlformats.org/officeDocument/2006/math">
                              <m:sSub>
                                <m:sSubPr>
                                  <m:ctrlPr>
                                    <a:rPr lang="ru-RU" sz="2400" b="1">
                                      <a:effectLst/>
                                    </a:rPr>
                                  </m:ctrlPr>
                                </m:sSubPr>
                                <m:e>
                                  <m:r>
                                    <a:rPr lang="en-US" sz="2400" b="1" i="1">
                                      <a:effectLst/>
                                    </a:rPr>
                                    <m:t>𝐈</m:t>
                                  </m:r>
                                  <m:r>
                                    <a:rPr lang="en-US" sz="2400" b="1">
                                      <a:effectLst/>
                                    </a:rPr>
                                    <m:t>=((</m:t>
                                  </m:r>
                                  <m:r>
                                    <a:rPr lang="en-US" sz="2400" b="1" i="1">
                                      <a:effectLst/>
                                    </a:rPr>
                                    <m:t>𝐊</m:t>
                                  </m:r>
                                </m:e>
                                <m:sub>
                                  <m:sSub>
                                    <m:sSubPr>
                                      <m:ctrlPr>
                                        <a:rPr lang="ru-RU" sz="2400" b="1">
                                          <a:effectLst/>
                                        </a:rPr>
                                      </m:ctrlPr>
                                    </m:sSubPr>
                                    <m:e>
                                      <m:r>
                                        <a:rPr lang="en-US" sz="2400" b="1" i="1">
                                          <a:effectLst/>
                                        </a:rPr>
                                        <m:t>𝐦</m:t>
                                      </m:r>
                                    </m:e>
                                    <m:sub>
                                      <m:r>
                                        <a:rPr lang="en-US" sz="2400" b="1" i="1">
                                          <a:effectLst/>
                                        </a:rPr>
                                        <m:t>𝐢</m:t>
                                      </m:r>
                                    </m:sub>
                                  </m:sSub>
                                </m:sub>
                              </m:sSub>
                              <m:r>
                                <a:rPr lang="en-US" sz="2400" b="1">
                                  <a:effectLst/>
                                </a:rPr>
                                <m:t>−</m:t>
                              </m:r>
                              <m:sSub>
                                <m:sSubPr>
                                  <m:ctrlPr>
                                    <a:rPr lang="ru-RU" sz="2400" b="1">
                                      <a:effectLst/>
                                    </a:rPr>
                                  </m:ctrlPr>
                                </m:sSubPr>
                                <m:e>
                                  <m:r>
                                    <a:rPr lang="en-US" sz="2400" b="1" i="1">
                                      <a:effectLst/>
                                    </a:rPr>
                                    <m:t>𝐑</m:t>
                                  </m:r>
                                </m:e>
                                <m:sub>
                                  <m:r>
                                    <a:rPr lang="en-US" sz="2400" b="1" i="1">
                                      <a:effectLst/>
                                    </a:rPr>
                                    <m:t>𝐢</m:t>
                                  </m:r>
                                  <m:r>
                                    <a:rPr lang="en-US" sz="2400" b="1">
                                      <a:effectLst/>
                                    </a:rPr>
                                    <m:t>−</m:t>
                                  </m:r>
                                  <m:r>
                                    <a:rPr lang="en-US" sz="2400" b="1" i="1">
                                      <a:effectLst/>
                                    </a:rPr>
                                    <m:t>𝟏</m:t>
                                  </m:r>
                                </m:sub>
                              </m:sSub>
                              <m:r>
                                <a:rPr lang="en-US" sz="2400" b="1">
                                  <a:effectLst/>
                                </a:rPr>
                                <m:t>)&lt;&lt;&lt;</m:t>
                              </m:r>
                              <m:sSub>
                                <m:sSubPr>
                                  <m:ctrlPr>
                                    <a:rPr lang="ru-RU" sz="2400" b="1">
                                      <a:effectLst/>
                                    </a:rPr>
                                  </m:ctrlPr>
                                </m:sSubPr>
                                <m:e>
                                  <m:r>
                                    <a:rPr lang="en-US" sz="2400" b="1" i="1">
                                      <a:effectLst/>
                                    </a:rPr>
                                    <m:t>𝐊</m:t>
                                  </m:r>
                                </m:e>
                                <m:sub>
                                  <m:sSub>
                                    <m:sSubPr>
                                      <m:ctrlPr>
                                        <a:rPr lang="ru-RU" sz="2400" b="1">
                                          <a:effectLst/>
                                        </a:rPr>
                                      </m:ctrlPr>
                                    </m:sSubPr>
                                    <m:e>
                                      <m:r>
                                        <a:rPr lang="en-US" sz="2400" b="1" i="1">
                                          <a:effectLst/>
                                        </a:rPr>
                                        <m:t>𝐫</m:t>
                                      </m:r>
                                    </m:e>
                                    <m:sub>
                                      <m:r>
                                        <a:rPr lang="en-US" sz="2400" b="1" i="1">
                                          <a:effectLst/>
                                        </a:rPr>
                                        <m:t>𝐢</m:t>
                                      </m:r>
                                    </m:sub>
                                  </m:sSub>
                                </m:sub>
                              </m:sSub>
                            </m:oMath>
                          </a14:m>
                          <a:r>
                            <a:rPr lang="en-US" sz="2400" b="1" dirty="0">
                              <a:effectLst/>
                              <a:latin typeface="Times New Roman" panose="02020603050405020304" pitchFamily="18" charset="0"/>
                              <a:cs typeface="Times New Roman" panose="02020603050405020304" pitchFamily="18" charset="0"/>
                            </a:rPr>
                            <a:t>  </a:t>
                          </a:r>
                          <a:endParaRPr lang="ru-RU" sz="2400" b="1" dirty="0">
                            <a:effectLst/>
                            <a:latin typeface="Times New Roman" panose="02020603050405020304" pitchFamily="18" charset="0"/>
                            <a:cs typeface="Times New Roman" panose="02020603050405020304" pitchFamily="18" charset="0"/>
                          </a:endParaRPr>
                        </a:p>
                        <a:p>
                          <a:pPr>
                            <a:lnSpc>
                              <a:spcPct val="150000"/>
                            </a:lnSpc>
                            <a:spcAft>
                              <a:spcPts val="800"/>
                            </a:spcAft>
                          </a:pPr>
                          <a14:m>
                            <m:oMathPara xmlns:m="http://schemas.openxmlformats.org/officeDocument/2006/math">
                              <m:oMathParaPr>
                                <m:jc m:val="centerGroup"/>
                              </m:oMathParaPr>
                              <m:oMath xmlns:m="http://schemas.openxmlformats.org/officeDocument/2006/math">
                                <m:r>
                                  <a:rPr lang="en-US" sz="2400" b="1" i="1">
                                    <a:effectLst/>
                                  </a:rPr>
                                  <m:t>𝐅</m:t>
                                </m:r>
                                <m:r>
                                  <a:rPr lang="en-US" sz="2400" b="1">
                                    <a:effectLst/>
                                  </a:rPr>
                                  <m:t>=((</m:t>
                                </m:r>
                                <m:sSub>
                                  <m:sSubPr>
                                    <m:ctrlPr>
                                      <a:rPr lang="ru-RU" sz="2400" b="1">
                                        <a:effectLst/>
                                      </a:rPr>
                                    </m:ctrlPr>
                                  </m:sSubPr>
                                  <m:e>
                                    <m:r>
                                      <a:rPr lang="en-US" sz="2400" b="1" i="1">
                                        <a:effectLst/>
                                      </a:rPr>
                                      <m:t>𝐒</m:t>
                                    </m:r>
                                  </m:e>
                                  <m:sub>
                                    <m:r>
                                      <a:rPr lang="en-US" sz="2400" b="1" i="1">
                                        <a:effectLst/>
                                      </a:rPr>
                                      <m:t>𝟏</m:t>
                                    </m:r>
                                  </m:sub>
                                </m:sSub>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𝐚</m:t>
                                        </m:r>
                                      </m:sub>
                                    </m:sSub>
                                  </m:e>
                                </m:d>
                                <m:r>
                                  <a:rPr lang="en-US" sz="2400" b="1">
                                    <a:effectLst/>
                                  </a:rPr>
                                  <m:t>+</m:t>
                                </m:r>
                                <m:sSub>
                                  <m:sSubPr>
                                    <m:ctrlPr>
                                      <a:rPr lang="ru-RU" sz="2400" b="1">
                                        <a:effectLst/>
                                      </a:rPr>
                                    </m:ctrlPr>
                                  </m:sSubPr>
                                  <m:e>
                                    <m:r>
                                      <a:rPr lang="en-US" sz="2400" b="1">
                                        <a:effectLst/>
                                      </a:rPr>
                                      <m:t> </m:t>
                                    </m:r>
                                    <m:r>
                                      <a:rPr lang="en-US" sz="2400" b="1" i="1">
                                        <a:effectLst/>
                                      </a:rPr>
                                      <m:t>𝐒</m:t>
                                    </m:r>
                                  </m:e>
                                  <m:sub>
                                    <m:r>
                                      <a:rPr lang="en-US" sz="2400" b="1" i="1">
                                        <a:effectLst/>
                                      </a:rPr>
                                      <m:t>𝟐</m:t>
                                    </m:r>
                                  </m:sub>
                                </m:sSub>
                                <m:sSup>
                                  <m:sSupPr>
                                    <m:ctrlPr>
                                      <a:rPr lang="ru-RU" sz="2400" b="1">
                                        <a:effectLst/>
                                      </a:rPr>
                                    </m:ctrlPr>
                                  </m:sSupPr>
                                  <m:e>
                                    <m:d>
                                      <m:dPr>
                                        <m:begChr m:val="["/>
                                        <m:endChr m:val="]"/>
                                        <m:ctrlPr>
                                          <a:rPr lang="ru-RU" sz="2400" b="1">
                                            <a:effectLst/>
                                          </a:rPr>
                                        </m:ctrlPr>
                                      </m:dPr>
                                      <m:e>
                                        <m:sSub>
                                          <m:sSubPr>
                                            <m:ctrlPr>
                                              <a:rPr lang="ru-RU" sz="2400" b="1">
                                                <a:effectLst/>
                                              </a:rPr>
                                            </m:ctrlPr>
                                          </m:sSubPr>
                                          <m:e>
                                            <m:r>
                                              <a:rPr lang="en-US" sz="2400" b="1" i="1">
                                                <a:effectLst/>
                                              </a:rPr>
                                              <m:t>𝐈</m:t>
                                            </m:r>
                                          </m:e>
                                          <m:sub>
                                            <m:r>
                                              <a:rPr lang="en-US" sz="2400" b="1" i="1">
                                                <a:effectLst/>
                                              </a:rPr>
                                              <m:t>𝐛</m:t>
                                            </m:r>
                                          </m:sub>
                                        </m:sSub>
                                      </m:e>
                                    </m:d>
                                  </m:e>
                                  <m:sup/>
                                </m:sSup>
                                <m:sSub>
                                  <m:sSubPr>
                                    <m:ctrlPr>
                                      <a:rPr lang="ru-RU" sz="2400" b="1" i="1" smtClean="0">
                                        <a:effectLst/>
                                        <a:latin typeface="Cambria Math" panose="02040503050406030204" pitchFamily="18" charset="0"/>
                                      </a:rPr>
                                    </m:ctrlPr>
                                  </m:sSubPr>
                                  <m:e>
                                    <m:r>
                                      <a:rPr lang="en-US" sz="2400" b="1" i="1">
                                        <a:effectLst/>
                                        <a:latin typeface="Cambria Math" panose="02040503050406030204" pitchFamily="18" charset="0"/>
                                      </a:rPr>
                                      <m:t>𝐒</m:t>
                                    </m:r>
                                  </m:e>
                                  <m:sub>
                                    <m:r>
                                      <a:rPr lang="en-US" sz="2400" b="1" i="1">
                                        <a:effectLst/>
                                        <a:latin typeface="Cambria Math" panose="02040503050406030204" pitchFamily="18" charset="0"/>
                                      </a:rPr>
                                      <m:t>𝟑</m:t>
                                    </m:r>
                                  </m:sub>
                                </m:sSub>
                                <m:r>
                                  <a:rPr lang="en-US" sz="2400" b="1">
                                    <a:effectLst/>
                                    <a:latin typeface="Cambria Math" panose="02040503050406030204" pitchFamily="18" charset="0"/>
                                  </a:rPr>
                                  <m:t>[</m:t>
                                </m:r>
                                <m:sSub>
                                  <m:sSubPr>
                                    <m:ctrlPr>
                                      <a:rPr lang="ru-RU" sz="2400" b="1" i="1">
                                        <a:effectLst/>
                                        <a:latin typeface="Cambria Math" panose="02040503050406030204" pitchFamily="18" charset="0"/>
                                      </a:rPr>
                                    </m:ctrlPr>
                                  </m:sSubPr>
                                  <m:e>
                                    <m:r>
                                      <a:rPr lang="en-US" sz="2400" b="1" i="1">
                                        <a:effectLst/>
                                        <a:latin typeface="Cambria Math" panose="02040503050406030204" pitchFamily="18" charset="0"/>
                                      </a:rPr>
                                      <m:t>𝐈</m:t>
                                    </m:r>
                                  </m:e>
                                  <m:sub>
                                    <m:r>
                                      <a:rPr lang="en-US" sz="2400" b="1" i="1">
                                        <a:effectLst/>
                                        <a:latin typeface="Cambria Math" panose="02040503050406030204" pitchFamily="18" charset="0"/>
                                      </a:rPr>
                                      <m:t>𝐜</m:t>
                                    </m:r>
                                  </m:sub>
                                </m:sSub>
                                <m:r>
                                  <a:rPr lang="en-US" sz="2400" b="1">
                                    <a:effectLst/>
                                    <a:latin typeface="Cambria Math" panose="02040503050406030204" pitchFamily="18" charset="0"/>
                                  </a:rPr>
                                  <m:t>]^</m:t>
                                </m:r>
                                <m:r>
                                  <a:rPr lang="en-US" sz="2400" b="1">
                                    <a:effectLst/>
                                  </a:rPr>
                                  <m:t>−</m:t>
                                </m:r>
                                <m:sSub>
                                  <m:sSubPr>
                                    <m:ctrlPr>
                                      <a:rPr lang="ru-RU" sz="2400" b="1">
                                        <a:effectLst/>
                                      </a:rPr>
                                    </m:ctrlPr>
                                  </m:sSubPr>
                                  <m:e>
                                    <m:r>
                                      <a:rPr lang="en-US" sz="2400" b="1" i="1">
                                        <a:effectLst/>
                                      </a:rPr>
                                      <m:t>𝐒</m:t>
                                    </m:r>
                                  </m:e>
                                  <m:sub>
                                    <m:r>
                                      <a:rPr lang="en-US" sz="2400" b="1" i="1">
                                        <a:effectLst/>
                                      </a:rPr>
                                      <m:t>𝟒</m:t>
                                    </m:r>
                                  </m:sub>
                                </m:sSub>
                                <m:r>
                                  <a:rPr lang="en-US" sz="2400" b="1">
                                    <a:effectLst/>
                                  </a:rPr>
                                  <m:t>[</m:t>
                                </m:r>
                                <m:sSub>
                                  <m:sSubPr>
                                    <m:ctrlPr>
                                      <a:rPr lang="ru-RU" sz="2400" b="1">
                                        <a:effectLst/>
                                      </a:rPr>
                                    </m:ctrlPr>
                                  </m:sSubPr>
                                  <m:e>
                                    <m:r>
                                      <a:rPr lang="en-US" sz="2400" b="1" i="1">
                                        <a:effectLst/>
                                      </a:rPr>
                                      <m:t>𝐈</m:t>
                                    </m:r>
                                  </m:e>
                                  <m:sub>
                                    <m:r>
                                      <a:rPr lang="en-US" sz="2400" b="1" i="1">
                                        <a:effectLst/>
                                      </a:rPr>
                                      <m:t>𝐝</m:t>
                                    </m:r>
                                  </m:sub>
                                </m:sSub>
                                <m:r>
                                  <a:rPr lang="en-US" sz="2400" b="1">
                                    <a:effectLst/>
                                  </a:rPr>
                                  <m:t>]</m:t>
                                </m:r>
                              </m:oMath>
                            </m:oMathPara>
                          </a14:m>
                          <a:endParaRPr lang="ru-RU"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397084"/>
                      </a:ext>
                    </a:extLst>
                  </a:tr>
                </a:tbl>
              </a:graphicData>
            </a:graphic>
          </p:graphicFrame>
        </mc:Choice>
        <mc:Fallback>
          <p:graphicFrame>
            <p:nvGraphicFramePr>
              <p:cNvPr id="10" name="Таблица 9">
                <a:extLst>
                  <a:ext uri="{FF2B5EF4-FFF2-40B4-BE49-F238E27FC236}">
                    <a16:creationId xmlns:a16="http://schemas.microsoft.com/office/drawing/2014/main" id="{71648CCF-24BC-0B8A-6B78-56C57D9586DD}"/>
                  </a:ext>
                </a:extLst>
              </p:cNvPr>
              <p:cNvGraphicFramePr>
                <a:graphicFrameLocks noGrp="1"/>
              </p:cNvGraphicFramePr>
              <p:nvPr/>
            </p:nvGraphicFramePr>
            <p:xfrm>
              <a:off x="1041722" y="1678329"/>
              <a:ext cx="10903352" cy="4273615"/>
            </p:xfrm>
            <a:graphic>
              <a:graphicData uri="http://schemas.openxmlformats.org/drawingml/2006/table">
                <a:tbl>
                  <a:tblPr firstRow="1" firstCol="1" bandRow="1">
                    <a:tableStyleId>{2D5ABB26-0587-4C30-8999-92F81FD0307C}</a:tableStyleId>
                  </a:tblPr>
                  <a:tblGrid>
                    <a:gridCol w="5451676">
                      <a:extLst>
                        <a:ext uri="{9D8B030D-6E8A-4147-A177-3AD203B41FA5}">
                          <a16:colId xmlns:a16="http://schemas.microsoft.com/office/drawing/2014/main" val="1824131281"/>
                        </a:ext>
                      </a:extLst>
                    </a:gridCol>
                    <a:gridCol w="5451676">
                      <a:extLst>
                        <a:ext uri="{9D8B030D-6E8A-4147-A177-3AD203B41FA5}">
                          <a16:colId xmlns:a16="http://schemas.microsoft.com/office/drawing/2014/main" val="3475481364"/>
                        </a:ext>
                      </a:extLst>
                    </a:gridCol>
                  </a:tblGrid>
                  <a:tr h="1408621">
                    <a:tc>
                      <a:txBody>
                        <a:bodyPr/>
                        <a:lstStyle/>
                        <a:p>
                          <a:pPr algn="just">
                            <a:lnSpc>
                              <a:spcPct val="150000"/>
                            </a:lnSpc>
                            <a:spcAft>
                              <a:spcPts val="800"/>
                            </a:spcAft>
                          </a:pPr>
                          <a:r>
                            <a:rPr lang="ru-RU" sz="2400" b="1">
                              <a:effectLst/>
                              <a:latin typeface="Times New Roman" panose="02020603050405020304" pitchFamily="18" charset="0"/>
                              <a:cs typeface="Times New Roman" panose="02020603050405020304" pitchFamily="18" charset="0"/>
                            </a:rPr>
                            <a:t>1,4,7,10,13,16 -tur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433" r="-223" b="-204762"/>
                          </a:stretch>
                        </a:blipFill>
                      </a:tcPr>
                    </a:tc>
                    <a:extLst>
                      <a:ext uri="{0D108BD9-81ED-4DB2-BD59-A6C34878D82A}">
                        <a16:rowId xmlns:a16="http://schemas.microsoft.com/office/drawing/2014/main" val="2016543229"/>
                      </a:ext>
                    </a:extLst>
                  </a:tr>
                  <a:tr h="1408621">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2,5,8,11,14 -tur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100000" r="-223" b="-103879"/>
                          </a:stretch>
                        </a:blipFill>
                      </a:tcPr>
                    </a:tc>
                    <a:extLst>
                      <a:ext uri="{0D108BD9-81ED-4DB2-BD59-A6C34878D82A}">
                        <a16:rowId xmlns:a16="http://schemas.microsoft.com/office/drawing/2014/main" val="3176574080"/>
                      </a:ext>
                    </a:extLst>
                  </a:tr>
                  <a:tr h="1456373">
                    <a:tc>
                      <a:txBody>
                        <a:bodyPr/>
                        <a:lstStyle/>
                        <a:p>
                          <a:pPr algn="just">
                            <a:lnSpc>
                              <a:spcPct val="150000"/>
                            </a:lnSpc>
                            <a:spcAft>
                              <a:spcPts val="800"/>
                            </a:spcAft>
                          </a:pPr>
                          <a:r>
                            <a:rPr lang="en-US" sz="2400" b="1">
                              <a:effectLst/>
                              <a:latin typeface="Times New Roman" panose="02020603050405020304" pitchFamily="18" charset="0"/>
                              <a:cs typeface="Times New Roman" panose="02020603050405020304" pitchFamily="18" charset="0"/>
                            </a:rPr>
                            <a:t>3,6,9,12,15 -tur</a:t>
                          </a:r>
                          <a:endParaRPr lang="ru-RU"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12" t="-194142" r="-223" b="-837"/>
                          </a:stretch>
                        </a:blipFill>
                      </a:tcPr>
                    </a:tc>
                    <a:extLst>
                      <a:ext uri="{0D108BD9-81ED-4DB2-BD59-A6C34878D82A}">
                        <a16:rowId xmlns:a16="http://schemas.microsoft.com/office/drawing/2014/main" val="559397084"/>
                      </a:ext>
                    </a:extLst>
                  </a:tr>
                </a:tbl>
              </a:graphicData>
            </a:graphic>
          </p:graphicFrame>
        </mc:Fallback>
      </mc:AlternateContent>
      <p:sp>
        <p:nvSpPr>
          <p:cNvPr id="12" name="TextBox 11">
            <a:extLst>
              <a:ext uri="{FF2B5EF4-FFF2-40B4-BE49-F238E27FC236}">
                <a16:creationId xmlns:a16="http://schemas.microsoft.com/office/drawing/2014/main" id="{A7ED7292-D8F9-1375-370C-E0655171BD1A}"/>
              </a:ext>
            </a:extLst>
          </p:cNvPr>
          <p:cNvSpPr txBox="1"/>
          <p:nvPr/>
        </p:nvSpPr>
        <p:spPr>
          <a:xfrm>
            <a:off x="1917058" y="247644"/>
            <a:ext cx="9152680" cy="661207"/>
          </a:xfrm>
          <a:prstGeom prst="rect">
            <a:avLst/>
          </a:prstGeom>
          <a:noFill/>
        </p:spPr>
        <p:txBody>
          <a:bodyPr wrap="square">
            <a:spAutoFit/>
          </a:bodyPr>
          <a:lstStyle/>
          <a:p>
            <a:pPr algn="just">
              <a:lnSpc>
                <a:spcPct val="150000"/>
              </a:lnSpc>
              <a:spcAft>
                <a:spcPts val="800"/>
              </a:spcAft>
            </a:pPr>
            <a:r>
              <a:rPr lang="en-US" sz="2800" b="1" dirty="0">
                <a:effectLst/>
                <a:latin typeface="Times New Roman" panose="02020603050405020304" pitchFamily="18" charset="0"/>
                <a:ea typeface="Calibri" panose="020F0502020204030204" pitchFamily="34" charset="0"/>
                <a:cs typeface="Arial" panose="020B0604020202020204" pitchFamily="34" charset="0"/>
              </a:rPr>
              <a:t>Bu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yerda</a:t>
            </a:r>
            <a:r>
              <a:rPr lang="en-US" sz="2800" b="1" dirty="0">
                <a:effectLst/>
                <a:latin typeface="Times New Roman" panose="02020603050405020304" pitchFamily="18" charset="0"/>
                <a:ea typeface="Calibri" panose="020F0502020204030204" pitchFamily="34" charset="0"/>
                <a:cs typeface="Arial" panose="020B0604020202020204" pitchFamily="34" charset="0"/>
              </a:rPr>
              <a:t> F</a:t>
            </a:r>
            <a:r>
              <a:rPr lang="en-US" sz="2800" b="1" baseline="-25000" dirty="0">
                <a:effectLst/>
                <a:latin typeface="Times New Roman" panose="02020603050405020304" pitchFamily="18" charset="0"/>
                <a:ea typeface="Calibri" panose="020F0502020204030204" pitchFamily="34" charset="0"/>
                <a:cs typeface="Arial" panose="020B0604020202020204" pitchFamily="34" charset="0"/>
              </a:rPr>
              <a:t>i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har</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bir</a:t>
            </a:r>
            <a:r>
              <a:rPr lang="en-US" sz="2800" b="1" dirty="0">
                <a:effectLst/>
                <a:latin typeface="Times New Roman" panose="02020603050405020304" pitchFamily="18" charset="0"/>
                <a:ea typeface="Calibri" panose="020F0502020204030204" pitchFamily="34" charset="0"/>
                <a:cs typeface="Arial" panose="020B0604020202020204" pitchFamily="34" charset="0"/>
              </a:rPr>
              <a:t> round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uchun</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quyidagicha</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b="1" dirty="0" err="1">
                <a:effectLst/>
                <a:latin typeface="Times New Roman" panose="02020603050405020304" pitchFamily="18" charset="0"/>
                <a:ea typeface="Calibri" panose="020F0502020204030204" pitchFamily="34" charset="0"/>
                <a:cs typeface="Arial" panose="020B0604020202020204" pitchFamily="34" charset="0"/>
              </a:rPr>
              <a:t>ifodalanadi</a:t>
            </a:r>
            <a:r>
              <a:rPr lang="en-US" sz="2800" b="1" dirty="0">
                <a:effectLst/>
                <a:latin typeface="Times New Roman" panose="02020603050405020304" pitchFamily="18" charset="0"/>
                <a:ea typeface="Calibri" panose="020F0502020204030204" pitchFamily="34" charset="0"/>
                <a:cs typeface="Arial" panose="020B0604020202020204" pitchFamily="34" charset="0"/>
              </a:rPr>
              <a:t>:</a:t>
            </a:r>
            <a:endParaRPr lang="ru-RU" sz="2800" b="1"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1697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06754" y="2812787"/>
            <a:ext cx="10522041" cy="708339"/>
          </a:xfrm>
        </p:spPr>
        <p:txBody>
          <a:bodyPr>
            <a:noAutofit/>
          </a:bodyPr>
          <a:lstStyle/>
          <a:p>
            <a:pPr indent="450138" algn="ctr">
              <a:lnSpc>
                <a:spcPct val="150000"/>
              </a:lnSpc>
              <a:spcBef>
                <a:spcPts val="600"/>
              </a:spcBef>
              <a:spcAft>
                <a:spcPts val="600"/>
              </a:spcAft>
            </a:pPr>
            <a:r>
              <a:rPr lang="en-US" sz="3600" b="1" kern="1400" dirty="0" err="1">
                <a:latin typeface="Times New Roman" panose="02020603050405020304" pitchFamily="18" charset="0"/>
                <a:ea typeface="Calibri" panose="020F0502020204030204" pitchFamily="34" charset="0"/>
                <a:cs typeface="Times New Roman" panose="02020603050405020304" pitchFamily="18" charset="0"/>
              </a:rPr>
              <a:t>E’tiboringiz</a:t>
            </a:r>
            <a:r>
              <a:rPr lang="en-US" sz="3600" b="1" kern="1400" dirty="0">
                <a:latin typeface="Times New Roman" panose="02020603050405020304" pitchFamily="18" charset="0"/>
                <a:ea typeface="Calibri" panose="020F0502020204030204" pitchFamily="34" charset="0"/>
                <a:cs typeface="Times New Roman" panose="02020603050405020304" pitchFamily="18" charset="0"/>
              </a:rPr>
              <a:t> </a:t>
            </a:r>
            <a:r>
              <a:rPr lang="en-US" sz="3600" b="1" kern="1400" dirty="0" err="1">
                <a:latin typeface="Times New Roman" panose="02020603050405020304" pitchFamily="18" charset="0"/>
                <a:ea typeface="Calibri" panose="020F0502020204030204" pitchFamily="34" charset="0"/>
                <a:cs typeface="Times New Roman" panose="02020603050405020304" pitchFamily="18" charset="0"/>
              </a:rPr>
              <a:t>uchun</a:t>
            </a:r>
            <a:r>
              <a:rPr lang="en-US" sz="3600" b="1" kern="1400" dirty="0">
                <a:latin typeface="Times New Roman" panose="02020603050405020304" pitchFamily="18" charset="0"/>
                <a:ea typeface="Calibri" panose="020F0502020204030204" pitchFamily="34" charset="0"/>
                <a:cs typeface="Times New Roman" panose="02020603050405020304" pitchFamily="18" charset="0"/>
              </a:rPr>
              <a:t> </a:t>
            </a:r>
            <a:r>
              <a:rPr lang="en-US" sz="3600" b="1" kern="1400" dirty="0" err="1">
                <a:latin typeface="Times New Roman" panose="02020603050405020304" pitchFamily="18" charset="0"/>
                <a:ea typeface="Calibri" panose="020F0502020204030204" pitchFamily="34" charset="0"/>
                <a:cs typeface="Times New Roman" panose="02020603050405020304" pitchFamily="18" charset="0"/>
              </a:rPr>
              <a:t>rahmat</a:t>
            </a:r>
            <a:endParaRPr lang="ru-RU" sz="3600" kern="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93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00586" y="890196"/>
            <a:ext cx="10756178" cy="5185522"/>
          </a:xfrm>
          <a:prstGeom prst="rect">
            <a:avLst/>
          </a:prstGeom>
        </p:spPr>
        <p:txBody>
          <a:bodyPr wrap="square">
            <a:spAutoFit/>
          </a:bodyPr>
          <a:lstStyle/>
          <a:p>
            <a:pPr indent="450215" algn="just">
              <a:lnSpc>
                <a:spcPct val="150000"/>
              </a:lnSpc>
            </a:pPr>
            <a:r>
              <a:rPr lang="ru-RU" sz="2800">
                <a:latin typeface="Times New Roman" panose="02020603050405020304" pitchFamily="18" charset="0"/>
                <a:ea typeface="Calibri" panose="020F0502020204030204" pitchFamily="34" charset="0"/>
                <a:cs typeface="Times New Roman" panose="02020603050405020304" pitchFamily="18" charset="0"/>
              </a:rPr>
              <a:t>Kriptografiyaning asosiy maqsadi – axborot maxfiyligini ta’minlash, axborotni maxfiy holda saqlash va uni faqat ruxsat etilgan foydalanuvchilar o‘qishi mumkin bo‘lgan shaklda bo‘lishini ta’minlashdir. Kriptografiyaning zaruriyati va ahamiyati shundaki, axborotni o‘g‘irlash yoki uni ruxsatsiz shaxslar tomonidan o‘zgartirish hozirgi kunda katta xavf tug‘dirmoqda. Ayniqsa, korporatsiyalar, davlat idoralari va shaxsiy foydalanish uchun kriptografik usullar asosiy himoya vositalari bo‘lib qolmoqda.</a:t>
            </a:r>
          </a:p>
        </p:txBody>
      </p:sp>
    </p:spTree>
    <p:extLst>
      <p:ext uri="{BB962C8B-B14F-4D97-AF65-F5344CB8AC3E}">
        <p14:creationId xmlns:p14="http://schemas.microsoft.com/office/powerpoint/2010/main" val="91788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DD33D-09F9-1CB6-3885-10778B51C256}"/>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EDDD39B-3B05-1EA9-817E-FD747DF69E56}"/>
              </a:ext>
            </a:extLst>
          </p:cNvPr>
          <p:cNvSpPr/>
          <p:nvPr/>
        </p:nvSpPr>
        <p:spPr>
          <a:xfrm>
            <a:off x="1200586" y="890196"/>
            <a:ext cx="10756178" cy="5185522"/>
          </a:xfrm>
          <a:prstGeom prst="rect">
            <a:avLst/>
          </a:prstGeom>
        </p:spPr>
        <p:txBody>
          <a:bodyPr wrap="square">
            <a:spAutoFit/>
          </a:bodyPr>
          <a:lstStyle/>
          <a:p>
            <a:pPr indent="450215" algn="just">
              <a:lnSpc>
                <a:spcPct val="150000"/>
              </a:lnSpc>
            </a:pP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algoritmlarining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ko‘plab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turlari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mavjud</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ammo</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simmetrik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zamonaviy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tizimlarida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tez-tez</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ishlatiladigan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ishonchli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kuchli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algoritmlardan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biridir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bloklarga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o‘zgartiradi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qayta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tezkor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samarali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hisoblanib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AES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DES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mashhur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qatorida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joy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sababli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prinsiplari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afzalliklarini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tushunish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axborotni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himoyalashda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muhim</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ahamiyatga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ega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6047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E56C0-7889-121B-A6F2-63D69D8EFAA2}"/>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D28B8C15-10A6-2859-40B2-267BD2FC143B}"/>
              </a:ext>
            </a:extLst>
          </p:cNvPr>
          <p:cNvSpPr/>
          <p:nvPr/>
        </p:nvSpPr>
        <p:spPr>
          <a:xfrm>
            <a:off x="1200586" y="890196"/>
            <a:ext cx="10756178" cy="4401205"/>
          </a:xfrm>
          <a:prstGeom prst="rect">
            <a:avLst/>
          </a:prstGeom>
        </p:spPr>
        <p:txBody>
          <a:bodyPr wrap="square">
            <a:spAutoFit/>
          </a:bodyPr>
          <a:lstStyle/>
          <a:p>
            <a:pPr indent="450215" algn="just"/>
            <a:r>
              <a:rPr lang="ru-RU" sz="2800">
                <a:effectLst/>
                <a:latin typeface="Times New Roman" panose="02020603050405020304" pitchFamily="18" charset="0"/>
                <a:ea typeface="Calibri" panose="020F0502020204030204" pitchFamily="34" charset="0"/>
                <a:cs typeface="Times New Roman" panose="02020603050405020304" pitchFamily="18" charset="0"/>
              </a:rPr>
              <a:t>Bu algoritmning asosiy maqsadi – katta hajmdagi ma'lumotlarni xavfsiz va tezkor tarzda shifrlashdir.</a:t>
            </a:r>
          </a:p>
          <a:p>
            <a:pPr indent="450215" algn="just"/>
            <a:r>
              <a:rPr lang="ru-RU" sz="2800">
                <a:effectLst/>
                <a:latin typeface="Times New Roman" panose="02020603050405020304" pitchFamily="18" charset="0"/>
                <a:ea typeface="Calibri" panose="020F0502020204030204" pitchFamily="34" charset="0"/>
                <a:cs typeface="Times New Roman" panose="02020603050405020304" pitchFamily="18" charset="0"/>
              </a:rPr>
              <a:t>Simmetrik shifrlash algoritmlari – bu axborotni shifrlash va deshifrlash uchun bitta, ya'ni bir xil kalitdan foydalanadigan kriptografik usullardir. Ya'ni, ma'lumotni shifrlashda ishlatilgan kalit, uni ochishda ham ishlatiladi. Ushbu algoritmlarning asosiy afzalligi ularning tezkorligi va katta hajmdagi ma'lumotlarni qisqa vaqt ichida shifrlash imkoniyati bilan bog‘liq. Biroq, asosiy muammo kalitni xavfsiz tarqatish va saqlashdir, chunki agar kalit ruxsatsiz shaxsga tushib qolsa, barcha shifrlangan ma'lumotlarni o‘qish imkoniyati tug‘iladi.</a:t>
            </a:r>
          </a:p>
        </p:txBody>
      </p:sp>
    </p:spTree>
    <p:extLst>
      <p:ext uri="{BB962C8B-B14F-4D97-AF65-F5344CB8AC3E}">
        <p14:creationId xmlns:p14="http://schemas.microsoft.com/office/powerpoint/2010/main" val="379339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8E27-1A22-618E-7AE0-710D4DC898B8}"/>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F5D0A984-D2B5-8BA1-5CE3-EC0E0115C3D2}"/>
              </a:ext>
            </a:extLst>
          </p:cNvPr>
          <p:cNvSpPr/>
          <p:nvPr/>
        </p:nvSpPr>
        <p:spPr>
          <a:xfrm>
            <a:off x="1154866" y="1183396"/>
            <a:ext cx="10756178" cy="5262979"/>
          </a:xfrm>
          <a:prstGeom prst="rect">
            <a:avLst/>
          </a:prstGeom>
        </p:spPr>
        <p:txBody>
          <a:bodyPr wrap="square">
            <a:spAutoFit/>
          </a:bodyPr>
          <a:lstStyle/>
          <a:p>
            <a:pPr indent="450215" algn="just"/>
            <a:r>
              <a:rPr lang="ru-RU" sz="2800"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simmetrik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1996-yilda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Karlos</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Adams</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Staford</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Tavares</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tomonidan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ishlab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chiqilgan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u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xavfsiz</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samarali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mo‘ljallangan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asosan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64-bitlik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bloklarga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bo‘lingan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ma'lumotlarni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40-bitdan 128-bitgacha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uzunliklarini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qo‘llab-quvvatlaydi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CAST-128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yoki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CAST5)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DES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AES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kabi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boshqa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mashhur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algoritmlar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qatorida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yuqori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xavfsizlik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tezlikni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ta’minlaydi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r>
              <a:rPr lang="ru-RU" sz="2800"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elektron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pochta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ta’minlashda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tarmoq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protokollarida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VPN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texnologiyalarida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hamda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fayl</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tizimlarida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keng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qo‘llaniladi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xususiyati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ma'lumotni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bo‘laklarga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ajratib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har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bir</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alohida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maxfiylik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yaxlitlikni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ta’minlashda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juda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samarali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F5E76A0E-87D9-9971-11BA-9FF26C7A22CE}"/>
              </a:ext>
            </a:extLst>
          </p:cNvPr>
          <p:cNvSpPr txBox="1"/>
          <p:nvPr/>
        </p:nvSpPr>
        <p:spPr>
          <a:xfrm>
            <a:off x="1410136" y="229289"/>
            <a:ext cx="9710261" cy="954107"/>
          </a:xfrm>
          <a:prstGeom prst="rect">
            <a:avLst/>
          </a:prstGeom>
          <a:noFill/>
        </p:spPr>
        <p:txBody>
          <a:bodyPr wrap="square">
            <a:spAutoFit/>
          </a:bodyPr>
          <a:lstStyle/>
          <a:p>
            <a:pPr indent="450215" algn="ct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CAST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algoritmining</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haqida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asosiy</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ma’lumotlar</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qo‘llanish</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sohalari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261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55641-ECD0-F473-01F1-BF4552E2221B}"/>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0A01D34A-A795-1BCD-964E-EEAED0518271}"/>
              </a:ext>
            </a:extLst>
          </p:cNvPr>
          <p:cNvSpPr/>
          <p:nvPr/>
        </p:nvSpPr>
        <p:spPr>
          <a:xfrm>
            <a:off x="1132006" y="752509"/>
            <a:ext cx="10756178" cy="6124754"/>
          </a:xfrm>
          <a:prstGeom prst="rect">
            <a:avLst/>
          </a:prstGeom>
        </p:spPr>
        <p:txBody>
          <a:bodyPr wrap="square">
            <a:spAutoFit/>
          </a:bodyPr>
          <a:lstStyle/>
          <a:p>
            <a:pPr indent="450215" algn="just"/>
            <a:r>
              <a:rPr lang="sv-SE" sz="2800" dirty="0">
                <a:effectLst/>
                <a:latin typeface="Times New Roman" panose="02020603050405020304" pitchFamily="18" charset="0"/>
                <a:ea typeface="Calibri" panose="020F0502020204030204" pitchFamily="34" charset="0"/>
                <a:cs typeface="Times New Roman" panose="02020603050405020304" pitchFamily="18" charset="0"/>
              </a:rPr>
              <a:t>CAST algoritmi 1990-yillarda ma'lumotlarni shifrlash uchun xavfsiz va tezkor algoritmga bo‘lgan ehtiyojdan kelib chiqqan. O‘sha davrda DES kabi shifrlash algoritmlari eskirgan va yangi, samarali alternativalarni yaratish zarur edi. CAST algoritmini yaratishning asosiy maqsadi – tez ishlovchi va yuqori darajadagi xavfsizlikni ta’minlaydigan simmetrik blokli shifrlash usulini ishlab chiqish edi. CAST algoritmi DESdan farqli o‘laroq, kalit uzunligini kengaytirib, 128-bitgacha o‘zgaruvchan kalitlar bilan ishlay oladi. Bu esa uni kuchli va zamonaviy xakerlik urinishlariga qarshi chidamli qiladi.</a:t>
            </a:r>
          </a:p>
          <a:p>
            <a:pPr indent="450215" algn="just"/>
            <a:r>
              <a:rPr lang="sv-SE" sz="2800" dirty="0">
                <a:effectLst/>
                <a:latin typeface="Times New Roman" panose="02020603050405020304" pitchFamily="18" charset="0"/>
                <a:ea typeface="Calibri" panose="020F0502020204030204" pitchFamily="34" charset="0"/>
                <a:cs typeface="Times New Roman" panose="02020603050405020304" pitchFamily="18" charset="0"/>
              </a:rPr>
              <a:t>CAST algoritmi o‘zining nomini yaratuvchilarning familiyalaridan olgan bo‘lib, </a:t>
            </a: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C</a:t>
            </a:r>
            <a:r>
              <a:rPr lang="sv-SE" sz="2800" dirty="0">
                <a:effectLst/>
                <a:latin typeface="Times New Roman" panose="02020603050405020304" pitchFamily="18" charset="0"/>
                <a:ea typeface="Calibri" panose="020F0502020204030204" pitchFamily="34" charset="0"/>
                <a:cs typeface="Times New Roman" panose="02020603050405020304" pitchFamily="18" charset="0"/>
              </a:rPr>
              <a:t>arlisle </a:t>
            </a: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A</a:t>
            </a:r>
            <a:r>
              <a:rPr lang="sv-SE" sz="2800" dirty="0">
                <a:effectLst/>
                <a:latin typeface="Times New Roman" panose="02020603050405020304" pitchFamily="18" charset="0"/>
                <a:ea typeface="Calibri" panose="020F0502020204030204" pitchFamily="34" charset="0"/>
                <a:cs typeface="Times New Roman" panose="02020603050405020304" pitchFamily="18" charset="0"/>
              </a:rPr>
              <a:t>dams va </a:t>
            </a: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S</a:t>
            </a:r>
            <a:r>
              <a:rPr lang="sv-SE" sz="2800" dirty="0">
                <a:effectLst/>
                <a:latin typeface="Times New Roman" panose="02020603050405020304" pitchFamily="18" charset="0"/>
                <a:ea typeface="Calibri" panose="020F0502020204030204" pitchFamily="34" charset="0"/>
                <a:cs typeface="Times New Roman" panose="02020603050405020304" pitchFamily="18" charset="0"/>
              </a:rPr>
              <a:t>tafford </a:t>
            </a: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T</a:t>
            </a:r>
            <a:r>
              <a:rPr lang="sv-SE" sz="2800" dirty="0">
                <a:effectLst/>
                <a:latin typeface="Times New Roman" panose="02020603050405020304" pitchFamily="18" charset="0"/>
                <a:ea typeface="Calibri" panose="020F0502020204030204" pitchFamily="34" charset="0"/>
                <a:cs typeface="Times New Roman" panose="02020603050405020304" pitchFamily="18" charset="0"/>
              </a:rPr>
              <a:t>avares familiyalarining bosh harflaridan tashkil topgan. Shu bilan birga, bu algoritm o‘zining xavfsizligi va amaliy foydalanishda keng qo‘llanilishi bilan tezda ommalashdi.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9B7E86B-55A7-C425-4BA4-F29AA3FD5F04}"/>
              </a:ext>
            </a:extLst>
          </p:cNvPr>
          <p:cNvSpPr txBox="1"/>
          <p:nvPr/>
        </p:nvSpPr>
        <p:spPr>
          <a:xfrm>
            <a:off x="1410136" y="229289"/>
            <a:ext cx="9710261" cy="523220"/>
          </a:xfrm>
          <a:prstGeom prst="rect">
            <a:avLst/>
          </a:prstGeom>
          <a:noFill/>
        </p:spPr>
        <p:txBody>
          <a:bodyPr wrap="square">
            <a:spAutoFit/>
          </a:bodyPr>
          <a:lstStyle/>
          <a:p>
            <a:pPr indent="450215" algn="ct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CAST algoritmining yaratilish sabablari va maqsadi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542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A9360-1976-A88C-C664-82796E81997F}"/>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EBB6F501-7C71-FE51-DA29-2574AEB38569}"/>
              </a:ext>
            </a:extLst>
          </p:cNvPr>
          <p:cNvSpPr/>
          <p:nvPr/>
        </p:nvSpPr>
        <p:spPr>
          <a:xfrm>
            <a:off x="1132006" y="752509"/>
            <a:ext cx="10756178" cy="6555641"/>
          </a:xfrm>
          <a:prstGeom prst="rect">
            <a:avLst/>
          </a:prstGeom>
        </p:spPr>
        <p:txBody>
          <a:bodyPr wrap="square">
            <a:spAutoFit/>
          </a:bodyPr>
          <a:lstStyle/>
          <a:p>
            <a:pPr indent="450215" algn="just"/>
            <a:endParaRPr lang="sv-SE"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sv-SE" sz="2800" dirty="0">
                <a:effectLst/>
                <a:latin typeface="Times New Roman" panose="02020603050405020304" pitchFamily="18" charset="0"/>
                <a:ea typeface="Calibri" panose="020F0502020204030204" pitchFamily="34" charset="0"/>
                <a:cs typeface="Times New Roman" panose="02020603050405020304" pitchFamily="18" charset="0"/>
              </a:rPr>
              <a:t>CAST algoritmi DES (Data Encryption Standard) asosida ba'zi tamoyillarni o‘zlashtirgan bo‘lib, ikkalasi ham simmetrik blokli shifrlash algoritmlari hisoblanadi. Ikkala algoritm ham ma'lumotlarni bloklarga ajratib, har bir blokni shifrlaydi va deyarli bir xil tuzilma tamoyillaridan foydalanadi. DES algoritmida bo‘lgani kabi, CAST ham Fiestel tarmog‘idan foydalanadi, bu esa bloklarni bir necha marta shifrlash va qayta ishlash imkonini beradi.</a:t>
            </a:r>
          </a:p>
          <a:p>
            <a:pPr indent="450215" algn="just">
              <a:lnSpc>
                <a:spcPct val="150000"/>
              </a:lnSpc>
            </a:pP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Farqlari</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tabLst>
                <a:tab pos="457200" algn="l"/>
              </a:tabLst>
            </a:pP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uzunligi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DES 56-bitlik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foydalanadi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esa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zamonaviy</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hujumlarga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nisbatan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zaif</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esa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40-bitdan 128-bitgacha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kalitlarni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qo‘llab-quvvatlaydi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bu</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xavfsizligini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oshiradi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endParaRPr lang="sv-SE"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581BE80-D0FD-05A0-A99F-9920E9822DAD}"/>
              </a:ext>
            </a:extLst>
          </p:cNvPr>
          <p:cNvSpPr txBox="1"/>
          <p:nvPr/>
        </p:nvSpPr>
        <p:spPr>
          <a:xfrm>
            <a:off x="1410136" y="229289"/>
            <a:ext cx="9710261" cy="523220"/>
          </a:xfrm>
          <a:prstGeom prst="rect">
            <a:avLst/>
          </a:prstGeom>
          <a:noFill/>
        </p:spPr>
        <p:txBody>
          <a:bodyPr wrap="square">
            <a:spAutoFit/>
          </a:bodyPr>
          <a:lstStyle/>
          <a:p>
            <a:pPr indent="450215" algn="ct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CAST algoritmining DES bilan bog‘liqligi va farqlari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40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3A006-6FF3-B1E2-6886-2E744529929C}"/>
            </a:ext>
          </a:extLst>
        </p:cNvPr>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2D7BE768-EA70-20A6-DD60-25FBBC52E577}"/>
              </a:ext>
            </a:extLst>
          </p:cNvPr>
          <p:cNvSpPr/>
          <p:nvPr/>
        </p:nvSpPr>
        <p:spPr>
          <a:xfrm>
            <a:off x="1132006" y="752509"/>
            <a:ext cx="10756178" cy="5693866"/>
          </a:xfrm>
          <a:prstGeom prst="rect">
            <a:avLst/>
          </a:prstGeom>
        </p:spPr>
        <p:txBody>
          <a:bodyPr wrap="square">
            <a:spAutoFit/>
          </a:bodyPr>
          <a:lstStyle/>
          <a:p>
            <a:pPr indent="450215" algn="just"/>
            <a:endParaRPr lang="sv-SE"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tabLst>
                <a:tab pos="457200" algn="l"/>
              </a:tabLst>
            </a:pP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Blok</a:t>
            </a: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uzunligi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DESda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uzunligi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64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bitni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tashkil</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etadi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ham</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64-bitlik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blok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uzunligidan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foydalanadi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ammo</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yuqoriroq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uzunligi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turli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o‘zgarishlari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bilan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ishlaydi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tabLst>
                <a:tab pos="457200" algn="l"/>
              </a:tabLst>
            </a:pPr>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Xavfsizlik </a:t>
            </a:r>
            <a:r>
              <a:rPr lang="ru-RU" sz="2800" b="1" dirty="0" err="1">
                <a:effectLst/>
                <a:latin typeface="Times New Roman" panose="02020603050405020304" pitchFamily="18" charset="0"/>
                <a:ea typeface="Calibri" panose="020F0502020204030204" pitchFamily="34" charset="0"/>
                <a:cs typeface="Times New Roman" panose="02020603050405020304" pitchFamily="18" charset="0"/>
              </a:rPr>
              <a:t>darajasi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DESdan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ko‘ra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zamonaviyroq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bo‘lib</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dizayni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DESdagi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ba'zi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kamchiliklarni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yengish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uchun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yaratilgan</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Kalit</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uzunligining</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o‘zgaruvchanligi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shifrlash</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jarayonida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ko‘proq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murakkablik</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qo‘shilishi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sababli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CAST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algoritmi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DESga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qaraganda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kuchliroq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barqarorroq</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himoya</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err="1">
                <a:effectLst/>
                <a:latin typeface="Times New Roman" panose="02020603050405020304" pitchFamily="18" charset="0"/>
                <a:ea typeface="Calibri" panose="020F0502020204030204" pitchFamily="34" charset="0"/>
                <a:cs typeface="Times New Roman" panose="02020603050405020304" pitchFamily="18" charset="0"/>
              </a:rPr>
              <a:t>ta’minlaydi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ru-RU" sz="2800" kern="0" dirty="0">
                <a:effectLst/>
                <a:latin typeface="Times New Roman" panose="02020603050405020304" pitchFamily="18" charset="0"/>
                <a:ea typeface="Calibri" panose="020F0502020204030204" pitchFamily="34" charset="0"/>
              </a:rPr>
              <a:t>DES </a:t>
            </a:r>
            <a:r>
              <a:rPr lang="ru-RU" sz="2800" kern="0" dirty="0" err="1">
                <a:effectLst/>
                <a:latin typeface="Times New Roman" panose="02020603050405020304" pitchFamily="18" charset="0"/>
                <a:ea typeface="Calibri" panose="020F0502020204030204" pitchFamily="34" charset="0"/>
              </a:rPr>
              <a:t>eskirgan</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deb</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hisoblanadi</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chunki</a:t>
            </a:r>
            <a:r>
              <a:rPr lang="ru-RU" sz="2800" kern="0" dirty="0">
                <a:effectLst/>
                <a:latin typeface="Times New Roman" panose="02020603050405020304" pitchFamily="18" charset="0"/>
                <a:ea typeface="Calibri" panose="020F0502020204030204" pitchFamily="34" charset="0"/>
              </a:rPr>
              <a:t> u </a:t>
            </a:r>
            <a:r>
              <a:rPr lang="ru-RU" sz="2800" kern="0" dirty="0" err="1">
                <a:effectLst/>
                <a:latin typeface="Times New Roman" panose="02020603050405020304" pitchFamily="18" charset="0"/>
                <a:ea typeface="Calibri" panose="020F0502020204030204" pitchFamily="34" charset="0"/>
              </a:rPr>
              <a:t>hozirgi</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kunda</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raqamli</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hujumlarga</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nisbatan</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zaif</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bo‘lsa</a:t>
            </a:r>
            <a:r>
              <a:rPr lang="ru-RU" sz="2800" kern="0" dirty="0">
                <a:effectLst/>
                <a:latin typeface="Times New Roman" panose="02020603050405020304" pitchFamily="18" charset="0"/>
                <a:ea typeface="Calibri" panose="020F0502020204030204" pitchFamily="34" charset="0"/>
              </a:rPr>
              <a:t>, CAST </a:t>
            </a:r>
            <a:r>
              <a:rPr lang="ru-RU" sz="2800" kern="0" dirty="0" err="1">
                <a:effectLst/>
                <a:latin typeface="Times New Roman" panose="02020603050405020304" pitchFamily="18" charset="0"/>
                <a:ea typeface="Calibri" panose="020F0502020204030204" pitchFamily="34" charset="0"/>
              </a:rPr>
              <a:t>esa</a:t>
            </a:r>
            <a:r>
              <a:rPr lang="ru-RU" sz="2800" kern="0" dirty="0">
                <a:effectLst/>
                <a:latin typeface="Times New Roman" panose="02020603050405020304" pitchFamily="18" charset="0"/>
                <a:ea typeface="Calibri" panose="020F0502020204030204" pitchFamily="34" charset="0"/>
              </a:rPr>
              <a:t> xavfsizlik </a:t>
            </a:r>
            <a:r>
              <a:rPr lang="ru-RU" sz="2800" kern="0" dirty="0" err="1">
                <a:effectLst/>
                <a:latin typeface="Times New Roman" panose="02020603050405020304" pitchFamily="18" charset="0"/>
                <a:ea typeface="Calibri" panose="020F0502020204030204" pitchFamily="34" charset="0"/>
              </a:rPr>
              <a:t>talablariga</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ko‘proq</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mos</a:t>
            </a:r>
            <a:r>
              <a:rPr lang="ru-RU" sz="2800" kern="0" dirty="0">
                <a:effectLst/>
                <a:latin typeface="Times New Roman" panose="02020603050405020304" pitchFamily="18" charset="0"/>
                <a:ea typeface="Calibri" panose="020F0502020204030204" pitchFamily="34" charset="0"/>
              </a:rPr>
              <a:t> </a:t>
            </a:r>
            <a:r>
              <a:rPr lang="ru-RU" sz="2800" kern="0" dirty="0" err="1">
                <a:effectLst/>
                <a:latin typeface="Times New Roman" panose="02020603050405020304" pitchFamily="18" charset="0"/>
                <a:ea typeface="Calibri" panose="020F0502020204030204" pitchFamily="34" charset="0"/>
              </a:rPr>
              <a:t>keladi</a:t>
            </a:r>
            <a:r>
              <a:rPr lang="ru-RU" sz="28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0215" algn="just"/>
            <a:endParaRPr lang="sv-SE"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260EA98-FAA7-7337-A276-8A5E30B4D878}"/>
              </a:ext>
            </a:extLst>
          </p:cNvPr>
          <p:cNvSpPr txBox="1"/>
          <p:nvPr/>
        </p:nvSpPr>
        <p:spPr>
          <a:xfrm>
            <a:off x="1410136" y="229289"/>
            <a:ext cx="9710261" cy="523220"/>
          </a:xfrm>
          <a:prstGeom prst="rect">
            <a:avLst/>
          </a:prstGeom>
          <a:noFill/>
        </p:spPr>
        <p:txBody>
          <a:bodyPr wrap="square">
            <a:spAutoFit/>
          </a:bodyPr>
          <a:lstStyle/>
          <a:p>
            <a:pPr indent="450215" algn="ctr"/>
            <a:r>
              <a:rPr lang="sv-SE" sz="2800" b="1" dirty="0">
                <a:effectLst/>
                <a:latin typeface="Times New Roman" panose="02020603050405020304" pitchFamily="18" charset="0"/>
                <a:ea typeface="Calibri" panose="020F0502020204030204" pitchFamily="34" charset="0"/>
                <a:cs typeface="Times New Roman" panose="02020603050405020304" pitchFamily="18" charset="0"/>
              </a:rPr>
              <a:t>CAST algoritmining DES bilan bog‘liqligi va farqlari</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749761"/>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1054</TotalTime>
  <Words>1742</Words>
  <Application>Microsoft Office PowerPoint</Application>
  <PresentationFormat>Широкоэкранный</PresentationFormat>
  <Paragraphs>138</Paragraphs>
  <Slides>29</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29</vt:i4>
      </vt:variant>
    </vt:vector>
  </HeadingPairs>
  <TitlesOfParts>
    <vt:vector size="37" baseType="lpstr">
      <vt:lpstr>Arial</vt:lpstr>
      <vt:lpstr>Calibri</vt:lpstr>
      <vt:lpstr>Cambria Math</vt:lpstr>
      <vt:lpstr>Century Gothic</vt:lpstr>
      <vt:lpstr>Times New Roman</vt:lpstr>
      <vt:lpstr>Wingdings 3</vt:lpstr>
      <vt:lpstr>Легкий дым</vt:lpstr>
      <vt:lpstr>Документ Microsoft Word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E’tiboringiz uchun rahmat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 MAVZU: AXBOROT XAVFSIZLIGI TUSHUNCHALARI VA TAMOYILLARI</dc:title>
  <dc:creator>Lenovo</dc:creator>
  <cp:lastModifiedBy>Baratov Jasur</cp:lastModifiedBy>
  <cp:revision>109</cp:revision>
  <dcterms:created xsi:type="dcterms:W3CDTF">2023-09-11T05:51:52Z</dcterms:created>
  <dcterms:modified xsi:type="dcterms:W3CDTF">2024-10-15T02:29:11Z</dcterms:modified>
</cp:coreProperties>
</file>